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78" r:id="rId4"/>
    <p:sldId id="279" r:id="rId5"/>
    <p:sldId id="280" r:id="rId6"/>
    <p:sldId id="282" r:id="rId7"/>
    <p:sldId id="273" r:id="rId8"/>
    <p:sldId id="275" r:id="rId9"/>
    <p:sldId id="283" r:id="rId10"/>
    <p:sldId id="28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002" autoAdjust="0"/>
    <p:restoredTop sz="94660"/>
  </p:normalViewPr>
  <p:slideViewPr>
    <p:cSldViewPr snapToGrid="0">
      <p:cViewPr varScale="1">
        <p:scale>
          <a:sx n="63" d="100"/>
          <a:sy n="63" d="100"/>
        </p:scale>
        <p:origin x="84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sv-SE"/>
              <a:t>Klicka här för att ändra format</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om du vill redigera mall för underrubrikformat</a:t>
            </a:r>
            <a:endParaRPr lang="en-US" dirty="0"/>
          </a:p>
        </p:txBody>
      </p:sp>
      <p:sp>
        <p:nvSpPr>
          <p:cNvPr id="4" name="Date Placeholder 3"/>
          <p:cNvSpPr>
            <a:spLocks noGrp="1"/>
          </p:cNvSpPr>
          <p:nvPr>
            <p:ph type="dt" sz="half" idx="10"/>
          </p:nvPr>
        </p:nvSpPr>
        <p:spPr/>
        <p:txBody>
          <a:bodyPr/>
          <a:lstStyle/>
          <a:p>
            <a:fld id="{5802517A-BE8F-4EFD-8A2F-17556FF43EC9}" type="datetimeFigureOut">
              <a:rPr lang="sv-SE" smtClean="0"/>
              <a:t>2025-10-16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C312010-D63B-406B-B24B-9F7737FC4B0B}" type="slidenum">
              <a:rPr lang="sv-SE" smtClean="0"/>
              <a:t>‹#›</a:t>
            </a:fld>
            <a:endParaRPr lang="sv-SE"/>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624568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ed bild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Redigera format för bakgrundstext</a:t>
            </a:r>
          </a:p>
        </p:txBody>
      </p:sp>
      <p:sp>
        <p:nvSpPr>
          <p:cNvPr id="3" name="Date Placeholder 2"/>
          <p:cNvSpPr>
            <a:spLocks noGrp="1"/>
          </p:cNvSpPr>
          <p:nvPr>
            <p:ph type="dt" sz="half" idx="10"/>
          </p:nvPr>
        </p:nvSpPr>
        <p:spPr/>
        <p:txBody>
          <a:bodyPr/>
          <a:lstStyle/>
          <a:p>
            <a:fld id="{5802517A-BE8F-4EFD-8A2F-17556FF43EC9}" type="datetimeFigureOut">
              <a:rPr lang="sv-SE" smtClean="0"/>
              <a:t>2025-10-16</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CC312010-D63B-406B-B24B-9F7737FC4B0B}" type="slidenum">
              <a:rPr lang="sv-SE" smtClean="0"/>
              <a:t>‹#›</a:t>
            </a:fld>
            <a:endParaRPr lang="sv-SE"/>
          </a:p>
        </p:txBody>
      </p:sp>
    </p:spTree>
    <p:extLst>
      <p:ext uri="{BB962C8B-B14F-4D97-AF65-F5344CB8AC3E}">
        <p14:creationId xmlns:p14="http://schemas.microsoft.com/office/powerpoint/2010/main" val="4230006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sv-SE"/>
              <a:t>Klicka här för att ändra format</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Redigera format för bakgrundstext</a:t>
            </a:r>
          </a:p>
        </p:txBody>
      </p:sp>
      <p:sp>
        <p:nvSpPr>
          <p:cNvPr id="4" name="Date Placeholder 3"/>
          <p:cNvSpPr>
            <a:spLocks noGrp="1"/>
          </p:cNvSpPr>
          <p:nvPr>
            <p:ph type="dt" sz="half" idx="10"/>
          </p:nvPr>
        </p:nvSpPr>
        <p:spPr/>
        <p:txBody>
          <a:bodyPr/>
          <a:lstStyle/>
          <a:p>
            <a:fld id="{5802517A-BE8F-4EFD-8A2F-17556FF43EC9}" type="datetimeFigureOut">
              <a:rPr lang="sv-SE" smtClean="0"/>
              <a:t>2025-10-16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C312010-D63B-406B-B24B-9F7737FC4B0B}" type="slidenum">
              <a:rPr lang="sv-SE" smtClean="0"/>
              <a:t>‹#›</a:t>
            </a:fld>
            <a:endParaRPr lang="sv-SE"/>
          </a:p>
        </p:txBody>
      </p:sp>
    </p:spTree>
    <p:extLst>
      <p:ext uri="{BB962C8B-B14F-4D97-AF65-F5344CB8AC3E}">
        <p14:creationId xmlns:p14="http://schemas.microsoft.com/office/powerpoint/2010/main" val="343438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sv-SE"/>
              <a:t>Klicka här för att ändra format</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Redigera format för bakgrundstext</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Redigera format för bakgrundstext</a:t>
            </a:r>
          </a:p>
        </p:txBody>
      </p:sp>
      <p:sp>
        <p:nvSpPr>
          <p:cNvPr id="4" name="Date Placeholder 3"/>
          <p:cNvSpPr>
            <a:spLocks noGrp="1"/>
          </p:cNvSpPr>
          <p:nvPr>
            <p:ph type="dt" sz="half" idx="10"/>
          </p:nvPr>
        </p:nvSpPr>
        <p:spPr/>
        <p:txBody>
          <a:bodyPr/>
          <a:lstStyle/>
          <a:p>
            <a:fld id="{5802517A-BE8F-4EFD-8A2F-17556FF43EC9}" type="datetimeFigureOut">
              <a:rPr lang="sv-SE" smtClean="0"/>
              <a:t>2025-10-16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C312010-D63B-406B-B24B-9F7737FC4B0B}" type="slidenum">
              <a:rPr lang="sv-SE" smtClean="0"/>
              <a:t>‹#›</a:t>
            </a:fld>
            <a:endParaRPr lang="sv-SE"/>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1543476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sv-SE"/>
              <a:t>Klicka här för att ändra format</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Redigera format för bakgrundstext</a:t>
            </a:r>
          </a:p>
        </p:txBody>
      </p:sp>
      <p:sp>
        <p:nvSpPr>
          <p:cNvPr id="4" name="Date Placeholder 3"/>
          <p:cNvSpPr>
            <a:spLocks noGrp="1"/>
          </p:cNvSpPr>
          <p:nvPr>
            <p:ph type="dt" sz="half" idx="10"/>
          </p:nvPr>
        </p:nvSpPr>
        <p:spPr/>
        <p:txBody>
          <a:bodyPr/>
          <a:lstStyle/>
          <a:p>
            <a:fld id="{5802517A-BE8F-4EFD-8A2F-17556FF43EC9}" type="datetimeFigureOut">
              <a:rPr lang="sv-SE" smtClean="0"/>
              <a:t>2025-10-16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C312010-D63B-406B-B24B-9F7737FC4B0B}" type="slidenum">
              <a:rPr lang="sv-SE" smtClean="0"/>
              <a:t>‹#›</a:t>
            </a:fld>
            <a:endParaRPr lang="sv-SE"/>
          </a:p>
        </p:txBody>
      </p:sp>
    </p:spTree>
    <p:extLst>
      <p:ext uri="{BB962C8B-B14F-4D97-AF65-F5344CB8AC3E}">
        <p14:creationId xmlns:p14="http://schemas.microsoft.com/office/powerpoint/2010/main" val="35121820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nkort för citat">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sv-SE"/>
              <a:t>Klicka här för att ändra format</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sv-SE"/>
              <a:t>Redigera format för bakgrundstext</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Redigera format för bakgrundstext</a:t>
            </a:r>
          </a:p>
        </p:txBody>
      </p:sp>
      <p:sp>
        <p:nvSpPr>
          <p:cNvPr id="4" name="Date Placeholder 3"/>
          <p:cNvSpPr>
            <a:spLocks noGrp="1"/>
          </p:cNvSpPr>
          <p:nvPr>
            <p:ph type="dt" sz="half" idx="10"/>
          </p:nvPr>
        </p:nvSpPr>
        <p:spPr/>
        <p:txBody>
          <a:bodyPr/>
          <a:lstStyle/>
          <a:p>
            <a:fld id="{5802517A-BE8F-4EFD-8A2F-17556FF43EC9}" type="datetimeFigureOut">
              <a:rPr lang="sv-SE" smtClean="0"/>
              <a:t>2025-10-16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C312010-D63B-406B-B24B-9F7737FC4B0B}" type="slidenum">
              <a:rPr lang="sv-SE" smtClean="0"/>
              <a:t>‹#›</a:t>
            </a:fld>
            <a:endParaRPr lang="sv-SE"/>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6639426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ant eller falskt">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sv-SE"/>
              <a:t>Klicka här för att ändra format</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sv-SE"/>
              <a:t>Redigera format för bakgrundstext</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Redigera format för bakgrundstext</a:t>
            </a:r>
          </a:p>
        </p:txBody>
      </p:sp>
      <p:sp>
        <p:nvSpPr>
          <p:cNvPr id="4" name="Date Placeholder 3"/>
          <p:cNvSpPr>
            <a:spLocks noGrp="1"/>
          </p:cNvSpPr>
          <p:nvPr>
            <p:ph type="dt" sz="half" idx="10"/>
          </p:nvPr>
        </p:nvSpPr>
        <p:spPr/>
        <p:txBody>
          <a:bodyPr/>
          <a:lstStyle/>
          <a:p>
            <a:fld id="{5802517A-BE8F-4EFD-8A2F-17556FF43EC9}" type="datetimeFigureOut">
              <a:rPr lang="sv-SE" smtClean="0"/>
              <a:t>2025-10-16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C312010-D63B-406B-B24B-9F7737FC4B0B}" type="slidenum">
              <a:rPr lang="sv-SE" smtClean="0"/>
              <a:t>‹#›</a:t>
            </a:fld>
            <a:endParaRPr lang="sv-SE"/>
          </a:p>
        </p:txBody>
      </p:sp>
    </p:spTree>
    <p:extLst>
      <p:ext uri="{BB962C8B-B14F-4D97-AF65-F5344CB8AC3E}">
        <p14:creationId xmlns:p14="http://schemas.microsoft.com/office/powerpoint/2010/main" val="24599161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sv-SE"/>
              <a:t>Klicka här för att ändra format</a:t>
            </a:r>
            <a:endParaRPr lang="en-US" dirty="0"/>
          </a:p>
        </p:txBody>
      </p:sp>
      <p:sp>
        <p:nvSpPr>
          <p:cNvPr id="3" name="Vertical Text Placeholder 2"/>
          <p:cNvSpPr>
            <a:spLocks noGrp="1"/>
          </p:cNvSpPr>
          <p:nvPr>
            <p:ph type="body" orient="vert" idx="1"/>
          </p:nvPr>
        </p:nvSpPr>
        <p:spPr/>
        <p:txBody>
          <a:bodyPr vert="eaVert" ancho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5802517A-BE8F-4EFD-8A2F-17556FF43EC9}" type="datetimeFigureOut">
              <a:rPr lang="sv-SE" smtClean="0"/>
              <a:t>2025-10-16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C312010-D63B-406B-B24B-9F7737FC4B0B}" type="slidenum">
              <a:rPr lang="sv-SE" smtClean="0"/>
              <a:t>‹#›</a:t>
            </a:fld>
            <a:endParaRPr lang="sv-SE"/>
          </a:p>
        </p:txBody>
      </p:sp>
    </p:spTree>
    <p:extLst>
      <p:ext uri="{BB962C8B-B14F-4D97-AF65-F5344CB8AC3E}">
        <p14:creationId xmlns:p14="http://schemas.microsoft.com/office/powerpoint/2010/main" val="32619794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sv-SE"/>
              <a:t>Klicka här för att ändra format</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5802517A-BE8F-4EFD-8A2F-17556FF43EC9}" type="datetimeFigureOut">
              <a:rPr lang="sv-SE" smtClean="0"/>
              <a:t>2025-10-16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C312010-D63B-406B-B24B-9F7737FC4B0B}" type="slidenum">
              <a:rPr lang="sv-SE" smtClean="0"/>
              <a:t>‹#›</a:t>
            </a:fld>
            <a:endParaRPr lang="sv-SE"/>
          </a:p>
        </p:txBody>
      </p:sp>
    </p:spTree>
    <p:extLst>
      <p:ext uri="{BB962C8B-B14F-4D97-AF65-F5344CB8AC3E}">
        <p14:creationId xmlns:p14="http://schemas.microsoft.com/office/powerpoint/2010/main" val="3069713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Content Placeholder 2"/>
          <p:cNvSpPr>
            <a:spLocks noGrp="1"/>
          </p:cNvSpPr>
          <p:nvPr>
            <p:ph idx="1"/>
          </p:nvPr>
        </p:nvSpPr>
        <p:spPr/>
        <p:txBody>
          <a:bodyPr anchor="ct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5802517A-BE8F-4EFD-8A2F-17556FF43EC9}" type="datetimeFigureOut">
              <a:rPr lang="sv-SE" smtClean="0"/>
              <a:t>2025-10-16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C312010-D63B-406B-B24B-9F7737FC4B0B}" type="slidenum">
              <a:rPr lang="sv-SE" smtClean="0"/>
              <a:t>‹#›</a:t>
            </a:fld>
            <a:endParaRPr lang="sv-SE"/>
          </a:p>
        </p:txBody>
      </p:sp>
    </p:spTree>
    <p:extLst>
      <p:ext uri="{BB962C8B-B14F-4D97-AF65-F5344CB8AC3E}">
        <p14:creationId xmlns:p14="http://schemas.microsoft.com/office/powerpoint/2010/main" val="956918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sv-SE"/>
              <a:t>Klicka här för att ändra format</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Redigera format för bakgrundstext</a:t>
            </a:r>
          </a:p>
        </p:txBody>
      </p:sp>
      <p:sp>
        <p:nvSpPr>
          <p:cNvPr id="4" name="Date Placeholder 3"/>
          <p:cNvSpPr>
            <a:spLocks noGrp="1"/>
          </p:cNvSpPr>
          <p:nvPr>
            <p:ph type="dt" sz="half" idx="10"/>
          </p:nvPr>
        </p:nvSpPr>
        <p:spPr/>
        <p:txBody>
          <a:bodyPr/>
          <a:lstStyle/>
          <a:p>
            <a:fld id="{5802517A-BE8F-4EFD-8A2F-17556FF43EC9}" type="datetimeFigureOut">
              <a:rPr lang="sv-SE" smtClean="0"/>
              <a:t>2025-10-16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C312010-D63B-406B-B24B-9F7737FC4B0B}" type="slidenum">
              <a:rPr lang="sv-SE" smtClean="0"/>
              <a:t>‹#›</a:t>
            </a:fld>
            <a:endParaRPr lang="sv-SE"/>
          </a:p>
        </p:txBody>
      </p:sp>
    </p:spTree>
    <p:extLst>
      <p:ext uri="{BB962C8B-B14F-4D97-AF65-F5344CB8AC3E}">
        <p14:creationId xmlns:p14="http://schemas.microsoft.com/office/powerpoint/2010/main" val="3563988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5802517A-BE8F-4EFD-8A2F-17556FF43EC9}" type="datetimeFigureOut">
              <a:rPr lang="sv-SE" smtClean="0"/>
              <a:t>2025-10-16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CC312010-D63B-406B-B24B-9F7737FC4B0B}" type="slidenum">
              <a:rPr lang="sv-SE" smtClean="0"/>
              <a:t>‹#›</a:t>
            </a:fld>
            <a:endParaRPr lang="sv-SE"/>
          </a:p>
        </p:txBody>
      </p:sp>
    </p:spTree>
    <p:extLst>
      <p:ext uri="{BB962C8B-B14F-4D97-AF65-F5344CB8AC3E}">
        <p14:creationId xmlns:p14="http://schemas.microsoft.com/office/powerpoint/2010/main" val="4059487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a:t>Klicka här för att ändra format</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5802517A-BE8F-4EFD-8A2F-17556FF43EC9}" type="datetimeFigureOut">
              <a:rPr lang="sv-SE" smtClean="0"/>
              <a:t>2025-10-16</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CC312010-D63B-406B-B24B-9F7737FC4B0B}" type="slidenum">
              <a:rPr lang="sv-SE" smtClean="0"/>
              <a:t>‹#›</a:t>
            </a:fld>
            <a:endParaRPr lang="sv-SE"/>
          </a:p>
        </p:txBody>
      </p:sp>
    </p:spTree>
    <p:extLst>
      <p:ext uri="{BB962C8B-B14F-4D97-AF65-F5344CB8AC3E}">
        <p14:creationId xmlns:p14="http://schemas.microsoft.com/office/powerpoint/2010/main" val="3847998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Date Placeholder 2"/>
          <p:cNvSpPr>
            <a:spLocks noGrp="1"/>
          </p:cNvSpPr>
          <p:nvPr>
            <p:ph type="dt" sz="half" idx="10"/>
          </p:nvPr>
        </p:nvSpPr>
        <p:spPr/>
        <p:txBody>
          <a:bodyPr/>
          <a:lstStyle/>
          <a:p>
            <a:fld id="{5802517A-BE8F-4EFD-8A2F-17556FF43EC9}" type="datetimeFigureOut">
              <a:rPr lang="sv-SE" smtClean="0"/>
              <a:t>2025-10-16</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CC312010-D63B-406B-B24B-9F7737FC4B0B}" type="slidenum">
              <a:rPr lang="sv-SE" smtClean="0"/>
              <a:t>‹#›</a:t>
            </a:fld>
            <a:endParaRPr lang="sv-SE"/>
          </a:p>
        </p:txBody>
      </p:sp>
    </p:spTree>
    <p:extLst>
      <p:ext uri="{BB962C8B-B14F-4D97-AF65-F5344CB8AC3E}">
        <p14:creationId xmlns:p14="http://schemas.microsoft.com/office/powerpoint/2010/main" val="3680612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02517A-BE8F-4EFD-8A2F-17556FF43EC9}" type="datetimeFigureOut">
              <a:rPr lang="sv-SE" smtClean="0"/>
              <a:t>2025-10-16</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CC312010-D63B-406B-B24B-9F7737FC4B0B}" type="slidenum">
              <a:rPr lang="sv-SE" smtClean="0"/>
              <a:t>‹#›</a:t>
            </a:fld>
            <a:endParaRPr lang="sv-SE"/>
          </a:p>
        </p:txBody>
      </p:sp>
    </p:spTree>
    <p:extLst>
      <p:ext uri="{BB962C8B-B14F-4D97-AF65-F5344CB8AC3E}">
        <p14:creationId xmlns:p14="http://schemas.microsoft.com/office/powerpoint/2010/main" val="3721260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sv-SE"/>
              <a:t>Klicka här för att ändra format</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5" name="Date Placeholder 4"/>
          <p:cNvSpPr>
            <a:spLocks noGrp="1"/>
          </p:cNvSpPr>
          <p:nvPr>
            <p:ph type="dt" sz="half" idx="10"/>
          </p:nvPr>
        </p:nvSpPr>
        <p:spPr/>
        <p:txBody>
          <a:bodyPr/>
          <a:lstStyle/>
          <a:p>
            <a:fld id="{5802517A-BE8F-4EFD-8A2F-17556FF43EC9}" type="datetimeFigureOut">
              <a:rPr lang="sv-SE" smtClean="0"/>
              <a:t>2025-10-16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CC312010-D63B-406B-B24B-9F7737FC4B0B}" type="slidenum">
              <a:rPr lang="sv-SE" smtClean="0"/>
              <a:t>‹#›</a:t>
            </a:fld>
            <a:endParaRPr lang="sv-SE"/>
          </a:p>
        </p:txBody>
      </p:sp>
    </p:spTree>
    <p:extLst>
      <p:ext uri="{BB962C8B-B14F-4D97-AF65-F5344CB8AC3E}">
        <p14:creationId xmlns:p14="http://schemas.microsoft.com/office/powerpoint/2010/main" val="3907538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sv-SE"/>
              <a:t>Klicka här för att ändra format</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5" name="Date Placeholder 4"/>
          <p:cNvSpPr>
            <a:spLocks noGrp="1"/>
          </p:cNvSpPr>
          <p:nvPr>
            <p:ph type="dt" sz="half" idx="10"/>
          </p:nvPr>
        </p:nvSpPr>
        <p:spPr/>
        <p:txBody>
          <a:bodyPr/>
          <a:lstStyle/>
          <a:p>
            <a:fld id="{5802517A-BE8F-4EFD-8A2F-17556FF43EC9}" type="datetimeFigureOut">
              <a:rPr lang="sv-SE" smtClean="0"/>
              <a:t>2025-10-16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CC312010-D63B-406B-B24B-9F7737FC4B0B}" type="slidenum">
              <a:rPr lang="sv-SE" smtClean="0"/>
              <a:t>‹#›</a:t>
            </a:fld>
            <a:endParaRPr lang="sv-SE"/>
          </a:p>
        </p:txBody>
      </p:sp>
    </p:spTree>
    <p:extLst>
      <p:ext uri="{BB962C8B-B14F-4D97-AF65-F5344CB8AC3E}">
        <p14:creationId xmlns:p14="http://schemas.microsoft.com/office/powerpoint/2010/main" val="1415580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sv-SE"/>
              <a:t>Klicka här för att ändra format</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802517A-BE8F-4EFD-8A2F-17556FF43EC9}" type="datetimeFigureOut">
              <a:rPr lang="sv-SE" smtClean="0"/>
              <a:t>2025-10-16</a:t>
            </a:fld>
            <a:endParaRPr lang="sv-SE"/>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sv-SE"/>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CC312010-D63B-406B-B24B-9F7737FC4B0B}" type="slidenum">
              <a:rPr lang="sv-SE" smtClean="0"/>
              <a:t>‹#›</a:t>
            </a:fld>
            <a:endParaRPr lang="sv-SE"/>
          </a:p>
        </p:txBody>
      </p:sp>
    </p:spTree>
    <p:extLst>
      <p:ext uri="{BB962C8B-B14F-4D97-AF65-F5344CB8AC3E}">
        <p14:creationId xmlns:p14="http://schemas.microsoft.com/office/powerpoint/2010/main" val="64474010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team.intersport.se/kais-mor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foraldrakoll.nu/om-foraldrakoll/" TargetMode="External"/><Relationship Id="rId2" Type="http://schemas.openxmlformats.org/officeDocument/2006/relationships/hyperlink" Target="https://www.foraldrakoll.nu/inspiration/"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B88142C-D3C4-43DC-A844-A7D9ECB0F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p:cNvSpPr>
            <a:spLocks noGrp="1"/>
          </p:cNvSpPr>
          <p:nvPr>
            <p:ph type="ctrTitle"/>
          </p:nvPr>
        </p:nvSpPr>
        <p:spPr>
          <a:xfrm>
            <a:off x="684213" y="685799"/>
            <a:ext cx="5106937" cy="4892676"/>
          </a:xfrm>
        </p:spPr>
        <p:txBody>
          <a:bodyPr anchor="ctr">
            <a:normAutofit/>
          </a:bodyPr>
          <a:lstStyle/>
          <a:p>
            <a:pPr algn="r"/>
            <a:r>
              <a:rPr lang="sv-SE" dirty="0"/>
              <a:t>Föräldramöte</a:t>
            </a:r>
            <a:br>
              <a:rPr lang="sv-SE" dirty="0"/>
            </a:br>
            <a:r>
              <a:rPr lang="sv-SE" dirty="0"/>
              <a:t>251013</a:t>
            </a:r>
          </a:p>
        </p:txBody>
      </p:sp>
      <p:sp>
        <p:nvSpPr>
          <p:cNvPr id="10" name="Rectangle 9">
            <a:extLst>
              <a:ext uri="{FF2B5EF4-FFF2-40B4-BE49-F238E27FC236}">
                <a16:creationId xmlns:a16="http://schemas.microsoft.com/office/drawing/2014/main" id="{416DC9EF-092A-4FEF-8A40-0E509CA798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5999" y="0"/>
            <a:ext cx="6096001" cy="6858000"/>
          </a:xfrm>
          <a:prstGeom prst="rect">
            <a:avLst/>
          </a:prstGeom>
          <a:solidFill>
            <a:schemeClr val="bg2">
              <a:alpha val="97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3" name="Underrubrik 2"/>
          <p:cNvSpPr>
            <a:spLocks noGrp="1"/>
          </p:cNvSpPr>
          <p:nvPr>
            <p:ph type="subTitle" idx="1"/>
          </p:nvPr>
        </p:nvSpPr>
        <p:spPr>
          <a:xfrm>
            <a:off x="6491624" y="685800"/>
            <a:ext cx="5317937" cy="1384926"/>
          </a:xfrm>
        </p:spPr>
        <p:txBody>
          <a:bodyPr anchor="ctr">
            <a:normAutofit/>
          </a:bodyPr>
          <a:lstStyle/>
          <a:p>
            <a:r>
              <a:rPr lang="sv-SE" sz="4000" dirty="0">
                <a:solidFill>
                  <a:schemeClr val="tx2">
                    <a:lumMod val="60000"/>
                    <a:lumOff val="40000"/>
                  </a:schemeClr>
                </a:solidFill>
              </a:rPr>
              <a:t>Kais Mora UIF P17</a:t>
            </a:r>
          </a:p>
        </p:txBody>
      </p:sp>
      <p:sp>
        <p:nvSpPr>
          <p:cNvPr id="4" name="Underrubrik 2"/>
          <p:cNvSpPr txBox="1">
            <a:spLocks/>
          </p:cNvSpPr>
          <p:nvPr/>
        </p:nvSpPr>
        <p:spPr>
          <a:xfrm>
            <a:off x="7172587" y="2247643"/>
            <a:ext cx="3637976" cy="3924557"/>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100" kern="1200" cap="none">
                <a:solidFill>
                  <a:schemeClr val="bg2">
                    <a:lumMod val="75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pPr marL="342900" indent="-342900">
              <a:buFont typeface="Wingdings" panose="05000000000000000000" pitchFamily="2" charset="2"/>
              <a:buChar char="q"/>
            </a:pPr>
            <a:r>
              <a:rPr lang="sv-SE" dirty="0">
                <a:solidFill>
                  <a:schemeClr val="tx1"/>
                </a:solidFill>
              </a:rPr>
              <a:t>Tränar-/ledarstab</a:t>
            </a:r>
          </a:p>
          <a:p>
            <a:pPr marL="342900" indent="-342900">
              <a:buFont typeface="Wingdings" panose="05000000000000000000" pitchFamily="2" charset="2"/>
              <a:buChar char="q"/>
            </a:pPr>
            <a:r>
              <a:rPr lang="sv-SE" dirty="0">
                <a:solidFill>
                  <a:schemeClr val="tx1"/>
                </a:solidFill>
              </a:rPr>
              <a:t>Säsong 2025/2026 grön nivå</a:t>
            </a:r>
          </a:p>
          <a:p>
            <a:pPr marL="342900" indent="-342900">
              <a:buFont typeface="Wingdings" panose="05000000000000000000" pitchFamily="2" charset="2"/>
              <a:buChar char="q"/>
            </a:pPr>
            <a:r>
              <a:rPr lang="sv-SE" dirty="0">
                <a:solidFill>
                  <a:schemeClr val="tx1"/>
                </a:solidFill>
              </a:rPr>
              <a:t>Ansvarsfördelning</a:t>
            </a:r>
          </a:p>
          <a:p>
            <a:pPr marL="342900" indent="-342900">
              <a:buFont typeface="Wingdings" panose="05000000000000000000" pitchFamily="2" charset="2"/>
              <a:buChar char="q"/>
            </a:pPr>
            <a:r>
              <a:rPr lang="sv-SE" dirty="0">
                <a:solidFill>
                  <a:schemeClr val="tx1"/>
                </a:solidFill>
              </a:rPr>
              <a:t>Poolspel, Knattespel</a:t>
            </a:r>
          </a:p>
          <a:p>
            <a:pPr marL="342900" indent="-342900">
              <a:buFont typeface="Wingdings" panose="05000000000000000000" pitchFamily="2" charset="2"/>
              <a:buChar char="q"/>
            </a:pPr>
            <a:r>
              <a:rPr lang="sv-SE" dirty="0">
                <a:solidFill>
                  <a:schemeClr val="tx1"/>
                </a:solidFill>
              </a:rPr>
              <a:t>Ungdomspolicy och </a:t>
            </a:r>
            <a:r>
              <a:rPr lang="sv-SE" dirty="0" err="1">
                <a:solidFill>
                  <a:schemeClr val="tx1"/>
                </a:solidFill>
              </a:rPr>
              <a:t>föräldrakoll</a:t>
            </a:r>
            <a:endParaRPr lang="sv-SE" dirty="0">
              <a:solidFill>
                <a:schemeClr val="tx1"/>
              </a:solidFill>
            </a:endParaRPr>
          </a:p>
          <a:p>
            <a:pPr marL="342900" indent="-342900">
              <a:buFont typeface="Wingdings" panose="05000000000000000000" pitchFamily="2" charset="2"/>
              <a:buChar char="q"/>
            </a:pPr>
            <a:r>
              <a:rPr lang="sv-SE" dirty="0">
                <a:solidFill>
                  <a:schemeClr val="tx1"/>
                </a:solidFill>
              </a:rPr>
              <a:t>Laget.se</a:t>
            </a:r>
          </a:p>
          <a:p>
            <a:pPr marL="342900" indent="-342900">
              <a:buFont typeface="Wingdings" panose="05000000000000000000" pitchFamily="2" charset="2"/>
              <a:buChar char="q"/>
            </a:pPr>
            <a:r>
              <a:rPr lang="sv-SE" dirty="0">
                <a:solidFill>
                  <a:schemeClr val="tx1"/>
                </a:solidFill>
              </a:rPr>
              <a:t>Övrigt</a:t>
            </a:r>
          </a:p>
          <a:p>
            <a:endParaRPr lang="sv-SE" dirty="0">
              <a:solidFill>
                <a:schemeClr val="tx1"/>
              </a:solidFill>
            </a:endParaRPr>
          </a:p>
        </p:txBody>
      </p:sp>
    </p:spTree>
    <p:extLst>
      <p:ext uri="{BB962C8B-B14F-4D97-AF65-F5344CB8AC3E}">
        <p14:creationId xmlns:p14="http://schemas.microsoft.com/office/powerpoint/2010/main" val="1545105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5DF075-A9CD-2E47-8ED9-0BE3C2183AAC}"/>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A37A4369-AAA5-113E-A6B0-07342B41D1C9}"/>
              </a:ext>
            </a:extLst>
          </p:cNvPr>
          <p:cNvSpPr>
            <a:spLocks noGrp="1"/>
          </p:cNvSpPr>
          <p:nvPr>
            <p:ph type="title"/>
          </p:nvPr>
        </p:nvSpPr>
        <p:spPr/>
        <p:txBody>
          <a:bodyPr/>
          <a:lstStyle/>
          <a:p>
            <a:r>
              <a:rPr lang="sv-SE" dirty="0"/>
              <a:t>Övrigt</a:t>
            </a:r>
          </a:p>
        </p:txBody>
      </p:sp>
      <p:sp>
        <p:nvSpPr>
          <p:cNvPr id="3" name="Platshållare för innehåll 2">
            <a:extLst>
              <a:ext uri="{FF2B5EF4-FFF2-40B4-BE49-F238E27FC236}">
                <a16:creationId xmlns:a16="http://schemas.microsoft.com/office/drawing/2014/main" id="{0B476F4E-68F0-E093-4E64-2C1CFE3F95F2}"/>
              </a:ext>
            </a:extLst>
          </p:cNvPr>
          <p:cNvSpPr>
            <a:spLocks noGrp="1"/>
          </p:cNvSpPr>
          <p:nvPr>
            <p:ph idx="1"/>
          </p:nvPr>
        </p:nvSpPr>
        <p:spPr>
          <a:xfrm>
            <a:off x="684212" y="685800"/>
            <a:ext cx="10737162" cy="3615267"/>
          </a:xfrm>
        </p:spPr>
        <p:txBody>
          <a:bodyPr>
            <a:noAutofit/>
          </a:bodyPr>
          <a:lstStyle/>
          <a:p>
            <a:r>
              <a:rPr lang="sv-SE" sz="1600" dirty="0">
                <a:solidFill>
                  <a:schemeClr val="tx1"/>
                </a:solidFill>
              </a:rPr>
              <a:t>Beställning av träningskläder: </a:t>
            </a:r>
            <a:r>
              <a:rPr lang="sv-SE" sz="1600" dirty="0">
                <a:hlinkClick r:id="rId2"/>
              </a:rPr>
              <a:t>Handla föreningskläder för Kais Mora online | INTERSPORT</a:t>
            </a:r>
            <a:endParaRPr lang="sv-SE" sz="1600" dirty="0"/>
          </a:p>
          <a:p>
            <a:r>
              <a:rPr lang="sv-SE" sz="1600" dirty="0">
                <a:solidFill>
                  <a:schemeClr val="tx1"/>
                </a:solidFill>
              </a:rPr>
              <a:t>Lagfotografering 20/10 – ta med ifylld beställningsblankett, ligger under dokument på laget sida på Laget.se, barnen måste komma i tid och ombytt i svarta byxor och strumpor, röd matchtröja kommer finnas på plats</a:t>
            </a:r>
          </a:p>
          <a:p>
            <a:r>
              <a:rPr lang="sv-SE" sz="1600" dirty="0">
                <a:solidFill>
                  <a:schemeClr val="tx1"/>
                </a:solidFill>
              </a:rPr>
              <a:t> Sverigelotter – säljer eller köpa sig fri, Torsten skickar ut frågan via laget.se, alla behöver svara på detta</a:t>
            </a:r>
          </a:p>
          <a:p>
            <a:r>
              <a:rPr lang="sv-SE" sz="1600" dirty="0">
                <a:solidFill>
                  <a:schemeClr val="tx1"/>
                </a:solidFill>
              </a:rPr>
              <a:t>Hur ska vi tänka gällande försäljningar? Eventuellt from våren 2026 för att bygga upp en lagkassan. Tränarna kolla om det finns cup som är lämpligt för laget att åka på.</a:t>
            </a:r>
          </a:p>
          <a:p>
            <a:endParaRPr lang="sv-SE" sz="1600" dirty="0">
              <a:solidFill>
                <a:schemeClr val="tx1"/>
              </a:solidFill>
            </a:endParaRPr>
          </a:p>
          <a:p>
            <a:endParaRPr lang="sv-SE" sz="1600" dirty="0">
              <a:solidFill>
                <a:schemeClr val="tx1"/>
              </a:solidFill>
            </a:endParaRPr>
          </a:p>
        </p:txBody>
      </p:sp>
    </p:spTree>
    <p:extLst>
      <p:ext uri="{BB962C8B-B14F-4D97-AF65-F5344CB8AC3E}">
        <p14:creationId xmlns:p14="http://schemas.microsoft.com/office/powerpoint/2010/main" val="1585799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457A866-C743-DC30-F85A-FCADD2C066B4}"/>
              </a:ext>
            </a:extLst>
          </p:cNvPr>
          <p:cNvSpPr>
            <a:spLocks noGrp="1"/>
          </p:cNvSpPr>
          <p:nvPr>
            <p:ph type="title"/>
          </p:nvPr>
        </p:nvSpPr>
        <p:spPr/>
        <p:txBody>
          <a:bodyPr/>
          <a:lstStyle/>
          <a:p>
            <a:r>
              <a:rPr lang="sv-SE" dirty="0"/>
              <a:t>Tränar- och ledarstab</a:t>
            </a:r>
          </a:p>
        </p:txBody>
      </p:sp>
      <p:sp>
        <p:nvSpPr>
          <p:cNvPr id="3" name="Platshållare för innehåll 2">
            <a:extLst>
              <a:ext uri="{FF2B5EF4-FFF2-40B4-BE49-F238E27FC236}">
                <a16:creationId xmlns:a16="http://schemas.microsoft.com/office/drawing/2014/main" id="{067FD526-9C55-3282-3D9A-2385844FC146}"/>
              </a:ext>
            </a:extLst>
          </p:cNvPr>
          <p:cNvSpPr>
            <a:spLocks noGrp="1"/>
          </p:cNvSpPr>
          <p:nvPr>
            <p:ph idx="1"/>
          </p:nvPr>
        </p:nvSpPr>
        <p:spPr/>
        <p:txBody>
          <a:bodyPr/>
          <a:lstStyle/>
          <a:p>
            <a:r>
              <a:rPr lang="sv-SE" dirty="0">
                <a:solidFill>
                  <a:schemeClr val="tx1"/>
                </a:solidFill>
              </a:rPr>
              <a:t>Lars Persson – Huvudtränare</a:t>
            </a:r>
          </a:p>
          <a:p>
            <a:r>
              <a:rPr lang="sv-SE" dirty="0">
                <a:solidFill>
                  <a:schemeClr val="tx1"/>
                </a:solidFill>
              </a:rPr>
              <a:t>Linus Blomkvist – tränare</a:t>
            </a:r>
          </a:p>
          <a:p>
            <a:r>
              <a:rPr lang="sv-SE" dirty="0">
                <a:solidFill>
                  <a:schemeClr val="tx1"/>
                </a:solidFill>
              </a:rPr>
              <a:t>Robert </a:t>
            </a:r>
            <a:r>
              <a:rPr lang="sv-SE" dirty="0" err="1">
                <a:solidFill>
                  <a:schemeClr val="tx1"/>
                </a:solidFill>
              </a:rPr>
              <a:t>Gyris</a:t>
            </a:r>
            <a:r>
              <a:rPr lang="sv-SE" dirty="0">
                <a:solidFill>
                  <a:schemeClr val="tx1"/>
                </a:solidFill>
              </a:rPr>
              <a:t> – tränare</a:t>
            </a:r>
          </a:p>
          <a:p>
            <a:r>
              <a:rPr lang="sv-SE" dirty="0">
                <a:solidFill>
                  <a:schemeClr val="tx1"/>
                </a:solidFill>
              </a:rPr>
              <a:t>Erika Åkerblom – hjälptränare</a:t>
            </a:r>
          </a:p>
          <a:p>
            <a:r>
              <a:rPr lang="sv-SE" dirty="0">
                <a:solidFill>
                  <a:schemeClr val="tx1"/>
                </a:solidFill>
              </a:rPr>
              <a:t>Torsten Engel – lagledare</a:t>
            </a:r>
          </a:p>
          <a:p>
            <a:endParaRPr lang="sv-SE" dirty="0">
              <a:solidFill>
                <a:schemeClr val="tx1"/>
              </a:solidFill>
            </a:endParaRPr>
          </a:p>
          <a:p>
            <a:r>
              <a:rPr lang="sv-SE" dirty="0">
                <a:solidFill>
                  <a:schemeClr val="tx1"/>
                </a:solidFill>
              </a:rPr>
              <a:t>Just nu 30 spelare registrerade i Laget.se</a:t>
            </a:r>
          </a:p>
        </p:txBody>
      </p:sp>
    </p:spTree>
    <p:extLst>
      <p:ext uri="{BB962C8B-B14F-4D97-AF65-F5344CB8AC3E}">
        <p14:creationId xmlns:p14="http://schemas.microsoft.com/office/powerpoint/2010/main" val="17057167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101897E-A7A3-3AD4-13D6-6BDEC5ED3032}"/>
              </a:ext>
            </a:extLst>
          </p:cNvPr>
          <p:cNvSpPr>
            <a:spLocks noGrp="1"/>
          </p:cNvSpPr>
          <p:nvPr>
            <p:ph type="title"/>
          </p:nvPr>
        </p:nvSpPr>
        <p:spPr/>
        <p:txBody>
          <a:bodyPr/>
          <a:lstStyle/>
          <a:p>
            <a:r>
              <a:rPr lang="sv-SE" dirty="0"/>
              <a:t>Säsong 2025/2026 – grön nivå</a:t>
            </a:r>
          </a:p>
        </p:txBody>
      </p:sp>
      <p:sp>
        <p:nvSpPr>
          <p:cNvPr id="3" name="Platshållare för innehåll 2">
            <a:extLst>
              <a:ext uri="{FF2B5EF4-FFF2-40B4-BE49-F238E27FC236}">
                <a16:creationId xmlns:a16="http://schemas.microsoft.com/office/drawing/2014/main" id="{AC557D68-A6AA-2D5D-7C66-2A5ED15357C2}"/>
              </a:ext>
            </a:extLst>
          </p:cNvPr>
          <p:cNvSpPr>
            <a:spLocks noGrp="1"/>
          </p:cNvSpPr>
          <p:nvPr>
            <p:ph idx="1"/>
          </p:nvPr>
        </p:nvSpPr>
        <p:spPr/>
        <p:txBody>
          <a:bodyPr>
            <a:noAutofit/>
          </a:bodyPr>
          <a:lstStyle/>
          <a:p>
            <a:r>
              <a:rPr lang="sv-SE" sz="1600" dirty="0">
                <a:solidFill>
                  <a:schemeClr val="tx1"/>
                </a:solidFill>
              </a:rPr>
              <a:t>Spelform: i alla Gröna serier är 3 mot 3 med målvakt. Spelformen följer Svenska Innebandyförbundets handbok för nationella spelformer.8) </a:t>
            </a:r>
          </a:p>
          <a:p>
            <a:r>
              <a:rPr lang="sv-SE" sz="1600" dirty="0">
                <a:solidFill>
                  <a:schemeClr val="tx1"/>
                </a:solidFill>
              </a:rPr>
              <a:t>Matchtiden är 2x14 minuter med tre minuters paus. </a:t>
            </a:r>
          </a:p>
          <a:p>
            <a:r>
              <a:rPr lang="sv-SE" sz="1600" dirty="0">
                <a:solidFill>
                  <a:schemeClr val="tx1"/>
                </a:solidFill>
              </a:rPr>
              <a:t>Speltiden är rullande (tiden stoppas endast vid pipbytena, skada, och när domaren av någon anledning stoppar spelet) och det är inte tillåtet att ta ut målvakten eller att ta </a:t>
            </a:r>
            <a:r>
              <a:rPr lang="sv-SE" sz="1600" dirty="0" err="1">
                <a:solidFill>
                  <a:schemeClr val="tx1"/>
                </a:solidFill>
              </a:rPr>
              <a:t>Time</a:t>
            </a:r>
            <a:r>
              <a:rPr lang="sv-SE" sz="1600" dirty="0">
                <a:solidFill>
                  <a:schemeClr val="tx1"/>
                </a:solidFill>
              </a:rPr>
              <a:t> Out.9) </a:t>
            </a:r>
          </a:p>
          <a:p>
            <a:r>
              <a:rPr lang="sv-SE" sz="1600" dirty="0" err="1">
                <a:solidFill>
                  <a:schemeClr val="tx1"/>
                </a:solidFill>
              </a:rPr>
              <a:t>PipbytenMatcherna</a:t>
            </a:r>
            <a:r>
              <a:rPr lang="sv-SE" sz="1600" dirty="0">
                <a:solidFill>
                  <a:schemeClr val="tx1"/>
                </a:solidFill>
              </a:rPr>
              <a:t> spelas med pipbyten. Pipbytena är två minuter långa. Sekretariatet blåser av vidpipbyten. Efter avblåsning för </a:t>
            </a:r>
            <a:r>
              <a:rPr lang="sv-SE" sz="1600" dirty="0" err="1">
                <a:solidFill>
                  <a:schemeClr val="tx1"/>
                </a:solidFill>
              </a:rPr>
              <a:t>pipbyte</a:t>
            </a:r>
            <a:r>
              <a:rPr lang="sv-SE" sz="1600" dirty="0">
                <a:solidFill>
                  <a:schemeClr val="tx1"/>
                </a:solidFill>
              </a:rPr>
              <a:t> sätts spelet igång på målpunkten, och försvarande lag där bollen var vid avblåsningen sätter igång spelet. Det andra laget ska då backa tillbaka </a:t>
            </a:r>
            <a:r>
              <a:rPr lang="sv-SE" sz="1600" dirty="0" err="1">
                <a:solidFill>
                  <a:schemeClr val="tx1"/>
                </a:solidFill>
              </a:rPr>
              <a:t>til</a:t>
            </a:r>
            <a:r>
              <a:rPr lang="sv-SE" sz="1600" dirty="0">
                <a:solidFill>
                  <a:schemeClr val="tx1"/>
                </a:solidFill>
              </a:rPr>
              <a:t> </a:t>
            </a:r>
            <a:r>
              <a:rPr lang="sv-SE" sz="1600" dirty="0" err="1">
                <a:solidFill>
                  <a:schemeClr val="tx1"/>
                </a:solidFill>
              </a:rPr>
              <a:t>lsin</a:t>
            </a:r>
            <a:r>
              <a:rPr lang="sv-SE" sz="1600" dirty="0">
                <a:solidFill>
                  <a:schemeClr val="tx1"/>
                </a:solidFill>
              </a:rPr>
              <a:t> egen planhalva. Även efter mål sätts spelet igång på målpunkten, av det lag som släppt in målet och det lag som gjorde målet ska backa tillbaka till sin egen planhalva.10) </a:t>
            </a:r>
          </a:p>
          <a:p>
            <a:r>
              <a:rPr lang="sv-SE" sz="1600" dirty="0">
                <a:solidFill>
                  <a:schemeClr val="tx1"/>
                </a:solidFill>
              </a:rPr>
              <a:t>Planstorlek Matcherna spelas på planer med måtten 20x12m med små målburar (120x90 cm).Om det finns möjlighet att få in två planer i hallen så är det att föredra då dagarna då blir kortare.</a:t>
            </a:r>
          </a:p>
        </p:txBody>
      </p:sp>
    </p:spTree>
    <p:extLst>
      <p:ext uri="{BB962C8B-B14F-4D97-AF65-F5344CB8AC3E}">
        <p14:creationId xmlns:p14="http://schemas.microsoft.com/office/powerpoint/2010/main" val="3066804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ECB721-A795-04CA-9FB8-8FC1D9167E6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F9B4E3CC-0831-A9A5-B608-901B6ABCA9D6}"/>
              </a:ext>
            </a:extLst>
          </p:cNvPr>
          <p:cNvSpPr>
            <a:spLocks noGrp="1"/>
          </p:cNvSpPr>
          <p:nvPr>
            <p:ph type="title"/>
          </p:nvPr>
        </p:nvSpPr>
        <p:spPr/>
        <p:txBody>
          <a:bodyPr/>
          <a:lstStyle/>
          <a:p>
            <a:r>
              <a:rPr lang="sv-SE" dirty="0"/>
              <a:t>Säsong 2025/2026 – grön nivå</a:t>
            </a:r>
          </a:p>
        </p:txBody>
      </p:sp>
      <p:sp>
        <p:nvSpPr>
          <p:cNvPr id="3" name="Platshållare för innehåll 2">
            <a:extLst>
              <a:ext uri="{FF2B5EF4-FFF2-40B4-BE49-F238E27FC236}">
                <a16:creationId xmlns:a16="http://schemas.microsoft.com/office/drawing/2014/main" id="{DD772CBA-406D-3B14-7BF5-76AED1C430D9}"/>
              </a:ext>
            </a:extLst>
          </p:cNvPr>
          <p:cNvSpPr>
            <a:spLocks noGrp="1"/>
          </p:cNvSpPr>
          <p:nvPr>
            <p:ph idx="1"/>
          </p:nvPr>
        </p:nvSpPr>
        <p:spPr/>
        <p:txBody>
          <a:bodyPr>
            <a:noAutofit/>
          </a:bodyPr>
          <a:lstStyle/>
          <a:p>
            <a:r>
              <a:rPr lang="sv-SE" sz="1600" dirty="0">
                <a:solidFill>
                  <a:schemeClr val="tx1"/>
                </a:solidFill>
              </a:rPr>
              <a:t>Matchvärd – behöver finnas på alla hemmamatcher</a:t>
            </a:r>
          </a:p>
          <a:p>
            <a:r>
              <a:rPr lang="sv-SE" sz="1600" dirty="0">
                <a:solidFill>
                  <a:schemeClr val="tx1"/>
                </a:solidFill>
              </a:rPr>
              <a:t>Spelarlicens måste finnas innan första matchen – ställs ut i samband med fakturan</a:t>
            </a:r>
          </a:p>
          <a:p>
            <a:r>
              <a:rPr lang="sv-SE" sz="1600" dirty="0">
                <a:solidFill>
                  <a:schemeClr val="tx1"/>
                </a:solidFill>
              </a:rPr>
              <a:t>Tabell och resultat: Serierna spelas utan tabell och resultat på tavlan.2) </a:t>
            </a:r>
          </a:p>
          <a:p>
            <a:r>
              <a:rPr lang="sv-SE" sz="1600" dirty="0">
                <a:solidFill>
                  <a:schemeClr val="tx1"/>
                </a:solidFill>
              </a:rPr>
              <a:t>Rapportering: Under matcherna skrivs resultatet endast in på dokumentet med alla matcher samlade på, och skall INTE rapporteras på nätet. Däremot är det en viktig och bra hjälp för distriktet när vi tittar på </a:t>
            </a:r>
            <a:r>
              <a:rPr lang="sv-SE" sz="1600" dirty="0" err="1">
                <a:solidFill>
                  <a:schemeClr val="tx1"/>
                </a:solidFill>
              </a:rPr>
              <a:t>serieanmälan</a:t>
            </a:r>
            <a:r>
              <a:rPr lang="sv-SE" sz="1600" dirty="0">
                <a:solidFill>
                  <a:schemeClr val="tx1"/>
                </a:solidFill>
              </a:rPr>
              <a:t> för säsongen 26/27.</a:t>
            </a:r>
          </a:p>
          <a:p>
            <a:r>
              <a:rPr lang="sv-SE" sz="1600" dirty="0">
                <a:solidFill>
                  <a:schemeClr val="tx1"/>
                </a:solidFill>
              </a:rPr>
              <a:t>Krav att alla barn måste ha skyddsglasögon</a:t>
            </a:r>
          </a:p>
          <a:p>
            <a:endParaRPr lang="sv-SE" sz="1600" dirty="0">
              <a:solidFill>
                <a:schemeClr val="tx1"/>
              </a:solidFill>
            </a:endParaRPr>
          </a:p>
          <a:p>
            <a:endParaRPr lang="sv-SE" sz="1600" dirty="0">
              <a:solidFill>
                <a:schemeClr val="tx1"/>
              </a:solidFill>
            </a:endParaRPr>
          </a:p>
        </p:txBody>
      </p:sp>
    </p:spTree>
    <p:extLst>
      <p:ext uri="{BB962C8B-B14F-4D97-AF65-F5344CB8AC3E}">
        <p14:creationId xmlns:p14="http://schemas.microsoft.com/office/powerpoint/2010/main" val="3213168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7F8D26-2BCF-8613-7B08-3C686FFAA541}"/>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7E603EA-CAFB-9376-75EA-DF32583071AD}"/>
              </a:ext>
            </a:extLst>
          </p:cNvPr>
          <p:cNvSpPr>
            <a:spLocks noGrp="1"/>
          </p:cNvSpPr>
          <p:nvPr>
            <p:ph type="title"/>
          </p:nvPr>
        </p:nvSpPr>
        <p:spPr>
          <a:xfrm>
            <a:off x="684212" y="5350933"/>
            <a:ext cx="8534400" cy="1507067"/>
          </a:xfrm>
        </p:spPr>
        <p:txBody>
          <a:bodyPr/>
          <a:lstStyle/>
          <a:p>
            <a:r>
              <a:rPr lang="sv-SE" dirty="0"/>
              <a:t>Säsong 2025/2026 – grön nivå</a:t>
            </a:r>
          </a:p>
        </p:txBody>
      </p:sp>
      <p:sp>
        <p:nvSpPr>
          <p:cNvPr id="3" name="Platshållare för innehåll 2">
            <a:extLst>
              <a:ext uri="{FF2B5EF4-FFF2-40B4-BE49-F238E27FC236}">
                <a16:creationId xmlns:a16="http://schemas.microsoft.com/office/drawing/2014/main" id="{F0A33E14-0E12-E666-1299-70FB9562D87C}"/>
              </a:ext>
            </a:extLst>
          </p:cNvPr>
          <p:cNvSpPr>
            <a:spLocks noGrp="1"/>
          </p:cNvSpPr>
          <p:nvPr>
            <p:ph idx="1"/>
          </p:nvPr>
        </p:nvSpPr>
        <p:spPr>
          <a:xfrm>
            <a:off x="684212" y="1735666"/>
            <a:ext cx="8534400" cy="3615267"/>
          </a:xfrm>
        </p:spPr>
        <p:txBody>
          <a:bodyPr>
            <a:noAutofit/>
          </a:bodyPr>
          <a:lstStyle/>
          <a:p>
            <a:pPr marL="0" indent="0">
              <a:buNone/>
            </a:pPr>
            <a:r>
              <a:rPr lang="sv-SE" sz="1600" b="1" dirty="0">
                <a:solidFill>
                  <a:schemeClr val="tx1"/>
                </a:solidFill>
              </a:rPr>
              <a:t>Poolspel: </a:t>
            </a:r>
          </a:p>
          <a:p>
            <a:r>
              <a:rPr lang="sv-SE" sz="1600" dirty="0">
                <a:solidFill>
                  <a:schemeClr val="tx1"/>
                </a:solidFill>
              </a:rPr>
              <a:t>Anmält med ett lag </a:t>
            </a:r>
          </a:p>
          <a:p>
            <a:r>
              <a:rPr lang="sv-SE" sz="1600" dirty="0">
                <a:solidFill>
                  <a:schemeClr val="tx1"/>
                </a:solidFill>
              </a:rPr>
              <a:t>Sammandrag med flera lag som spelar samtidig, kommer troligtvis spelas på två planer samtidigt</a:t>
            </a:r>
          </a:p>
          <a:p>
            <a:r>
              <a:rPr lang="sv-SE" sz="1600" dirty="0">
                <a:solidFill>
                  <a:schemeClr val="tx1"/>
                </a:solidFill>
              </a:rPr>
              <a:t>Ungefär var 4:e vecka oktober-mars, tillfällen ligger ute på Laget.se</a:t>
            </a:r>
          </a:p>
          <a:p>
            <a:r>
              <a:rPr lang="sv-SE" sz="1600" u="sng" dirty="0">
                <a:solidFill>
                  <a:schemeClr val="tx1"/>
                </a:solidFill>
              </a:rPr>
              <a:t>Tränarna</a:t>
            </a:r>
            <a:r>
              <a:rPr lang="sv-SE" sz="1600" dirty="0">
                <a:solidFill>
                  <a:schemeClr val="tx1"/>
                </a:solidFill>
              </a:rPr>
              <a:t> har matchställ och målvaktsutrustning, </a:t>
            </a:r>
            <a:r>
              <a:rPr lang="sv-SE" sz="1600" u="sng" dirty="0">
                <a:solidFill>
                  <a:schemeClr val="tx1"/>
                </a:solidFill>
              </a:rPr>
              <a:t>spelarna</a:t>
            </a:r>
            <a:r>
              <a:rPr lang="sv-SE" sz="1600" dirty="0">
                <a:solidFill>
                  <a:schemeClr val="tx1"/>
                </a:solidFill>
              </a:rPr>
              <a:t> tar med sig klubba, vattenflaska, svarta byxor och svarta strumpor</a:t>
            </a:r>
          </a:p>
          <a:p>
            <a:r>
              <a:rPr lang="sv-SE" sz="1600" dirty="0">
                <a:solidFill>
                  <a:schemeClr val="tx1"/>
                </a:solidFill>
              </a:rPr>
              <a:t>Föräldrarna kommer få tilldelade uppgifter under ”hemmamatchen”</a:t>
            </a:r>
          </a:p>
          <a:p>
            <a:pPr marL="0" indent="0">
              <a:buNone/>
            </a:pPr>
            <a:r>
              <a:rPr lang="sv-SE" sz="1600" dirty="0">
                <a:solidFill>
                  <a:schemeClr val="tx1"/>
                </a:solidFill>
              </a:rPr>
              <a:t>Bygger och river sarg, städar, sitter i sekretariat i alla matcher, man får ha kiosk.</a:t>
            </a:r>
          </a:p>
          <a:p>
            <a:pPr marL="0" indent="0">
              <a:buNone/>
            </a:pPr>
            <a:endParaRPr lang="sv-SE" sz="1600" dirty="0">
              <a:solidFill>
                <a:schemeClr val="tx1"/>
              </a:solidFill>
            </a:endParaRPr>
          </a:p>
          <a:p>
            <a:pPr marL="0" indent="0">
              <a:buNone/>
            </a:pPr>
            <a:r>
              <a:rPr lang="sv-SE" sz="1600" b="1" dirty="0">
                <a:solidFill>
                  <a:schemeClr val="tx1"/>
                </a:solidFill>
              </a:rPr>
              <a:t>Knattespel:</a:t>
            </a:r>
          </a:p>
          <a:p>
            <a:r>
              <a:rPr lang="sv-SE" sz="1600" dirty="0">
                <a:solidFill>
                  <a:schemeClr val="tx1"/>
                </a:solidFill>
              </a:rPr>
              <a:t>Spelas i Falun helgen 28-29/3 2026, troligtvis får vi spela på en av dessa två dagar</a:t>
            </a:r>
          </a:p>
          <a:p>
            <a:endParaRPr lang="sv-SE" sz="1600" dirty="0">
              <a:solidFill>
                <a:schemeClr val="tx1"/>
              </a:solidFill>
            </a:endParaRPr>
          </a:p>
          <a:p>
            <a:pPr marL="0" indent="0">
              <a:buNone/>
            </a:pPr>
            <a:r>
              <a:rPr lang="sv-SE" sz="1600" b="1" dirty="0">
                <a:solidFill>
                  <a:schemeClr val="tx1"/>
                </a:solidFill>
              </a:rPr>
              <a:t>Buster Cup</a:t>
            </a:r>
          </a:p>
          <a:p>
            <a:r>
              <a:rPr lang="sv-SE" sz="1600" dirty="0">
                <a:solidFill>
                  <a:schemeClr val="tx1"/>
                </a:solidFill>
              </a:rPr>
              <a:t>Måste kollas upp</a:t>
            </a:r>
          </a:p>
          <a:p>
            <a:pPr marL="0" indent="0">
              <a:buNone/>
            </a:pPr>
            <a:endParaRPr lang="sv-SE" sz="1600" dirty="0">
              <a:solidFill>
                <a:schemeClr val="tx1"/>
              </a:solidFill>
            </a:endParaRPr>
          </a:p>
          <a:p>
            <a:endParaRPr lang="sv-SE" sz="1600" dirty="0">
              <a:solidFill>
                <a:schemeClr val="tx1"/>
              </a:solidFill>
            </a:endParaRPr>
          </a:p>
          <a:p>
            <a:endParaRPr lang="sv-SE" sz="1600" dirty="0">
              <a:solidFill>
                <a:schemeClr val="tx1"/>
              </a:solidFill>
            </a:endParaRPr>
          </a:p>
          <a:p>
            <a:endParaRPr lang="sv-SE" sz="1600" dirty="0">
              <a:solidFill>
                <a:schemeClr val="tx1"/>
              </a:solidFill>
            </a:endParaRPr>
          </a:p>
        </p:txBody>
      </p:sp>
    </p:spTree>
    <p:extLst>
      <p:ext uri="{BB962C8B-B14F-4D97-AF65-F5344CB8AC3E}">
        <p14:creationId xmlns:p14="http://schemas.microsoft.com/office/powerpoint/2010/main" val="1578813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40B625-CF68-0292-D978-7111808E960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499EF2BE-CEBE-374E-6566-50EC5874B9CF}"/>
              </a:ext>
            </a:extLst>
          </p:cNvPr>
          <p:cNvSpPr>
            <a:spLocks noGrp="1"/>
          </p:cNvSpPr>
          <p:nvPr>
            <p:ph type="title"/>
          </p:nvPr>
        </p:nvSpPr>
        <p:spPr>
          <a:xfrm>
            <a:off x="684212" y="5350933"/>
            <a:ext cx="8534400" cy="1507067"/>
          </a:xfrm>
        </p:spPr>
        <p:txBody>
          <a:bodyPr/>
          <a:lstStyle/>
          <a:p>
            <a:r>
              <a:rPr lang="sv-SE" dirty="0"/>
              <a:t>Ansvarsfördelning</a:t>
            </a:r>
          </a:p>
        </p:txBody>
      </p:sp>
      <p:sp>
        <p:nvSpPr>
          <p:cNvPr id="3" name="Platshållare för innehåll 2">
            <a:extLst>
              <a:ext uri="{FF2B5EF4-FFF2-40B4-BE49-F238E27FC236}">
                <a16:creationId xmlns:a16="http://schemas.microsoft.com/office/drawing/2014/main" id="{35D3D3E3-4CCE-C63C-8F12-173B4ADF95F5}"/>
              </a:ext>
            </a:extLst>
          </p:cNvPr>
          <p:cNvSpPr>
            <a:spLocks noGrp="1"/>
          </p:cNvSpPr>
          <p:nvPr>
            <p:ph idx="1"/>
          </p:nvPr>
        </p:nvSpPr>
        <p:spPr>
          <a:xfrm>
            <a:off x="684212" y="1621366"/>
            <a:ext cx="8534400" cy="3615267"/>
          </a:xfrm>
        </p:spPr>
        <p:txBody>
          <a:bodyPr>
            <a:noAutofit/>
          </a:bodyPr>
          <a:lstStyle/>
          <a:p>
            <a:pPr marL="0" indent="0">
              <a:buNone/>
            </a:pPr>
            <a:endParaRPr lang="sv-SE" sz="1600" dirty="0">
              <a:solidFill>
                <a:schemeClr val="tx1"/>
              </a:solidFill>
            </a:endParaRPr>
          </a:p>
          <a:p>
            <a:pPr marL="0" indent="0">
              <a:buNone/>
            </a:pPr>
            <a:endParaRPr lang="sv-SE" sz="1600" dirty="0">
              <a:solidFill>
                <a:schemeClr val="tx1"/>
              </a:solidFill>
            </a:endParaRPr>
          </a:p>
          <a:p>
            <a:endParaRPr lang="sv-SE" sz="1600" dirty="0">
              <a:solidFill>
                <a:schemeClr val="tx1"/>
              </a:solidFill>
            </a:endParaRPr>
          </a:p>
          <a:p>
            <a:endParaRPr lang="sv-SE" sz="1600" dirty="0">
              <a:solidFill>
                <a:schemeClr val="tx1"/>
              </a:solidFill>
            </a:endParaRPr>
          </a:p>
          <a:p>
            <a:endParaRPr lang="sv-SE" sz="1600" dirty="0">
              <a:solidFill>
                <a:schemeClr val="tx1"/>
              </a:solidFill>
            </a:endParaRPr>
          </a:p>
        </p:txBody>
      </p:sp>
      <p:sp>
        <p:nvSpPr>
          <p:cNvPr id="4" name="textruta 3">
            <a:extLst>
              <a:ext uri="{FF2B5EF4-FFF2-40B4-BE49-F238E27FC236}">
                <a16:creationId xmlns:a16="http://schemas.microsoft.com/office/drawing/2014/main" id="{30288FFC-8F83-7357-FF5F-4D35BD01E3B3}"/>
              </a:ext>
            </a:extLst>
          </p:cNvPr>
          <p:cNvSpPr txBox="1"/>
          <p:nvPr/>
        </p:nvSpPr>
        <p:spPr>
          <a:xfrm>
            <a:off x="684212" y="278154"/>
            <a:ext cx="11223308" cy="5355312"/>
          </a:xfrm>
          <a:prstGeom prst="rect">
            <a:avLst/>
          </a:prstGeom>
          <a:noFill/>
        </p:spPr>
        <p:txBody>
          <a:bodyPr wrap="square" rtlCol="0">
            <a:spAutoFit/>
          </a:bodyPr>
          <a:lstStyle/>
          <a:p>
            <a:pPr marL="285750" indent="-285750">
              <a:buFontTx/>
              <a:buChar char="-"/>
            </a:pPr>
            <a:r>
              <a:rPr lang="sv-SE" dirty="0"/>
              <a:t>Scheman ansvarig arbetspass (1-2 personer) – 7/12 kioskpass helgen, 22/2 arbetspass representationslag (sargvakt, hallansvar, parkeringsvakt, kiosk mm). Schema läggs av ansvarsgruppen, får man förhinder byta man med nån annan inom laget. Vet man att man kommer vara förhinder vid dem tillfällen hör man av sig till Torsten eller gruppen</a:t>
            </a:r>
          </a:p>
          <a:p>
            <a:r>
              <a:rPr lang="sv-SE" b="1" u="sng" dirty="0"/>
              <a:t>Schemaansvariga:</a:t>
            </a:r>
            <a:r>
              <a:rPr lang="sv-SE" dirty="0"/>
              <a:t> Sophia </a:t>
            </a:r>
            <a:r>
              <a:rPr lang="sv-SE" dirty="0" err="1"/>
              <a:t>Sörgardt</a:t>
            </a:r>
            <a:r>
              <a:rPr lang="sv-SE" dirty="0"/>
              <a:t>, Susanna </a:t>
            </a:r>
            <a:r>
              <a:rPr lang="sv-SE" dirty="0" err="1"/>
              <a:t>Wrahme</a:t>
            </a:r>
            <a:r>
              <a:rPr lang="sv-SE" dirty="0"/>
              <a:t>, </a:t>
            </a:r>
            <a:r>
              <a:rPr lang="sv-SE" dirty="0" err="1"/>
              <a:t>ev</a:t>
            </a:r>
            <a:r>
              <a:rPr lang="sv-SE" dirty="0"/>
              <a:t> Hanne </a:t>
            </a:r>
            <a:r>
              <a:rPr lang="sv-SE" dirty="0" err="1"/>
              <a:t>Mauch</a:t>
            </a:r>
            <a:endParaRPr lang="sv-SE" dirty="0"/>
          </a:p>
          <a:p>
            <a:endParaRPr lang="sv-SE" dirty="0"/>
          </a:p>
          <a:p>
            <a:pPr marL="285750" indent="-285750">
              <a:buFontTx/>
              <a:buChar char="-"/>
            </a:pPr>
            <a:r>
              <a:rPr lang="sv-SE" dirty="0"/>
              <a:t>Kassaansvarig – vid försäljningar</a:t>
            </a:r>
          </a:p>
          <a:p>
            <a:r>
              <a:rPr lang="sv-SE" b="1" u="sng" dirty="0"/>
              <a:t>Kassaansvarig: </a:t>
            </a:r>
            <a:r>
              <a:rPr lang="sv-SE" dirty="0"/>
              <a:t>Sara Josefsson</a:t>
            </a:r>
          </a:p>
          <a:p>
            <a:endParaRPr lang="sv-SE" dirty="0"/>
          </a:p>
          <a:p>
            <a:pPr marL="285750" indent="-285750">
              <a:buFontTx/>
              <a:buChar char="-"/>
            </a:pPr>
            <a:r>
              <a:rPr lang="sv-SE" dirty="0"/>
              <a:t>Försäljning: troligtvis dra vi igång nån försäljning till våren</a:t>
            </a:r>
          </a:p>
          <a:p>
            <a:r>
              <a:rPr lang="sv-SE" b="1" u="sng" dirty="0"/>
              <a:t>Försäljningsansvariga:</a:t>
            </a:r>
            <a:r>
              <a:rPr lang="sv-SE" dirty="0"/>
              <a:t> Jennie Måg, Anna Lindkvist</a:t>
            </a:r>
          </a:p>
          <a:p>
            <a:endParaRPr lang="sv-SE" dirty="0"/>
          </a:p>
          <a:p>
            <a:r>
              <a:rPr lang="sv-SE" dirty="0"/>
              <a:t>Vid poolspel ”hemmamatcher”:</a:t>
            </a:r>
          </a:p>
          <a:p>
            <a:pPr marL="285750" indent="-285750">
              <a:buFontTx/>
              <a:buChar char="-"/>
            </a:pPr>
            <a:r>
              <a:rPr lang="sv-SE" dirty="0"/>
              <a:t>Tilldelade uppgifter, läggs ut på Laget.se genom Torsten som nyhet i samband med laguppställning några dagar innan matchen</a:t>
            </a:r>
          </a:p>
          <a:p>
            <a:pPr marL="285750" indent="-285750">
              <a:buFontTx/>
              <a:buChar char="-"/>
            </a:pPr>
            <a:r>
              <a:rPr lang="sv-SE" dirty="0"/>
              <a:t>Får man förhinder letar man själv på en ersättare</a:t>
            </a:r>
          </a:p>
          <a:p>
            <a:pPr marL="285750" indent="-285750">
              <a:buFontTx/>
              <a:buChar char="-"/>
            </a:pPr>
            <a:endParaRPr lang="sv-SE" dirty="0"/>
          </a:p>
          <a:p>
            <a:pPr marL="285750" indent="-285750">
              <a:buFontTx/>
              <a:buChar char="-"/>
            </a:pPr>
            <a:r>
              <a:rPr lang="sv-SE" dirty="0"/>
              <a:t>Uppgiftsbeskrivningar i pärm i köket</a:t>
            </a:r>
          </a:p>
          <a:p>
            <a:pPr marL="285750" indent="-285750">
              <a:buFontTx/>
              <a:buChar char="-"/>
            </a:pPr>
            <a:r>
              <a:rPr lang="sv-SE" dirty="0"/>
              <a:t>Vid kioskpass hämtas nyckeln på kansliet dagen innan</a:t>
            </a:r>
          </a:p>
        </p:txBody>
      </p:sp>
    </p:spTree>
    <p:extLst>
      <p:ext uri="{BB962C8B-B14F-4D97-AF65-F5344CB8AC3E}">
        <p14:creationId xmlns:p14="http://schemas.microsoft.com/office/powerpoint/2010/main" val="517357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5959AB2B-C2A0-F4F2-AFC2-F8950EDB7167}"/>
              </a:ext>
            </a:extLst>
          </p:cNvPr>
          <p:cNvSpPr txBox="1"/>
          <p:nvPr/>
        </p:nvSpPr>
        <p:spPr>
          <a:xfrm>
            <a:off x="812800" y="213360"/>
            <a:ext cx="11104880" cy="523220"/>
          </a:xfrm>
          <a:prstGeom prst="rect">
            <a:avLst/>
          </a:prstGeom>
          <a:noFill/>
        </p:spPr>
        <p:txBody>
          <a:bodyPr wrap="square" rtlCol="0">
            <a:spAutoFit/>
          </a:bodyPr>
          <a:lstStyle/>
          <a:p>
            <a:r>
              <a:rPr lang="sv-SE" sz="2800" dirty="0"/>
              <a:t>KAIS Mora - Barn och ungdomspolicy</a:t>
            </a:r>
          </a:p>
        </p:txBody>
      </p:sp>
      <p:sp>
        <p:nvSpPr>
          <p:cNvPr id="8" name="textruta 7">
            <a:extLst>
              <a:ext uri="{FF2B5EF4-FFF2-40B4-BE49-F238E27FC236}">
                <a16:creationId xmlns:a16="http://schemas.microsoft.com/office/drawing/2014/main" id="{5B05B7E2-2275-B94C-145F-CB84BAA47DA5}"/>
              </a:ext>
            </a:extLst>
          </p:cNvPr>
          <p:cNvSpPr txBox="1"/>
          <p:nvPr/>
        </p:nvSpPr>
        <p:spPr>
          <a:xfrm>
            <a:off x="855980" y="1334254"/>
            <a:ext cx="10480040" cy="2308324"/>
          </a:xfrm>
          <a:prstGeom prst="rect">
            <a:avLst/>
          </a:prstGeom>
          <a:noFill/>
        </p:spPr>
        <p:txBody>
          <a:bodyPr wrap="square">
            <a:spAutoFit/>
          </a:bodyPr>
          <a:lstStyle/>
          <a:p>
            <a:r>
              <a:rPr lang="sv-SE" b="1" u="sng" dirty="0"/>
              <a:t>KAIS Moras verksamhetsidé </a:t>
            </a:r>
          </a:p>
          <a:p>
            <a:endParaRPr lang="sv-SE" dirty="0"/>
          </a:p>
          <a:p>
            <a:r>
              <a:rPr lang="sv-SE" dirty="0"/>
              <a:t>Vi vill på alla nivåer bedriva vår idrott så att den utvecklar människor positivt såväl fysiskt och psykiskt som socialt och kulturellt. Vår uppgift är att: - Företräda föreningen i och utanför Sverige - Främja innebandyn till att ständigt utvecklas och förbättras till en form av fysisk aktivitet där alla har roligt och mår bra. - Administrera och bedriva en verksamhet där lek, träning och tävling ingår. - Skapa en miljö där innebandyn ger en god fysisk, psykisk, social och kulturell utveckling.</a:t>
            </a:r>
          </a:p>
        </p:txBody>
      </p:sp>
      <p:sp>
        <p:nvSpPr>
          <p:cNvPr id="10" name="textruta 9">
            <a:extLst>
              <a:ext uri="{FF2B5EF4-FFF2-40B4-BE49-F238E27FC236}">
                <a16:creationId xmlns:a16="http://schemas.microsoft.com/office/drawing/2014/main" id="{E0B5661D-9939-C6C8-130F-8EAA3DD4319D}"/>
              </a:ext>
            </a:extLst>
          </p:cNvPr>
          <p:cNvSpPr txBox="1"/>
          <p:nvPr/>
        </p:nvSpPr>
        <p:spPr>
          <a:xfrm>
            <a:off x="855980" y="3642578"/>
            <a:ext cx="10848340" cy="2585323"/>
          </a:xfrm>
          <a:prstGeom prst="rect">
            <a:avLst/>
          </a:prstGeom>
          <a:noFill/>
        </p:spPr>
        <p:txBody>
          <a:bodyPr wrap="square">
            <a:spAutoFit/>
          </a:bodyPr>
          <a:lstStyle/>
          <a:p>
            <a:r>
              <a:rPr lang="sv-SE" dirty="0"/>
              <a:t>Alla ska känna </a:t>
            </a:r>
            <a:r>
              <a:rPr lang="sv-SE" b="1" dirty="0"/>
              <a:t>GLÄDJE! </a:t>
            </a:r>
          </a:p>
          <a:p>
            <a:endParaRPr lang="sv-SE" dirty="0"/>
          </a:p>
          <a:p>
            <a:r>
              <a:rPr lang="sv-SE" dirty="0"/>
              <a:t>KAIS Mora finns för att bedriva innebandyverksamhet för alla åldrar och ambitionsnivåer. Vi vill skapa förutsättningar för en aktiv livsstil med innebandy som huvudaktivitet. För oss är det viktigt att bedriva vår idrott i och skapa en miljö som utvecklar människor, såväl fysiskt och psykiskt som socialt och kulturellt. Vi vill främja vår innebandy till att utvecklas och vara den aktivitet i vår verksamhet som innehåller delarna lek, träning och tävling samtidigt som alla kan ha roligt och må bra. För att uppnå detta använder vi oss av ordet GLÄDJE. </a:t>
            </a:r>
          </a:p>
          <a:p>
            <a:r>
              <a:rPr lang="sv-SE" dirty="0"/>
              <a:t>Glädje står för </a:t>
            </a:r>
            <a:r>
              <a:rPr lang="sv-SE" b="1" dirty="0">
                <a:solidFill>
                  <a:srgbClr val="92D050"/>
                </a:solidFill>
              </a:rPr>
              <a:t>G</a:t>
            </a:r>
            <a:r>
              <a:rPr lang="sv-SE" dirty="0"/>
              <a:t>emenskap, </a:t>
            </a:r>
            <a:r>
              <a:rPr lang="sv-SE" b="1" dirty="0">
                <a:solidFill>
                  <a:srgbClr val="92D050"/>
                </a:solidFill>
              </a:rPr>
              <a:t>L</a:t>
            </a:r>
            <a:r>
              <a:rPr lang="sv-SE" dirty="0"/>
              <a:t>ärorikt, </a:t>
            </a:r>
            <a:r>
              <a:rPr lang="sv-SE" b="1" dirty="0">
                <a:solidFill>
                  <a:srgbClr val="92D050"/>
                </a:solidFill>
              </a:rPr>
              <a:t>Ä</a:t>
            </a:r>
            <a:r>
              <a:rPr lang="sv-SE" dirty="0"/>
              <a:t>rofyllt, </a:t>
            </a:r>
            <a:r>
              <a:rPr lang="sv-SE" b="1" dirty="0">
                <a:solidFill>
                  <a:srgbClr val="92D050"/>
                </a:solidFill>
              </a:rPr>
              <a:t>D</a:t>
            </a:r>
            <a:r>
              <a:rPr lang="sv-SE" dirty="0"/>
              <a:t>elaktighet, </a:t>
            </a:r>
            <a:r>
              <a:rPr lang="sv-SE" b="1" dirty="0">
                <a:solidFill>
                  <a:srgbClr val="92D050"/>
                </a:solidFill>
              </a:rPr>
              <a:t>J</a:t>
            </a:r>
            <a:r>
              <a:rPr lang="sv-SE" dirty="0"/>
              <a:t>ämlikhet och </a:t>
            </a:r>
            <a:r>
              <a:rPr lang="sv-SE" b="1" dirty="0">
                <a:solidFill>
                  <a:srgbClr val="92D050"/>
                </a:solidFill>
              </a:rPr>
              <a:t>E</a:t>
            </a:r>
            <a:r>
              <a:rPr lang="sv-SE" dirty="0"/>
              <a:t>ngagemang</a:t>
            </a:r>
          </a:p>
        </p:txBody>
      </p:sp>
      <p:sp>
        <p:nvSpPr>
          <p:cNvPr id="2" name="textruta 1">
            <a:extLst>
              <a:ext uri="{FF2B5EF4-FFF2-40B4-BE49-F238E27FC236}">
                <a16:creationId xmlns:a16="http://schemas.microsoft.com/office/drawing/2014/main" id="{77D07013-8372-989E-4B34-04DEB2A32F30}"/>
              </a:ext>
            </a:extLst>
          </p:cNvPr>
          <p:cNvSpPr txBox="1"/>
          <p:nvPr/>
        </p:nvSpPr>
        <p:spPr>
          <a:xfrm>
            <a:off x="855980" y="690840"/>
            <a:ext cx="10289540" cy="646331"/>
          </a:xfrm>
          <a:prstGeom prst="rect">
            <a:avLst/>
          </a:prstGeom>
          <a:noFill/>
        </p:spPr>
        <p:txBody>
          <a:bodyPr wrap="square" rtlCol="0">
            <a:spAutoFit/>
          </a:bodyPr>
          <a:lstStyle/>
          <a:p>
            <a:r>
              <a:rPr lang="sv-SE" dirty="0">
                <a:solidFill>
                  <a:schemeClr val="accent2"/>
                </a:solidFill>
              </a:rPr>
              <a:t>Dokumentet finns på lagets sida under dokument men också under Kais huvudsida på Laget.se</a:t>
            </a:r>
          </a:p>
        </p:txBody>
      </p:sp>
    </p:spTree>
    <p:extLst>
      <p:ext uri="{BB962C8B-B14F-4D97-AF65-F5344CB8AC3E}">
        <p14:creationId xmlns:p14="http://schemas.microsoft.com/office/powerpoint/2010/main" val="40391735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E812C912-B5C2-66B0-36EF-8EE18EC31487}"/>
              </a:ext>
            </a:extLst>
          </p:cNvPr>
          <p:cNvSpPr txBox="1"/>
          <p:nvPr/>
        </p:nvSpPr>
        <p:spPr>
          <a:xfrm>
            <a:off x="812800" y="848687"/>
            <a:ext cx="6106160" cy="369332"/>
          </a:xfrm>
          <a:prstGeom prst="rect">
            <a:avLst/>
          </a:prstGeom>
          <a:noFill/>
        </p:spPr>
        <p:txBody>
          <a:bodyPr wrap="square">
            <a:spAutoFit/>
          </a:bodyPr>
          <a:lstStyle/>
          <a:p>
            <a:r>
              <a:rPr lang="sv-SE" dirty="0">
                <a:hlinkClick r:id="rId2"/>
              </a:rPr>
              <a:t>För förening - </a:t>
            </a:r>
            <a:r>
              <a:rPr lang="sv-SE" dirty="0" err="1">
                <a:hlinkClick r:id="rId2"/>
              </a:rPr>
              <a:t>Föräldrakoll</a:t>
            </a:r>
            <a:endParaRPr lang="sv-SE" dirty="0"/>
          </a:p>
        </p:txBody>
      </p:sp>
      <p:sp>
        <p:nvSpPr>
          <p:cNvPr id="4" name="textruta 3">
            <a:extLst>
              <a:ext uri="{FF2B5EF4-FFF2-40B4-BE49-F238E27FC236}">
                <a16:creationId xmlns:a16="http://schemas.microsoft.com/office/drawing/2014/main" id="{DB85F931-1F99-9719-00DD-64DCE1AC5B1A}"/>
              </a:ext>
            </a:extLst>
          </p:cNvPr>
          <p:cNvSpPr txBox="1"/>
          <p:nvPr/>
        </p:nvSpPr>
        <p:spPr>
          <a:xfrm>
            <a:off x="812800" y="213360"/>
            <a:ext cx="11104880" cy="523220"/>
          </a:xfrm>
          <a:prstGeom prst="rect">
            <a:avLst/>
          </a:prstGeom>
          <a:noFill/>
        </p:spPr>
        <p:txBody>
          <a:bodyPr wrap="square" rtlCol="0">
            <a:spAutoFit/>
          </a:bodyPr>
          <a:lstStyle/>
          <a:p>
            <a:r>
              <a:rPr lang="sv-SE" sz="2800" dirty="0"/>
              <a:t>Idrottsföräldrar - utbildning</a:t>
            </a:r>
          </a:p>
        </p:txBody>
      </p:sp>
      <p:sp>
        <p:nvSpPr>
          <p:cNvPr id="6" name="textruta 5">
            <a:extLst>
              <a:ext uri="{FF2B5EF4-FFF2-40B4-BE49-F238E27FC236}">
                <a16:creationId xmlns:a16="http://schemas.microsoft.com/office/drawing/2014/main" id="{12994170-C232-4DD7-CB6A-065B92937646}"/>
              </a:ext>
            </a:extLst>
          </p:cNvPr>
          <p:cNvSpPr txBox="1"/>
          <p:nvPr/>
        </p:nvSpPr>
        <p:spPr>
          <a:xfrm>
            <a:off x="548640" y="1548368"/>
            <a:ext cx="11297920" cy="1477328"/>
          </a:xfrm>
          <a:prstGeom prst="rect">
            <a:avLst/>
          </a:prstGeom>
          <a:noFill/>
        </p:spPr>
        <p:txBody>
          <a:bodyPr wrap="square">
            <a:spAutoFit/>
          </a:bodyPr>
          <a:lstStyle/>
          <a:p>
            <a:pPr>
              <a:buNone/>
            </a:pPr>
            <a:r>
              <a:rPr lang="sv-SE" b="1" u="none" strike="noStrike" cap="all" dirty="0">
                <a:effectLst/>
                <a:latin typeface="Book Antiqua" panose="02040602050305030304" pitchFamily="18" charset="0"/>
                <a:hlinkClick r:id="rId3">
                  <a:extLst>
                    <a:ext uri="{A12FA001-AC4F-418D-AE19-62706E023703}">
                      <ahyp:hlinkClr xmlns:ahyp="http://schemas.microsoft.com/office/drawing/2018/hyperlinkcolor" val="tx"/>
                    </a:ext>
                  </a:extLst>
                </a:hlinkClick>
              </a:rPr>
              <a:t>Det här är </a:t>
            </a:r>
            <a:r>
              <a:rPr lang="sv-SE" b="1" u="none" strike="noStrike" cap="all" dirty="0" err="1">
                <a:effectLst/>
                <a:latin typeface="Book Antiqua" panose="02040602050305030304" pitchFamily="18" charset="0"/>
                <a:hlinkClick r:id="rId3">
                  <a:extLst>
                    <a:ext uri="{A12FA001-AC4F-418D-AE19-62706E023703}">
                      <ahyp:hlinkClr xmlns:ahyp="http://schemas.microsoft.com/office/drawing/2018/hyperlinkcolor" val="tx"/>
                    </a:ext>
                  </a:extLst>
                </a:hlinkClick>
              </a:rPr>
              <a:t>Föräldrakoll</a:t>
            </a:r>
            <a:endParaRPr lang="sv-SE" b="1" cap="all" dirty="0">
              <a:effectLst/>
              <a:latin typeface="Book Antiqua" panose="02040602050305030304" pitchFamily="18" charset="0"/>
            </a:endParaRPr>
          </a:p>
          <a:p>
            <a:pPr algn="l">
              <a:buNone/>
            </a:pPr>
            <a:r>
              <a:rPr lang="sv-SE" b="0" i="0" dirty="0" err="1">
                <a:effectLst/>
                <a:latin typeface="Book Antiqua" panose="02040602050305030304" pitchFamily="18" charset="0"/>
              </a:rPr>
              <a:t>Föräldrakoll</a:t>
            </a:r>
            <a:r>
              <a:rPr lang="sv-SE" b="0" i="0" dirty="0">
                <a:effectLst/>
                <a:latin typeface="Book Antiqua" panose="02040602050305030304" pitchFamily="18" charset="0"/>
              </a:rPr>
              <a:t> är en digital utbildning för dig som är idrottsförälder och vill veta mer om hur du kan stötta ditt barn att utvecklas och vilja fortsätta idrotta.</a:t>
            </a:r>
          </a:p>
          <a:p>
            <a:pPr algn="l"/>
            <a:r>
              <a:rPr lang="sv-SE" b="0" i="0" dirty="0">
                <a:effectLst/>
                <a:latin typeface="Book Antiqua" panose="02040602050305030304" pitchFamily="18" charset="0"/>
              </a:rPr>
              <a:t>I fyra digitala lektioner får du i filmklipp och kortare texter ny kunskap, inspiration och konkreta tips kring hur du i praktiken kan vara en stöttande idrottsförälder.</a:t>
            </a:r>
          </a:p>
        </p:txBody>
      </p:sp>
      <p:sp>
        <p:nvSpPr>
          <p:cNvPr id="8" name="textruta 7">
            <a:extLst>
              <a:ext uri="{FF2B5EF4-FFF2-40B4-BE49-F238E27FC236}">
                <a16:creationId xmlns:a16="http://schemas.microsoft.com/office/drawing/2014/main" id="{90E2040E-CA4C-F7C9-7C22-DCB5B4E70E97}"/>
              </a:ext>
            </a:extLst>
          </p:cNvPr>
          <p:cNvSpPr txBox="1"/>
          <p:nvPr/>
        </p:nvSpPr>
        <p:spPr>
          <a:xfrm>
            <a:off x="548640" y="3356045"/>
            <a:ext cx="11643360" cy="2862322"/>
          </a:xfrm>
          <a:prstGeom prst="rect">
            <a:avLst/>
          </a:prstGeom>
          <a:noFill/>
        </p:spPr>
        <p:txBody>
          <a:bodyPr wrap="square">
            <a:spAutoFit/>
          </a:bodyPr>
          <a:lstStyle/>
          <a:p>
            <a:pPr algn="l">
              <a:buNone/>
            </a:pPr>
            <a:r>
              <a:rPr lang="sv-SE" b="1" i="0" dirty="0">
                <a:effectLst/>
                <a:latin typeface="Book Antiqua" panose="02040602050305030304" pitchFamily="18" charset="0"/>
              </a:rPr>
              <a:t>Innehållet i lektionerna</a:t>
            </a:r>
          </a:p>
          <a:p>
            <a:pPr algn="l">
              <a:buNone/>
            </a:pPr>
            <a:r>
              <a:rPr lang="sv-SE" b="0" i="0" dirty="0">
                <a:effectLst/>
                <a:latin typeface="Book Antiqua" panose="02040602050305030304" pitchFamily="18" charset="0"/>
              </a:rPr>
              <a:t>Varje lektion i </a:t>
            </a:r>
            <a:r>
              <a:rPr lang="sv-SE" b="0" i="0" dirty="0" err="1">
                <a:effectLst/>
                <a:latin typeface="Book Antiqua" panose="02040602050305030304" pitchFamily="18" charset="0"/>
              </a:rPr>
              <a:t>Föräldrakoll</a:t>
            </a:r>
            <a:r>
              <a:rPr lang="sv-SE" b="0" i="0" dirty="0">
                <a:effectLst/>
                <a:latin typeface="Book Antiqua" panose="02040602050305030304" pitchFamily="18" charset="0"/>
              </a:rPr>
              <a:t> har ett eget tema. I den </a:t>
            </a:r>
            <a:r>
              <a:rPr lang="sv-SE" b="1" i="0" dirty="0">
                <a:solidFill>
                  <a:schemeClr val="bg1"/>
                </a:solidFill>
                <a:effectLst/>
                <a:latin typeface="Book Antiqua" panose="02040602050305030304" pitchFamily="18" charset="0"/>
              </a:rPr>
              <a:t>första lektionen </a:t>
            </a:r>
            <a:r>
              <a:rPr lang="sv-SE" b="0" i="0" dirty="0">
                <a:effectLst/>
                <a:latin typeface="Book Antiqua" panose="02040602050305030304" pitchFamily="18" charset="0"/>
              </a:rPr>
              <a:t>belyser vi den forskning som finns inom området och som är bra att ha med sig som en kunskapsbas</a:t>
            </a:r>
            <a:r>
              <a:rPr lang="sv-SE" i="0" dirty="0">
                <a:effectLst/>
                <a:latin typeface="Book Antiqua" panose="02040602050305030304" pitchFamily="18" charset="0"/>
              </a:rPr>
              <a:t>. </a:t>
            </a:r>
            <a:r>
              <a:rPr lang="sv-SE" b="1" i="0" dirty="0">
                <a:solidFill>
                  <a:schemeClr val="bg1"/>
                </a:solidFill>
                <a:effectLst/>
                <a:latin typeface="Book Antiqua" panose="02040602050305030304" pitchFamily="18" charset="0"/>
              </a:rPr>
              <a:t>Lektion 2</a:t>
            </a:r>
            <a:r>
              <a:rPr lang="sv-SE" i="0" dirty="0">
                <a:effectLst/>
                <a:latin typeface="Book Antiqua" panose="02040602050305030304" pitchFamily="18" charset="0"/>
              </a:rPr>
              <a:t> </a:t>
            </a:r>
            <a:r>
              <a:rPr lang="sv-SE" b="0" i="0" dirty="0">
                <a:effectLst/>
                <a:latin typeface="Book Antiqua" panose="02040602050305030304" pitchFamily="18" charset="0"/>
              </a:rPr>
              <a:t>handlar om begreppen glädje och motivation samt om myten om att barn inte längre får tävla inom idrotten. Den </a:t>
            </a:r>
            <a:r>
              <a:rPr lang="sv-SE" b="1" i="0" dirty="0">
                <a:solidFill>
                  <a:schemeClr val="bg1"/>
                </a:solidFill>
                <a:effectLst/>
                <a:latin typeface="Book Antiqua" panose="02040602050305030304" pitchFamily="18" charset="0"/>
              </a:rPr>
              <a:t>tredje och fjärde lektionen </a:t>
            </a:r>
            <a:r>
              <a:rPr lang="sv-SE" b="0" i="0" dirty="0">
                <a:effectLst/>
                <a:latin typeface="Book Antiqua" panose="02040602050305030304" pitchFamily="18" charset="0"/>
              </a:rPr>
              <a:t>tipsar om hur vi som föräldrar konkret kan förhålla oss och agera före och efter träning/match samt under träning/match. Här tittar vi närmare på konkreta beteenden kopplade till engagemang och kommunikation samt går igenom vikten  av att anamma ett ansträngningsfokus som idrottsförälder.</a:t>
            </a:r>
          </a:p>
          <a:p>
            <a:pPr algn="l"/>
            <a:r>
              <a:rPr lang="sv-SE" b="0" i="0" dirty="0">
                <a:effectLst/>
                <a:latin typeface="Book Antiqua" panose="02040602050305030304" pitchFamily="18" charset="0"/>
              </a:rPr>
              <a:t>Samtliga lektioner är uppbyggda enligt samma struktur. Först en inspirations- och kunskapsdel, bestående av filmer och kortare textfakta. Därefter en kort reflektionsdel, där du funderar över några kortare </a:t>
            </a:r>
            <a:r>
              <a:rPr lang="sv-SE" b="0" i="0" dirty="0" err="1">
                <a:effectLst/>
                <a:latin typeface="Book Antiqua" panose="02040602050305030304" pitchFamily="18" charset="0"/>
              </a:rPr>
              <a:t>avstämningfrågor</a:t>
            </a:r>
            <a:r>
              <a:rPr lang="sv-SE" b="0" i="0" dirty="0">
                <a:effectLst/>
                <a:latin typeface="Book Antiqua" panose="02040602050305030304" pitchFamily="18" charset="0"/>
              </a:rPr>
              <a:t> kopplade till materialet du just tagit del av.</a:t>
            </a:r>
          </a:p>
        </p:txBody>
      </p:sp>
    </p:spTree>
    <p:extLst>
      <p:ext uri="{BB962C8B-B14F-4D97-AF65-F5344CB8AC3E}">
        <p14:creationId xmlns:p14="http://schemas.microsoft.com/office/powerpoint/2010/main" val="12696560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93AED-2C09-4C55-2812-886F6AD6F08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918C783A-2723-7B2F-D0CD-573402E7C369}"/>
              </a:ext>
            </a:extLst>
          </p:cNvPr>
          <p:cNvSpPr>
            <a:spLocks noGrp="1"/>
          </p:cNvSpPr>
          <p:nvPr>
            <p:ph type="title"/>
          </p:nvPr>
        </p:nvSpPr>
        <p:spPr>
          <a:xfrm>
            <a:off x="684212" y="5350933"/>
            <a:ext cx="8534400" cy="1507067"/>
          </a:xfrm>
        </p:spPr>
        <p:txBody>
          <a:bodyPr/>
          <a:lstStyle/>
          <a:p>
            <a:r>
              <a:rPr lang="sv-SE" dirty="0"/>
              <a:t>Laget.se</a:t>
            </a:r>
          </a:p>
        </p:txBody>
      </p:sp>
      <p:sp>
        <p:nvSpPr>
          <p:cNvPr id="3" name="Platshållare för innehåll 2">
            <a:extLst>
              <a:ext uri="{FF2B5EF4-FFF2-40B4-BE49-F238E27FC236}">
                <a16:creationId xmlns:a16="http://schemas.microsoft.com/office/drawing/2014/main" id="{D46DB78C-953C-884E-B25B-54EEB72F9F53}"/>
              </a:ext>
            </a:extLst>
          </p:cNvPr>
          <p:cNvSpPr>
            <a:spLocks noGrp="1"/>
          </p:cNvSpPr>
          <p:nvPr>
            <p:ph idx="1"/>
          </p:nvPr>
        </p:nvSpPr>
        <p:spPr>
          <a:xfrm>
            <a:off x="684212" y="1621366"/>
            <a:ext cx="8534400" cy="3615267"/>
          </a:xfrm>
        </p:spPr>
        <p:txBody>
          <a:bodyPr>
            <a:noAutofit/>
          </a:bodyPr>
          <a:lstStyle/>
          <a:p>
            <a:pPr marL="0" indent="0">
              <a:buNone/>
            </a:pPr>
            <a:endParaRPr lang="sv-SE" sz="1600" dirty="0">
              <a:solidFill>
                <a:schemeClr val="tx1"/>
              </a:solidFill>
            </a:endParaRPr>
          </a:p>
          <a:p>
            <a:pPr marL="0" indent="0">
              <a:buNone/>
            </a:pPr>
            <a:endParaRPr lang="sv-SE" sz="1600" dirty="0">
              <a:solidFill>
                <a:schemeClr val="tx1"/>
              </a:solidFill>
            </a:endParaRPr>
          </a:p>
          <a:p>
            <a:endParaRPr lang="sv-SE" sz="1600" dirty="0">
              <a:solidFill>
                <a:schemeClr val="tx1"/>
              </a:solidFill>
            </a:endParaRPr>
          </a:p>
          <a:p>
            <a:endParaRPr lang="sv-SE" sz="1600" dirty="0">
              <a:solidFill>
                <a:schemeClr val="tx1"/>
              </a:solidFill>
            </a:endParaRPr>
          </a:p>
          <a:p>
            <a:endParaRPr lang="sv-SE" sz="1600" dirty="0">
              <a:solidFill>
                <a:schemeClr val="tx1"/>
              </a:solidFill>
            </a:endParaRPr>
          </a:p>
        </p:txBody>
      </p:sp>
      <p:sp>
        <p:nvSpPr>
          <p:cNvPr id="4" name="textruta 3">
            <a:extLst>
              <a:ext uri="{FF2B5EF4-FFF2-40B4-BE49-F238E27FC236}">
                <a16:creationId xmlns:a16="http://schemas.microsoft.com/office/drawing/2014/main" id="{72CB3BDD-1325-9586-565F-C544E275F84B}"/>
              </a:ext>
            </a:extLst>
          </p:cNvPr>
          <p:cNvSpPr txBox="1"/>
          <p:nvPr/>
        </p:nvSpPr>
        <p:spPr>
          <a:xfrm>
            <a:off x="684212" y="664234"/>
            <a:ext cx="9874520" cy="2308324"/>
          </a:xfrm>
          <a:prstGeom prst="rect">
            <a:avLst/>
          </a:prstGeom>
          <a:noFill/>
        </p:spPr>
        <p:txBody>
          <a:bodyPr wrap="square" rtlCol="0">
            <a:spAutoFit/>
          </a:bodyPr>
          <a:lstStyle/>
          <a:p>
            <a:pPr marL="285750" indent="-285750">
              <a:buFont typeface="Wingdings" panose="05000000000000000000" pitchFamily="2" charset="2"/>
              <a:buChar char="Ø"/>
            </a:pPr>
            <a:r>
              <a:rPr lang="sv-SE" dirty="0"/>
              <a:t>Kallelse till träningar, matcher mm</a:t>
            </a:r>
          </a:p>
          <a:p>
            <a:pPr marL="285750" indent="-285750">
              <a:buFont typeface="Wingdings" panose="05000000000000000000" pitchFamily="2" charset="2"/>
              <a:buChar char="Ø"/>
            </a:pPr>
            <a:r>
              <a:rPr lang="sv-SE" dirty="0"/>
              <a:t>Träningsanmälan – så fort som möjligt, att tränarna kan planera träningsupplägget</a:t>
            </a:r>
          </a:p>
          <a:p>
            <a:pPr marL="285750" indent="-285750">
              <a:buFont typeface="Wingdings" panose="05000000000000000000" pitchFamily="2" charset="2"/>
              <a:buChar char="Ø"/>
            </a:pPr>
            <a:r>
              <a:rPr lang="sv-SE" dirty="0"/>
              <a:t>Information från laget och från Kais</a:t>
            </a:r>
          </a:p>
          <a:p>
            <a:pPr marL="285750" indent="-285750">
              <a:buFont typeface="Wingdings" panose="05000000000000000000" pitchFamily="2" charset="2"/>
              <a:buChar char="Ø"/>
            </a:pPr>
            <a:r>
              <a:rPr lang="sv-SE" dirty="0"/>
              <a:t>Dokument: blanketter mm</a:t>
            </a:r>
          </a:p>
          <a:p>
            <a:pPr marL="285750" indent="-285750">
              <a:buFont typeface="Wingdings" panose="05000000000000000000" pitchFamily="2" charset="2"/>
              <a:buChar char="Ø"/>
            </a:pPr>
            <a:endParaRPr lang="sv-SE" dirty="0"/>
          </a:p>
          <a:p>
            <a:pPr marL="285750" indent="-285750">
              <a:buFont typeface="Wingdings" panose="05000000000000000000" pitchFamily="2" charset="2"/>
              <a:buChar char="Ø"/>
            </a:pPr>
            <a:r>
              <a:rPr lang="sv-SE" dirty="0"/>
              <a:t>Alla föräldrar ska kolla upp kontaktuppgifter i Laget.se, så att det finns minst ett telefonnummer till er</a:t>
            </a:r>
          </a:p>
          <a:p>
            <a:pPr marL="285750" indent="-285750">
              <a:buFont typeface="Wingdings" panose="05000000000000000000" pitchFamily="2" charset="2"/>
              <a:buChar char="Ø"/>
            </a:pPr>
            <a:endParaRPr lang="sv-SE" dirty="0"/>
          </a:p>
        </p:txBody>
      </p:sp>
    </p:spTree>
    <p:extLst>
      <p:ext uri="{BB962C8B-B14F-4D97-AF65-F5344CB8AC3E}">
        <p14:creationId xmlns:p14="http://schemas.microsoft.com/office/powerpoint/2010/main" val="3438411696"/>
      </p:ext>
    </p:extLst>
  </p:cSld>
  <p:clrMapOvr>
    <a:masterClrMapping/>
  </p:clrMapOvr>
</p:sld>
</file>

<file path=ppt/theme/theme1.xml><?xml version="1.0" encoding="utf-8"?>
<a:theme xmlns:a="http://schemas.openxmlformats.org/drawingml/2006/main" name="Sektor">
  <a:themeElements>
    <a:clrScheme name="Sektor">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ktor">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ktor">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1326</TotalTime>
  <Words>1206</Words>
  <Application>Microsoft Office PowerPoint</Application>
  <PresentationFormat>Bredbild</PresentationFormat>
  <Paragraphs>96</Paragraphs>
  <Slides>10</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10</vt:i4>
      </vt:variant>
    </vt:vector>
  </HeadingPairs>
  <TitlesOfParts>
    <vt:vector size="15" baseType="lpstr">
      <vt:lpstr>Book Antiqua</vt:lpstr>
      <vt:lpstr>Century Gothic</vt:lpstr>
      <vt:lpstr>Wingdings</vt:lpstr>
      <vt:lpstr>Wingdings 3</vt:lpstr>
      <vt:lpstr>Sektor</vt:lpstr>
      <vt:lpstr>Föräldramöte 251013</vt:lpstr>
      <vt:lpstr>Tränar- och ledarstab</vt:lpstr>
      <vt:lpstr>Säsong 2025/2026 – grön nivå</vt:lpstr>
      <vt:lpstr>Säsong 2025/2026 – grön nivå</vt:lpstr>
      <vt:lpstr>Säsong 2025/2026 – grön nivå</vt:lpstr>
      <vt:lpstr>Ansvarsfördelning</vt:lpstr>
      <vt:lpstr>PowerPoint-presentation</vt:lpstr>
      <vt:lpstr>PowerPoint-presentation</vt:lpstr>
      <vt:lpstr>Laget.se</vt:lpstr>
      <vt:lpstr>Övrigt</vt:lpstr>
    </vt:vector>
  </TitlesOfParts>
  <Company>Landstinget Dalarna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Dalecarlia cup 2024</dc:title>
  <dc:creator>Berglund Karin L /Operation Anestesi IVA Mora /Mora</dc:creator>
  <cp:lastModifiedBy>Torsten Engel</cp:lastModifiedBy>
  <cp:revision>53</cp:revision>
  <dcterms:created xsi:type="dcterms:W3CDTF">2024-05-30T17:35:49Z</dcterms:created>
  <dcterms:modified xsi:type="dcterms:W3CDTF">2025-10-16T11:38:03Z</dcterms:modified>
</cp:coreProperties>
</file>