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66" r:id="rId3"/>
    <p:sldId id="278" r:id="rId4"/>
    <p:sldId id="277" r:id="rId5"/>
    <p:sldId id="279" r:id="rId6"/>
    <p:sldId id="273" r:id="rId7"/>
    <p:sldId id="275" r:id="rId8"/>
    <p:sldId id="265" r:id="rId9"/>
    <p:sldId id="267" r:id="rId10"/>
    <p:sldId id="260" r:id="rId11"/>
    <p:sldId id="272" r:id="rId12"/>
    <p:sldId id="281" r:id="rId13"/>
    <p:sldId id="276" r:id="rId14"/>
    <p:sldId id="269" r:id="rId15"/>
    <p:sldId id="270" r:id="rId16"/>
    <p:sldId id="271" r:id="rId17"/>
    <p:sldId id="280" r:id="rId18"/>
  </p:sldIdLst>
  <p:sldSz cx="18288000" cy="10287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Montserrat" panose="00000500000000000000" pitchFamily="2" charset="0"/>
      <p:regular r:id="rId24"/>
      <p:bold r:id="rId25"/>
      <p:italic r:id="rId26"/>
      <p:boldItalic r:id="rId27"/>
    </p:embeddedFont>
    <p:embeddedFont>
      <p:font typeface="Montserrat ExtraBold" panose="00000900000000000000" pitchFamily="2" charset="0"/>
      <p:bold r:id="rId28"/>
      <p:boldItalic r:id="rId29"/>
    </p:embeddedFont>
    <p:embeddedFont>
      <p:font typeface="Source Sans Pro" panose="020B0503030403020204" pitchFamily="34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7" roundtripDataSignature="AMtx7mhJ2R2/MJhKQU+9urHe6+pf0fza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A5064E-17F0-49D7-B0EC-708C5E10B916}" v="7" dt="2023-11-08T15:23:28.1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167" autoAdjust="0"/>
    <p:restoredTop sz="94660"/>
  </p:normalViewPr>
  <p:slideViewPr>
    <p:cSldViewPr snapToGrid="0">
      <p:cViewPr varScale="1">
        <p:scale>
          <a:sx n="47" d="100"/>
          <a:sy n="47" d="100"/>
        </p:scale>
        <p:origin x="108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viewProps" Target="viewProps.xml"/><Relationship Id="rId21" Type="http://schemas.openxmlformats.org/officeDocument/2006/relationships/font" Target="fonts/font2.fntdata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69266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60122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4033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60682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319517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57447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7" name="Google Shape;1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764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86562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46776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4666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849638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7" name="Google Shape;1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050634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7" name="Google Shape;1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408352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5931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t="8954" r="794" b="7445"/>
          <a:stretch/>
        </p:blipFill>
        <p:spPr>
          <a:xfrm>
            <a:off x="0" y="0"/>
            <a:ext cx="18288003" cy="1028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8700" y="541797"/>
            <a:ext cx="3076236" cy="3076236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870169" y="4413040"/>
            <a:ext cx="131856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0" b="0" i="0" u="none" strike="noStrike" cap="non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KAIS Mora</a:t>
            </a:r>
            <a:endParaRPr sz="15000"/>
          </a:p>
        </p:txBody>
      </p:sp>
      <p:sp>
        <p:nvSpPr>
          <p:cNvPr id="87" name="Google Shape;87;p1"/>
          <p:cNvSpPr txBox="1"/>
          <p:nvPr/>
        </p:nvSpPr>
        <p:spPr>
          <a:xfrm>
            <a:off x="14055819" y="9439571"/>
            <a:ext cx="3370008" cy="429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0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kaismora.se</a:t>
            </a:r>
            <a:endParaRPr/>
          </a:p>
        </p:txBody>
      </p:sp>
      <p:sp>
        <p:nvSpPr>
          <p:cNvPr id="88" name="Google Shape;88;p1"/>
          <p:cNvSpPr txBox="1"/>
          <p:nvPr/>
        </p:nvSpPr>
        <p:spPr>
          <a:xfrm>
            <a:off x="1028700" y="7983010"/>
            <a:ext cx="13185650" cy="1610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475" b="0" i="0" u="none" strike="noStrike" cap="none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Ledarträff</a:t>
            </a:r>
            <a:r>
              <a:rPr lang="en-US" sz="7475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2023-11-12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5"/>
          <p:cNvPicPr preferRelativeResize="0"/>
          <p:nvPr/>
        </p:nvPicPr>
        <p:blipFill rotWithShape="1">
          <a:blip r:embed="rId3">
            <a:alphaModFix/>
          </a:blip>
          <a:srcRect l="6671" t="8810" b="18040"/>
          <a:stretch/>
        </p:blipFill>
        <p:spPr>
          <a:xfrm>
            <a:off x="10428683" y="0"/>
            <a:ext cx="7859317" cy="409931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0" name="Google Shape;150;p5"/>
          <p:cNvCxnSpPr/>
          <p:nvPr/>
        </p:nvCxnSpPr>
        <p:spPr>
          <a:xfrm rot="-5399999">
            <a:off x="4330062" y="6721818"/>
            <a:ext cx="3724038" cy="0"/>
          </a:xfrm>
          <a:prstGeom prst="straightConnector1">
            <a:avLst/>
          </a:prstGeom>
          <a:noFill/>
          <a:ln w="104775" cap="flat" cmpd="sng">
            <a:solidFill>
              <a:srgbClr val="E1001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1" name="Google Shape;151;p5"/>
          <p:cNvCxnSpPr/>
          <p:nvPr/>
        </p:nvCxnSpPr>
        <p:spPr>
          <a:xfrm rot="-5400000">
            <a:off x="10269314" y="6726896"/>
            <a:ext cx="3713882" cy="0"/>
          </a:xfrm>
          <a:prstGeom prst="straightConnector1">
            <a:avLst/>
          </a:prstGeom>
          <a:noFill/>
          <a:ln w="104775" cap="flat" cmpd="sng">
            <a:solidFill>
              <a:srgbClr val="E1001A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52" name="Google Shape;152;p5"/>
          <p:cNvPicPr preferRelativeResize="0"/>
          <p:nvPr/>
        </p:nvPicPr>
        <p:blipFill rotWithShape="1">
          <a:blip r:embed="rId4">
            <a:alphaModFix/>
          </a:blip>
          <a:srcRect t="7800" b="33255"/>
          <a:stretch/>
        </p:blipFill>
        <p:spPr>
          <a:xfrm>
            <a:off x="0" y="0"/>
            <a:ext cx="10428683" cy="4099316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5"/>
          <p:cNvSpPr txBox="1"/>
          <p:nvPr/>
        </p:nvSpPr>
        <p:spPr>
          <a:xfrm>
            <a:off x="359106" y="652022"/>
            <a:ext cx="9607892" cy="115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0" i="0" u="none" strike="noStrike" cap="non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Våra ledord</a:t>
            </a:r>
            <a:endParaRPr/>
          </a:p>
        </p:txBody>
      </p:sp>
      <p:sp>
        <p:nvSpPr>
          <p:cNvPr id="154" name="Google Shape;154;p5"/>
          <p:cNvSpPr txBox="1"/>
          <p:nvPr/>
        </p:nvSpPr>
        <p:spPr>
          <a:xfrm>
            <a:off x="938226" y="2211963"/>
            <a:ext cx="8449652" cy="1615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KAIS </a:t>
            </a:r>
            <a:r>
              <a:rPr lang="en-US" sz="2499" b="0" i="0" u="none" strike="noStrike" cap="none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har</a:t>
            </a:r>
            <a:r>
              <a:rPr lang="en-US" sz="2499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under </a:t>
            </a:r>
            <a:r>
              <a:rPr lang="en-US" sz="2499" b="0" i="0" u="none" strike="noStrike" cap="none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åren</a:t>
            </a:r>
            <a:r>
              <a:rPr lang="en-US" sz="2499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b="0" i="0" u="none" strike="noStrike" cap="none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utvecklat</a:t>
            </a:r>
            <a:r>
              <a:rPr lang="en-US" sz="2499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b="0" i="0" u="none" strike="noStrike" cap="none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en</a:t>
            </a:r>
            <a:r>
              <a:rPr lang="en-US" sz="2499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b="0" i="0" u="none" strike="noStrike" cap="none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gedigen</a:t>
            </a:r>
            <a:r>
              <a:rPr lang="en-US" sz="2499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kultur och </a:t>
            </a:r>
            <a:r>
              <a:rPr lang="en-US" sz="2499" b="0" i="0" u="none" strike="noStrike" cap="none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laganda</a:t>
            </a:r>
            <a:r>
              <a:rPr lang="en-US" sz="2499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dirty="0"/>
          </a:p>
          <a:p>
            <a:pPr marL="0" marR="0" lvl="0" indent="0" algn="ctr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Vi </a:t>
            </a:r>
            <a:r>
              <a:rPr lang="en-US" sz="2499" b="0" i="0" u="none" strike="noStrike" cap="none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har</a:t>
            </a:r>
            <a:r>
              <a:rPr lang="en-US" sz="2499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b="0" i="0" u="none" strike="noStrike" cap="none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gemensamt</a:t>
            </a:r>
            <a:r>
              <a:rPr lang="en-US" sz="2499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b="0" i="0" u="none" strike="noStrike" cap="none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tagit</a:t>
            </a:r>
            <a:r>
              <a:rPr lang="en-US" sz="2499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b="0" i="0" u="none" strike="noStrike" cap="none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fram</a:t>
            </a:r>
            <a:r>
              <a:rPr lang="en-US" sz="2499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b="0" i="0" u="none" strike="noStrike" cap="none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våra</a:t>
            </a:r>
            <a:r>
              <a:rPr lang="en-US" sz="2499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b="0" i="0" u="none" strike="noStrike" cap="none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ledord</a:t>
            </a:r>
            <a:r>
              <a:rPr lang="en-US" sz="2499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för </a:t>
            </a:r>
            <a:r>
              <a:rPr lang="en-US" sz="2499" b="0" i="0" u="none" strike="noStrike" cap="none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att</a:t>
            </a:r>
            <a:r>
              <a:rPr lang="en-US" sz="2499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visa för </a:t>
            </a:r>
            <a:r>
              <a:rPr lang="en-US" sz="2499" b="0" i="0" u="none" strike="noStrike" cap="none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nya</a:t>
            </a:r>
            <a:r>
              <a:rPr lang="en-US" sz="2499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b="0" i="0" u="none" strike="noStrike" cap="none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medlemmar</a:t>
            </a:r>
            <a:r>
              <a:rPr lang="en-US" sz="2499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b="0" i="0" u="none" strike="noStrike" cap="none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vad</a:t>
            </a:r>
            <a:r>
              <a:rPr lang="en-US" sz="2499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b="0" i="0" u="none" strike="noStrike" cap="none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vår</a:t>
            </a:r>
            <a:r>
              <a:rPr lang="en-US" sz="2499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b="0" i="0" u="none" strike="noStrike" cap="none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förening</a:t>
            </a:r>
            <a:r>
              <a:rPr lang="en-US" sz="2499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499" b="0" i="0" u="none" strike="noStrike" cap="none" dirty="0" err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står</a:t>
            </a:r>
            <a:r>
              <a:rPr lang="en-US" sz="2499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för.</a:t>
            </a:r>
            <a:endParaRPr dirty="0"/>
          </a:p>
        </p:txBody>
      </p:sp>
      <p:sp>
        <p:nvSpPr>
          <p:cNvPr id="155" name="Google Shape;155;p5"/>
          <p:cNvSpPr txBox="1"/>
          <p:nvPr/>
        </p:nvSpPr>
        <p:spPr>
          <a:xfrm>
            <a:off x="518708" y="4360860"/>
            <a:ext cx="5307783" cy="752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98" b="1" i="0" u="none" strike="noStrike" cap="none" dirty="0" err="1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Gemenskap</a:t>
            </a:r>
            <a:endParaRPr dirty="0"/>
          </a:p>
        </p:txBody>
      </p:sp>
      <p:sp>
        <p:nvSpPr>
          <p:cNvPr id="156" name="Google Shape;156;p5"/>
          <p:cNvSpPr txBox="1"/>
          <p:nvPr/>
        </p:nvSpPr>
        <p:spPr>
          <a:xfrm>
            <a:off x="518708" y="6927235"/>
            <a:ext cx="5307783" cy="752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98" b="1" i="0" u="none" strike="noStrike" cap="none" dirty="0" err="1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Delaktighet</a:t>
            </a:r>
            <a:endParaRPr dirty="0"/>
          </a:p>
        </p:txBody>
      </p:sp>
      <p:sp>
        <p:nvSpPr>
          <p:cNvPr id="157" name="Google Shape;157;p5"/>
          <p:cNvSpPr txBox="1"/>
          <p:nvPr/>
        </p:nvSpPr>
        <p:spPr>
          <a:xfrm>
            <a:off x="518708" y="5235122"/>
            <a:ext cx="5335013" cy="1308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Vi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är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ett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lag. </a:t>
            </a:r>
            <a:r>
              <a:rPr lang="en-US" sz="2025" b="1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Ingen </a:t>
            </a:r>
            <a:r>
              <a:rPr lang="en-US" sz="2025" b="1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exkluderas</a:t>
            </a:r>
            <a:r>
              <a:rPr lang="en-US" sz="2025" b="1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b="1" dirty="0"/>
          </a:p>
          <a:p>
            <a:pPr marL="0" marR="0" lvl="0" indent="0" algn="ctr" rtl="0">
              <a:lnSpc>
                <a:spcPct val="1400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och </a:t>
            </a:r>
            <a:r>
              <a:rPr lang="en-US" sz="2025" b="1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alla</a:t>
            </a:r>
            <a:r>
              <a:rPr lang="en-US" sz="2025" b="1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1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accepteras</a:t>
            </a:r>
            <a:r>
              <a:rPr lang="en-US" sz="2025" b="1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 KAIS. </a:t>
            </a:r>
            <a:r>
              <a:rPr lang="sv-SE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Vi ska alltid finnas tillhands för varandra.</a:t>
            </a:r>
            <a:endParaRPr dirty="0"/>
          </a:p>
        </p:txBody>
      </p:sp>
      <p:sp>
        <p:nvSpPr>
          <p:cNvPr id="158" name="Google Shape;158;p5"/>
          <p:cNvSpPr txBox="1"/>
          <p:nvPr/>
        </p:nvSpPr>
        <p:spPr>
          <a:xfrm>
            <a:off x="518708" y="7787931"/>
            <a:ext cx="5335013" cy="872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Vi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vill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att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1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alla</a:t>
            </a:r>
            <a:r>
              <a:rPr lang="en-US" sz="2025" b="1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ska </a:t>
            </a:r>
            <a:r>
              <a:rPr lang="en-US" sz="2025" b="1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känna</a:t>
            </a:r>
            <a:r>
              <a:rPr lang="en-US" sz="2025" b="1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sig </a:t>
            </a:r>
            <a:r>
              <a:rPr lang="en-US" sz="2025" b="1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hörda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Spelarna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ska ha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ett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inflytande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i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beslut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för det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egna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laget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dirty="0"/>
          </a:p>
        </p:txBody>
      </p:sp>
      <p:sp>
        <p:nvSpPr>
          <p:cNvPr id="159" name="Google Shape;159;p5"/>
          <p:cNvSpPr txBox="1"/>
          <p:nvPr/>
        </p:nvSpPr>
        <p:spPr>
          <a:xfrm>
            <a:off x="6532281" y="4406805"/>
            <a:ext cx="5228383" cy="752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98" b="1" i="0" u="none" strike="noStrike" cap="none" dirty="0" err="1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Lärorikt</a:t>
            </a:r>
            <a:endParaRPr dirty="0"/>
          </a:p>
        </p:txBody>
      </p:sp>
      <p:sp>
        <p:nvSpPr>
          <p:cNvPr id="160" name="Google Shape;160;p5"/>
          <p:cNvSpPr txBox="1"/>
          <p:nvPr/>
        </p:nvSpPr>
        <p:spPr>
          <a:xfrm>
            <a:off x="6552593" y="6927235"/>
            <a:ext cx="5228383" cy="752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98" b="1" i="0" u="none" strike="noStrike" cap="none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Jämlikhet</a:t>
            </a:r>
            <a:endParaRPr/>
          </a:p>
        </p:txBody>
      </p:sp>
      <p:sp>
        <p:nvSpPr>
          <p:cNvPr id="161" name="Google Shape;161;p5"/>
          <p:cNvSpPr txBox="1"/>
          <p:nvPr/>
        </p:nvSpPr>
        <p:spPr>
          <a:xfrm>
            <a:off x="12371865" y="4434539"/>
            <a:ext cx="5322972" cy="752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98" b="1" i="0" u="none" strike="noStrike" cap="none" dirty="0" err="1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Ärofyllt</a:t>
            </a:r>
            <a:endParaRPr dirty="0"/>
          </a:p>
        </p:txBody>
      </p:sp>
      <p:sp>
        <p:nvSpPr>
          <p:cNvPr id="162" name="Google Shape;162;p5"/>
          <p:cNvSpPr txBox="1"/>
          <p:nvPr/>
        </p:nvSpPr>
        <p:spPr>
          <a:xfrm>
            <a:off x="12471535" y="6927235"/>
            <a:ext cx="5351760" cy="752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98" b="1" i="0" u="none" strike="noStrike" cap="none" dirty="0" err="1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rPr>
              <a:t>Engagemang</a:t>
            </a:r>
            <a:endParaRPr dirty="0"/>
          </a:p>
        </p:txBody>
      </p:sp>
      <p:sp>
        <p:nvSpPr>
          <p:cNvPr id="163" name="Google Shape;163;p5"/>
          <p:cNvSpPr txBox="1"/>
          <p:nvPr/>
        </p:nvSpPr>
        <p:spPr>
          <a:xfrm>
            <a:off x="6559948" y="5187052"/>
            <a:ext cx="5228383" cy="1308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Vi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strävar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ständigt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efter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att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1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utvecklas</a:t>
            </a:r>
            <a:r>
              <a:rPr lang="en-US" sz="2025" b="1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b="1" dirty="0"/>
          </a:p>
          <a:p>
            <a:pPr marL="0" marR="0" lvl="0" indent="0" algn="ctr" rtl="0">
              <a:lnSpc>
                <a:spcPct val="1400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Alla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från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nybörjare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till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elitspelare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vill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1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lära</a:t>
            </a:r>
            <a:r>
              <a:rPr lang="en-US" sz="2025" b="1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sig mer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dirty="0"/>
          </a:p>
        </p:txBody>
      </p:sp>
      <p:sp>
        <p:nvSpPr>
          <p:cNvPr id="164" name="Google Shape;164;p5"/>
          <p:cNvSpPr txBox="1"/>
          <p:nvPr/>
        </p:nvSpPr>
        <p:spPr>
          <a:xfrm>
            <a:off x="6532283" y="7797456"/>
            <a:ext cx="5228383" cy="855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8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Vi ser </a:t>
            </a:r>
            <a:r>
              <a:rPr lang="en-US" sz="1985" b="1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allas</a:t>
            </a:r>
            <a:r>
              <a:rPr lang="en-US" sz="1985" b="1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985" b="1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lika</a:t>
            </a:r>
            <a:r>
              <a:rPr lang="en-US" sz="1985" b="1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985" b="1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värde</a:t>
            </a:r>
            <a:r>
              <a:rPr lang="en-US" sz="1985" b="1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98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oavsett</a:t>
            </a:r>
            <a:r>
              <a:rPr lang="en-US" sz="198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98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kön</a:t>
            </a:r>
            <a:r>
              <a:rPr lang="en-US" sz="198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, </a:t>
            </a:r>
            <a:r>
              <a:rPr lang="en-US" sz="198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härkomst</a:t>
            </a:r>
            <a:r>
              <a:rPr lang="en-US" sz="198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, religion </a:t>
            </a:r>
            <a:r>
              <a:rPr lang="en-US" sz="198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eller</a:t>
            </a:r>
            <a:r>
              <a:rPr lang="en-US" sz="198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98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sexuell</a:t>
            </a:r>
            <a:r>
              <a:rPr lang="en-US" sz="198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198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läggning</a:t>
            </a:r>
            <a:r>
              <a:rPr lang="en-US" sz="198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dirty="0"/>
          </a:p>
        </p:txBody>
      </p:sp>
      <p:sp>
        <p:nvSpPr>
          <p:cNvPr id="165" name="Google Shape;165;p5"/>
          <p:cNvSpPr txBox="1"/>
          <p:nvPr/>
        </p:nvSpPr>
        <p:spPr>
          <a:xfrm>
            <a:off x="12488281" y="5186248"/>
            <a:ext cx="5335013" cy="1745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Vi ser det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som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en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ära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att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representera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KAIS i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både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med och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motgång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 </a:t>
            </a:r>
            <a:r>
              <a:rPr lang="sv-SE" sz="2025" b="1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Vi följer fair-play och visar respekt för alla människor vi möter i verksamheten, både på och utanför planen</a:t>
            </a:r>
            <a:endParaRPr b="1" dirty="0"/>
          </a:p>
        </p:txBody>
      </p:sp>
      <p:sp>
        <p:nvSpPr>
          <p:cNvPr id="166" name="Google Shape;166;p5"/>
          <p:cNvSpPr txBox="1"/>
          <p:nvPr/>
        </p:nvSpPr>
        <p:spPr>
          <a:xfrm>
            <a:off x="12488281" y="7787931"/>
            <a:ext cx="5335013" cy="872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25" b="1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Vi </a:t>
            </a:r>
            <a:r>
              <a:rPr lang="en-US" sz="2025" b="1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hjälps</a:t>
            </a:r>
            <a:r>
              <a:rPr lang="en-US" sz="2025" b="1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1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alla</a:t>
            </a:r>
            <a:r>
              <a:rPr lang="en-US" sz="2025" b="1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1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åt</a:t>
            </a:r>
            <a:r>
              <a:rPr lang="en-US" sz="2025" b="1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för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att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hålla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igång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föreningen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dirty="0"/>
          </a:p>
          <a:p>
            <a:pPr marL="0" marR="0" lvl="0" indent="0" algn="ctr" rtl="0">
              <a:lnSpc>
                <a:spcPct val="1400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Ideella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krafter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är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25" b="0" i="0" u="none" strike="noStrike" cap="none" dirty="0" err="1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ryggraden</a:t>
            </a:r>
            <a:r>
              <a:rPr lang="en-US" sz="2025" b="0" i="0" u="none" strike="noStrike" cap="none" dirty="0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i KAIS.</a:t>
            </a:r>
            <a:endParaRPr dirty="0"/>
          </a:p>
        </p:txBody>
      </p:sp>
      <p:sp>
        <p:nvSpPr>
          <p:cNvPr id="167" name="Google Shape;167;p5"/>
          <p:cNvSpPr txBox="1"/>
          <p:nvPr/>
        </p:nvSpPr>
        <p:spPr>
          <a:xfrm>
            <a:off x="14055819" y="9439571"/>
            <a:ext cx="3370008" cy="429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0" i="0" u="none" strike="noStrike" cap="none">
                <a:solidFill>
                  <a:srgbClr val="22222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kaismora.se</a:t>
            </a:r>
            <a:endParaRPr/>
          </a:p>
        </p:txBody>
      </p:sp>
      <p:pic>
        <p:nvPicPr>
          <p:cNvPr id="168" name="Google Shape;168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9898" y="8788273"/>
            <a:ext cx="1057603" cy="10811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8"/>
          <p:cNvPicPr preferRelativeResize="0"/>
          <p:nvPr/>
        </p:nvPicPr>
        <p:blipFill rotWithShape="1">
          <a:blip r:embed="rId3">
            <a:alphaModFix/>
          </a:blip>
          <a:srcRect t="8954" r="794" b="744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8"/>
          <p:cNvSpPr txBox="1"/>
          <p:nvPr/>
        </p:nvSpPr>
        <p:spPr>
          <a:xfrm>
            <a:off x="1028700" y="757350"/>
            <a:ext cx="16397127" cy="1624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Vå</a:t>
            </a:r>
            <a:r>
              <a:rPr lang="en-US" sz="8799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r</a:t>
            </a:r>
            <a:r>
              <a:rPr lang="en-US" sz="8799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8799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egen</a:t>
            </a:r>
            <a:r>
              <a:rPr lang="en-US" sz="8799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8799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värdegrund</a:t>
            </a:r>
            <a:endParaRPr dirty="0"/>
          </a:p>
        </p:txBody>
      </p:sp>
      <p:sp>
        <p:nvSpPr>
          <p:cNvPr id="202" name="Google Shape;202;p8"/>
          <p:cNvSpPr txBox="1"/>
          <p:nvPr/>
        </p:nvSpPr>
        <p:spPr>
          <a:xfrm>
            <a:off x="1751296" y="3224946"/>
            <a:ext cx="14867924" cy="1154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Hur 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blir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 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värdegrunden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 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mer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 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än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 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fina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 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ord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 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på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 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pappret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?</a:t>
            </a: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- </a:t>
            </a:r>
            <a:r>
              <a:rPr lang="en-US" sz="3000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ett</a:t>
            </a:r>
            <a:r>
              <a:rPr lang="en-US" sz="3000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grupparbete</a:t>
            </a:r>
            <a:r>
              <a:rPr lang="en-US" sz="3000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i</a:t>
            </a:r>
            <a:r>
              <a:rPr lang="en-US" sz="3000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fyra</a:t>
            </a:r>
            <a:r>
              <a:rPr lang="en-US" sz="3000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steg</a:t>
            </a:r>
            <a:r>
              <a:rPr lang="en-US" sz="3000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 </a:t>
            </a:r>
            <a:endParaRPr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04" name="Google Shape;204;p8"/>
          <p:cNvSpPr txBox="1"/>
          <p:nvPr/>
        </p:nvSpPr>
        <p:spPr>
          <a:xfrm>
            <a:off x="14055819" y="9439571"/>
            <a:ext cx="3370008" cy="429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0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kaismora.se</a:t>
            </a:r>
            <a:endParaRPr/>
          </a:p>
        </p:txBody>
      </p:sp>
      <p:pic>
        <p:nvPicPr>
          <p:cNvPr id="205" name="Google Shape;205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9898" y="8788273"/>
            <a:ext cx="1057603" cy="1081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5636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8"/>
          <p:cNvPicPr preferRelativeResize="0"/>
          <p:nvPr/>
        </p:nvPicPr>
        <p:blipFill rotWithShape="1">
          <a:blip r:embed="rId3">
            <a:alphaModFix/>
          </a:blip>
          <a:srcRect t="8954" r="794" b="744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8"/>
          <p:cNvSpPr txBox="1"/>
          <p:nvPr/>
        </p:nvSpPr>
        <p:spPr>
          <a:xfrm>
            <a:off x="1028700" y="757350"/>
            <a:ext cx="16397127" cy="1624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Gruppindelningen</a:t>
            </a:r>
            <a:endParaRPr dirty="0"/>
          </a:p>
        </p:txBody>
      </p:sp>
      <p:sp>
        <p:nvSpPr>
          <p:cNvPr id="202" name="Google Shape;202;p8"/>
          <p:cNvSpPr txBox="1"/>
          <p:nvPr/>
        </p:nvSpPr>
        <p:spPr>
          <a:xfrm>
            <a:off x="1751296" y="3224946"/>
            <a:ext cx="14867924" cy="2000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572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Montserrat ExtraBold"/>
              </a:rPr>
              <a:t>Inte</a:t>
            </a:r>
            <a:r>
              <a:rPr lang="en-US" sz="3000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Montserrat ExtraBold"/>
              </a:rPr>
              <a:t> för </a:t>
            </a:r>
            <a:r>
              <a:rPr lang="en-US" sz="3000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Montserrat ExtraBold"/>
              </a:rPr>
              <a:t>många</a:t>
            </a:r>
            <a:r>
              <a:rPr lang="en-US" sz="3000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Montserrat ExtraBold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Montserrat ExtraBold"/>
              </a:rPr>
              <a:t>i</a:t>
            </a:r>
            <a:r>
              <a:rPr lang="en-US" sz="3000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Montserrat ExtraBold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Montserrat ExtraBold"/>
              </a:rPr>
              <a:t>varje</a:t>
            </a:r>
            <a:r>
              <a:rPr lang="en-US" sz="3000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Montserrat ExtraBold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Montserrat ExtraBold"/>
              </a:rPr>
              <a:t>grupp</a:t>
            </a:r>
            <a:r>
              <a:rPr lang="en-US" sz="3000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Montserrat ExtraBold"/>
              </a:rPr>
              <a:t> (max 4?)</a:t>
            </a:r>
          </a:p>
          <a:p>
            <a:pPr marL="457200" marR="0" lvl="0" indent="-4572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Montserrat ExtraBold"/>
              </a:rPr>
              <a:t>Gör</a:t>
            </a:r>
            <a:r>
              <a:rPr lang="en-US" sz="3000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Montserrat ExtraBold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Montserrat ExtraBold"/>
              </a:rPr>
              <a:t>en</a:t>
            </a:r>
            <a:r>
              <a:rPr lang="en-US" sz="3000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Montserrat ExtraBold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Montserrat ExtraBold"/>
              </a:rPr>
              <a:t>medveten</a:t>
            </a:r>
            <a:r>
              <a:rPr lang="en-US" sz="3000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Montserrat ExtraBold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Montserrat ExtraBold"/>
              </a:rPr>
              <a:t>indelning</a:t>
            </a:r>
            <a:r>
              <a:rPr lang="en-US" sz="3000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Montserrat ExtraBold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Montserrat ExtraBold"/>
              </a:rPr>
              <a:t>så</a:t>
            </a:r>
            <a:r>
              <a:rPr lang="en-US" sz="3000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Montserrat ExtraBold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Montserrat ExtraBold"/>
              </a:rPr>
              <a:t>att</a:t>
            </a:r>
            <a:r>
              <a:rPr lang="en-US" sz="3000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Montserrat ExtraBold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Montserrat ExtraBold"/>
              </a:rPr>
              <a:t>alla</a:t>
            </a:r>
            <a:r>
              <a:rPr lang="en-US" sz="3000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Montserrat ExtraBold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Montserrat ExtraBold"/>
              </a:rPr>
              <a:t>får</a:t>
            </a:r>
            <a:r>
              <a:rPr lang="en-US" sz="3000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sym typeface="Montserrat ExtraBold"/>
              </a:rPr>
              <a:t> ta plats</a:t>
            </a: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000" dirty="0">
              <a:solidFill>
                <a:srgbClr val="FFFFFF"/>
              </a:solidFill>
              <a:latin typeface="Source Sans Pro" panose="020B0503030403020204" pitchFamily="34" charset="0"/>
              <a:ea typeface="Source Sans Pro" panose="020B0503030403020204" pitchFamily="34" charset="0"/>
              <a:sym typeface="Montserrat ExtraBold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04" name="Google Shape;204;p8"/>
          <p:cNvSpPr txBox="1"/>
          <p:nvPr/>
        </p:nvSpPr>
        <p:spPr>
          <a:xfrm>
            <a:off x="14055819" y="9439571"/>
            <a:ext cx="3370008" cy="429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0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kaismora.se</a:t>
            </a:r>
            <a:endParaRPr/>
          </a:p>
        </p:txBody>
      </p:sp>
      <p:pic>
        <p:nvPicPr>
          <p:cNvPr id="205" name="Google Shape;205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9898" y="8788273"/>
            <a:ext cx="1057603" cy="1081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09294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8"/>
          <p:cNvPicPr preferRelativeResize="0"/>
          <p:nvPr/>
        </p:nvPicPr>
        <p:blipFill rotWithShape="1">
          <a:blip r:embed="rId3">
            <a:alphaModFix/>
          </a:blip>
          <a:srcRect t="8954" r="794" b="744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8"/>
          <p:cNvSpPr txBox="1"/>
          <p:nvPr/>
        </p:nvSpPr>
        <p:spPr>
          <a:xfrm>
            <a:off x="1028700" y="757350"/>
            <a:ext cx="16397127" cy="3249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1. Brainstorming – </a:t>
            </a: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lagets</a:t>
            </a:r>
            <a:r>
              <a:rPr lang="en-US" sz="8799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värdegrund</a:t>
            </a:r>
            <a:r>
              <a:rPr lang="en-US" sz="8799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/</a:t>
            </a: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värdeord</a:t>
            </a:r>
            <a:r>
              <a:rPr lang="en-US" sz="8799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endParaRPr dirty="0"/>
          </a:p>
        </p:txBody>
      </p:sp>
      <p:sp>
        <p:nvSpPr>
          <p:cNvPr id="202" name="Google Shape;202;p8"/>
          <p:cNvSpPr txBox="1"/>
          <p:nvPr/>
        </p:nvSpPr>
        <p:spPr>
          <a:xfrm>
            <a:off x="1793301" y="4582595"/>
            <a:ext cx="14867924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Våra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specifika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ledstjärnor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/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värdeord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utifrån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föreningens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värdegrund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?</a:t>
            </a:r>
            <a:endParaRPr dirty="0"/>
          </a:p>
        </p:txBody>
      </p:sp>
      <p:sp>
        <p:nvSpPr>
          <p:cNvPr id="203" name="Google Shape;203;p8"/>
          <p:cNvSpPr txBox="1"/>
          <p:nvPr/>
        </p:nvSpPr>
        <p:spPr>
          <a:xfrm>
            <a:off x="1374621" y="5415864"/>
            <a:ext cx="14867924" cy="2346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Hur ska vi vara mot varandra i laget? På träning? På match? Utanför innebandyplanen? </a:t>
            </a:r>
            <a:endParaRPr lang="sv-SE" sz="3200" dirty="0"/>
          </a:p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Hur ska vi vara mot domare? Motståndare?</a:t>
            </a:r>
          </a:p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 dirty="0">
                <a:solidFill>
                  <a:srgbClr val="FFFFFF"/>
                </a:solidFill>
                <a:latin typeface="Source Sans Pro"/>
                <a:ea typeface="Source Sans Pro"/>
                <a:sym typeface="Source Sans Pro"/>
              </a:rPr>
              <a:t>Exempel från annat lag: ”peppa”, ”vara i tid”, ”respekt”</a:t>
            </a:r>
          </a:p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 dirty="0">
                <a:solidFill>
                  <a:srgbClr val="FFFFFF"/>
                </a:solidFill>
                <a:latin typeface="Source Sans Pro"/>
                <a:ea typeface="Source Sans Pro"/>
                <a:sym typeface="Source Sans Pro"/>
              </a:rPr>
              <a:t>Ös på med värdeord</a:t>
            </a:r>
            <a:endParaRPr lang="sv-SE" sz="3200" dirty="0"/>
          </a:p>
        </p:txBody>
      </p:sp>
      <p:sp>
        <p:nvSpPr>
          <p:cNvPr id="204" name="Google Shape;204;p8"/>
          <p:cNvSpPr txBox="1"/>
          <p:nvPr/>
        </p:nvSpPr>
        <p:spPr>
          <a:xfrm>
            <a:off x="14055819" y="9439571"/>
            <a:ext cx="3370008" cy="429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0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kaismora.se</a:t>
            </a:r>
            <a:endParaRPr/>
          </a:p>
        </p:txBody>
      </p:sp>
      <p:pic>
        <p:nvPicPr>
          <p:cNvPr id="205" name="Google Shape;205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9898" y="8788273"/>
            <a:ext cx="1057603" cy="1081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756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8"/>
          <p:cNvPicPr preferRelativeResize="0"/>
          <p:nvPr/>
        </p:nvPicPr>
        <p:blipFill rotWithShape="1">
          <a:blip r:embed="rId3">
            <a:alphaModFix/>
          </a:blip>
          <a:srcRect t="8954" r="794" b="744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8"/>
          <p:cNvSpPr txBox="1"/>
          <p:nvPr/>
        </p:nvSpPr>
        <p:spPr>
          <a:xfrm>
            <a:off x="1028700" y="757350"/>
            <a:ext cx="16397127" cy="3249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2. </a:t>
            </a: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Prioritering</a:t>
            </a:r>
            <a:r>
              <a:rPr lang="en-US" sz="8799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– </a:t>
            </a: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lagets</a:t>
            </a:r>
            <a:r>
              <a:rPr lang="en-US" sz="8799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värdegrund</a:t>
            </a:r>
            <a:r>
              <a:rPr lang="en-US" sz="8799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endParaRPr dirty="0"/>
          </a:p>
        </p:txBody>
      </p:sp>
      <p:sp>
        <p:nvSpPr>
          <p:cNvPr id="202" name="Google Shape;202;p8"/>
          <p:cNvSpPr txBox="1"/>
          <p:nvPr/>
        </p:nvSpPr>
        <p:spPr>
          <a:xfrm>
            <a:off x="1793301" y="4582595"/>
            <a:ext cx="14867924" cy="1731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Välj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ut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de fem 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viktigaste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punkterna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/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orden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?</a:t>
            </a: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000" dirty="0">
              <a:solidFill>
                <a:srgbClr val="FFFFFF"/>
              </a:solidFill>
              <a:latin typeface="Montserrat ExtraBold"/>
              <a:sym typeface="Montserrat ExtraBold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 err="1">
                <a:solidFill>
                  <a:srgbClr val="FFFFFF"/>
                </a:solidFill>
                <a:latin typeface="Montserrat ExtraBold"/>
                <a:sym typeface="Montserrat ExtraBold"/>
              </a:rPr>
              <a:t>Ledare</a:t>
            </a:r>
            <a:r>
              <a:rPr lang="en-US" sz="3000" dirty="0">
                <a:solidFill>
                  <a:srgbClr val="FFFFFF"/>
                </a:solidFill>
                <a:latin typeface="Montserrat ExtraBold"/>
                <a:sym typeface="Montserrat ExtraBold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 ExtraBold"/>
                <a:sym typeface="Montserrat ExtraBold"/>
              </a:rPr>
              <a:t>markerar</a:t>
            </a:r>
            <a:r>
              <a:rPr lang="en-US" sz="3000" dirty="0">
                <a:solidFill>
                  <a:srgbClr val="FFFFFF"/>
                </a:solidFill>
                <a:latin typeface="Montserrat ExtraBold"/>
                <a:sym typeface="Montserrat ExtraBold"/>
              </a:rPr>
              <a:t> (</a:t>
            </a:r>
            <a:r>
              <a:rPr lang="en-US" sz="3000" dirty="0" err="1">
                <a:solidFill>
                  <a:srgbClr val="FFFFFF"/>
                </a:solidFill>
                <a:latin typeface="Montserrat ExtraBold"/>
                <a:sym typeface="Montserrat ExtraBold"/>
              </a:rPr>
              <a:t>drar</a:t>
            </a:r>
            <a:r>
              <a:rPr lang="en-US" sz="3000" dirty="0">
                <a:solidFill>
                  <a:srgbClr val="FFFFFF"/>
                </a:solidFill>
                <a:latin typeface="Montserrat ExtraBold"/>
                <a:sym typeface="Montserrat ExtraBold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Montserrat ExtraBold"/>
                <a:sym typeface="Montserrat ExtraBold"/>
              </a:rPr>
              <a:t>streck</a:t>
            </a:r>
            <a:r>
              <a:rPr lang="en-US" sz="3000" dirty="0">
                <a:solidFill>
                  <a:srgbClr val="FFFFFF"/>
                </a:solidFill>
                <a:latin typeface="Montserrat ExtraBold"/>
                <a:sym typeface="Montserrat ExtraBold"/>
              </a:rPr>
              <a:t>) </a:t>
            </a:r>
            <a:r>
              <a:rPr lang="en-US" sz="3000" dirty="0" err="1">
                <a:solidFill>
                  <a:srgbClr val="FFFFFF"/>
                </a:solidFill>
                <a:latin typeface="Montserrat ExtraBold"/>
                <a:sym typeface="Montserrat ExtraBold"/>
              </a:rPr>
              <a:t>på</a:t>
            </a:r>
            <a:r>
              <a:rPr lang="en-US" sz="3000" dirty="0">
                <a:solidFill>
                  <a:srgbClr val="FFFFFF"/>
                </a:solidFill>
                <a:latin typeface="Montserrat ExtraBold"/>
                <a:sym typeface="Montserrat ExtraBold"/>
              </a:rPr>
              <a:t> whiteboard</a:t>
            </a:r>
            <a:endParaRPr dirty="0"/>
          </a:p>
        </p:txBody>
      </p:sp>
      <p:sp>
        <p:nvSpPr>
          <p:cNvPr id="204" name="Google Shape;204;p8"/>
          <p:cNvSpPr txBox="1"/>
          <p:nvPr/>
        </p:nvSpPr>
        <p:spPr>
          <a:xfrm>
            <a:off x="14055819" y="9439571"/>
            <a:ext cx="3370008" cy="429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0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kaismora.se</a:t>
            </a:r>
            <a:endParaRPr/>
          </a:p>
        </p:txBody>
      </p:sp>
      <p:pic>
        <p:nvPicPr>
          <p:cNvPr id="205" name="Google Shape;205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9898" y="8788273"/>
            <a:ext cx="1057603" cy="1081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2498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8"/>
          <p:cNvPicPr preferRelativeResize="0"/>
          <p:nvPr/>
        </p:nvPicPr>
        <p:blipFill rotWithShape="1">
          <a:blip r:embed="rId3">
            <a:alphaModFix/>
          </a:blip>
          <a:srcRect t="8954" r="794" b="744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8"/>
          <p:cNvSpPr txBox="1"/>
          <p:nvPr/>
        </p:nvSpPr>
        <p:spPr>
          <a:xfrm>
            <a:off x="1028700" y="757350"/>
            <a:ext cx="16397127" cy="3249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3. </a:t>
            </a:r>
            <a:r>
              <a:rPr lang="en-US" sz="8799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Värdegrundens</a:t>
            </a:r>
            <a:r>
              <a:rPr lang="en-US" sz="8799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8799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k</a:t>
            </a: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onkreta</a:t>
            </a:r>
            <a:r>
              <a:rPr lang="en-US" sz="8799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beteenden</a:t>
            </a:r>
            <a:r>
              <a:rPr lang="en-US" sz="8799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endParaRPr dirty="0"/>
          </a:p>
        </p:txBody>
      </p:sp>
      <p:sp>
        <p:nvSpPr>
          <p:cNvPr id="202" name="Google Shape;202;p8"/>
          <p:cNvSpPr txBox="1"/>
          <p:nvPr/>
        </p:nvSpPr>
        <p:spPr>
          <a:xfrm>
            <a:off x="862173" y="3860768"/>
            <a:ext cx="16925930" cy="315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000" dirty="0">
              <a:solidFill>
                <a:srgbClr val="FFFFFF"/>
              </a:solidFill>
              <a:latin typeface="Montserrat ExtraBold"/>
              <a:sym typeface="Montserrat ExtraBold"/>
            </a:endParaRPr>
          </a:p>
          <a:p>
            <a:pPr>
              <a:lnSpc>
                <a:spcPct val="125000"/>
              </a:lnSpc>
            </a:pPr>
            <a:r>
              <a:rPr lang="en-US" sz="3000" b="1" i="0" u="none" strike="noStrike" cap="none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Om vi ska leva </a:t>
            </a:r>
            <a:r>
              <a:rPr lang="en-US" sz="3000" b="1" i="0" u="none" strike="noStrike" cap="none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upp</a:t>
            </a:r>
            <a:r>
              <a:rPr lang="en-US" sz="3000" b="1" i="0" u="none" strike="noStrike" cap="none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 till </a:t>
            </a:r>
            <a:r>
              <a:rPr lang="en-US" sz="3000" b="1" i="0" u="none" strike="noStrike" cap="none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våra</a:t>
            </a:r>
            <a:r>
              <a:rPr lang="en-US" sz="3000" b="1" i="0" u="none" strike="noStrike" cap="none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 </a:t>
            </a:r>
            <a:r>
              <a:rPr lang="en-US" sz="3000" b="1" i="0" u="none" strike="noStrike" cap="none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ledstjärnor</a:t>
            </a:r>
            <a:r>
              <a:rPr lang="en-US" sz="3000" b="1" i="0" u="none" strike="noStrike" cap="none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, </a:t>
            </a:r>
            <a:r>
              <a:rPr lang="en-US" sz="3000" b="1" i="0" u="none" strike="noStrike" cap="none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hur</a:t>
            </a:r>
            <a:r>
              <a:rPr lang="en-US" sz="3000" b="1" i="0" u="none" strike="noStrike" cap="none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 </a:t>
            </a:r>
            <a:r>
              <a:rPr lang="en-US" sz="3000" b="1" i="0" u="none" strike="noStrike" cap="none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måste</a:t>
            </a:r>
            <a:r>
              <a:rPr lang="en-US" sz="3000" b="1" i="0" u="none" strike="noStrike" cap="none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 vi </a:t>
            </a:r>
            <a:r>
              <a:rPr lang="en-US" sz="3000" b="1" i="0" u="none" strike="noStrike" cap="none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vara</a:t>
            </a:r>
            <a:r>
              <a:rPr lang="en-US" sz="3000" b="1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och</a:t>
            </a:r>
            <a:r>
              <a:rPr lang="en-US" sz="3000" b="1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vad</a:t>
            </a:r>
            <a:r>
              <a:rPr lang="en-US" sz="3000" b="1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 </a:t>
            </a:r>
            <a:r>
              <a:rPr lang="en-US" sz="3000" b="1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måste</a:t>
            </a:r>
            <a:r>
              <a:rPr lang="en-US" sz="3000" b="1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 vi </a:t>
            </a:r>
            <a:r>
              <a:rPr lang="en-US" sz="3000" b="1" i="0" u="none" strike="noStrike" cap="none" dirty="0" err="1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göra</a:t>
            </a:r>
            <a:r>
              <a:rPr lang="en-US" sz="3000" b="1" i="0" u="none" strike="noStrike" cap="none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ontserrat ExtraBold"/>
                <a:sym typeface="Montserrat ExtraBold"/>
              </a:rPr>
              <a:t>?</a:t>
            </a: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sz="3200" b="1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4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Skillnaden mellan begreppen – värdeorden beskriver ofta egenskaper eller ”tillstånd” av olika slag, medan beteenden alltid handlar om sådant man gör. Värdeordet ”respekt” skulle exempelvis kunna resultera i det konkreta beteendet ”Vi lyssnar alltid när någon annan pratar och låter alla prata till punkt”</a:t>
            </a:r>
            <a:endParaRPr sz="3200" b="1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04" name="Google Shape;204;p8"/>
          <p:cNvSpPr txBox="1"/>
          <p:nvPr/>
        </p:nvSpPr>
        <p:spPr>
          <a:xfrm>
            <a:off x="14055819" y="9439571"/>
            <a:ext cx="3370008" cy="429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0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kaismora.se</a:t>
            </a:r>
            <a:endParaRPr/>
          </a:p>
        </p:txBody>
      </p:sp>
      <p:pic>
        <p:nvPicPr>
          <p:cNvPr id="205" name="Google Shape;205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9898" y="8788273"/>
            <a:ext cx="1057603" cy="1081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691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8"/>
          <p:cNvPicPr preferRelativeResize="0"/>
          <p:nvPr/>
        </p:nvPicPr>
        <p:blipFill rotWithShape="1">
          <a:blip r:embed="rId3">
            <a:alphaModFix/>
          </a:blip>
          <a:srcRect t="8954" r="794" b="744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8"/>
          <p:cNvSpPr txBox="1"/>
          <p:nvPr/>
        </p:nvSpPr>
        <p:spPr>
          <a:xfrm>
            <a:off x="1028700" y="757350"/>
            <a:ext cx="16397127" cy="1624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4. Om </a:t>
            </a: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något</a:t>
            </a:r>
            <a:r>
              <a:rPr lang="en-US" sz="8799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går</a:t>
            </a:r>
            <a:r>
              <a:rPr lang="en-US" sz="8799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fel</a:t>
            </a:r>
            <a:endParaRPr dirty="0"/>
          </a:p>
        </p:txBody>
      </p:sp>
      <p:sp>
        <p:nvSpPr>
          <p:cNvPr id="202" name="Google Shape;202;p8"/>
          <p:cNvSpPr txBox="1"/>
          <p:nvPr/>
        </p:nvSpPr>
        <p:spPr>
          <a:xfrm>
            <a:off x="1979039" y="3282433"/>
            <a:ext cx="14867924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Vad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händer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om vi 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bryter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mot 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våra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3000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ledstjärnor</a:t>
            </a:r>
            <a:r>
              <a:rPr lang="en-US" sz="3000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?</a:t>
            </a:r>
            <a:endParaRPr dirty="0"/>
          </a:p>
        </p:txBody>
      </p:sp>
      <p:sp>
        <p:nvSpPr>
          <p:cNvPr id="204" name="Google Shape;204;p8"/>
          <p:cNvSpPr txBox="1"/>
          <p:nvPr/>
        </p:nvSpPr>
        <p:spPr>
          <a:xfrm>
            <a:off x="14055819" y="9439571"/>
            <a:ext cx="3370008" cy="429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0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kaismora.se</a:t>
            </a:r>
            <a:endParaRPr/>
          </a:p>
        </p:txBody>
      </p:sp>
      <p:pic>
        <p:nvPicPr>
          <p:cNvPr id="205" name="Google Shape;205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9898" y="8788273"/>
            <a:ext cx="1057603" cy="1081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7189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8"/>
          <p:cNvPicPr preferRelativeResize="0"/>
          <p:nvPr/>
        </p:nvPicPr>
        <p:blipFill rotWithShape="1">
          <a:blip r:embed="rId3">
            <a:alphaModFix/>
          </a:blip>
          <a:srcRect t="8954" r="794" b="744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8"/>
          <p:cNvSpPr txBox="1"/>
          <p:nvPr/>
        </p:nvSpPr>
        <p:spPr>
          <a:xfrm>
            <a:off x="1028700" y="757350"/>
            <a:ext cx="16397127" cy="1624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Övriga</a:t>
            </a:r>
            <a:r>
              <a:rPr lang="en-US" sz="8799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punkter</a:t>
            </a:r>
            <a:endParaRPr dirty="0"/>
          </a:p>
        </p:txBody>
      </p:sp>
      <p:sp>
        <p:nvSpPr>
          <p:cNvPr id="203" name="Google Shape;203;p8"/>
          <p:cNvSpPr txBox="1"/>
          <p:nvPr/>
        </p:nvSpPr>
        <p:spPr>
          <a:xfrm>
            <a:off x="1557501" y="3251652"/>
            <a:ext cx="14867924" cy="2885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Fadderverksamheten</a:t>
            </a:r>
          </a:p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Målvaktsträningar</a:t>
            </a:r>
            <a:endParaRPr lang="sv-SE" sz="3000" b="0" i="0" u="none" strike="noStrike" cap="none" dirty="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 dirty="0">
                <a:solidFill>
                  <a:srgbClr val="FFFFFF"/>
                </a:solidFill>
                <a:latin typeface="Source Sans Pro"/>
                <a:ea typeface="Source Sans Pro"/>
                <a:sym typeface="Source Sans Pro"/>
              </a:rPr>
              <a:t>Internutbildningar</a:t>
            </a:r>
          </a:p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 dirty="0">
                <a:solidFill>
                  <a:srgbClr val="FFFFFF"/>
                </a:solidFill>
                <a:latin typeface="Source Sans Pro"/>
                <a:ea typeface="Source Sans Pro"/>
                <a:sym typeface="Source Sans Pro"/>
              </a:rPr>
              <a:t>Ledarlicens </a:t>
            </a:r>
            <a:r>
              <a:rPr lang="sv-SE" sz="3000">
                <a:solidFill>
                  <a:srgbClr val="FFFFFF"/>
                </a:solidFill>
                <a:latin typeface="Source Sans Pro"/>
                <a:ea typeface="Source Sans Pro"/>
                <a:sym typeface="Source Sans Pro"/>
              </a:rPr>
              <a:t>och belastningsregister</a:t>
            </a:r>
          </a:p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>
                <a:solidFill>
                  <a:srgbClr val="FFFFFF"/>
                </a:solidFill>
                <a:latin typeface="Source Sans Pro"/>
                <a:ea typeface="Source Sans Pro"/>
                <a:sym typeface="Source Sans Pro"/>
              </a:rPr>
              <a:t>Inspel </a:t>
            </a:r>
            <a:r>
              <a:rPr lang="sv-SE" sz="3000" dirty="0">
                <a:solidFill>
                  <a:srgbClr val="FFFFFF"/>
                </a:solidFill>
                <a:latin typeface="Source Sans Pro"/>
                <a:ea typeface="Source Sans Pro"/>
                <a:sym typeface="Source Sans Pro"/>
              </a:rPr>
              <a:t>från er ledare</a:t>
            </a:r>
            <a:endParaRPr dirty="0"/>
          </a:p>
        </p:txBody>
      </p:sp>
      <p:sp>
        <p:nvSpPr>
          <p:cNvPr id="204" name="Google Shape;204;p8"/>
          <p:cNvSpPr txBox="1"/>
          <p:nvPr/>
        </p:nvSpPr>
        <p:spPr>
          <a:xfrm>
            <a:off x="14055819" y="9439571"/>
            <a:ext cx="3370008" cy="429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0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kaismora.se</a:t>
            </a:r>
            <a:endParaRPr/>
          </a:p>
        </p:txBody>
      </p:sp>
      <p:pic>
        <p:nvPicPr>
          <p:cNvPr id="205" name="Google Shape;205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9898" y="8788273"/>
            <a:ext cx="1057603" cy="1081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5699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8"/>
          <p:cNvPicPr preferRelativeResize="0"/>
          <p:nvPr/>
        </p:nvPicPr>
        <p:blipFill rotWithShape="1">
          <a:blip r:embed="rId3">
            <a:alphaModFix/>
          </a:blip>
          <a:srcRect t="8954" r="794" b="744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8"/>
          <p:cNvSpPr txBox="1"/>
          <p:nvPr/>
        </p:nvSpPr>
        <p:spPr>
          <a:xfrm>
            <a:off x="1028700" y="757350"/>
            <a:ext cx="16397127" cy="1624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Värdegrund</a:t>
            </a:r>
            <a:r>
              <a:rPr lang="en-US" sz="8799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</a:t>
            </a:r>
            <a:r>
              <a:rPr lang="en-US" sz="8799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praktiken</a:t>
            </a:r>
            <a:endParaRPr dirty="0"/>
          </a:p>
        </p:txBody>
      </p:sp>
      <p:sp>
        <p:nvSpPr>
          <p:cNvPr id="203" name="Google Shape;203;p8"/>
          <p:cNvSpPr txBox="1"/>
          <p:nvPr/>
        </p:nvSpPr>
        <p:spPr>
          <a:xfrm>
            <a:off x="1557501" y="3251652"/>
            <a:ext cx="14867924" cy="3462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23850" marR="0" lvl="1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</a:pPr>
            <a:endParaRPr lang="sv-SE" sz="3000" b="0" i="0" u="none" strike="noStrike" cap="none" dirty="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 dirty="0">
                <a:solidFill>
                  <a:srgbClr val="FFFFFF"/>
                </a:solidFill>
                <a:latin typeface="Source Sans Pro"/>
                <a:ea typeface="Source Sans Pro"/>
                <a:sym typeface="Source Sans Pro"/>
              </a:rPr>
              <a:t>Förvandla värdegrunden till ett greppbart verktyg</a:t>
            </a:r>
          </a:p>
          <a:p>
            <a:pPr marL="647700" lvl="1" indent="-323850">
              <a:lnSpc>
                <a:spcPct val="125000"/>
              </a:lnSpc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 dirty="0">
                <a:solidFill>
                  <a:srgbClr val="FFFFFF"/>
                </a:solidFill>
                <a:latin typeface="Source Sans Pro"/>
                <a:ea typeface="Source Sans Pro"/>
                <a:sym typeface="Source Sans Pro"/>
              </a:rPr>
              <a:t>Upplägg för att ta fram ett eget ramverk, utifrån föreningens värdegrund</a:t>
            </a:r>
          </a:p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 dirty="0">
                <a:solidFill>
                  <a:srgbClr val="FFFFFF"/>
                </a:solidFill>
                <a:latin typeface="Source Sans Pro"/>
                <a:ea typeface="Source Sans Pro"/>
                <a:sym typeface="Source Sans Pro"/>
              </a:rPr>
              <a:t>För alla åldrar – men behöver modifieras för de yngsta</a:t>
            </a:r>
          </a:p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 dirty="0">
                <a:solidFill>
                  <a:srgbClr val="FFFFFF"/>
                </a:solidFill>
                <a:latin typeface="Source Sans Pro"/>
                <a:ea typeface="Source Sans Pro"/>
                <a:sym typeface="Source Sans Pro"/>
              </a:rPr>
              <a:t>Hitta ert eget upplägg utifrån mognad och hur ni själva är bekväma med att jobba</a:t>
            </a:r>
          </a:p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 dirty="0">
                <a:solidFill>
                  <a:srgbClr val="FFFFFF"/>
                </a:solidFill>
                <a:latin typeface="Source Sans Pro"/>
                <a:ea typeface="Source Sans Pro"/>
                <a:sym typeface="Source Sans Pro"/>
              </a:rPr>
              <a:t>Genomfört i P09/10 och SSL dam</a:t>
            </a:r>
          </a:p>
        </p:txBody>
      </p:sp>
      <p:sp>
        <p:nvSpPr>
          <p:cNvPr id="204" name="Google Shape;204;p8"/>
          <p:cNvSpPr txBox="1"/>
          <p:nvPr/>
        </p:nvSpPr>
        <p:spPr>
          <a:xfrm>
            <a:off x="14055819" y="9439571"/>
            <a:ext cx="3370008" cy="429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0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kaismora.se</a:t>
            </a:r>
            <a:endParaRPr/>
          </a:p>
        </p:txBody>
      </p:sp>
      <p:pic>
        <p:nvPicPr>
          <p:cNvPr id="205" name="Google Shape;205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9898" y="8788273"/>
            <a:ext cx="1057603" cy="1081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6325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8"/>
          <p:cNvPicPr preferRelativeResize="0"/>
          <p:nvPr/>
        </p:nvPicPr>
        <p:blipFill rotWithShape="1">
          <a:blip r:embed="rId3">
            <a:alphaModFix/>
          </a:blip>
          <a:srcRect t="8954" r="794" b="744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8"/>
          <p:cNvSpPr txBox="1"/>
          <p:nvPr/>
        </p:nvSpPr>
        <p:spPr>
          <a:xfrm>
            <a:off x="1028700" y="757350"/>
            <a:ext cx="16397127" cy="1624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Upplägg</a:t>
            </a:r>
            <a:endParaRPr dirty="0"/>
          </a:p>
        </p:txBody>
      </p:sp>
      <p:sp>
        <p:nvSpPr>
          <p:cNvPr id="203" name="Google Shape;203;p8"/>
          <p:cNvSpPr txBox="1"/>
          <p:nvPr/>
        </p:nvSpPr>
        <p:spPr>
          <a:xfrm>
            <a:off x="1557501" y="3251652"/>
            <a:ext cx="14867924" cy="5770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23850" marR="0" lvl="1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</a:pPr>
            <a:r>
              <a:rPr lang="sv-SE" sz="3000" b="1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Fyra punkter, där framtagandet av den egna värdegrunden är den stora delen och själva det konkreta arbetet</a:t>
            </a:r>
          </a:p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endParaRPr lang="sv-SE" sz="3000" dirty="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Vad är värdegrund?</a:t>
            </a:r>
          </a:p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 dirty="0">
                <a:solidFill>
                  <a:srgbClr val="FFFFFF"/>
                </a:solidFill>
                <a:latin typeface="Source Sans Pro"/>
                <a:ea typeface="Source Sans Pro"/>
                <a:sym typeface="Source Sans Pro"/>
              </a:rPr>
              <a:t>Svensk Idrotts gemensamma värdegrund</a:t>
            </a:r>
          </a:p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 dirty="0">
                <a:solidFill>
                  <a:srgbClr val="FFFFFF"/>
                </a:solidFill>
                <a:latin typeface="Source Sans Pro"/>
                <a:ea typeface="Source Sans Pro"/>
                <a:sym typeface="Source Sans Pro"/>
              </a:rPr>
              <a:t>KAIS Moras värdegrund</a:t>
            </a:r>
            <a:endParaRPr dirty="0"/>
          </a:p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 dirty="0">
                <a:solidFill>
                  <a:srgbClr val="FFFFFF"/>
                </a:solidFill>
                <a:latin typeface="Source Sans Pro"/>
                <a:ea typeface="Source Sans Pro"/>
                <a:sym typeface="Source Sans Pro"/>
              </a:rPr>
              <a:t>Lagets egna värdegrund </a:t>
            </a:r>
          </a:p>
          <a:p>
            <a:pPr marL="323850" lvl="1">
              <a:lnSpc>
                <a:spcPct val="125000"/>
              </a:lnSpc>
              <a:buClr>
                <a:srgbClr val="FFFFFF"/>
              </a:buClr>
              <a:buSzPts val="3000"/>
            </a:pPr>
            <a:endParaRPr lang="sv-SE" sz="3000" dirty="0">
              <a:solidFill>
                <a:srgbClr val="FFFFFF"/>
              </a:solidFill>
              <a:latin typeface="Source Sans Pro"/>
              <a:ea typeface="Source Sans Pro"/>
              <a:sym typeface="Source Sans Pro"/>
            </a:endParaRPr>
          </a:p>
          <a:p>
            <a:pPr marL="323850" lvl="1">
              <a:lnSpc>
                <a:spcPct val="125000"/>
              </a:lnSpc>
              <a:buClr>
                <a:srgbClr val="FFFFFF"/>
              </a:buClr>
              <a:buSzPts val="3000"/>
            </a:pPr>
            <a:r>
              <a:rPr lang="sv-SE" sz="3000" dirty="0">
                <a:solidFill>
                  <a:srgbClr val="FFFFFF"/>
                </a:solidFill>
                <a:latin typeface="Source Sans Pro"/>
                <a:ea typeface="Source Sans Pro"/>
                <a:sym typeface="Source Sans Pro"/>
              </a:rPr>
              <a:t>… genomför gärna under trevliga former</a:t>
            </a:r>
          </a:p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endParaRPr lang="sv-SE" sz="3000" dirty="0">
              <a:solidFill>
                <a:srgbClr val="FFFFFF"/>
              </a:solidFill>
              <a:latin typeface="Source Sans Pro"/>
              <a:ea typeface="Source Sans Pro"/>
              <a:sym typeface="Source Sans Pro"/>
            </a:endParaRPr>
          </a:p>
        </p:txBody>
      </p:sp>
      <p:sp>
        <p:nvSpPr>
          <p:cNvPr id="204" name="Google Shape;204;p8"/>
          <p:cNvSpPr txBox="1"/>
          <p:nvPr/>
        </p:nvSpPr>
        <p:spPr>
          <a:xfrm>
            <a:off x="14055819" y="9439571"/>
            <a:ext cx="3370008" cy="429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0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kaismora.se</a:t>
            </a:r>
            <a:endParaRPr/>
          </a:p>
        </p:txBody>
      </p:sp>
      <p:pic>
        <p:nvPicPr>
          <p:cNvPr id="205" name="Google Shape;205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9898" y="8788273"/>
            <a:ext cx="1057603" cy="1081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3898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8"/>
          <p:cNvPicPr preferRelativeResize="0"/>
          <p:nvPr/>
        </p:nvPicPr>
        <p:blipFill rotWithShape="1">
          <a:blip r:embed="rId3">
            <a:alphaModFix/>
          </a:blip>
          <a:srcRect t="8954" r="794" b="744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8"/>
          <p:cNvSpPr txBox="1"/>
          <p:nvPr/>
        </p:nvSpPr>
        <p:spPr>
          <a:xfrm>
            <a:off x="1028700" y="757350"/>
            <a:ext cx="16397127" cy="1624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Lagets</a:t>
            </a:r>
            <a:r>
              <a:rPr lang="en-US" sz="8799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egna</a:t>
            </a:r>
            <a:r>
              <a:rPr lang="en-US" sz="8799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värdegrund</a:t>
            </a:r>
            <a:endParaRPr dirty="0"/>
          </a:p>
        </p:txBody>
      </p:sp>
      <p:sp>
        <p:nvSpPr>
          <p:cNvPr id="203" name="Google Shape;203;p8"/>
          <p:cNvSpPr txBox="1"/>
          <p:nvPr/>
        </p:nvSpPr>
        <p:spPr>
          <a:xfrm>
            <a:off x="1911462" y="3452751"/>
            <a:ext cx="14867924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Ett grupparbete i flera steg</a:t>
            </a:r>
          </a:p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 dirty="0">
                <a:solidFill>
                  <a:srgbClr val="FFFFFF"/>
                </a:solidFill>
                <a:latin typeface="Source Sans Pro"/>
                <a:ea typeface="Source Sans Pro"/>
                <a:sym typeface="Source Sans Pro"/>
              </a:rPr>
              <a:t>Resultatet – egna värdeord med tillhörande beskrivning och en plan för hur man ska göra när något går fel</a:t>
            </a:r>
          </a:p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 dirty="0">
                <a:solidFill>
                  <a:srgbClr val="FFFFFF"/>
                </a:solidFill>
                <a:latin typeface="Source Sans Pro"/>
                <a:ea typeface="Source Sans Pro"/>
                <a:sym typeface="Source Sans Pro"/>
              </a:rPr>
              <a:t>Anpassas efter ålder – ni som ledare är viktiga i anpassningen</a:t>
            </a:r>
          </a:p>
        </p:txBody>
      </p:sp>
      <p:sp>
        <p:nvSpPr>
          <p:cNvPr id="204" name="Google Shape;204;p8"/>
          <p:cNvSpPr txBox="1"/>
          <p:nvPr/>
        </p:nvSpPr>
        <p:spPr>
          <a:xfrm>
            <a:off x="14055819" y="9439571"/>
            <a:ext cx="3370008" cy="429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0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kaismora.se</a:t>
            </a:r>
            <a:endParaRPr/>
          </a:p>
        </p:txBody>
      </p:sp>
      <p:pic>
        <p:nvPicPr>
          <p:cNvPr id="205" name="Google Shape;205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9898" y="8788273"/>
            <a:ext cx="1057603" cy="1081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4532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8"/>
          <p:cNvPicPr preferRelativeResize="0"/>
          <p:nvPr/>
        </p:nvPicPr>
        <p:blipFill rotWithShape="1">
          <a:blip r:embed="rId3">
            <a:alphaModFix/>
          </a:blip>
          <a:srcRect t="8954" r="794" b="744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8"/>
          <p:cNvSpPr txBox="1"/>
          <p:nvPr/>
        </p:nvSpPr>
        <p:spPr>
          <a:xfrm>
            <a:off x="1028700" y="757350"/>
            <a:ext cx="16397127" cy="1624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Vad </a:t>
            </a: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är</a:t>
            </a:r>
            <a:r>
              <a:rPr lang="en-US" sz="8799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värdegrund</a:t>
            </a:r>
            <a:r>
              <a:rPr lang="en-US" sz="8799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?</a:t>
            </a:r>
            <a:endParaRPr dirty="0"/>
          </a:p>
        </p:txBody>
      </p:sp>
      <p:sp>
        <p:nvSpPr>
          <p:cNvPr id="203" name="Google Shape;203;p8"/>
          <p:cNvSpPr txBox="1"/>
          <p:nvPr/>
        </p:nvSpPr>
        <p:spPr>
          <a:xfrm>
            <a:off x="1911462" y="3452751"/>
            <a:ext cx="14867924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Ordet är fritt!</a:t>
            </a:r>
            <a:endParaRPr lang="sv-SE" sz="3000" dirty="0">
              <a:solidFill>
                <a:srgbClr val="FFFFFF"/>
              </a:solidFill>
              <a:latin typeface="Source Sans Pro"/>
              <a:ea typeface="Source Sans Pro"/>
              <a:sym typeface="Source Sans Pro"/>
            </a:endParaRPr>
          </a:p>
        </p:txBody>
      </p:sp>
      <p:sp>
        <p:nvSpPr>
          <p:cNvPr id="204" name="Google Shape;204;p8"/>
          <p:cNvSpPr txBox="1"/>
          <p:nvPr/>
        </p:nvSpPr>
        <p:spPr>
          <a:xfrm>
            <a:off x="14055819" y="9439571"/>
            <a:ext cx="3370008" cy="429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0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kaismora.se</a:t>
            </a:r>
            <a:endParaRPr/>
          </a:p>
        </p:txBody>
      </p:sp>
      <p:pic>
        <p:nvPicPr>
          <p:cNvPr id="205" name="Google Shape;205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9898" y="8788273"/>
            <a:ext cx="1057603" cy="1081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4447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8"/>
          <p:cNvPicPr preferRelativeResize="0"/>
          <p:nvPr/>
        </p:nvPicPr>
        <p:blipFill rotWithShape="1">
          <a:blip r:embed="rId3">
            <a:alphaModFix/>
          </a:blip>
          <a:srcRect t="8954" r="794" b="744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8"/>
          <p:cNvSpPr txBox="1"/>
          <p:nvPr/>
        </p:nvSpPr>
        <p:spPr>
          <a:xfrm>
            <a:off x="1028700" y="757350"/>
            <a:ext cx="16397127" cy="1624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Värdegrund</a:t>
            </a:r>
            <a:endParaRPr dirty="0"/>
          </a:p>
        </p:txBody>
      </p:sp>
      <p:sp>
        <p:nvSpPr>
          <p:cNvPr id="203" name="Google Shape;203;p8"/>
          <p:cNvSpPr txBox="1"/>
          <p:nvPr/>
        </p:nvSpPr>
        <p:spPr>
          <a:xfrm>
            <a:off x="1557501" y="3251652"/>
            <a:ext cx="14867924" cy="2885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”En gemensam värdegrund är de värderingar som föreningen beslutat ska gälla och prägla vårt sätt att vara mot varandra.”</a:t>
            </a:r>
          </a:p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Det vi står för – oavsett vilken roll vi har</a:t>
            </a:r>
          </a:p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 dirty="0">
                <a:solidFill>
                  <a:srgbClr val="FFFFFF"/>
                </a:solidFill>
                <a:latin typeface="Source Sans Pro"/>
                <a:ea typeface="Source Sans Pro"/>
                <a:sym typeface="Source Sans Pro"/>
              </a:rPr>
              <a:t>Ett ”rättesnöre”/ramverk  som inte kan förhandlas bort</a:t>
            </a:r>
            <a:endParaRPr dirty="0"/>
          </a:p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Ska genomsyra allt vi säger och gör</a:t>
            </a:r>
            <a:endParaRPr dirty="0"/>
          </a:p>
        </p:txBody>
      </p:sp>
      <p:sp>
        <p:nvSpPr>
          <p:cNvPr id="204" name="Google Shape;204;p8"/>
          <p:cNvSpPr txBox="1"/>
          <p:nvPr/>
        </p:nvSpPr>
        <p:spPr>
          <a:xfrm>
            <a:off x="14055819" y="9439571"/>
            <a:ext cx="3370008" cy="429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0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kaismora.se</a:t>
            </a:r>
            <a:endParaRPr/>
          </a:p>
        </p:txBody>
      </p:sp>
      <p:pic>
        <p:nvPicPr>
          <p:cNvPr id="205" name="Google Shape;205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9898" y="8788273"/>
            <a:ext cx="1057603" cy="1081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3413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8"/>
          <p:cNvPicPr preferRelativeResize="0"/>
          <p:nvPr/>
        </p:nvPicPr>
        <p:blipFill rotWithShape="1">
          <a:blip r:embed="rId3">
            <a:alphaModFix/>
          </a:blip>
          <a:srcRect t="8954" r="794" b="744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8"/>
          <p:cNvSpPr txBox="1"/>
          <p:nvPr/>
        </p:nvSpPr>
        <p:spPr>
          <a:xfrm>
            <a:off x="1028700" y="757350"/>
            <a:ext cx="16397127" cy="1624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Värdegrund</a:t>
            </a:r>
            <a:endParaRPr dirty="0"/>
          </a:p>
        </p:txBody>
      </p:sp>
      <p:sp>
        <p:nvSpPr>
          <p:cNvPr id="203" name="Google Shape;203;p8"/>
          <p:cNvSpPr txBox="1"/>
          <p:nvPr/>
        </p:nvSpPr>
        <p:spPr>
          <a:xfrm>
            <a:off x="1557501" y="3251652"/>
            <a:ext cx="14867924" cy="1154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 b="0" i="0" u="none" strike="noStrike" cap="none" dirty="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Hur är vi en bra kompis?</a:t>
            </a:r>
          </a:p>
          <a:p>
            <a:pPr marL="647700" marR="0" lvl="1" indent="-3238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sv-SE" sz="3000" dirty="0">
                <a:solidFill>
                  <a:srgbClr val="FFFFFF"/>
                </a:solidFill>
                <a:latin typeface="Source Sans Pro"/>
                <a:ea typeface="Source Sans Pro"/>
                <a:sym typeface="Source Sans Pro"/>
              </a:rPr>
              <a:t>Hur får vi alla i laget att må bra?</a:t>
            </a:r>
            <a:endParaRPr dirty="0"/>
          </a:p>
        </p:txBody>
      </p:sp>
      <p:sp>
        <p:nvSpPr>
          <p:cNvPr id="204" name="Google Shape;204;p8"/>
          <p:cNvSpPr txBox="1"/>
          <p:nvPr/>
        </p:nvSpPr>
        <p:spPr>
          <a:xfrm>
            <a:off x="14055819" y="9439571"/>
            <a:ext cx="3370008" cy="429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0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kaismora.se</a:t>
            </a:r>
            <a:endParaRPr/>
          </a:p>
        </p:txBody>
      </p:sp>
      <p:pic>
        <p:nvPicPr>
          <p:cNvPr id="205" name="Google Shape;205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9898" y="8788273"/>
            <a:ext cx="1057603" cy="1081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2533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10"/>
          <p:cNvPicPr preferRelativeResize="0"/>
          <p:nvPr/>
        </p:nvPicPr>
        <p:blipFill rotWithShape="1">
          <a:blip r:embed="rId3">
            <a:alphaModFix/>
          </a:blip>
          <a:srcRect t="8954" r="794" b="744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9898" y="8788273"/>
            <a:ext cx="1057603" cy="1081193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10"/>
          <p:cNvSpPr txBox="1"/>
          <p:nvPr/>
        </p:nvSpPr>
        <p:spPr>
          <a:xfrm>
            <a:off x="1028700" y="757350"/>
            <a:ext cx="16397127" cy="1624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Idrottens</a:t>
            </a:r>
            <a:r>
              <a:rPr lang="en-US" sz="8799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värdegrund</a:t>
            </a:r>
            <a:endParaRPr dirty="0"/>
          </a:p>
        </p:txBody>
      </p:sp>
      <p:sp>
        <p:nvSpPr>
          <p:cNvPr id="227" name="Google Shape;227;p10"/>
          <p:cNvSpPr txBox="1"/>
          <p:nvPr/>
        </p:nvSpPr>
        <p:spPr>
          <a:xfrm>
            <a:off x="14055819" y="9439571"/>
            <a:ext cx="3370008" cy="429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0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kaismora.se</a:t>
            </a:r>
            <a:endParaRPr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A423027-BE17-825A-0D6B-C092A15013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5995" y="2971992"/>
            <a:ext cx="5486208" cy="54862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10"/>
          <p:cNvPicPr preferRelativeResize="0"/>
          <p:nvPr/>
        </p:nvPicPr>
        <p:blipFill rotWithShape="1">
          <a:blip r:embed="rId3">
            <a:alphaModFix/>
          </a:blip>
          <a:srcRect t="8954" r="794" b="7445"/>
          <a:stretch/>
        </p:blipFill>
        <p:spPr>
          <a:xfrm>
            <a:off x="83263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9898" y="8788273"/>
            <a:ext cx="1057603" cy="1081193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10"/>
          <p:cNvSpPr txBox="1"/>
          <p:nvPr/>
        </p:nvSpPr>
        <p:spPr>
          <a:xfrm>
            <a:off x="1028700" y="757350"/>
            <a:ext cx="16397127" cy="3249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KAIS </a:t>
            </a: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Moras</a:t>
            </a:r>
            <a:r>
              <a:rPr lang="en-US" sz="8799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8799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värdegrund</a:t>
            </a:r>
            <a:r>
              <a:rPr lang="en-US" sz="8799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- GLÄDJE</a:t>
            </a:r>
            <a:endParaRPr dirty="0"/>
          </a:p>
        </p:txBody>
      </p:sp>
      <p:sp>
        <p:nvSpPr>
          <p:cNvPr id="227" name="Google Shape;227;p10"/>
          <p:cNvSpPr txBox="1"/>
          <p:nvPr/>
        </p:nvSpPr>
        <p:spPr>
          <a:xfrm>
            <a:off x="14055819" y="9439571"/>
            <a:ext cx="3370008" cy="429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25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0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kaismora.se</a:t>
            </a:r>
            <a:endParaRPr/>
          </a:p>
        </p:txBody>
      </p:sp>
      <p:pic>
        <p:nvPicPr>
          <p:cNvPr id="3" name="Bildobjekt 2" descr="En bild som visar person, står, grupp, röd&#10;&#10;Automatiskt genererad beskrivning">
            <a:extLst>
              <a:ext uri="{FF2B5EF4-FFF2-40B4-BE49-F238E27FC236}">
                <a16:creationId xmlns:a16="http://schemas.microsoft.com/office/drawing/2014/main" id="{4B0AF301-DA48-614D-138E-A821F9376A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5818" y="4521564"/>
            <a:ext cx="7291316" cy="546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524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4905</TotalTime>
  <Words>659</Words>
  <Application>Microsoft Office PowerPoint</Application>
  <PresentationFormat>Anpassad</PresentationFormat>
  <Paragraphs>98</Paragraphs>
  <Slides>17</Slides>
  <Notes>17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3" baseType="lpstr">
      <vt:lpstr>Montserrat ExtraBold</vt:lpstr>
      <vt:lpstr>Montserrat</vt:lpstr>
      <vt:lpstr>Source Sans Pro</vt:lpstr>
      <vt:lpstr>Arial</vt:lpstr>
      <vt:lpstr>Calibri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Camilla Olsson (Värmlands Innebandyförbund)</dc:creator>
  <cp:lastModifiedBy>Fredrik Kempendahl</cp:lastModifiedBy>
  <cp:revision>5</cp:revision>
  <dcterms:created xsi:type="dcterms:W3CDTF">2006-08-16T00:00:00Z</dcterms:created>
  <dcterms:modified xsi:type="dcterms:W3CDTF">2024-01-05T13:22:05Z</dcterms:modified>
</cp:coreProperties>
</file>