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66" r:id="rId7"/>
    <p:sldId id="265" r:id="rId8"/>
    <p:sldId id="269" r:id="rId9"/>
    <p:sldId id="268" r:id="rId10"/>
    <p:sldId id="267" r:id="rId11"/>
    <p:sldId id="262" r:id="rId12"/>
    <p:sldId id="264"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8" d="100"/>
          <a:sy n="108" d="100"/>
        </p:scale>
        <p:origin x="8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9965F-18BD-4FAC-B83D-5D29614AD0FA}" type="datetimeFigureOut">
              <a:rPr lang="sv-SE" smtClean="0"/>
              <a:t>2018-11-14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874D8-FE6D-4786-92D7-C3BA23282F90}" type="slidenum">
              <a:rPr lang="sv-SE" smtClean="0"/>
              <a:t>‹#›</a:t>
            </a:fld>
            <a:endParaRPr lang="sv-SE"/>
          </a:p>
        </p:txBody>
      </p:sp>
    </p:spTree>
    <p:extLst>
      <p:ext uri="{BB962C8B-B14F-4D97-AF65-F5344CB8AC3E}">
        <p14:creationId xmlns:p14="http://schemas.microsoft.com/office/powerpoint/2010/main" val="76500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Presentera</a:t>
            </a:r>
            <a:r>
              <a:rPr lang="sv-SE" baseline="0" dirty="0"/>
              <a:t> ämnet kort! Det handlar om mat för idrott, hur du som idrottare kan prestera bättre genom att tänka på vad och hur du äter!</a:t>
            </a:r>
            <a:endParaRPr lang="sv-SE" dirty="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a:t>
            </a:fld>
            <a:endParaRPr lang="sv-SE"/>
          </a:p>
        </p:txBody>
      </p:sp>
    </p:spTree>
    <p:extLst>
      <p:ext uri="{BB962C8B-B14F-4D97-AF65-F5344CB8AC3E}">
        <p14:creationId xmlns:p14="http://schemas.microsoft.com/office/powerpoint/2010/main" val="303086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Betona att det vi pratar om är mat för prestation. Träning ökar energibehovet och ett bra kostintag möjliggör att vi kan träna mer och bättre</a:t>
            </a:r>
            <a:endParaRPr lang="sv-SE" dirty="0"/>
          </a:p>
        </p:txBody>
      </p:sp>
      <p:sp>
        <p:nvSpPr>
          <p:cNvPr id="4" name="Platshållare för bildnummer 3"/>
          <p:cNvSpPr>
            <a:spLocks noGrp="1"/>
          </p:cNvSpPr>
          <p:nvPr>
            <p:ph type="sldNum" sz="quarter" idx="10"/>
          </p:nvPr>
        </p:nvSpPr>
        <p:spPr/>
        <p:txBody>
          <a:bodyPr/>
          <a:lstStyle/>
          <a:p>
            <a:fld id="{DD758523-B591-4F85-9C9D-12DFA19B7369}" type="slidenum">
              <a:rPr lang="sv-SE" smtClean="0"/>
              <a:t>2</a:t>
            </a:fld>
            <a:endParaRPr lang="sv-SE"/>
          </a:p>
        </p:txBody>
      </p:sp>
    </p:spTree>
    <p:extLst>
      <p:ext uri="{BB962C8B-B14F-4D97-AF65-F5344CB8AC3E}">
        <p14:creationId xmlns:p14="http://schemas.microsoft.com/office/powerpoint/2010/main" val="268413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Kroppen nyttjar främst kolhydrater och fett som bränsle.</a:t>
            </a:r>
            <a:r>
              <a:rPr lang="sv-SE" b="0" baseline="0" dirty="0"/>
              <a:t> Dessa samverkar men fördelningen ser olika ut beroende på intensitet. Tillgången till syre begränsar nyttjandet av fett vilket innebär att vid högre intensitet är det bara eller främst kolhydrater som kan nyttjas. </a:t>
            </a:r>
            <a:endParaRPr lang="sv-SE" b="0" dirty="0"/>
          </a:p>
          <a:p>
            <a:pPr marL="0" indent="0">
              <a:buNone/>
            </a:pPr>
            <a:endParaRPr lang="sv-SE" dirty="0"/>
          </a:p>
          <a:p>
            <a:endParaRPr lang="sv-SE" dirty="0"/>
          </a:p>
          <a:p>
            <a:endParaRPr lang="sv-SE"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437AD27-7D58-4657-991F-9A1D60DD1775}" type="slidenum">
              <a:rPr lang="sv-SE" smtClean="0"/>
              <a:pPr/>
              <a:t>3</a:t>
            </a:fld>
            <a:endParaRPr lang="sv-SE"/>
          </a:p>
        </p:txBody>
      </p:sp>
    </p:spTree>
    <p:extLst>
      <p:ext uri="{BB962C8B-B14F-4D97-AF65-F5344CB8AC3E}">
        <p14:creationId xmlns:p14="http://schemas.microsoft.com/office/powerpoint/2010/main" val="36841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Vad våra olika energikällors främsta uppgifter är</a:t>
            </a:r>
            <a:endParaRPr lang="sv-SE" dirty="0"/>
          </a:p>
        </p:txBody>
      </p:sp>
      <p:sp>
        <p:nvSpPr>
          <p:cNvPr id="4" name="Platshållare för bildnummer 3"/>
          <p:cNvSpPr>
            <a:spLocks noGrp="1"/>
          </p:cNvSpPr>
          <p:nvPr>
            <p:ph type="sldNum" sz="quarter" idx="10"/>
          </p:nvPr>
        </p:nvSpPr>
        <p:spPr/>
        <p:txBody>
          <a:bodyPr/>
          <a:lstStyle/>
          <a:p>
            <a:fld id="{DD758523-B591-4F85-9C9D-12DFA19B7369}" type="slidenum">
              <a:rPr lang="sv-SE" smtClean="0"/>
              <a:t>4</a:t>
            </a:fld>
            <a:endParaRPr lang="sv-SE"/>
          </a:p>
        </p:txBody>
      </p:sp>
    </p:spTree>
    <p:extLst>
      <p:ext uri="{BB962C8B-B14F-4D97-AF65-F5344CB8AC3E}">
        <p14:creationId xmlns:p14="http://schemas.microsoft.com/office/powerpoint/2010/main" val="104917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Skillnaden</a:t>
            </a:r>
            <a:r>
              <a:rPr lang="sv-SE" baseline="0" dirty="0"/>
              <a:t> mellan 1 bra livsmedel (äpple) och 1 dåligt (dödskallen). Mängden energi är densamma men skillnaden är alla näringsämnen (vitaminer, mineraler, antioxidanter) äpplet innehåller samt fibrer och vätska </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5</a:t>
            </a:fld>
            <a:endParaRPr lang="sv-SE"/>
          </a:p>
        </p:txBody>
      </p:sp>
    </p:spTree>
    <p:extLst>
      <p:ext uri="{BB962C8B-B14F-4D97-AF65-F5344CB8AC3E}">
        <p14:creationId xmlns:p14="http://schemas.microsoft.com/office/powerpoint/2010/main" val="35231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Bra övning för att reflektera</a:t>
            </a:r>
            <a:r>
              <a:rPr lang="sv-SE" baseline="0" dirty="0"/>
              <a:t> över sitt intag. Låt spelarna rita upp sin tallriksmodell och diskutera. Titta gärna på olika måltider under dagen!</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6</a:t>
            </a:fld>
            <a:endParaRPr lang="sv-SE"/>
          </a:p>
        </p:txBody>
      </p:sp>
    </p:spTree>
    <p:extLst>
      <p:ext uri="{BB962C8B-B14F-4D97-AF65-F5344CB8AC3E}">
        <p14:creationId xmlns:p14="http://schemas.microsoft.com/office/powerpoint/2010/main" val="35233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Låt spelarna göra sin egen måltidsplanering. (Ta fram animeringen på slutet av övningen som ett exempel på hur man skulle kunna tänka för ett lite bättre kostintag)</a:t>
            </a:r>
          </a:p>
          <a:p>
            <a:r>
              <a:rPr lang="sv-SE" dirty="0"/>
              <a:t>Bra sätt att diskutera med de tränande om deras energiintag i förhållande till träningsmängd</a:t>
            </a:r>
            <a:r>
              <a:rPr lang="sv-SE" baseline="0" dirty="0"/>
              <a:t> och livsmedel/måltidsval, Lämplig mäng energi, Måltidsordning i förhållande till träning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Val av livsmedel. </a:t>
            </a:r>
            <a:r>
              <a:rPr lang="sv-SE" baseline="0"/>
              <a:t>Diskutera </a:t>
            </a:r>
            <a:r>
              <a:rPr lang="sv-SE" baseline="0" dirty="0"/>
              <a:t>utifrån egna erfarenheter kring hur de upplevt sin prestationen utifrån om de ätit bra eller dåligt! </a:t>
            </a:r>
            <a:endParaRPr lang="sv-SE" dirty="0"/>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7</a:t>
            </a:fld>
            <a:endParaRPr lang="sv-SE"/>
          </a:p>
        </p:txBody>
      </p:sp>
    </p:spTree>
    <p:extLst>
      <p:ext uri="{BB962C8B-B14F-4D97-AF65-F5344CB8AC3E}">
        <p14:creationId xmlns:p14="http://schemas.microsoft.com/office/powerpoint/2010/main" val="314533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 och O för en bra kosthållning. Planera sina måltider och </a:t>
            </a:r>
            <a:r>
              <a:rPr lang="sv-SE" baseline="0" dirty="0"/>
              <a:t>innehåll utifrån </a:t>
            </a:r>
            <a:r>
              <a:rPr lang="sv-SE" dirty="0"/>
              <a:t>sina behov samt träningstidstider</a:t>
            </a:r>
            <a:r>
              <a:rPr lang="sv-SE" baseline="0" dirty="0"/>
              <a:t> </a:t>
            </a:r>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8</a:t>
            </a:fld>
            <a:endParaRPr lang="sv-SE"/>
          </a:p>
        </p:txBody>
      </p:sp>
    </p:spTree>
    <p:extLst>
      <p:ext uri="{BB962C8B-B14F-4D97-AF65-F5344CB8AC3E}">
        <p14:creationId xmlns:p14="http://schemas.microsoft.com/office/powerpoint/2010/main" val="238943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Sammanfatta vad ni gått igenom. Hur kan ni fortsätta arbeta vidare med kosten? T ex träffas och </a:t>
            </a:r>
            <a:r>
              <a:rPr lang="sv-SE" sz="1200" kern="1200" dirty="0">
                <a:solidFill>
                  <a:schemeClr val="tx1"/>
                </a:solidFill>
                <a:effectLst/>
                <a:latin typeface="+mn-lt"/>
                <a:ea typeface="+mn-ea"/>
                <a:cs typeface="+mn-cs"/>
              </a:rPr>
              <a:t>handla samt laga mat tillsammans. Utifrån träffen skapa en receptsamling till alla spelare</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9</a:t>
            </a:fld>
            <a:endParaRPr lang="sv-SE"/>
          </a:p>
        </p:txBody>
      </p:sp>
    </p:spTree>
    <p:extLst>
      <p:ext uri="{BB962C8B-B14F-4D97-AF65-F5344CB8AC3E}">
        <p14:creationId xmlns:p14="http://schemas.microsoft.com/office/powerpoint/2010/main" val="199150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99029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18061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96779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Cont">
    <p:spTree>
      <p:nvGrpSpPr>
        <p:cNvPr id="1" name=""/>
        <p:cNvGrpSpPr/>
        <p:nvPr/>
      </p:nvGrpSpPr>
      <p:grpSpPr>
        <a:xfrm>
          <a:off x="0" y="0"/>
          <a:ext cx="0" cy="0"/>
          <a:chOff x="0" y="0"/>
          <a:chExt cx="0" cy="0"/>
        </a:xfrm>
      </p:grpSpPr>
      <p:sp>
        <p:nvSpPr>
          <p:cNvPr id="2" name="Title"/>
          <p:cNvSpPr>
            <a:spLocks noGrp="1"/>
          </p:cNvSpPr>
          <p:nvPr>
            <p:ph type="title"/>
          </p:nvPr>
        </p:nvSpPr>
        <p:spPr>
          <a:xfrm>
            <a:off x="623392" y="217616"/>
            <a:ext cx="10972800" cy="547088"/>
          </a:xfrm>
          <a:prstGeom prst="rect">
            <a:avLst/>
          </a:prstGeom>
          <a:noFill/>
          <a:ln>
            <a:noFill/>
          </a:ln>
        </p:spPr>
        <p:style>
          <a:lnRef idx="2">
            <a:schemeClr val="accent4"/>
          </a:lnRef>
          <a:fillRef idx="1">
            <a:schemeClr val="lt1"/>
          </a:fillRef>
          <a:effectRef idx="0">
            <a:schemeClr val="accent4"/>
          </a:effectRef>
          <a:fontRef idx="none"/>
        </p:style>
        <p:txBody>
          <a:bodyPr>
            <a:normAutofit/>
          </a:bodyPr>
          <a:lstStyle>
            <a:lvl1pPr>
              <a:defRPr lang="el-GR" sz="1800" kern="1200" cap="none" spc="-100" baseline="0">
                <a:ln>
                  <a:noFill/>
                </a:ln>
                <a:solidFill>
                  <a:schemeClr val="tx1"/>
                </a:solidFill>
                <a:effectLst/>
                <a:latin typeface="+mn-lt"/>
                <a:ea typeface="+mj-ea"/>
                <a:cs typeface="Arial" pitchFamily="34" charset="0"/>
              </a:defRPr>
            </a:lvl1pPr>
          </a:lstStyle>
          <a:p>
            <a:r>
              <a:rPr lang="en-US"/>
              <a:t>Click to edit Master title style</a:t>
            </a:r>
            <a:endParaRPr lang="el-GR"/>
          </a:p>
        </p:txBody>
      </p:sp>
      <p:sp>
        <p:nvSpPr>
          <p:cNvPr id="8" name="Warn"/>
          <p:cNvSpPr>
            <a:spLocks noGrp="1"/>
          </p:cNvSpPr>
          <p:nvPr>
            <p:ph type="body" sz="quarter" idx="13" hasCustomPrompt="1"/>
          </p:nvPr>
        </p:nvSpPr>
        <p:spPr>
          <a:xfrm>
            <a:off x="334434" y="3068638"/>
            <a:ext cx="11523133" cy="576262"/>
          </a:xfrm>
          <a:prstGeom prst="rect">
            <a:avLst/>
          </a:prstGeom>
          <a:noFill/>
          <a:ln w="12700">
            <a:solidFill>
              <a:srgbClr val="FF0000"/>
            </a:solidFill>
          </a:ln>
        </p:spPr>
        <p:txBody>
          <a:bodyPr anchor="ctr">
            <a:normAutofit/>
          </a:bodyPr>
          <a:lstStyle>
            <a:lvl1pPr marL="0" indent="0" algn="ctr">
              <a:buNone/>
              <a:defRPr sz="1600">
                <a:solidFill>
                  <a:srgbClr val="FF0000"/>
                </a:solidFill>
                <a:latin typeface="Times New Roman" pitchFamily="18" charset="0"/>
                <a:cs typeface="Times New Roman" pitchFamily="18" charset="0"/>
              </a:defRPr>
            </a:lvl1pPr>
            <a:lvl2pPr marL="457200" indent="0">
              <a:buNone/>
              <a:defRPr sz="1800">
                <a:solidFill>
                  <a:srgbClr val="FF0000"/>
                </a:solidFill>
              </a:defRPr>
            </a:lvl2pPr>
            <a:lvl3pPr>
              <a:defRPr sz="1800">
                <a:solidFill>
                  <a:srgbClr val="FF0000"/>
                </a:solidFill>
              </a:defRPr>
            </a:lvl3pPr>
            <a:lvl4pPr>
              <a:defRPr sz="1800">
                <a:solidFill>
                  <a:srgbClr val="FF0000"/>
                </a:solidFill>
              </a:defRPr>
            </a:lvl4pPr>
            <a:lvl5pPr>
              <a:defRPr sz="1800">
                <a:solidFill>
                  <a:srgbClr val="FF0000"/>
                </a:solidFill>
              </a:defRPr>
            </a:lvl5pPr>
          </a:lstStyle>
          <a:p>
            <a:pPr lvl="0"/>
            <a:r>
              <a:rPr lang="en-US"/>
              <a:t>Warning</a:t>
            </a:r>
            <a:endParaRPr lang="el-GR"/>
          </a:p>
        </p:txBody>
      </p:sp>
      <p:sp>
        <p:nvSpPr>
          <p:cNvPr id="6" name="Pre"/>
          <p:cNvSpPr>
            <a:spLocks noGrp="1"/>
          </p:cNvSpPr>
          <p:nvPr>
            <p:ph sz="quarter" idx="14"/>
          </p:nvPr>
        </p:nvSpPr>
        <p:spPr>
          <a:xfrm>
            <a:off x="623393" y="836712"/>
            <a:ext cx="10943167" cy="648072"/>
          </a:xfrm>
          <a:noFill/>
          <a:ln>
            <a:noFill/>
          </a:ln>
        </p:spPr>
        <p:txBody>
          <a:bodyPr anchor="t">
            <a:normAutofit/>
          </a:bodyPr>
          <a:lstStyle>
            <a:lvl1pPr marL="114300" indent="0">
              <a:buNone/>
              <a:defRPr sz="1000">
                <a:solidFill>
                  <a:schemeClr val="tx1"/>
                </a:solidFill>
              </a:defRPr>
            </a:lvl1pPr>
          </a:lstStyle>
          <a:p>
            <a:pPr lvl="0"/>
            <a:r>
              <a:rPr lang="en-US"/>
              <a:t>Click to edit Master text styles</a:t>
            </a:r>
          </a:p>
        </p:txBody>
      </p:sp>
      <p:sp>
        <p:nvSpPr>
          <p:cNvPr id="7" name="Cont1"/>
          <p:cNvSpPr>
            <a:spLocks noGrp="1"/>
          </p:cNvSpPr>
          <p:nvPr>
            <p:ph sz="quarter" idx="15"/>
          </p:nvPr>
        </p:nvSpPr>
        <p:spPr>
          <a:xfrm>
            <a:off x="623393" y="1556792"/>
            <a:ext cx="10943167" cy="4824536"/>
          </a:xfrm>
          <a:noFill/>
          <a:ln>
            <a:noFill/>
          </a:ln>
        </p:spPr>
        <p:txBody>
          <a:bodyPr>
            <a:normAutofit/>
          </a:bodyPr>
          <a:lstStyle>
            <a:lvl1pPr marL="114300" indent="0">
              <a:buNone/>
              <a:defRPr sz="1200"/>
            </a:lvl1pPr>
          </a:lstStyle>
          <a:p>
            <a:pPr lvl="0"/>
            <a:r>
              <a:rPr lang="en-US"/>
              <a:t>Click to edit Master text styles</a:t>
            </a:r>
          </a:p>
        </p:txBody>
      </p:sp>
      <p:sp>
        <p:nvSpPr>
          <p:cNvPr id="10" name="RepTitle"/>
          <p:cNvSpPr>
            <a:spLocks noGrp="1"/>
          </p:cNvSpPr>
          <p:nvPr>
            <p:ph sz="quarter" idx="16" hasCustomPrompt="1"/>
          </p:nvPr>
        </p:nvSpPr>
        <p:spPr>
          <a:xfrm>
            <a:off x="0" y="2523"/>
            <a:ext cx="12192000" cy="228254"/>
          </a:xfrm>
          <a:noFill/>
          <a:ln>
            <a:noFill/>
          </a:ln>
        </p:spPr>
        <p:txBody>
          <a:bodyPr>
            <a:noAutofit/>
          </a:bodyPr>
          <a:lstStyle>
            <a:lvl1pPr marL="114300" indent="0">
              <a:buNone/>
              <a:defRPr sz="1200">
                <a:solidFill>
                  <a:schemeClr val="bg1">
                    <a:lumMod val="65000"/>
                  </a:schemeClr>
                </a:solidFill>
              </a:defRPr>
            </a:lvl1pPr>
          </a:lstStyle>
          <a:p>
            <a:pPr lvl="0"/>
            <a:r>
              <a:rPr lang="en-US" sz="1200"/>
              <a:t>Report Title</a:t>
            </a:r>
            <a:endParaRPr lang="el-GR"/>
          </a:p>
        </p:txBody>
      </p:sp>
      <p:sp>
        <p:nvSpPr>
          <p:cNvPr id="9" name="MetaFoot"/>
          <p:cNvSpPr>
            <a:spLocks noGrp="1"/>
          </p:cNvSpPr>
          <p:nvPr>
            <p:ph sz="quarter" idx="17"/>
          </p:nvPr>
        </p:nvSpPr>
        <p:spPr>
          <a:xfrm>
            <a:off x="3410" y="6669360"/>
            <a:ext cx="8161668" cy="188640"/>
          </a:xfrm>
        </p:spPr>
        <p:txBody>
          <a:bodyPr anchor="ctr">
            <a:noAutofit/>
          </a:bodyPr>
          <a:lstStyle>
            <a:lvl1pPr marL="114300" marR="0" indent="0" algn="l" defTabSz="914400" rtl="0" eaLnBrk="1" fontAlgn="auto" latinLnBrk="0" hangingPunct="1">
              <a:lnSpc>
                <a:spcPct val="100000"/>
              </a:lnSpc>
              <a:spcBef>
                <a:spcPct val="20000"/>
              </a:spcBef>
              <a:spcAft>
                <a:spcPct val="0"/>
              </a:spcAft>
              <a:buClr>
                <a:schemeClr val="accent1"/>
              </a:buClr>
              <a:buSzTx/>
              <a:buFont typeface="Arial" pitchFamily="34" charset="0"/>
              <a:buNone/>
              <a:defRPr lang="el-GR" sz="1000">
                <a:solidFill>
                  <a:srgbClr val="7F7F7F"/>
                </a:solidFill>
                <a:cs typeface="Angsana New" panose="02020603050405020304" pitchFamily="18" charset="-34"/>
              </a:defRPr>
            </a:lvl1pPr>
          </a:lstStyle>
          <a:p>
            <a:pPr marL="114300" marR="0" lvl="0" indent="0" algn="l" defTabSz="914400" rtl="0" eaLnBrk="1" fontAlgn="auto" latinLnBrk="0" hangingPunct="1">
              <a:lnSpc>
                <a:spcPct val="100000"/>
              </a:lnSpc>
              <a:spcBef>
                <a:spcPct val="20000"/>
              </a:spcBef>
              <a:spcAft>
                <a:spcPct val="0"/>
              </a:spcAft>
              <a:buClr>
                <a:schemeClr val="accent1"/>
              </a:buClr>
              <a:buSzTx/>
              <a:buFont typeface="Arial" pitchFamily="34" charset="0"/>
              <a:buNone/>
              <a:defRPr/>
            </a:pPr>
            <a:endParaRPr lang="el-GR"/>
          </a:p>
        </p:txBody>
      </p:sp>
    </p:spTree>
    <p:extLst>
      <p:ext uri="{BB962C8B-B14F-4D97-AF65-F5344CB8AC3E}">
        <p14:creationId xmlns:p14="http://schemas.microsoft.com/office/powerpoint/2010/main" val="220896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3967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149355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6CD4978-AC5F-4630-BDB9-7008ABAD34DA}" type="datetimeFigureOut">
              <a:rPr lang="sv-SE" smtClean="0"/>
              <a:t>2018-11-14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24482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6CD4978-AC5F-4630-BDB9-7008ABAD34DA}" type="datetimeFigureOut">
              <a:rPr lang="sv-SE" smtClean="0"/>
              <a:t>2018-11-14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6796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6CD4978-AC5F-4630-BDB9-7008ABAD34DA}" type="datetimeFigureOut">
              <a:rPr lang="sv-SE" smtClean="0"/>
              <a:t>2018-11-14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66756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6CD4978-AC5F-4630-BDB9-7008ABAD34DA}" type="datetimeFigureOut">
              <a:rPr lang="sv-SE" smtClean="0"/>
              <a:t>2018-11-14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27614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6CD4978-AC5F-4630-BDB9-7008ABAD34DA}" type="datetimeFigureOut">
              <a:rPr lang="sv-SE" smtClean="0"/>
              <a:t>2018-11-14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52370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6CD4978-AC5F-4630-BDB9-7008ABAD34DA}" type="datetimeFigureOut">
              <a:rPr lang="sv-SE" smtClean="0"/>
              <a:t>2018-11-14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95588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4978-AC5F-4630-BDB9-7008ABAD34DA}" type="datetimeFigureOut">
              <a:rPr lang="sv-SE" smtClean="0"/>
              <a:t>2018-11-14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26B0F-330F-4605-860C-0AAB513436F1}" type="slidenum">
              <a:rPr lang="sv-SE" smtClean="0"/>
              <a:t>‹#›</a:t>
            </a:fld>
            <a:endParaRPr lang="sv-SE"/>
          </a:p>
        </p:txBody>
      </p:sp>
    </p:spTree>
    <p:extLst>
      <p:ext uri="{BB962C8B-B14F-4D97-AF65-F5344CB8AC3E}">
        <p14:creationId xmlns:p14="http://schemas.microsoft.com/office/powerpoint/2010/main" val="175499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jpg"/><Relationship Id="rId11" Type="http://schemas.openxmlformats.org/officeDocument/2006/relationships/image" Target="../media/image2.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emf"/><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04" y="-209274"/>
            <a:ext cx="12749939" cy="8937200"/>
          </a:xfrm>
          <a:prstGeom prst="rect">
            <a:avLst/>
          </a:prstGeom>
        </p:spPr>
      </p:pic>
      <p:sp>
        <p:nvSpPr>
          <p:cNvPr id="4" name="Rektangel 3"/>
          <p:cNvSpPr/>
          <p:nvPr/>
        </p:nvSpPr>
        <p:spPr>
          <a:xfrm rot="21149839">
            <a:off x="454104" y="-1503397"/>
            <a:ext cx="4511698"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 name="Rektangel 4"/>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p:cNvSpPr txBox="1">
            <a:spLocks/>
          </p:cNvSpPr>
          <p:nvPr/>
        </p:nvSpPr>
        <p:spPr>
          <a:xfrm>
            <a:off x="1321205" y="2150519"/>
            <a:ext cx="3225628" cy="14117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sv-SE" sz="8000">
                <a:solidFill>
                  <a:schemeClr val="bg1">
                    <a:lumMod val="40000"/>
                    <a:lumOff val="60000"/>
                  </a:schemeClr>
                </a:solidFill>
                <a:latin typeface="Bern Sans CT" pitchFamily="50" charset="0"/>
                <a:cs typeface="Bern Sans CT Regular"/>
              </a:rPr>
              <a:t>Kost 2 </a:t>
            </a:r>
            <a:endParaRPr lang="sv-SE" sz="8000" dirty="0">
              <a:solidFill>
                <a:schemeClr val="bg1">
                  <a:lumMod val="40000"/>
                  <a:lumOff val="60000"/>
                </a:schemeClr>
              </a:solidFill>
              <a:latin typeface="Bern Sans CT" pitchFamily="50" charset="0"/>
              <a:cs typeface="Bern Sans CT Regular"/>
            </a:endParaRPr>
          </a:p>
        </p:txBody>
      </p:sp>
      <p:pic>
        <p:nvPicPr>
          <p:cNvPr id="8" name="Picture 15">
            <a:extLst>
              <a:ext uri="{FF2B5EF4-FFF2-40B4-BE49-F238E27FC236}">
                <a16:creationId xmlns:a16="http://schemas.microsoft.com/office/drawing/2014/main" id="{D46D8FFD-A3F4-4654-B6D5-546BAB1BD00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27288" y="5959805"/>
            <a:ext cx="1276350" cy="644525"/>
          </a:xfrm>
          <a:prstGeom prst="rect">
            <a:avLst/>
          </a:prstGeom>
        </p:spPr>
      </p:pic>
      <p:pic>
        <p:nvPicPr>
          <p:cNvPr id="2" name="Bildobjekt 1">
            <a:extLst>
              <a:ext uri="{FF2B5EF4-FFF2-40B4-BE49-F238E27FC236}">
                <a16:creationId xmlns:a16="http://schemas.microsoft.com/office/drawing/2014/main" id="{735DA360-FAA4-49ED-9298-4749FE2A8D44}"/>
              </a:ext>
            </a:extLst>
          </p:cNvPr>
          <p:cNvPicPr>
            <a:picLocks noChangeAspect="1"/>
          </p:cNvPicPr>
          <p:nvPr/>
        </p:nvPicPr>
        <p:blipFill>
          <a:blip r:embed="rId5"/>
          <a:stretch>
            <a:fillRect/>
          </a:stretch>
        </p:blipFill>
        <p:spPr>
          <a:xfrm>
            <a:off x="9330889" y="5892568"/>
            <a:ext cx="796756" cy="796756"/>
          </a:xfrm>
          <a:prstGeom prst="rect">
            <a:avLst/>
          </a:prstGeom>
        </p:spPr>
      </p:pic>
    </p:spTree>
    <p:extLst>
      <p:ext uri="{BB962C8B-B14F-4D97-AF65-F5344CB8AC3E}">
        <p14:creationId xmlns:p14="http://schemas.microsoft.com/office/powerpoint/2010/main" val="169032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69270" y="234065"/>
            <a:ext cx="7731384" cy="1143000"/>
          </a:xfrm>
        </p:spPr>
        <p:txBody>
          <a:bodyPr>
            <a:noAutofit/>
          </a:bodyPr>
          <a:lstStyle/>
          <a:p>
            <a:r>
              <a:rPr lang="sv-SE" sz="4800" dirty="0">
                <a:latin typeface="Bern Sans CT" pitchFamily="50" charset="0"/>
                <a:cs typeface="Bern Sans CT Regular"/>
              </a:rPr>
              <a:t>Målsättning med ett förbättrat kostintag</a:t>
            </a:r>
          </a:p>
        </p:txBody>
      </p:sp>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4"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
        <p:nvSpPr>
          <p:cNvPr id="4" name="Rektangel 3"/>
          <p:cNvSpPr/>
          <p:nvPr/>
        </p:nvSpPr>
        <p:spPr>
          <a:xfrm>
            <a:off x="2276088" y="2073665"/>
            <a:ext cx="8117747" cy="2308324"/>
          </a:xfrm>
          <a:prstGeom prst="rect">
            <a:avLst/>
          </a:prstGeom>
        </p:spPr>
        <p:txBody>
          <a:bodyPr wrap="square">
            <a:spAutoFit/>
          </a:bodyPr>
          <a:lstStyle/>
          <a:p>
            <a:pPr marL="457200" indent="-457200">
              <a:lnSpc>
                <a:spcPct val="120000"/>
              </a:lnSpc>
              <a:buFont typeface="Arial" panose="020B0604020202020204" pitchFamily="34" charset="0"/>
              <a:buChar char="•"/>
              <a:defRPr/>
            </a:pPr>
            <a:r>
              <a:rPr lang="sv-SE" sz="2400" dirty="0">
                <a:latin typeface="Bern Sans CT"/>
              </a:rPr>
              <a:t>Täcka energi och näringsbehov </a:t>
            </a:r>
          </a:p>
          <a:p>
            <a:pPr marL="457200" indent="-457200">
              <a:lnSpc>
                <a:spcPct val="120000"/>
              </a:lnSpc>
              <a:buFont typeface="Arial" panose="020B0604020202020204" pitchFamily="34" charset="0"/>
              <a:buChar char="•"/>
              <a:defRPr/>
            </a:pPr>
            <a:r>
              <a:rPr lang="sv-SE" sz="2400" dirty="0">
                <a:latin typeface="Bern Sans CT"/>
              </a:rPr>
              <a:t>Bättre återhämtning</a:t>
            </a:r>
          </a:p>
          <a:p>
            <a:pPr marL="457200" indent="-457200">
              <a:lnSpc>
                <a:spcPct val="120000"/>
              </a:lnSpc>
              <a:buFont typeface="Arial" panose="020B0604020202020204" pitchFamily="34" charset="0"/>
              <a:buChar char="•"/>
              <a:defRPr/>
            </a:pPr>
            <a:r>
              <a:rPr lang="sv-SE" sz="2400" dirty="0">
                <a:latin typeface="Bern Sans CT"/>
              </a:rPr>
              <a:t>Möjlighet att träna hårdare</a:t>
            </a:r>
          </a:p>
          <a:p>
            <a:pPr marL="457200" indent="-457200">
              <a:lnSpc>
                <a:spcPct val="120000"/>
              </a:lnSpc>
              <a:buFont typeface="Arial" panose="020B0604020202020204" pitchFamily="34" charset="0"/>
              <a:buChar char="•"/>
              <a:defRPr/>
            </a:pPr>
            <a:r>
              <a:rPr lang="sv-SE" sz="2400" dirty="0">
                <a:latin typeface="Bern Sans CT"/>
              </a:rPr>
              <a:t>Ökad prestationsförmåga</a:t>
            </a:r>
          </a:p>
          <a:p>
            <a:pPr marL="457200" indent="-457200">
              <a:lnSpc>
                <a:spcPct val="120000"/>
              </a:lnSpc>
              <a:buFont typeface="Arial" panose="020B0604020202020204" pitchFamily="34" charset="0"/>
              <a:buChar char="•"/>
              <a:defRPr/>
            </a:pPr>
            <a:r>
              <a:rPr lang="sv-SE" sz="2400" dirty="0">
                <a:latin typeface="Bern Sans CT"/>
              </a:rPr>
              <a:t>God hälsa ( &gt; immunförsvar, &gt;humör)</a:t>
            </a:r>
          </a:p>
        </p:txBody>
      </p:sp>
    </p:spTree>
    <p:extLst>
      <p:ext uri="{BB962C8B-B14F-4D97-AF65-F5344CB8AC3E}">
        <p14:creationId xmlns:p14="http://schemas.microsoft.com/office/powerpoint/2010/main" val="407346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ktangel 38"/>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1" name="Rektangel 40"/>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42"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43"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pic>
        <p:nvPicPr>
          <p:cNvPr id="44" name="Picture 2"/>
          <p:cNvPicPr>
            <a:picLocks noChangeAspect="1" noChangeArrowheads="1"/>
          </p:cNvPicPr>
          <p:nvPr/>
        </p:nvPicPr>
        <p:blipFill>
          <a:blip r:embed="rId5" cstate="print"/>
          <a:srcRect l="4231"/>
          <a:stretch>
            <a:fillRect/>
          </a:stretch>
        </p:blipFill>
        <p:spPr bwMode="auto">
          <a:xfrm>
            <a:off x="2231471" y="1520176"/>
            <a:ext cx="7093453" cy="4619200"/>
          </a:xfrm>
          <a:prstGeom prst="rect">
            <a:avLst/>
          </a:prstGeom>
          <a:noFill/>
          <a:ln w="9525">
            <a:noFill/>
            <a:miter lim="800000"/>
            <a:headEnd/>
            <a:tailEnd/>
          </a:ln>
        </p:spPr>
      </p:pic>
      <p:sp>
        <p:nvSpPr>
          <p:cNvPr id="45" name="Rubrik 1"/>
          <p:cNvSpPr>
            <a:spLocks noGrp="1"/>
          </p:cNvSpPr>
          <p:nvPr>
            <p:ph type="title"/>
          </p:nvPr>
        </p:nvSpPr>
        <p:spPr>
          <a:xfrm>
            <a:off x="2231471" y="163109"/>
            <a:ext cx="8866805" cy="1143000"/>
          </a:xfrm>
        </p:spPr>
        <p:txBody>
          <a:bodyPr>
            <a:noAutofit/>
          </a:bodyPr>
          <a:lstStyle/>
          <a:p>
            <a:r>
              <a:rPr lang="sv-SE" sz="3600" dirty="0">
                <a:latin typeface="Bern Sans CT" pitchFamily="50" charset="0"/>
                <a:cs typeface="Bern Sans CT Regular"/>
              </a:rPr>
              <a:t>Vilka energikällor kroppen nyttjar under aktivitet</a:t>
            </a:r>
          </a:p>
        </p:txBody>
      </p:sp>
    </p:spTree>
    <p:extLst>
      <p:ext uri="{BB962C8B-B14F-4D97-AF65-F5344CB8AC3E}">
        <p14:creationId xmlns:p14="http://schemas.microsoft.com/office/powerpoint/2010/main" val="218293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6" name="Underrubrik 2"/>
          <p:cNvSpPr txBox="1">
            <a:spLocks/>
          </p:cNvSpPr>
          <p:nvPr/>
        </p:nvSpPr>
        <p:spPr>
          <a:xfrm>
            <a:off x="2531418" y="1348982"/>
            <a:ext cx="6964920" cy="49092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Arial"/>
              <a:buNone/>
              <a:defRPr/>
            </a:pPr>
            <a:r>
              <a:rPr lang="sv-SE" sz="2300" b="1" dirty="0">
                <a:latin typeface="Bern Sans CT"/>
                <a:cs typeface="Times" pitchFamily="18" charset="0"/>
              </a:rPr>
              <a:t>Kolhydrater</a:t>
            </a:r>
          </a:p>
          <a:p>
            <a:pPr>
              <a:lnSpc>
                <a:spcPct val="120000"/>
              </a:lnSpc>
              <a:buFont typeface="Arial"/>
              <a:buBlip>
                <a:blip r:embed="rId3"/>
              </a:buBlip>
              <a:defRPr/>
            </a:pPr>
            <a:r>
              <a:rPr lang="sv-SE" sz="2300" dirty="0">
                <a:latin typeface="Bern Sans CT"/>
                <a:cs typeface="Times" pitchFamily="18" charset="0"/>
              </a:rPr>
              <a:t> Viktigt för att orka träna samt en god återhämtning</a:t>
            </a:r>
          </a:p>
          <a:p>
            <a:pPr>
              <a:lnSpc>
                <a:spcPct val="120000"/>
              </a:lnSpc>
              <a:buFont typeface="Arial"/>
              <a:buBlip>
                <a:blip r:embed="rId3"/>
              </a:buBlip>
              <a:defRPr/>
            </a:pPr>
            <a:endParaRPr lang="sv-SE" sz="2300" dirty="0">
              <a:latin typeface="Bern Sans CT"/>
              <a:cs typeface="Times" pitchFamily="18" charset="0"/>
            </a:endParaRPr>
          </a:p>
          <a:p>
            <a:pPr>
              <a:lnSpc>
                <a:spcPct val="120000"/>
              </a:lnSpc>
              <a:buFont typeface="Arial"/>
              <a:buNone/>
              <a:defRPr/>
            </a:pPr>
            <a:r>
              <a:rPr lang="sv-SE" sz="2300" b="1" dirty="0">
                <a:latin typeface="Bern Sans CT"/>
                <a:cs typeface="Times" pitchFamily="18" charset="0"/>
              </a:rPr>
              <a:t>Fett</a:t>
            </a:r>
          </a:p>
          <a:p>
            <a:pPr>
              <a:lnSpc>
                <a:spcPct val="120000"/>
              </a:lnSpc>
              <a:buFont typeface="Arial"/>
              <a:buBlip>
                <a:blip r:embed="rId3"/>
              </a:buBlip>
              <a:defRPr/>
            </a:pPr>
            <a:r>
              <a:rPr lang="sv-SE" sz="2300" dirty="0">
                <a:latin typeface="Bern Sans CT"/>
                <a:cs typeface="Times" pitchFamily="18" charset="0"/>
              </a:rPr>
              <a:t> Viktigt för att hålla energibalans samt viktiga näringsämnen</a:t>
            </a:r>
          </a:p>
          <a:p>
            <a:pPr>
              <a:lnSpc>
                <a:spcPct val="120000"/>
              </a:lnSpc>
              <a:buFont typeface="Arial"/>
              <a:buBlip>
                <a:blip r:embed="rId3"/>
              </a:buBlip>
              <a:defRPr/>
            </a:pPr>
            <a:endParaRPr lang="sv-SE" sz="2300" dirty="0">
              <a:latin typeface="Bern Sans CT"/>
              <a:cs typeface="Times" pitchFamily="18" charset="0"/>
            </a:endParaRPr>
          </a:p>
          <a:p>
            <a:pPr>
              <a:lnSpc>
                <a:spcPct val="120000"/>
              </a:lnSpc>
              <a:buFont typeface="Arial"/>
              <a:buNone/>
              <a:defRPr/>
            </a:pPr>
            <a:r>
              <a:rPr lang="sv-SE" sz="2300" b="1" dirty="0">
                <a:latin typeface="Bern Sans CT"/>
                <a:cs typeface="Times" pitchFamily="18" charset="0"/>
              </a:rPr>
              <a:t>Protein</a:t>
            </a:r>
          </a:p>
          <a:p>
            <a:pPr>
              <a:lnSpc>
                <a:spcPct val="120000"/>
              </a:lnSpc>
              <a:buFont typeface="Arial"/>
              <a:buBlip>
                <a:blip r:embed="rId3"/>
              </a:buBlip>
              <a:defRPr/>
            </a:pPr>
            <a:r>
              <a:rPr lang="sv-SE" sz="2300" dirty="0">
                <a:latin typeface="Bern Sans CT"/>
                <a:cs typeface="Times" pitchFamily="18" charset="0"/>
              </a:rPr>
              <a:t> Viktigt för kroppens uppbyggnad samt andra funktioner</a:t>
            </a:r>
          </a:p>
          <a:p>
            <a:pPr>
              <a:lnSpc>
                <a:spcPct val="120000"/>
              </a:lnSpc>
              <a:buFont typeface="Arial"/>
              <a:buBlip>
                <a:blip r:embed="rId3"/>
              </a:buBlip>
              <a:defRPr/>
            </a:pPr>
            <a:endParaRPr lang="sv-SE" sz="2300" dirty="0">
              <a:latin typeface="Bern Sans CT"/>
              <a:cs typeface="Times" pitchFamily="18" charset="0"/>
            </a:endParaRPr>
          </a:p>
          <a:p>
            <a:pPr>
              <a:lnSpc>
                <a:spcPct val="120000"/>
              </a:lnSpc>
              <a:buFont typeface="Arial"/>
              <a:buNone/>
              <a:defRPr/>
            </a:pPr>
            <a:r>
              <a:rPr lang="sv-SE" sz="2300" b="1" dirty="0">
                <a:latin typeface="Bern Sans CT"/>
                <a:cs typeface="Times" pitchFamily="18" charset="0"/>
              </a:rPr>
              <a:t>Vitaminer, mineraler och antioxidanter </a:t>
            </a:r>
          </a:p>
          <a:p>
            <a:pPr>
              <a:lnSpc>
                <a:spcPct val="120000"/>
              </a:lnSpc>
              <a:buFont typeface="Arial"/>
              <a:buBlip>
                <a:blip r:embed="rId3"/>
              </a:buBlip>
              <a:defRPr/>
            </a:pPr>
            <a:r>
              <a:rPr lang="sv-SE" sz="2300" dirty="0">
                <a:latin typeface="Bern Sans CT"/>
                <a:cs typeface="Times" pitchFamily="18" charset="0"/>
              </a:rPr>
              <a:t> Viktigt för att kroppen ska fungera samt hålla sig frisk</a:t>
            </a:r>
          </a:p>
          <a:p>
            <a:pPr>
              <a:lnSpc>
                <a:spcPct val="120000"/>
              </a:lnSpc>
              <a:buFont typeface="Arial"/>
              <a:buNone/>
              <a:defRPr/>
            </a:pPr>
            <a:endParaRPr lang="sv-SE" sz="2400" dirty="0">
              <a:latin typeface="Times" pitchFamily="18" charset="0"/>
              <a:cs typeface="Times" pitchFamily="18" charset="0"/>
            </a:endParaRPr>
          </a:p>
        </p:txBody>
      </p:sp>
      <p:sp>
        <p:nvSpPr>
          <p:cNvPr id="57" name="Rubrik 1"/>
          <p:cNvSpPr>
            <a:spLocks noGrp="1"/>
          </p:cNvSpPr>
          <p:nvPr>
            <p:ph type="title"/>
          </p:nvPr>
        </p:nvSpPr>
        <p:spPr>
          <a:xfrm>
            <a:off x="2155970" y="280555"/>
            <a:ext cx="8866805" cy="1143000"/>
          </a:xfrm>
        </p:spPr>
        <p:txBody>
          <a:bodyPr>
            <a:noAutofit/>
          </a:bodyPr>
          <a:lstStyle/>
          <a:p>
            <a:r>
              <a:rPr lang="sv-SE" sz="4000" dirty="0">
                <a:latin typeface="Bern Sans CT" pitchFamily="50" charset="0"/>
                <a:cs typeface="Bern Sans CT Regular"/>
              </a:rPr>
              <a:t>Energi &amp; näringsämnen</a:t>
            </a:r>
          </a:p>
        </p:txBody>
      </p:sp>
      <p:pic>
        <p:nvPicPr>
          <p:cNvPr id="10" name="Picture 15">
            <a:extLst>
              <a:ext uri="{FF2B5EF4-FFF2-40B4-BE49-F238E27FC236}">
                <a16:creationId xmlns:a16="http://schemas.microsoft.com/office/drawing/2014/main" id="{8237A681-B23C-4E3C-9F8F-E2D55FEFAD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1" name="Picture 14">
            <a:extLst>
              <a:ext uri="{FF2B5EF4-FFF2-40B4-BE49-F238E27FC236}">
                <a16:creationId xmlns:a16="http://schemas.microsoft.com/office/drawing/2014/main" id="{2ED7C28F-87EF-4A6F-87BB-0E1D4E5DE28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1202985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391" y="1423555"/>
            <a:ext cx="2899063" cy="2899063"/>
          </a:xfrm>
          <a:prstGeom prst="rect">
            <a:avLst/>
          </a:prstGeom>
        </p:spPr>
      </p:pic>
      <p:sp>
        <p:nvSpPr>
          <p:cNvPr id="11" name="textruta 10"/>
          <p:cNvSpPr txBox="1"/>
          <p:nvPr/>
        </p:nvSpPr>
        <p:spPr>
          <a:xfrm>
            <a:off x="3246873" y="4109150"/>
            <a:ext cx="1760097" cy="369332"/>
          </a:xfrm>
          <a:prstGeom prst="rect">
            <a:avLst/>
          </a:prstGeom>
          <a:noFill/>
        </p:spPr>
        <p:txBody>
          <a:bodyPr wrap="none" rtlCol="0">
            <a:spAutoFit/>
          </a:bodyPr>
          <a:lstStyle/>
          <a:p>
            <a:r>
              <a:rPr lang="sv-SE" dirty="0"/>
              <a:t>1 äpple, ca 100 g</a:t>
            </a:r>
          </a:p>
        </p:txBody>
      </p:sp>
      <p:sp>
        <p:nvSpPr>
          <p:cNvPr id="12" name="textruta 11"/>
          <p:cNvSpPr txBox="1"/>
          <p:nvPr/>
        </p:nvSpPr>
        <p:spPr>
          <a:xfrm>
            <a:off x="7464807" y="4109150"/>
            <a:ext cx="2222083" cy="369332"/>
          </a:xfrm>
          <a:prstGeom prst="rect">
            <a:avLst/>
          </a:prstGeom>
          <a:noFill/>
        </p:spPr>
        <p:txBody>
          <a:bodyPr wrap="none" rtlCol="0">
            <a:spAutoFit/>
          </a:bodyPr>
          <a:lstStyle/>
          <a:p>
            <a:r>
              <a:rPr lang="sv-SE" dirty="0"/>
              <a:t>1 </a:t>
            </a:r>
            <a:r>
              <a:rPr lang="sv-SE" dirty="0" err="1"/>
              <a:t>st</a:t>
            </a:r>
            <a:r>
              <a:rPr lang="sv-SE" dirty="0"/>
              <a:t> gelégodis, ca 15 g</a:t>
            </a:r>
          </a:p>
        </p:txBody>
      </p:sp>
      <p:pic>
        <p:nvPicPr>
          <p:cNvPr id="13" name="Bildobjekt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0749" y="1961007"/>
            <a:ext cx="1430196" cy="1824157"/>
          </a:xfrm>
          <a:prstGeom prst="rect">
            <a:avLst/>
          </a:prstGeom>
        </p:spPr>
      </p:pic>
      <p:sp>
        <p:nvSpPr>
          <p:cNvPr id="14" name="Rubrik 1"/>
          <p:cNvSpPr>
            <a:spLocks noGrp="1"/>
          </p:cNvSpPr>
          <p:nvPr>
            <p:ph type="title"/>
          </p:nvPr>
        </p:nvSpPr>
        <p:spPr>
          <a:xfrm>
            <a:off x="2155970" y="280555"/>
            <a:ext cx="8866805" cy="1143000"/>
          </a:xfrm>
        </p:spPr>
        <p:txBody>
          <a:bodyPr>
            <a:noAutofit/>
          </a:bodyPr>
          <a:lstStyle/>
          <a:p>
            <a:r>
              <a:rPr lang="sv-SE" sz="4000" dirty="0">
                <a:latin typeface="Bern Sans CT" pitchFamily="50" charset="0"/>
                <a:cs typeface="Bern Sans CT Regular"/>
              </a:rPr>
              <a:t>Bra energi vs. dålig energi</a:t>
            </a:r>
          </a:p>
        </p:txBody>
      </p:sp>
      <p:pic>
        <p:nvPicPr>
          <p:cNvPr id="15" name="Picture 15">
            <a:extLst>
              <a:ext uri="{FF2B5EF4-FFF2-40B4-BE49-F238E27FC236}">
                <a16:creationId xmlns:a16="http://schemas.microsoft.com/office/drawing/2014/main" id="{0F3DE70E-101D-483A-8602-AEA2523C058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6" name="Picture 14">
            <a:extLst>
              <a:ext uri="{FF2B5EF4-FFF2-40B4-BE49-F238E27FC236}">
                <a16:creationId xmlns:a16="http://schemas.microsoft.com/office/drawing/2014/main" id="{F8365E66-1712-4B07-B68E-2A38C1623F0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50393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srcRect t="18395" b="4488"/>
          <a:stretch/>
        </p:blipFill>
        <p:spPr>
          <a:xfrm>
            <a:off x="2846775" y="1797266"/>
            <a:ext cx="6562725" cy="4392488"/>
          </a:xfrm>
          <a:prstGeom prst="rect">
            <a:avLst/>
          </a:prstGeom>
        </p:spPr>
      </p:pic>
      <p:sp>
        <p:nvSpPr>
          <p:cNvPr id="10" name="Rubrik 1"/>
          <p:cNvSpPr>
            <a:spLocks noGrp="1"/>
          </p:cNvSpPr>
          <p:nvPr>
            <p:ph type="title"/>
          </p:nvPr>
        </p:nvSpPr>
        <p:spPr>
          <a:xfrm>
            <a:off x="2527993" y="218038"/>
            <a:ext cx="7731384" cy="1143000"/>
          </a:xfrm>
        </p:spPr>
        <p:txBody>
          <a:bodyPr>
            <a:noAutofit/>
          </a:bodyPr>
          <a:lstStyle/>
          <a:p>
            <a:r>
              <a:rPr lang="sv-SE" sz="4800" dirty="0">
                <a:latin typeface="Bern Sans CT" pitchFamily="50" charset="0"/>
                <a:cs typeface="Bern Sans CT Regular"/>
              </a:rPr>
              <a:t>Min tallriksmodell</a:t>
            </a:r>
          </a:p>
        </p:txBody>
      </p:sp>
      <p:sp>
        <p:nvSpPr>
          <p:cNvPr id="5" name="Rektangel 4"/>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9" name="Picture 15">
            <a:extLst>
              <a:ext uri="{FF2B5EF4-FFF2-40B4-BE49-F238E27FC236}">
                <a16:creationId xmlns:a16="http://schemas.microsoft.com/office/drawing/2014/main" id="{1BCC13B2-4D7F-4A3D-BF81-2AA0CA19058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1" name="Picture 14">
            <a:extLst>
              <a:ext uri="{FF2B5EF4-FFF2-40B4-BE49-F238E27FC236}">
                <a16:creationId xmlns:a16="http://schemas.microsoft.com/office/drawing/2014/main" id="{486B8DFA-5479-4486-B2AD-EB53626F77C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59607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19" y="1198656"/>
            <a:ext cx="8839718" cy="5112568"/>
          </a:xfrm>
        </p:spPr>
        <p:txBody>
          <a:bodyPr>
            <a:normAutofit/>
          </a:bodyPr>
          <a:lstStyle/>
          <a:p>
            <a:pPr marL="0" indent="0">
              <a:buNone/>
            </a:pPr>
            <a:r>
              <a:rPr lang="sv-SE" u="sng" dirty="0">
                <a:latin typeface="Bern Sans CT"/>
              </a:rPr>
              <a:t>Tid</a:t>
            </a:r>
            <a:r>
              <a:rPr lang="sv-SE" dirty="0">
                <a:latin typeface="Bern Sans CT"/>
              </a:rPr>
              <a:t>		</a:t>
            </a:r>
            <a:r>
              <a:rPr lang="sv-SE" u="sng" dirty="0">
                <a:latin typeface="Bern Sans CT"/>
              </a:rPr>
              <a:t>Typ av måltid</a:t>
            </a:r>
            <a:r>
              <a:rPr lang="sv-SE" dirty="0"/>
              <a:t>		</a:t>
            </a:r>
          </a:p>
        </p:txBody>
      </p:sp>
      <p:sp>
        <p:nvSpPr>
          <p:cNvPr id="4" name="textruta 3"/>
          <p:cNvSpPr txBox="1"/>
          <p:nvPr/>
        </p:nvSpPr>
        <p:spPr>
          <a:xfrm>
            <a:off x="60699" y="1821643"/>
            <a:ext cx="6710491" cy="369332"/>
          </a:xfrm>
          <a:prstGeom prst="rect">
            <a:avLst/>
          </a:prstGeom>
          <a:noFill/>
        </p:spPr>
        <p:txBody>
          <a:bodyPr wrap="none" rtlCol="0">
            <a:spAutoFit/>
          </a:bodyPr>
          <a:lstStyle/>
          <a:p>
            <a:r>
              <a:rPr lang="sv-SE" dirty="0">
                <a:latin typeface="Bern Sans CT"/>
              </a:rPr>
              <a:t>7.30       Frukost. </a:t>
            </a:r>
            <a:r>
              <a:rPr lang="sv-SE" sz="1400" dirty="0">
                <a:latin typeface="Bern Sans CT"/>
              </a:rPr>
              <a:t>2 mackor med ost och 1 glas mjölk</a:t>
            </a:r>
          </a:p>
        </p:txBody>
      </p:sp>
      <p:sp>
        <p:nvSpPr>
          <p:cNvPr id="5" name="textruta 4"/>
          <p:cNvSpPr txBox="1"/>
          <p:nvPr/>
        </p:nvSpPr>
        <p:spPr>
          <a:xfrm>
            <a:off x="75519" y="2539401"/>
            <a:ext cx="7382149" cy="369332"/>
          </a:xfrm>
          <a:prstGeom prst="rect">
            <a:avLst/>
          </a:prstGeom>
          <a:noFill/>
        </p:spPr>
        <p:txBody>
          <a:bodyPr wrap="none" rtlCol="0">
            <a:spAutoFit/>
          </a:bodyPr>
          <a:lstStyle/>
          <a:p>
            <a:r>
              <a:rPr lang="sv-SE" dirty="0">
                <a:latin typeface="Bern Sans CT"/>
              </a:rPr>
              <a:t>12.00      Lunch. </a:t>
            </a:r>
            <a:r>
              <a:rPr lang="sv-SE" sz="1400" dirty="0">
                <a:latin typeface="Bern Sans CT"/>
              </a:rPr>
              <a:t>En tallrik pasta med köttfärssås och vatten</a:t>
            </a:r>
            <a:endParaRPr lang="sv-SE" dirty="0">
              <a:latin typeface="Bern Sans CT"/>
            </a:endParaRPr>
          </a:p>
        </p:txBody>
      </p:sp>
      <p:sp>
        <p:nvSpPr>
          <p:cNvPr id="6" name="textruta 5"/>
          <p:cNvSpPr txBox="1"/>
          <p:nvPr/>
        </p:nvSpPr>
        <p:spPr>
          <a:xfrm>
            <a:off x="75519" y="3203552"/>
            <a:ext cx="10173155" cy="369332"/>
          </a:xfrm>
          <a:prstGeom prst="rect">
            <a:avLst/>
          </a:prstGeom>
          <a:noFill/>
        </p:spPr>
        <p:txBody>
          <a:bodyPr wrap="square" rtlCol="0">
            <a:spAutoFit/>
          </a:bodyPr>
          <a:lstStyle/>
          <a:p>
            <a:r>
              <a:rPr lang="sv-SE" dirty="0">
                <a:latin typeface="Bern Sans CT"/>
              </a:rPr>
              <a:t>16.00      Mellanmål. </a:t>
            </a:r>
            <a:r>
              <a:rPr lang="sv-SE" sz="1400" dirty="0">
                <a:latin typeface="Bern Sans CT"/>
              </a:rPr>
              <a:t>En tallrik fruktyoghurt med havrekuddar</a:t>
            </a:r>
            <a:r>
              <a:rPr lang="sv-SE" dirty="0">
                <a:latin typeface="Bern Sans CT"/>
              </a:rPr>
              <a:t>			</a:t>
            </a:r>
          </a:p>
        </p:txBody>
      </p:sp>
      <p:sp>
        <p:nvSpPr>
          <p:cNvPr id="7" name="textruta 6"/>
          <p:cNvSpPr txBox="1"/>
          <p:nvPr/>
        </p:nvSpPr>
        <p:spPr>
          <a:xfrm>
            <a:off x="75519" y="3867703"/>
            <a:ext cx="3671198" cy="646331"/>
          </a:xfrm>
          <a:prstGeom prst="rect">
            <a:avLst/>
          </a:prstGeom>
          <a:noFill/>
        </p:spPr>
        <p:txBody>
          <a:bodyPr wrap="none" rtlCol="0">
            <a:spAutoFit/>
          </a:bodyPr>
          <a:lstStyle/>
          <a:p>
            <a:r>
              <a:rPr lang="sv-SE" dirty="0">
                <a:latin typeface="Bern Sans CT"/>
              </a:rPr>
              <a:t>17.30      Träning 90 min</a:t>
            </a:r>
          </a:p>
          <a:p>
            <a:endParaRPr lang="sv-SE" dirty="0">
              <a:latin typeface="Bern Sans CT"/>
            </a:endParaRPr>
          </a:p>
        </p:txBody>
      </p:sp>
      <p:sp>
        <p:nvSpPr>
          <p:cNvPr id="8" name="textruta 7"/>
          <p:cNvSpPr txBox="1"/>
          <p:nvPr/>
        </p:nvSpPr>
        <p:spPr>
          <a:xfrm>
            <a:off x="75519" y="4563398"/>
            <a:ext cx="7848623" cy="369332"/>
          </a:xfrm>
          <a:prstGeom prst="rect">
            <a:avLst/>
          </a:prstGeom>
          <a:noFill/>
        </p:spPr>
        <p:txBody>
          <a:bodyPr wrap="none" rtlCol="0">
            <a:spAutoFit/>
          </a:bodyPr>
          <a:lstStyle/>
          <a:p>
            <a:r>
              <a:rPr lang="sv-SE" dirty="0">
                <a:latin typeface="Bern Sans CT"/>
              </a:rPr>
              <a:t>19.30      Middag. </a:t>
            </a:r>
            <a:r>
              <a:rPr lang="sv-SE" sz="1400" dirty="0">
                <a:latin typeface="Bern Sans CT"/>
              </a:rPr>
              <a:t>En tallrik potatismos med lax och 1 glas mjölk</a:t>
            </a:r>
            <a:endParaRPr lang="sv-SE" dirty="0">
              <a:latin typeface="Bern Sans CT"/>
            </a:endParaRPr>
          </a:p>
        </p:txBody>
      </p:sp>
      <p:sp>
        <p:nvSpPr>
          <p:cNvPr id="9" name="textruta 8"/>
          <p:cNvSpPr txBox="1"/>
          <p:nvPr/>
        </p:nvSpPr>
        <p:spPr>
          <a:xfrm>
            <a:off x="7830632" y="1815947"/>
            <a:ext cx="4836083" cy="3877985"/>
          </a:xfrm>
          <a:prstGeom prst="rect">
            <a:avLst/>
          </a:prstGeom>
          <a:noFill/>
        </p:spPr>
        <p:txBody>
          <a:bodyPr wrap="square" rtlCol="0">
            <a:spAutoFit/>
          </a:bodyPr>
          <a:lstStyle/>
          <a:p>
            <a:r>
              <a:rPr lang="sv-SE" sz="1200" b="1" dirty="0">
                <a:latin typeface="Bern Sans CT"/>
              </a:rPr>
              <a:t>+1 ägg , </a:t>
            </a:r>
            <a:r>
              <a:rPr lang="sv-SE" sz="1200" b="1" dirty="0" err="1">
                <a:latin typeface="Bern Sans CT"/>
              </a:rPr>
              <a:t>smoothie</a:t>
            </a:r>
            <a:r>
              <a:rPr lang="sv-SE" sz="1200" b="1" dirty="0">
                <a:latin typeface="Bern Sans CT"/>
              </a:rPr>
              <a:t>, paprika</a:t>
            </a:r>
          </a:p>
          <a:p>
            <a:r>
              <a:rPr lang="sv-SE" sz="1200" b="1" dirty="0">
                <a:latin typeface="Bern Sans CT"/>
              </a:rPr>
              <a:t>+ </a:t>
            </a:r>
            <a:r>
              <a:rPr lang="sv-SE" sz="1200" b="1" dirty="0" err="1">
                <a:latin typeface="Bern Sans CT"/>
              </a:rPr>
              <a:t>ev.litet</a:t>
            </a:r>
            <a:r>
              <a:rPr lang="sv-SE" sz="1200" b="1" dirty="0">
                <a:latin typeface="Bern Sans CT"/>
              </a:rPr>
              <a:t> </a:t>
            </a:r>
            <a:r>
              <a:rPr lang="sv-SE" sz="1200" b="1" dirty="0" err="1">
                <a:latin typeface="Bern Sans CT"/>
              </a:rPr>
              <a:t>f.m</a:t>
            </a:r>
            <a:r>
              <a:rPr lang="sv-SE" sz="1200" b="1" dirty="0">
                <a:latin typeface="Bern Sans CT"/>
              </a:rPr>
              <a:t> mellanmål vid &gt; energibehov</a:t>
            </a:r>
          </a:p>
          <a:p>
            <a:r>
              <a:rPr lang="sv-SE" sz="1200" b="1" dirty="0">
                <a:latin typeface="Bern Sans CT"/>
              </a:rPr>
              <a:t>          </a:t>
            </a:r>
          </a:p>
          <a:p>
            <a:r>
              <a:rPr lang="sv-SE" sz="1200" b="1" dirty="0">
                <a:latin typeface="Bern Sans CT"/>
              </a:rPr>
              <a:t>	</a:t>
            </a:r>
          </a:p>
          <a:p>
            <a:r>
              <a:rPr lang="sv-SE" sz="1200" b="1" dirty="0">
                <a:latin typeface="Bern Sans CT"/>
              </a:rPr>
              <a:t>+Grönsaker, 1 glas mjölk/dryck</a:t>
            </a:r>
          </a:p>
          <a:p>
            <a:endParaRPr lang="sv-SE" sz="1200" b="1" dirty="0">
              <a:latin typeface="Bern Sans CT"/>
            </a:endParaRPr>
          </a:p>
          <a:p>
            <a:r>
              <a:rPr lang="sv-SE" sz="1200" b="1" dirty="0">
                <a:latin typeface="Bern Sans CT"/>
              </a:rPr>
              <a:t>          </a:t>
            </a:r>
          </a:p>
          <a:p>
            <a:endParaRPr lang="sv-SE" sz="1200" b="1" dirty="0">
              <a:latin typeface="Bern Sans CT"/>
            </a:endParaRPr>
          </a:p>
          <a:p>
            <a:r>
              <a:rPr lang="sv-SE" sz="1200" b="1" dirty="0">
                <a:latin typeface="Bern Sans CT"/>
              </a:rPr>
              <a:t>+ 1 banan, 1 ägg</a:t>
            </a:r>
          </a:p>
          <a:p>
            <a:endParaRPr lang="sv-SE" sz="1200" b="1" dirty="0">
              <a:latin typeface="Bern Sans CT"/>
            </a:endParaRPr>
          </a:p>
          <a:p>
            <a:r>
              <a:rPr lang="sv-SE" sz="1200" b="1" dirty="0">
                <a:latin typeface="Bern Sans CT"/>
              </a:rPr>
              <a:t>          </a:t>
            </a:r>
          </a:p>
          <a:p>
            <a:r>
              <a:rPr lang="sv-SE" sz="1200" b="1" dirty="0">
                <a:latin typeface="Bern Sans CT"/>
              </a:rPr>
              <a:t>	</a:t>
            </a:r>
          </a:p>
          <a:p>
            <a:r>
              <a:rPr lang="sv-SE" sz="1200" b="1" dirty="0">
                <a:latin typeface="Bern Sans CT"/>
              </a:rPr>
              <a:t>+Drickyoghurt</a:t>
            </a:r>
          </a:p>
          <a:p>
            <a:r>
              <a:rPr lang="sv-SE" sz="1200" b="1" dirty="0">
                <a:latin typeface="Bern Sans CT"/>
              </a:rPr>
              <a:t>         </a:t>
            </a:r>
          </a:p>
          <a:p>
            <a:r>
              <a:rPr lang="sv-SE" sz="1200" b="1" dirty="0">
                <a:latin typeface="Bern Sans CT"/>
              </a:rPr>
              <a:t>         </a:t>
            </a:r>
          </a:p>
          <a:p>
            <a:endParaRPr lang="sv-SE" sz="1200" b="1" dirty="0">
              <a:latin typeface="Bern Sans CT"/>
            </a:endParaRPr>
          </a:p>
          <a:p>
            <a:r>
              <a:rPr lang="sv-SE" sz="1200" b="1" dirty="0">
                <a:latin typeface="Bern Sans CT"/>
              </a:rPr>
              <a:t>+Grönsaker, 1 glas mjölk/dryck</a:t>
            </a:r>
          </a:p>
          <a:p>
            <a:endParaRPr lang="sv-SE" sz="1200" b="1" dirty="0">
              <a:latin typeface="Bern Sans CT"/>
            </a:endParaRPr>
          </a:p>
          <a:p>
            <a:endParaRPr lang="sv-SE" sz="1200" b="1" dirty="0">
              <a:latin typeface="Bern Sans CT"/>
            </a:endParaRPr>
          </a:p>
          <a:p>
            <a:r>
              <a:rPr lang="sv-SE" sz="1200" b="1" dirty="0">
                <a:latin typeface="Bern Sans CT"/>
              </a:rPr>
              <a:t>+ ev. litet kvällsmål</a:t>
            </a:r>
          </a:p>
        </p:txBody>
      </p:sp>
      <p:sp>
        <p:nvSpPr>
          <p:cNvPr id="13" name="Rubrik 1"/>
          <p:cNvSpPr>
            <a:spLocks noGrp="1"/>
          </p:cNvSpPr>
          <p:nvPr>
            <p:ph type="title"/>
          </p:nvPr>
        </p:nvSpPr>
        <p:spPr>
          <a:xfrm>
            <a:off x="2905498" y="-127205"/>
            <a:ext cx="7731384" cy="1143000"/>
          </a:xfrm>
        </p:spPr>
        <p:txBody>
          <a:bodyPr>
            <a:noAutofit/>
          </a:bodyPr>
          <a:lstStyle/>
          <a:p>
            <a:r>
              <a:rPr lang="sv-SE" sz="4800" dirty="0">
                <a:latin typeface="Bern Sans CT" pitchFamily="50" charset="0"/>
                <a:cs typeface="Bern Sans CT Regular"/>
              </a:rPr>
              <a:t>Måltidsplanering</a:t>
            </a:r>
          </a:p>
        </p:txBody>
      </p:sp>
      <p:pic>
        <p:nvPicPr>
          <p:cNvPr id="10" name="Picture 15">
            <a:extLst>
              <a:ext uri="{FF2B5EF4-FFF2-40B4-BE49-F238E27FC236}">
                <a16:creationId xmlns:a16="http://schemas.microsoft.com/office/drawing/2014/main" id="{4D334855-5C0E-4FFC-B70C-89C6DD7986E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1" name="Picture 14">
            <a:extLst>
              <a:ext uri="{FF2B5EF4-FFF2-40B4-BE49-F238E27FC236}">
                <a16:creationId xmlns:a16="http://schemas.microsoft.com/office/drawing/2014/main" id="{66A31A91-3108-4581-8B74-6D5EBDCFD37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271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quarter" idx="17"/>
          </p:nvPr>
        </p:nvSpPr>
        <p:spPr/>
        <p:txBody>
          <a:bodyPr/>
          <a:lstStyle/>
          <a:p>
            <a:endParaRPr lang="sv-SE"/>
          </a:p>
        </p:txBody>
      </p:sp>
      <p:sp>
        <p:nvSpPr>
          <p:cNvPr id="8" name="Rektangel 7"/>
          <p:cNvSpPr/>
          <p:nvPr/>
        </p:nvSpPr>
        <p:spPr>
          <a:xfrm>
            <a:off x="1054100" y="5891214"/>
            <a:ext cx="9753600" cy="1018517"/>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ektangel 9"/>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p:txBody>
          <a:bodyPr/>
          <a:lstStyle/>
          <a:p>
            <a:endParaRPr lang="sv-SE"/>
          </a:p>
        </p:txBody>
      </p:sp>
      <p:pic>
        <p:nvPicPr>
          <p:cNvPr id="15" name="Picture 2" descr="http://letmeseethelight.blogg.se/images/2010/vattenglas_36182550_119739070.jpg"/>
          <p:cNvPicPr>
            <a:picLocks noChangeAspect="1" noChangeArrowheads="1"/>
          </p:cNvPicPr>
          <p:nvPr/>
        </p:nvPicPr>
        <p:blipFill rotWithShape="1">
          <a:blip r:embed="rId3" cstate="print"/>
          <a:srcRect l="16706" t="8307" r="15031" b="6770"/>
          <a:stretch/>
        </p:blipFill>
        <p:spPr bwMode="auto">
          <a:xfrm>
            <a:off x="3888968" y="2276871"/>
            <a:ext cx="1474433" cy="2047555"/>
          </a:xfrm>
          <a:prstGeom prst="rect">
            <a:avLst/>
          </a:prstGeom>
          <a:noFill/>
        </p:spPr>
      </p:pic>
      <p:sp>
        <p:nvSpPr>
          <p:cNvPr id="16" name="Underrubrik 17"/>
          <p:cNvSpPr txBox="1">
            <a:spLocks/>
          </p:cNvSpPr>
          <p:nvPr/>
        </p:nvSpPr>
        <p:spPr bwMode="auto">
          <a:xfrm>
            <a:off x="1480952" y="2944624"/>
            <a:ext cx="6400800" cy="1752600"/>
          </a:xfrm>
          <a:prstGeom prst="rect">
            <a:avLst/>
          </a:prstGeom>
          <a:noFill/>
          <a:ln w="9525">
            <a:noFill/>
            <a:miter lim="800000"/>
            <a:headEnd/>
            <a:tailEnd/>
          </a:ln>
        </p:spPr>
        <p:txBody>
          <a:bodyPr>
            <a:normAutofit/>
          </a:bodyPr>
          <a:lstStyle/>
          <a:p>
            <a:pPr marL="342900" indent="-342900" algn="ctr" eaLnBrk="0" hangingPunct="0">
              <a:spcBef>
                <a:spcPct val="20000"/>
              </a:spcBef>
              <a:buClr>
                <a:schemeClr val="bg2"/>
              </a:buClr>
              <a:buSzPct val="75000"/>
              <a:defRPr/>
            </a:pPr>
            <a:r>
              <a:rPr lang="sv-SE" sz="2400" b="1" kern="0" dirty="0">
                <a:latin typeface="+mn-lt"/>
                <a:ea typeface="MS Gothic" panose="020B0609070205080204" pitchFamily="49" charset="-128"/>
              </a:rPr>
              <a:t>Måltidsplanering &amp;</a:t>
            </a:r>
          </a:p>
          <a:p>
            <a:pPr marL="342900" indent="-342900" algn="ctr" eaLnBrk="0" hangingPunct="0">
              <a:spcBef>
                <a:spcPct val="20000"/>
              </a:spcBef>
              <a:buClr>
                <a:schemeClr val="bg2"/>
              </a:buClr>
              <a:buSzPct val="75000"/>
              <a:defRPr/>
            </a:pPr>
            <a:r>
              <a:rPr lang="sv-SE" sz="2400" b="1" kern="0" dirty="0">
                <a:latin typeface="+mn-lt"/>
                <a:ea typeface="MS Gothic" panose="020B0609070205080204" pitchFamily="49" charset="-128"/>
              </a:rPr>
              <a:t>Måltidssammansättning</a:t>
            </a:r>
          </a:p>
        </p:txBody>
      </p:sp>
      <p:pic>
        <p:nvPicPr>
          <p:cNvPr id="17" name="Bildobjekt 16"/>
          <p:cNvPicPr>
            <a:picLocks noChangeAspect="1"/>
          </p:cNvPicPr>
          <p:nvPr/>
        </p:nvPicPr>
        <p:blipFill>
          <a:blip r:embed="rId4" cstate="print"/>
          <a:srcRect/>
          <a:stretch>
            <a:fillRect/>
          </a:stretch>
        </p:blipFill>
        <p:spPr bwMode="auto">
          <a:xfrm>
            <a:off x="6222710" y="2879374"/>
            <a:ext cx="516829" cy="677224"/>
          </a:xfrm>
          <a:prstGeom prst="rect">
            <a:avLst/>
          </a:prstGeom>
          <a:noFill/>
          <a:ln w="9525">
            <a:noFill/>
            <a:miter lim="800000"/>
            <a:headEnd/>
            <a:tailEnd/>
          </a:ln>
        </p:spPr>
      </p:pic>
      <p:pic>
        <p:nvPicPr>
          <p:cNvPr id="19" name="Bildobjekt 15"/>
          <p:cNvPicPr>
            <a:picLocks noChangeAspect="1"/>
          </p:cNvPicPr>
          <p:nvPr/>
        </p:nvPicPr>
        <p:blipFill>
          <a:blip r:embed="rId4" cstate="print"/>
          <a:srcRect/>
          <a:stretch>
            <a:fillRect/>
          </a:stretch>
        </p:blipFill>
        <p:spPr bwMode="auto">
          <a:xfrm>
            <a:off x="2546476" y="2869596"/>
            <a:ext cx="531754" cy="696781"/>
          </a:xfrm>
          <a:prstGeom prst="rect">
            <a:avLst/>
          </a:prstGeom>
          <a:noFill/>
          <a:ln w="9525">
            <a:noFill/>
            <a:miter lim="800000"/>
            <a:headEnd/>
            <a:tailEnd/>
          </a:ln>
        </p:spPr>
      </p:pic>
      <p:pic>
        <p:nvPicPr>
          <p:cNvPr id="20" name="Bildobjekt 19" descr="2012-09-21 11.22.08.jpg"/>
          <p:cNvPicPr>
            <a:picLocks noChangeAspect="1"/>
          </p:cNvPicPr>
          <p:nvPr/>
        </p:nvPicPr>
        <p:blipFill>
          <a:blip r:embed="rId5"/>
          <a:srcRect l="16926" t="2424" r="9132" b="1991"/>
          <a:stretch>
            <a:fillRect/>
          </a:stretch>
        </p:blipFill>
        <p:spPr>
          <a:xfrm>
            <a:off x="717336" y="2472601"/>
            <a:ext cx="1501585" cy="1455815"/>
          </a:xfrm>
          <a:prstGeom prst="rect">
            <a:avLst/>
          </a:prstGeom>
        </p:spPr>
      </p:pic>
      <p:pic>
        <p:nvPicPr>
          <p:cNvPr id="21" name="Bildobjekt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9255" y="531558"/>
            <a:ext cx="2328672" cy="1554480"/>
          </a:xfrm>
          <a:prstGeom prst="rect">
            <a:avLst/>
          </a:prstGeom>
        </p:spPr>
      </p:pic>
      <p:pic>
        <p:nvPicPr>
          <p:cNvPr id="23" name="Bildobjekt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1489" y="4399455"/>
            <a:ext cx="2249424" cy="1499616"/>
          </a:xfrm>
          <a:prstGeom prst="rect">
            <a:avLst/>
          </a:prstGeom>
        </p:spPr>
      </p:pic>
      <p:pic>
        <p:nvPicPr>
          <p:cNvPr id="24" name="Bildobjekt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8144" y="887870"/>
            <a:ext cx="2109216" cy="1402080"/>
          </a:xfrm>
          <a:prstGeom prst="rect">
            <a:avLst/>
          </a:prstGeom>
        </p:spPr>
      </p:pic>
      <p:pic>
        <p:nvPicPr>
          <p:cNvPr id="25" name="Picture 2" descr="http://www.mediabanken.se/WS/Arla/Arla.se/v121/Image.aspx?opvno=6yppaj64dcsewfintuuvgzlcre000000&amp;itype=Jpg300p"/>
          <p:cNvPicPr>
            <a:picLocks noChangeAspect="1" noChangeArrowheads="1"/>
          </p:cNvPicPr>
          <p:nvPr/>
        </p:nvPicPr>
        <p:blipFill>
          <a:blip r:embed="rId9" cstate="print"/>
          <a:srcRect l="27720" r="26921"/>
          <a:stretch>
            <a:fillRect/>
          </a:stretch>
        </p:blipFill>
        <p:spPr bwMode="auto">
          <a:xfrm>
            <a:off x="7175021" y="2657072"/>
            <a:ext cx="639402" cy="1268673"/>
          </a:xfrm>
          <a:prstGeom prst="rect">
            <a:avLst/>
          </a:prstGeom>
          <a:noFill/>
        </p:spPr>
      </p:pic>
      <p:pic>
        <p:nvPicPr>
          <p:cNvPr id="26" name="Picture 2" descr="http://2.bp.blogspot.com/-RBu2RuKx34A/UYFUsWlPBJI/AAAAAAAAB34/Q9rMyi2tjXw/s1600/hall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6476" y="4399455"/>
            <a:ext cx="1052355" cy="1001158"/>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15">
            <a:extLst>
              <a:ext uri="{FF2B5EF4-FFF2-40B4-BE49-F238E27FC236}">
                <a16:creationId xmlns:a16="http://schemas.microsoft.com/office/drawing/2014/main" id="{4EDFA496-AF48-4EBA-A753-60A9078B0324}"/>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27" name="Picture 14">
            <a:extLst>
              <a:ext uri="{FF2B5EF4-FFF2-40B4-BE49-F238E27FC236}">
                <a16:creationId xmlns:a16="http://schemas.microsoft.com/office/drawing/2014/main" id="{A99CFE7A-D738-41C9-B888-3CF05977C5F7}"/>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112258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2337" y="58349"/>
            <a:ext cx="10872133" cy="547088"/>
          </a:xfrm>
        </p:spPr>
        <p:txBody>
          <a:bodyPr>
            <a:noAutofit/>
          </a:bodyPr>
          <a:lstStyle/>
          <a:p>
            <a:pPr algn="ctr"/>
            <a:r>
              <a:rPr lang="sv-SE" sz="8000" b="1" baseline="-25000" dirty="0">
                <a:latin typeface="Bern Sans CT" pitchFamily="50" charset="0"/>
              </a:rPr>
              <a:t>Sammanfattning</a:t>
            </a:r>
          </a:p>
        </p:txBody>
      </p:sp>
      <p:sp>
        <p:nvSpPr>
          <p:cNvPr id="7" name="Platshållare för innehåll 6"/>
          <p:cNvSpPr>
            <a:spLocks noGrp="1"/>
          </p:cNvSpPr>
          <p:nvPr>
            <p:ph sz="quarter" idx="17"/>
          </p:nvPr>
        </p:nvSpPr>
        <p:spPr/>
        <p:txBody>
          <a:bodyPr/>
          <a:lstStyle/>
          <a:p>
            <a:endParaRPr lang="sv-SE"/>
          </a:p>
        </p:txBody>
      </p:sp>
      <p:sp>
        <p:nvSpPr>
          <p:cNvPr id="8" name="Rektangel 7"/>
          <p:cNvSpPr/>
          <p:nvPr/>
        </p:nvSpPr>
        <p:spPr>
          <a:xfrm>
            <a:off x="1054100" y="5891214"/>
            <a:ext cx="9753600" cy="1018517"/>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ektangel 9"/>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Underrubrik 2"/>
          <p:cNvSpPr txBox="1">
            <a:spLocks noGrp="1"/>
          </p:cNvSpPr>
          <p:nvPr>
            <p:ph sz="quarter" idx="15"/>
          </p:nvPr>
        </p:nvSpPr>
        <p:spPr>
          <a:xfrm>
            <a:off x="1311291" y="1534890"/>
            <a:ext cx="10943167"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a:buNone/>
              <a:defRPr/>
            </a:pPr>
            <a:r>
              <a:rPr lang="sv-SE" sz="2600" b="1" dirty="0">
                <a:latin typeface="Bern Sans CT"/>
                <a:cs typeface="Times" pitchFamily="18" charset="0"/>
              </a:rPr>
              <a:t>Energibalans</a:t>
            </a:r>
          </a:p>
          <a:p>
            <a:pPr>
              <a:lnSpc>
                <a:spcPct val="80000"/>
              </a:lnSpc>
              <a:buFont typeface="Arial"/>
              <a:buBlip>
                <a:blip r:embed="rId3"/>
              </a:buBlip>
              <a:defRPr/>
            </a:pPr>
            <a:r>
              <a:rPr lang="sv-SE" sz="2400" dirty="0">
                <a:latin typeface="Bern Sans CT"/>
                <a:cs typeface="Times" pitchFamily="18" charset="0"/>
              </a:rPr>
              <a:t>Måltidsordning / Regelbundna måltider</a:t>
            </a:r>
          </a:p>
          <a:p>
            <a:pPr>
              <a:lnSpc>
                <a:spcPct val="80000"/>
              </a:lnSpc>
              <a:buFont typeface="Arial"/>
              <a:buBlip>
                <a:blip r:embed="rId3"/>
              </a:buBlip>
              <a:defRPr/>
            </a:pPr>
            <a:r>
              <a:rPr lang="sv-SE" sz="2400" dirty="0">
                <a:latin typeface="Bern Sans CT"/>
                <a:cs typeface="Times" pitchFamily="18" charset="0"/>
              </a:rPr>
              <a:t>Ät alltid före och efter träning </a:t>
            </a:r>
          </a:p>
          <a:p>
            <a:pPr>
              <a:lnSpc>
                <a:spcPct val="80000"/>
              </a:lnSpc>
              <a:buFont typeface="Arial"/>
              <a:buBlip>
                <a:blip r:embed="rId3"/>
              </a:buBlip>
              <a:defRPr/>
            </a:pPr>
            <a:r>
              <a:rPr lang="sv-SE" sz="2400" dirty="0">
                <a:latin typeface="Bern Sans CT"/>
                <a:cs typeface="Times" pitchFamily="18" charset="0"/>
              </a:rPr>
              <a:t>Ökad träningsdos = Ökat matintag</a:t>
            </a:r>
          </a:p>
          <a:p>
            <a:pPr>
              <a:lnSpc>
                <a:spcPct val="80000"/>
              </a:lnSpc>
              <a:buFont typeface="Arial"/>
              <a:buNone/>
              <a:defRPr/>
            </a:pPr>
            <a:endParaRPr lang="sv-SE" sz="2200" dirty="0">
              <a:latin typeface="Bern Sans CT"/>
              <a:cs typeface="Times" pitchFamily="18" charset="0"/>
            </a:endParaRPr>
          </a:p>
          <a:p>
            <a:pPr>
              <a:lnSpc>
                <a:spcPct val="80000"/>
              </a:lnSpc>
              <a:buFont typeface="Arial"/>
              <a:buNone/>
              <a:defRPr/>
            </a:pPr>
            <a:r>
              <a:rPr lang="sv-SE" sz="2600" b="1" dirty="0">
                <a:latin typeface="Bern Sans CT"/>
                <a:cs typeface="Times" pitchFamily="18" charset="0"/>
              </a:rPr>
              <a:t>Bra näringsinnehåll</a:t>
            </a:r>
          </a:p>
          <a:p>
            <a:pPr>
              <a:lnSpc>
                <a:spcPct val="80000"/>
              </a:lnSpc>
              <a:buFont typeface="Arial"/>
              <a:buBlip>
                <a:blip r:embed="rId3"/>
              </a:buBlip>
              <a:defRPr/>
            </a:pPr>
            <a:r>
              <a:rPr lang="sv-SE" sz="2400" dirty="0">
                <a:latin typeface="Bern Sans CT"/>
                <a:cs typeface="Times" pitchFamily="18" charset="0"/>
              </a:rPr>
              <a:t>Frukt, bär &amp; grönsaker till alla måltider</a:t>
            </a:r>
          </a:p>
          <a:p>
            <a:pPr>
              <a:lnSpc>
                <a:spcPct val="80000"/>
              </a:lnSpc>
              <a:buFont typeface="Arial"/>
              <a:buBlip>
                <a:blip r:embed="rId3"/>
              </a:buBlip>
              <a:defRPr/>
            </a:pPr>
            <a:r>
              <a:rPr lang="sv-SE" sz="2400" dirty="0">
                <a:latin typeface="Bern Sans CT"/>
                <a:cs typeface="Times" pitchFamily="18" charset="0"/>
              </a:rPr>
              <a:t>Ät varierat</a:t>
            </a:r>
          </a:p>
          <a:p>
            <a:pPr>
              <a:lnSpc>
                <a:spcPct val="80000"/>
              </a:lnSpc>
              <a:buFont typeface="Arial"/>
              <a:buNone/>
              <a:defRPr/>
            </a:pPr>
            <a:endParaRPr lang="sv-SE" sz="2200" dirty="0">
              <a:latin typeface="Bern Sans CT"/>
              <a:cs typeface="Times" pitchFamily="18" charset="0"/>
            </a:endParaRPr>
          </a:p>
          <a:p>
            <a:pPr>
              <a:lnSpc>
                <a:spcPct val="80000"/>
              </a:lnSpc>
              <a:buFont typeface="Arial"/>
              <a:buNone/>
              <a:defRPr/>
            </a:pPr>
            <a:r>
              <a:rPr lang="sv-SE" sz="2600" b="1" dirty="0">
                <a:latin typeface="Bern Sans CT"/>
                <a:cs typeface="Times" pitchFamily="18" charset="0"/>
              </a:rPr>
              <a:t>Planering</a:t>
            </a:r>
          </a:p>
          <a:p>
            <a:pPr>
              <a:lnSpc>
                <a:spcPct val="80000"/>
              </a:lnSpc>
              <a:buFont typeface="Arial"/>
              <a:buBlip>
                <a:blip r:embed="rId3"/>
              </a:buBlip>
              <a:defRPr/>
            </a:pPr>
            <a:r>
              <a:rPr lang="sv-SE" sz="2400" dirty="0">
                <a:latin typeface="Bern Sans CT"/>
                <a:cs typeface="Times" pitchFamily="18" charset="0"/>
              </a:rPr>
              <a:t>Matsäck</a:t>
            </a:r>
          </a:p>
          <a:p>
            <a:pPr>
              <a:lnSpc>
                <a:spcPct val="80000"/>
              </a:lnSpc>
              <a:buFont typeface="Arial"/>
              <a:buBlip>
                <a:blip r:embed="rId3"/>
              </a:buBlip>
              <a:defRPr/>
            </a:pPr>
            <a:r>
              <a:rPr lang="sv-SE" sz="2400" dirty="0">
                <a:latin typeface="Bern Sans CT"/>
                <a:cs typeface="Times" pitchFamily="18" charset="0"/>
              </a:rPr>
              <a:t>Matlagning</a:t>
            </a:r>
          </a:p>
          <a:p>
            <a:pPr>
              <a:lnSpc>
                <a:spcPct val="80000"/>
              </a:lnSpc>
              <a:buFont typeface="Arial"/>
              <a:buNone/>
              <a:defRPr/>
            </a:pPr>
            <a:endParaRPr lang="sv-SE" sz="2000" dirty="0">
              <a:latin typeface="Bern Sans CT"/>
            </a:endParaRPr>
          </a:p>
          <a:p>
            <a:pPr>
              <a:lnSpc>
                <a:spcPct val="80000"/>
              </a:lnSpc>
              <a:buFont typeface="Arial"/>
              <a:buNone/>
              <a:defRPr/>
            </a:pPr>
            <a:endParaRPr lang="sv-SE" sz="2000" dirty="0">
              <a:latin typeface="Bern Sans CT"/>
              <a:cs typeface="Times" pitchFamily="18" charset="0"/>
            </a:endParaRPr>
          </a:p>
          <a:p>
            <a:pPr>
              <a:lnSpc>
                <a:spcPct val="120000"/>
              </a:lnSpc>
              <a:buFontTx/>
              <a:buChar char="-"/>
              <a:defRPr/>
            </a:pPr>
            <a:endParaRPr lang="sv-SE" sz="2000" b="1" dirty="0">
              <a:latin typeface="Bern Sans CT"/>
              <a:cs typeface="Times" pitchFamily="18" charset="0"/>
            </a:endParaRPr>
          </a:p>
          <a:p>
            <a:pPr>
              <a:buFont typeface="Arial"/>
              <a:buBlip>
                <a:blip r:embed="rId3"/>
              </a:buBlip>
              <a:defRPr/>
            </a:pPr>
            <a:endParaRPr lang="sv-SE" sz="2400" dirty="0">
              <a:latin typeface="Times" pitchFamily="18" charset="0"/>
              <a:cs typeface="Times" pitchFamily="18" charset="0"/>
            </a:endParaRPr>
          </a:p>
        </p:txBody>
      </p:sp>
      <p:pic>
        <p:nvPicPr>
          <p:cNvPr id="12" name="Picture 15">
            <a:extLst>
              <a:ext uri="{FF2B5EF4-FFF2-40B4-BE49-F238E27FC236}">
                <a16:creationId xmlns:a16="http://schemas.microsoft.com/office/drawing/2014/main" id="{33545A8D-F995-42C2-B131-BC7F0085B7B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5" name="Picture 14">
            <a:extLst>
              <a:ext uri="{FF2B5EF4-FFF2-40B4-BE49-F238E27FC236}">
                <a16:creationId xmlns:a16="http://schemas.microsoft.com/office/drawing/2014/main" id="{19B698D7-AC7C-4EC7-90C4-1382DBB22C3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7057044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13BE60-9C69-45F1-9636-509566DD2EAC}">
  <ds:schemaRefs>
    <ds:schemaRef ds:uri="http://schemas.microsoft.com/sharepoint/v3/contenttype/forms"/>
  </ds:schemaRefs>
</ds:datastoreItem>
</file>

<file path=customXml/itemProps2.xml><?xml version="1.0" encoding="utf-8"?>
<ds:datastoreItem xmlns:ds="http://schemas.openxmlformats.org/officeDocument/2006/customXml" ds:itemID="{8D62FF0C-2818-4827-8CFF-4D6724BF3BFE}"/>
</file>

<file path=customXml/itemProps3.xml><?xml version="1.0" encoding="utf-8"?>
<ds:datastoreItem xmlns:ds="http://schemas.openxmlformats.org/officeDocument/2006/customXml" ds:itemID="{7FC8BF90-09B5-48F0-9DEE-7C74082DEF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180</TotalTime>
  <Words>511</Words>
  <Application>Microsoft Office PowerPoint</Application>
  <PresentationFormat>Bredbild</PresentationFormat>
  <Paragraphs>91</Paragraphs>
  <Slides>9</Slides>
  <Notes>9</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9</vt:i4>
      </vt:variant>
    </vt:vector>
  </HeadingPairs>
  <TitlesOfParts>
    <vt:vector size="19" baseType="lpstr">
      <vt:lpstr>MS Gothic</vt:lpstr>
      <vt:lpstr>Angsana New</vt:lpstr>
      <vt:lpstr>Arial</vt:lpstr>
      <vt:lpstr>Bern Sans CT</vt:lpstr>
      <vt:lpstr>Bern Sans CT Regular</vt:lpstr>
      <vt:lpstr>Calibri</vt:lpstr>
      <vt:lpstr>Calibri Light</vt:lpstr>
      <vt:lpstr>Times</vt:lpstr>
      <vt:lpstr>Times New Roman</vt:lpstr>
      <vt:lpstr>Office-tema</vt:lpstr>
      <vt:lpstr>PowerPoint-presentation</vt:lpstr>
      <vt:lpstr>Målsättning med ett förbättrat kostintag</vt:lpstr>
      <vt:lpstr>Vilka energikällor kroppen nyttjar under aktivitet</vt:lpstr>
      <vt:lpstr>Energi &amp; näringsämnen</vt:lpstr>
      <vt:lpstr>Bra energi vs. dålig energi</vt:lpstr>
      <vt:lpstr>Min tallriksmodell</vt:lpstr>
      <vt:lpstr>Måltidsplanering</vt:lpstr>
      <vt:lpstr>PowerPoint-presentation</vt:lpstr>
      <vt:lpstr>Sammanfattning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Gren</dc:creator>
  <cp:lastModifiedBy>Johan Gren</cp:lastModifiedBy>
  <cp:revision>25</cp:revision>
  <dcterms:created xsi:type="dcterms:W3CDTF">2017-04-28T07:41:23Z</dcterms:created>
  <dcterms:modified xsi:type="dcterms:W3CDTF">2018-11-14T13:10:10Z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