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3" r:id="rId10"/>
    <p:sldId id="274" r:id="rId11"/>
    <p:sldId id="263" r:id="rId12"/>
    <p:sldId id="272" r:id="rId13"/>
    <p:sldId id="266" r:id="rId14"/>
    <p:sldId id="270" r:id="rId15"/>
    <p:sldId id="267" r:id="rId16"/>
    <p:sldId id="271" r:id="rId17"/>
    <p:sldId id="268" r:id="rId18"/>
    <p:sldId id="269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0D9621-A3BD-4799-96E8-D9D607568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34486BC-8943-4EAD-BE0E-ABB7E30D0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E1D4A7-F243-4C0F-BD56-E88C97072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231215-F73A-449D-A299-8378FC12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D40329-B4D0-409E-BFD7-5A8E28A7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0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9FDB0A-E468-4F0D-BE92-A1985A80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0E0CB41-4E2A-495B-9BE6-C76536FA8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BE0200-E95F-4E91-88F8-B785C2F9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95721D-CF23-4800-A0C8-ECAAE20C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855CC7-E9D4-40D7-9F7F-D3A39ECBD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48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FDE3B98-0039-4CED-99EE-9AF3A49FD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2E5F39-6284-43B1-8892-DB265D6D7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97FEE-42D2-43E1-9DD1-765CE4FCA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C0D331-FBE8-4E6E-A8A1-CF0F2D64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9DB3E8-9853-4B53-91D6-7D8C42537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18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BA863B-AC20-4B0C-86B7-E69D6C6F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62C7FD-FD25-4B16-A9DA-875732F84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F4751C-9A79-4586-B2F4-F2458621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0AAAE9-2281-42AE-AF6A-55C836434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3D6E8C-F24A-4AB5-AA56-30AC316E2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8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BB8630-83FD-4CAE-806B-C7637B174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B189BE-FCF2-441C-8AF7-EA14AE90D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768DE4-C2E7-41AA-A4CB-746CF4324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50F15A-D645-4BDA-9A24-8B2B1497A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602AAA-15BC-43A3-B9ED-B180DB1E5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18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4F3E3-D672-47D5-92C3-2F861705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9276B2-E05B-4D55-A45D-17807418C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85745C2-8132-4924-8268-C8B8B30CA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97DC95C-A61B-4BBB-8065-85107297C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A4F914-CCF0-4F21-88FF-67437BBF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14A8F1F-BC30-461C-9FE1-38AF5B62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68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FC7C46-C4D1-4CBF-92C3-34D7060F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99C1C5-C491-4F3D-8525-2B8D9BA58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438C306-D861-46D8-9E5B-3BA7BA888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606BFC-6E46-48A9-8A88-AAF2E61BD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61FFD7A-A9D4-4DD9-AF4A-D7D085526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BDBE2A3-8CCE-4550-8E3F-25EC9860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E5A64CD-E37E-40DD-8CA2-E65A21DD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16E42A5-E07A-49EA-BFFC-A88E4984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696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45BCF2-4E96-4F0B-8B61-F40BB04EA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36C704D-9274-4E35-AACC-6D36D6578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C658423-175C-4D79-A5E0-BFBA6A0E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EAA98D-9BF0-4550-A1CE-E5EFAAEF8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825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D0AD566-DD1D-4D02-A6D0-D343290A3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D29D527-B51A-48E2-AB9F-7EB47498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F5DB213-61C5-4E8D-8DAA-07B7C26E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074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4617B3-C29F-4569-BDAD-1910B3018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E5F7E4-C87D-476D-A7D6-16B65A10D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DDE1D56-E447-47CB-BB6B-FC5C64F61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10350F2-DFF2-4A36-A269-CE66B0358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34EA6DD-61AB-4DC0-8CED-10BBA815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49111E-8F4E-4A4B-AE17-64175AF2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963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2C90F8-CEAE-4700-A0E7-927A4C1E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42DE237-CE5E-4E7D-8204-06B36F2F79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8B07EF-9705-4281-BEDB-7C970D092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24A82F-31D0-468E-B79A-409E4940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BCF60E-CB2C-4540-AA22-DC90110B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439DAA-8BB0-4ECD-BAC4-8AD8F2EF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990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DC80D93-8D9A-4A62-AEC3-3416B0CB4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3A4F678-C762-4F8B-964E-CC131CF06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F9C963-2727-4354-AFDC-3FC81F19B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068E1-197C-4B51-B753-ADCB972A65FD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970784-FCAF-4EEB-ACB4-FC0F7C1D5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D08EFE-FB06-427D-B99F-3EADB16F5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3DD7C-9AF8-43EA-87AC-13032B95E9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72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emmavallgren@hotmail.co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art | handbollplay.se">
            <a:extLst>
              <a:ext uri="{FF2B5EF4-FFF2-40B4-BE49-F238E27FC236}">
                <a16:creationId xmlns:a16="http://schemas.microsoft.com/office/drawing/2014/main" id="{CCDC5319-C0CA-4D98-BE2F-1AE0A7784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3847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7044EA83-F3E5-436F-82C6-9ED2198F3211}"/>
              </a:ext>
            </a:extLst>
          </p:cNvPr>
          <p:cNvSpPr txBox="1"/>
          <p:nvPr/>
        </p:nvSpPr>
        <p:spPr>
          <a:xfrm>
            <a:off x="3014133" y="2990166"/>
            <a:ext cx="61637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Föräldramöte 21/10 </a:t>
            </a:r>
          </a:p>
          <a:p>
            <a:pPr algn="ctr"/>
            <a:r>
              <a:rPr lang="sv-SE" sz="4400" dirty="0" err="1"/>
              <a:t>Bollkul</a:t>
            </a:r>
            <a:r>
              <a:rPr lang="sv-SE" sz="4400" dirty="0"/>
              <a:t> samt U07</a:t>
            </a:r>
          </a:p>
        </p:txBody>
      </p:sp>
    </p:spTree>
    <p:extLst>
      <p:ext uri="{BB962C8B-B14F-4D97-AF65-F5344CB8AC3E}">
        <p14:creationId xmlns:p14="http://schemas.microsoft.com/office/powerpoint/2010/main" val="1616744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3A3A2A-2CD2-46A8-82A1-5C913439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Förhållningsregler</a:t>
            </a:r>
          </a:p>
        </p:txBody>
      </p:sp>
      <p:pic>
        <p:nvPicPr>
          <p:cNvPr id="8" name="Picture 2" descr="Beskrivning saknas.">
            <a:extLst>
              <a:ext uri="{FF2B5EF4-FFF2-40B4-BE49-F238E27FC236}">
                <a16:creationId xmlns:a16="http://schemas.microsoft.com/office/drawing/2014/main" id="{6C1484BF-D5EC-4E34-85E4-A3747EE7A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44" y="1481666"/>
            <a:ext cx="3168889" cy="475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C7AE4AB2-F4B4-4039-A2BF-6114C3EC4BE6}"/>
              </a:ext>
            </a:extLst>
          </p:cNvPr>
          <p:cNvSpPr txBox="1"/>
          <p:nvPr/>
        </p:nvSpPr>
        <p:spPr>
          <a:xfrm>
            <a:off x="3838162" y="2107405"/>
            <a:ext cx="815622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 </a:t>
            </a:r>
            <a:r>
              <a:rPr lang="sv-SE" sz="1800" dirty="0"/>
              <a:t>Enligt Svenska handbollsförbundet ska barn- och ungdomshandboll kännetecknas av: </a:t>
            </a:r>
            <a:br>
              <a:rPr lang="sv-SE" sz="1800" dirty="0"/>
            </a:br>
            <a:r>
              <a:rPr lang="sv-SE" sz="1800" dirty="0"/>
              <a:t> </a:t>
            </a:r>
            <a:r>
              <a:rPr lang="sv-SE" sz="1800" i="1" dirty="0"/>
              <a:t>En trygg och utvecklande miljö som inspirerar till ett livslångt idrottande, där individen inte bara får kunskap inom handboll utan </a:t>
            </a:r>
            <a:r>
              <a:rPr lang="sv-SE" sz="1800" b="1" i="1" dirty="0"/>
              <a:t>även utvecklas till en god kamrat och god samhällsmedborgare.</a:t>
            </a:r>
            <a:br>
              <a:rPr lang="sv-SE" sz="1800" b="1" i="1" dirty="0"/>
            </a:br>
            <a:br>
              <a:rPr lang="sv-SE" sz="1800" b="1" i="1" dirty="0"/>
            </a:br>
            <a:r>
              <a:rPr lang="sv-SE" sz="1800" dirty="0"/>
              <a:t>Dessa förhållningsregler ser vi som ett redskap som vi kan jobba med varje träning och efterföljs inte reglerna, så kommer vi som ledare att utdela en ”</a:t>
            </a:r>
            <a:r>
              <a:rPr lang="sv-SE" sz="1800" dirty="0" err="1"/>
              <a:t>utvisningstund</a:t>
            </a:r>
            <a:r>
              <a:rPr lang="sv-SE" sz="1800" dirty="0"/>
              <a:t>” på bänken där de får vila till vi släpper tillbaka dom på planen. 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Det har förekommit fula ord mot oss som ledare i den äldre gruppen, så prata gärna med era barn hemma hur vi bemöter varandra och andra vuxna. </a:t>
            </a:r>
          </a:p>
        </p:txBody>
      </p:sp>
    </p:spTree>
    <p:extLst>
      <p:ext uri="{BB962C8B-B14F-4D97-AF65-F5344CB8AC3E}">
        <p14:creationId xmlns:p14="http://schemas.microsoft.com/office/powerpoint/2010/main" val="53061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F7FE9E-400D-481D-B1B8-DF3DE0D6E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3856798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5C6D13-3ADB-4607-A30A-02D447610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Klädbeställning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027078-8FFE-4070-8272-C17E59261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46" y="1852002"/>
            <a:ext cx="11939954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Finns möjlighet att beställa klubbkläder, minsta storlek 128, nästa storlek 140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Tröja, byxa, </a:t>
            </a:r>
            <a:r>
              <a:rPr lang="sv-SE" dirty="0" err="1"/>
              <a:t>tshirt</a:t>
            </a:r>
            <a:r>
              <a:rPr lang="sv-SE" dirty="0"/>
              <a:t>, shorts</a:t>
            </a:r>
            <a:br>
              <a:rPr lang="sv-SE" dirty="0"/>
            </a:br>
            <a:br>
              <a:rPr lang="sv-SE" dirty="0"/>
            </a:br>
            <a:r>
              <a:rPr lang="sv-SE" b="1" dirty="0"/>
              <a:t>Pris per del: </a:t>
            </a:r>
            <a:br>
              <a:rPr lang="sv-SE" dirty="0"/>
            </a:br>
            <a:r>
              <a:rPr lang="sv-SE" dirty="0"/>
              <a:t>Tröja 399</a:t>
            </a:r>
            <a:br>
              <a:rPr lang="sv-SE" dirty="0"/>
            </a:br>
            <a:r>
              <a:rPr lang="sv-SE" dirty="0"/>
              <a:t>Byxa 279</a:t>
            </a:r>
            <a:br>
              <a:rPr lang="sv-SE" dirty="0"/>
            </a:br>
            <a:r>
              <a:rPr lang="sv-SE" dirty="0" err="1"/>
              <a:t>Tshirt</a:t>
            </a:r>
            <a:r>
              <a:rPr lang="sv-SE" dirty="0"/>
              <a:t> 159</a:t>
            </a:r>
            <a:br>
              <a:rPr lang="sv-SE" dirty="0"/>
            </a:br>
            <a:r>
              <a:rPr lang="sv-SE" dirty="0"/>
              <a:t>Shorts 159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Lista finns att skriva ner sin beställning, senast beställning idag.</a:t>
            </a:r>
            <a:br>
              <a:rPr lang="sv-SE" dirty="0"/>
            </a:br>
            <a:r>
              <a:rPr lang="sv-SE" dirty="0"/>
              <a:t>Ni som beställt tidigare behöver inte fylla i om ni inte vill beställa mer.</a:t>
            </a:r>
          </a:p>
        </p:txBody>
      </p:sp>
    </p:spTree>
    <p:extLst>
      <p:ext uri="{BB962C8B-B14F-4D97-AF65-F5344CB8AC3E}">
        <p14:creationId xmlns:p14="http://schemas.microsoft.com/office/powerpoint/2010/main" val="1814829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6BFDBD-5DDF-4D25-82E4-83AD97F8F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A2C9FA-1436-4EEF-9E75-319BD1F5A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1" y="1837267"/>
            <a:ext cx="11506200" cy="4339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dirty="0"/>
              <a:t>Vår informationskanal!</a:t>
            </a:r>
          </a:p>
          <a:p>
            <a:pPr marL="0" indent="0" algn="ctr">
              <a:buNone/>
            </a:pPr>
            <a:r>
              <a:rPr lang="sv-SE" dirty="0"/>
              <a:t>Följ gärna, vi kommer att dela all information där. Sprid gärna </a:t>
            </a:r>
            <a:r>
              <a:rPr lang="sv-SE" dirty="0">
                <a:sym typeface="Wingdings" panose="05000000000000000000" pitchFamily="2" charset="2"/>
              </a:rPr>
              <a:t>till andra föräldrar.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Saknas ni eller era barn där har vi mest troligt inte fått alla uppgifter som krävs, maila till </a:t>
            </a:r>
            <a:r>
              <a:rPr lang="sv-SE" dirty="0">
                <a:hlinkClick r:id="rId2"/>
              </a:rPr>
              <a:t>emmavallgren@hotmail.com</a:t>
            </a:r>
            <a:r>
              <a:rPr lang="sv-SE" dirty="0"/>
              <a:t> så lägger jag in under veckan.</a:t>
            </a:r>
            <a:br>
              <a:rPr lang="sv-SE" dirty="0"/>
            </a:br>
            <a:br>
              <a:rPr lang="sv-SE" dirty="0"/>
            </a:br>
            <a:r>
              <a:rPr lang="sv-SE" b="1" dirty="0"/>
              <a:t>Följande uppgifter behövs</a:t>
            </a:r>
            <a:r>
              <a:rPr lang="sv-SE" dirty="0"/>
              <a:t>: </a:t>
            </a:r>
            <a:br>
              <a:rPr lang="sv-SE" dirty="0"/>
            </a:br>
            <a:r>
              <a:rPr lang="sv-SE" dirty="0"/>
              <a:t>Namn på barn</a:t>
            </a:r>
            <a:br>
              <a:rPr lang="sv-SE" dirty="0"/>
            </a:br>
            <a:r>
              <a:rPr lang="sv-SE" dirty="0"/>
              <a:t>Barnets personnummer ink 4 sista</a:t>
            </a:r>
            <a:br>
              <a:rPr lang="sv-SE" dirty="0"/>
            </a:br>
            <a:r>
              <a:rPr lang="sv-SE" dirty="0"/>
              <a:t>Förälders namn och mail/telefonnummer. </a:t>
            </a:r>
          </a:p>
        </p:txBody>
      </p:sp>
    </p:spTree>
    <p:extLst>
      <p:ext uri="{BB962C8B-B14F-4D97-AF65-F5344CB8AC3E}">
        <p14:creationId xmlns:p14="http://schemas.microsoft.com/office/powerpoint/2010/main" val="312868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9E5AB-748C-4EF5-BA0D-D5FCE99D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För att följa på 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37FAD8-90B3-4F25-B2BE-4FDC6C625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58933" cy="3889375"/>
          </a:xfrm>
        </p:spPr>
        <p:txBody>
          <a:bodyPr>
            <a:normAutofit fontScale="92500" lnSpcReduction="10000"/>
          </a:bodyPr>
          <a:lstStyle/>
          <a:p>
            <a:pPr algn="l">
              <a:buFont typeface="+mj-lt"/>
              <a:buAutoNum type="arabicPeriod"/>
            </a:pPr>
            <a:r>
              <a:rPr lang="sv-SE" sz="2400" b="1" i="0" dirty="0">
                <a:solidFill>
                  <a:srgbClr val="001D35"/>
                </a:solidFill>
                <a:effectLst/>
                <a:latin typeface="Google Sans"/>
              </a:rPr>
              <a:t>Besök </a:t>
            </a:r>
            <a:r>
              <a:rPr lang="sv-SE" sz="2400" b="1" i="0" dirty="0" err="1">
                <a:solidFill>
                  <a:srgbClr val="001D35"/>
                </a:solidFill>
                <a:effectLst/>
                <a:latin typeface="Google Sans"/>
              </a:rPr>
              <a:t>lagsidan</a:t>
            </a:r>
            <a:r>
              <a:rPr lang="sv-SE" sz="2400" b="1" i="0" dirty="0"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 Gå till det lag du vill följa på deras hemsida på laget.se. Via webben</a:t>
            </a:r>
          </a:p>
          <a:p>
            <a:pPr algn="l">
              <a:buFont typeface="+mj-lt"/>
              <a:buAutoNum type="arabicPeriod"/>
            </a:pPr>
            <a:r>
              <a:rPr lang="sv-SE" sz="2400" b="1" i="0" dirty="0">
                <a:solidFill>
                  <a:srgbClr val="001D35"/>
                </a:solidFill>
                <a:effectLst/>
                <a:latin typeface="Google Sans"/>
              </a:rPr>
              <a:t>Klicka på "Följ":</a:t>
            </a: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b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</a:b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Efter en kort stund bör en "Följ"-modul dyka upp, klicka på den.</a:t>
            </a:r>
            <a:endParaRPr lang="sv-SE" sz="2400" dirty="0">
              <a:solidFill>
                <a:srgbClr val="001D35"/>
              </a:solidFill>
              <a:latin typeface="Google Sans"/>
            </a:endParaRPr>
          </a:p>
          <a:p>
            <a:pPr algn="l">
              <a:buFont typeface="+mj-lt"/>
              <a:buAutoNum type="arabicPeriod"/>
            </a:pPr>
            <a:r>
              <a:rPr lang="sv-SE" sz="2400" b="1" i="0" dirty="0">
                <a:solidFill>
                  <a:srgbClr val="001D35"/>
                </a:solidFill>
                <a:effectLst/>
                <a:latin typeface="Google Sans"/>
              </a:rPr>
              <a:t>Ange e-postadress:</a:t>
            </a: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 Fyll i din e-postadress i fältet som dyker upp och bekräfta.</a:t>
            </a:r>
          </a:p>
          <a:p>
            <a:pPr algn="l">
              <a:buFont typeface="+mj-lt"/>
              <a:buAutoNum type="arabicPeriod"/>
            </a:pPr>
            <a:r>
              <a:rPr lang="sv-SE" sz="2400" b="1" i="0" dirty="0">
                <a:solidFill>
                  <a:srgbClr val="001D35"/>
                </a:solidFill>
                <a:effectLst/>
                <a:latin typeface="Google Sans"/>
              </a:rPr>
              <a:t>Bekräfta via e-post:</a:t>
            </a: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 Du får ett e-postmeddelande för att bekräfta din prenumeration.</a:t>
            </a:r>
          </a:p>
          <a:p>
            <a:pPr algn="l">
              <a:buFont typeface="+mj-lt"/>
              <a:buAutoNum type="arabicPeriod"/>
            </a:pPr>
            <a:r>
              <a:rPr lang="sv-SE" sz="2400" b="0" i="0" dirty="0">
                <a:solidFill>
                  <a:srgbClr val="001D35"/>
                </a:solidFill>
                <a:effectLst/>
                <a:latin typeface="Google Sans"/>
              </a:rPr>
              <a:t>Är du inloggad på Laget.se så behöver du bara göra fram till steg 2.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158E24C-FF72-47FA-A77E-2FFF48450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229" y="973666"/>
            <a:ext cx="4776411" cy="460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8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F61839-D35D-4AD8-B35B-41DF80A87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Minicupen i Kalix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E48A26-29B8-43FB-9214-6FEF428ED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25625"/>
            <a:ext cx="11175023" cy="4351338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Frivilligt deltagande, anmälan görs på laget.se där mer information kommer.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Korta matcher, få spelare per lag så det blir mycket speltid per barn.</a:t>
            </a:r>
          </a:p>
          <a:p>
            <a:pPr marL="0" indent="0" algn="ctr">
              <a:buNone/>
            </a:pPr>
            <a:br>
              <a:rPr lang="sv-SE" dirty="0"/>
            </a:br>
            <a:r>
              <a:rPr lang="sv-SE" dirty="0"/>
              <a:t>Mini-cupen gäller de som är född 2020 från </a:t>
            </a:r>
            <a:r>
              <a:rPr lang="sv-SE" dirty="0" err="1"/>
              <a:t>Bollkul</a:t>
            </a:r>
            <a:r>
              <a:rPr lang="sv-SE" dirty="0"/>
              <a:t> och samtliga i U07</a:t>
            </a:r>
            <a:br>
              <a:rPr lang="sv-SE" dirty="0"/>
            </a:br>
            <a:br>
              <a:rPr lang="sv-SE" dirty="0"/>
            </a:br>
            <a:r>
              <a:rPr lang="sv-SE" dirty="0"/>
              <a:t>Under minicupen kommer vi behöva 2-3 föräldrar som trygghetspersoner i varje lag som hjälper med toabesök, vattenflaskor, </a:t>
            </a:r>
            <a:r>
              <a:rPr lang="sv-SE"/>
              <a:t>fixa håret och så vidare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719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F61839-D35D-4AD8-B35B-41DF80A87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Intresserad av att vara ledare?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E48A26-29B8-43FB-9214-6FEF428ED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25625"/>
            <a:ext cx="11175023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v-SE" dirty="0"/>
              <a:t>Vi vill bli några fler i vår ledargrupp. </a:t>
            </a:r>
            <a:br>
              <a:rPr lang="sv-SE" dirty="0"/>
            </a:br>
            <a:r>
              <a:rPr lang="sv-SE" dirty="0"/>
              <a:t>Vi hjälps åt att planera träningarna men vi behöver vara fler ledare som i båda grupperna. 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Intresserad? </a:t>
            </a:r>
            <a:br>
              <a:rPr lang="sv-SE" dirty="0"/>
            </a:br>
            <a:r>
              <a:rPr lang="sv-SE" dirty="0"/>
              <a:t>Det är ett roligt och givande uppdrag men båda grupperna är stora och kräver fler vuxna som kan möta, stötta och utmana vår små handbollsspelare! </a:t>
            </a:r>
          </a:p>
          <a:p>
            <a:pPr marL="0" indent="0" algn="ctr">
              <a:buNone/>
            </a:pPr>
            <a:br>
              <a:rPr lang="sv-SE" dirty="0"/>
            </a:br>
            <a:r>
              <a:rPr lang="sv-SE" dirty="0"/>
              <a:t>Hör av dig till någon av ledarna eller Gittan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0889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69BD8D-AF50-4EC5-8A03-8D2F1D83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15" y="2766218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1752232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69BD8D-AF50-4EC5-8A03-8D2F1D83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15" y="2766218"/>
            <a:ext cx="10515600" cy="1325563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Tack för ert deltagande!</a:t>
            </a:r>
          </a:p>
        </p:txBody>
      </p:sp>
      <p:pic>
        <p:nvPicPr>
          <p:cNvPr id="3" name="Picture 2" descr="Start | handbollplay.se">
            <a:extLst>
              <a:ext uri="{FF2B5EF4-FFF2-40B4-BE49-F238E27FC236}">
                <a16:creationId xmlns:a16="http://schemas.microsoft.com/office/drawing/2014/main" id="{F51CE41C-947A-443C-A01B-0AE90177E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3847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34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FDACCA-6DEC-4F80-8E49-C08094AD5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Agenda</a:t>
            </a:r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C251E3-23F2-4EF4-83FF-9196CC478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Presentation av ledare </a:t>
            </a:r>
          </a:p>
          <a:p>
            <a:r>
              <a:rPr lang="sv-SE" dirty="0"/>
              <a:t>Vad är </a:t>
            </a:r>
            <a:r>
              <a:rPr lang="sv-SE" dirty="0" err="1"/>
              <a:t>bollkul</a:t>
            </a:r>
            <a:r>
              <a:rPr lang="sv-SE" dirty="0"/>
              <a:t> och U07? Och vad är planen härnäst? </a:t>
            </a:r>
          </a:p>
          <a:p>
            <a:r>
              <a:rPr lang="sv-SE" dirty="0"/>
              <a:t>Förhållningsregler</a:t>
            </a:r>
          </a:p>
          <a:p>
            <a:r>
              <a:rPr lang="sv-SE" dirty="0"/>
              <a:t>Klädbeställning</a:t>
            </a:r>
          </a:p>
          <a:p>
            <a:r>
              <a:rPr lang="sv-SE" dirty="0"/>
              <a:t>Laget.se</a:t>
            </a:r>
          </a:p>
          <a:p>
            <a:r>
              <a:rPr lang="sv-SE" dirty="0"/>
              <a:t>Minicupen 6/12 och Trygghetspersoner</a:t>
            </a:r>
          </a:p>
          <a:p>
            <a:r>
              <a:rPr lang="sv-SE" dirty="0"/>
              <a:t>Intresserad av att vara ledare?</a:t>
            </a:r>
          </a:p>
          <a:p>
            <a:r>
              <a:rPr lang="sv-SE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371555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65EC44-6036-440A-9CFB-095258AAE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Ledarna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358E92-D7EB-4F09-8615-D11B4A1E3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Bollkul</a:t>
            </a:r>
            <a:r>
              <a:rPr lang="sv-SE" dirty="0"/>
              <a:t>: Elin Stoltz och Emma Nordgren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U07: Jenny Lundström och Emma Nordgren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839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6229E6-1671-45AB-A0DE-43A5D5DF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Målet med </a:t>
            </a:r>
            <a:r>
              <a:rPr lang="sv-SE" b="1" dirty="0" err="1">
                <a:solidFill>
                  <a:schemeClr val="accent1">
                    <a:lumMod val="75000"/>
                  </a:schemeClr>
                </a:solidFill>
              </a:rPr>
              <a:t>Bollkul</a:t>
            </a:r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 och U07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845613E-CA0B-4E2C-A1EB-94856A01D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33" y="1540933"/>
            <a:ext cx="11929534" cy="463603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sv-SE" sz="3400" dirty="0"/>
              <a:t>Enligt Svenska handbollsförbundet ska barn- och ungdomshandboll ska kännetecknas av:</a:t>
            </a:r>
          </a:p>
          <a:p>
            <a:pPr marL="0" indent="0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sz="2600" i="1" dirty="0"/>
              <a:t>Lek och glädje att utöva handboll med bollen som redskap.</a:t>
            </a:r>
          </a:p>
          <a:p>
            <a:pPr marL="0" indent="0" algn="ctr">
              <a:buNone/>
            </a:pPr>
            <a:endParaRPr lang="sv-SE" sz="2600" i="1" dirty="0"/>
          </a:p>
          <a:p>
            <a:pPr marL="0" indent="0" algn="ctr">
              <a:buNone/>
            </a:pPr>
            <a:r>
              <a:rPr lang="sv-SE" sz="2600" i="1" dirty="0"/>
              <a:t>En trygg och utvecklande miljö som inspirerar till ett livslångt idrottande, där individen inte bara får kunskap inom handboll utan även utvecklas till en god kamrat och god samhällsmedborgare.</a:t>
            </a:r>
            <a:br>
              <a:rPr lang="sv-SE" sz="2600" i="1" dirty="0"/>
            </a:br>
            <a:endParaRPr lang="sv-SE" sz="2600" i="1" dirty="0"/>
          </a:p>
          <a:p>
            <a:pPr marL="0" indent="0" algn="ctr">
              <a:buNone/>
            </a:pPr>
            <a:r>
              <a:rPr lang="sv-SE" sz="2600" i="1" dirty="0"/>
              <a:t>Att fokus ligger på hälsa, trivsel och välbefinnande där tävling och prestation skapar spänning och stimulans i deltagandet.</a:t>
            </a:r>
            <a:br>
              <a:rPr lang="sv-SE" sz="2600" i="1" dirty="0"/>
            </a:br>
            <a:endParaRPr lang="sv-SE" sz="2600" i="1" dirty="0"/>
          </a:p>
          <a:p>
            <a:pPr marL="0" indent="0" algn="ctr">
              <a:buNone/>
            </a:pPr>
            <a:r>
              <a:rPr lang="sv-SE" sz="2600" i="1" dirty="0"/>
              <a:t>Att vara en inkluderande och välkomnande verksamhet för alla, där alla barn och ungdomar ska ges möjlighet att spela handboll utifrån sina egna ambitioner och förutsättningar.</a:t>
            </a:r>
            <a:br>
              <a:rPr lang="sv-SE" sz="2600" i="1" dirty="0"/>
            </a:br>
            <a:endParaRPr lang="sv-SE" sz="2600" i="1" dirty="0"/>
          </a:p>
          <a:p>
            <a:pPr marL="0" indent="0" algn="ctr">
              <a:buNone/>
            </a:pPr>
            <a:r>
              <a:rPr lang="sv-SE" sz="2600" i="1" dirty="0"/>
              <a:t>Att träningar genomförs inom ramen för </a:t>
            </a:r>
            <a:r>
              <a:rPr lang="sv-SE" sz="2600" b="1" i="1" dirty="0"/>
              <a:t>BRA (hög Bollkontaktsgrad, hög </a:t>
            </a:r>
            <a:r>
              <a:rPr lang="sv-SE" sz="2600" b="1" i="1" dirty="0" err="1"/>
              <a:t>Rolighetsgrad</a:t>
            </a:r>
            <a:r>
              <a:rPr lang="sv-SE" sz="2600" b="1" i="1" dirty="0"/>
              <a:t> och hög Aktivitetsgrad).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681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509DDF-C9D4-4E33-949A-777A4B37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13"/>
            <a:ext cx="10515600" cy="1325563"/>
          </a:xfrm>
        </p:spPr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Vad är roligt då?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D42980-8D94-417A-B298-1CE5E0F5D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87" y="1261858"/>
            <a:ext cx="11697025" cy="544341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Alla barn gillar olika saker, men kan vara någon eller flera av följande punkter:</a:t>
            </a:r>
          </a:p>
          <a:p>
            <a:r>
              <a:rPr lang="sv-SE" dirty="0"/>
              <a:t>Leka</a:t>
            </a:r>
          </a:p>
          <a:p>
            <a:r>
              <a:rPr lang="sv-SE" dirty="0"/>
              <a:t>Kämpa</a:t>
            </a:r>
          </a:p>
          <a:p>
            <a:r>
              <a:rPr lang="sv-SE" dirty="0"/>
              <a:t>Lära sig nya saker</a:t>
            </a:r>
          </a:p>
          <a:p>
            <a:r>
              <a:rPr lang="sv-SE" dirty="0"/>
              <a:t>Samarbeta</a:t>
            </a:r>
          </a:p>
          <a:p>
            <a:r>
              <a:rPr lang="sv-SE" dirty="0"/>
              <a:t>Bli sedd</a:t>
            </a:r>
          </a:p>
          <a:p>
            <a:r>
              <a:rPr lang="sv-SE" dirty="0"/>
              <a:t>Lära känna varandra</a:t>
            </a:r>
          </a:p>
          <a:p>
            <a:r>
              <a:rPr lang="sv-SE" dirty="0"/>
              <a:t>Ta i och bli svettig </a:t>
            </a:r>
          </a:p>
          <a:p>
            <a:r>
              <a:rPr lang="sv-SE" dirty="0"/>
              <a:t>Bli hejad på</a:t>
            </a:r>
          </a:p>
        </p:txBody>
      </p:sp>
      <p:pic>
        <p:nvPicPr>
          <p:cNvPr id="3076" name="Picture 4" descr="Mölndals HF Bollskolan (födda 2020-2022)">
            <a:extLst>
              <a:ext uri="{FF2B5EF4-FFF2-40B4-BE49-F238E27FC236}">
                <a16:creationId xmlns:a16="http://schemas.microsoft.com/office/drawing/2014/main" id="{AFB15EA5-7E9A-48F2-BF57-F7438B891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639" y="1963209"/>
            <a:ext cx="253365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andbollsspelare Redo att Passa Bollen Tecknad Clipart | Premiumvektor">
            <a:extLst>
              <a:ext uri="{FF2B5EF4-FFF2-40B4-BE49-F238E27FC236}">
                <a16:creationId xmlns:a16="http://schemas.microsoft.com/office/drawing/2014/main" id="{2B05FD27-DF0D-4B26-B2E6-04123E47C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267" y="398356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artoon Boy and Girl Handshake : Friendship Diversity and Children  Illustration Vektor Illustrationer - Illustration av olikt, service:  376265312">
            <a:extLst>
              <a:ext uri="{FF2B5EF4-FFF2-40B4-BE49-F238E27FC236}">
                <a16:creationId xmlns:a16="http://schemas.microsoft.com/office/drawing/2014/main" id="{AF4CF515-C6B0-4C7C-871B-48ED50F9C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935" y="404548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41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62CE77-5928-47AE-A337-4F0496E5B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769" y="1802699"/>
            <a:ext cx="11764108" cy="4914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Enligt Handbollsförbundet är att utveckla barnens grundläggande rörelsefärdigheter ett sätt att ge barnen förutsättningar att utvecklas som spelare och som individ </a:t>
            </a:r>
            <a:r>
              <a:rPr lang="sv-SE" b="1" i="1" dirty="0"/>
              <a:t>över tid. </a:t>
            </a:r>
            <a:br>
              <a:rPr lang="sv-SE" b="1" i="1" dirty="0"/>
            </a:br>
            <a:br>
              <a:rPr lang="sv-SE" b="1" i="1" dirty="0"/>
            </a:br>
            <a:r>
              <a:rPr lang="sv-SE" dirty="0"/>
              <a:t>De färdigheter vi siktar på att utveckla i båda grupper är: </a:t>
            </a:r>
            <a:br>
              <a:rPr lang="sv-SE" dirty="0"/>
            </a:br>
            <a:endParaRPr lang="sv-SE" dirty="0"/>
          </a:p>
          <a:p>
            <a:r>
              <a:rPr lang="sv-SE" sz="1800" b="1" i="1" dirty="0"/>
              <a:t>Koordination </a:t>
            </a:r>
          </a:p>
          <a:p>
            <a:r>
              <a:rPr lang="sv-SE" sz="1800" b="1" i="1" dirty="0"/>
              <a:t>Uthållighet</a:t>
            </a:r>
          </a:p>
          <a:p>
            <a:r>
              <a:rPr lang="sv-SE" sz="1800" b="1" i="1" dirty="0"/>
              <a:t>Styrka</a:t>
            </a:r>
          </a:p>
          <a:p>
            <a:r>
              <a:rPr lang="sv-SE" sz="1800" b="1" i="1" dirty="0"/>
              <a:t>Rörlighet </a:t>
            </a:r>
          </a:p>
          <a:p>
            <a:r>
              <a:rPr lang="sv-SE" sz="1800" b="1" i="1" dirty="0"/>
              <a:t>Snabbhet 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FB9C7E9E-F3A1-44B8-B262-D93DB3ABE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Grundläggande rörelsefärdigheter </a:t>
            </a:r>
            <a:br>
              <a:rPr lang="sv-SE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3200" b="1" i="1" dirty="0">
                <a:solidFill>
                  <a:schemeClr val="accent1">
                    <a:lumMod val="75000"/>
                  </a:schemeClr>
                </a:solidFill>
              </a:rPr>
              <a:t>Motorisk utveckling/</a:t>
            </a:r>
            <a:r>
              <a:rPr lang="sv-SE" sz="3200" b="1" i="1" dirty="0" err="1">
                <a:solidFill>
                  <a:schemeClr val="accent1">
                    <a:lumMod val="75000"/>
                  </a:schemeClr>
                </a:solidFill>
              </a:rPr>
              <a:t>koordinativ</a:t>
            </a:r>
            <a:r>
              <a:rPr lang="sv-SE" sz="3200" b="1" i="1" dirty="0">
                <a:solidFill>
                  <a:schemeClr val="accent1">
                    <a:lumMod val="75000"/>
                  </a:schemeClr>
                </a:solidFill>
              </a:rPr>
              <a:t> förmåga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03276F0-60EC-4FDF-872D-4032EDC950FC}"/>
              </a:ext>
            </a:extLst>
          </p:cNvPr>
          <p:cNvSpPr txBox="1"/>
          <p:nvPr/>
        </p:nvSpPr>
        <p:spPr>
          <a:xfrm>
            <a:off x="6355856" y="4079859"/>
            <a:ext cx="5736170" cy="2062103"/>
          </a:xfrm>
          <a:custGeom>
            <a:avLst/>
            <a:gdLst>
              <a:gd name="connsiteX0" fmla="*/ 0 w 5736170"/>
              <a:gd name="connsiteY0" fmla="*/ 0 h 2062103"/>
              <a:gd name="connsiteX1" fmla="*/ 630979 w 5736170"/>
              <a:gd name="connsiteY1" fmla="*/ 0 h 2062103"/>
              <a:gd name="connsiteX2" fmla="*/ 1147234 w 5736170"/>
              <a:gd name="connsiteY2" fmla="*/ 0 h 2062103"/>
              <a:gd name="connsiteX3" fmla="*/ 1548766 w 5736170"/>
              <a:gd name="connsiteY3" fmla="*/ 0 h 2062103"/>
              <a:gd name="connsiteX4" fmla="*/ 2122383 w 5736170"/>
              <a:gd name="connsiteY4" fmla="*/ 0 h 2062103"/>
              <a:gd name="connsiteX5" fmla="*/ 2638638 w 5736170"/>
              <a:gd name="connsiteY5" fmla="*/ 0 h 2062103"/>
              <a:gd name="connsiteX6" fmla="*/ 3326979 w 5736170"/>
              <a:gd name="connsiteY6" fmla="*/ 0 h 2062103"/>
              <a:gd name="connsiteX7" fmla="*/ 3900596 w 5736170"/>
              <a:gd name="connsiteY7" fmla="*/ 0 h 2062103"/>
              <a:gd name="connsiteX8" fmla="*/ 4588936 w 5736170"/>
              <a:gd name="connsiteY8" fmla="*/ 0 h 2062103"/>
              <a:gd name="connsiteX9" fmla="*/ 5736170 w 5736170"/>
              <a:gd name="connsiteY9" fmla="*/ 0 h 2062103"/>
              <a:gd name="connsiteX10" fmla="*/ 5736170 w 5736170"/>
              <a:gd name="connsiteY10" fmla="*/ 453663 h 2062103"/>
              <a:gd name="connsiteX11" fmla="*/ 5736170 w 5736170"/>
              <a:gd name="connsiteY11" fmla="*/ 927946 h 2062103"/>
              <a:gd name="connsiteX12" fmla="*/ 5736170 w 5736170"/>
              <a:gd name="connsiteY12" fmla="*/ 1381609 h 2062103"/>
              <a:gd name="connsiteX13" fmla="*/ 5736170 w 5736170"/>
              <a:gd name="connsiteY13" fmla="*/ 2062103 h 2062103"/>
              <a:gd name="connsiteX14" fmla="*/ 5277276 w 5736170"/>
              <a:gd name="connsiteY14" fmla="*/ 2062103 h 2062103"/>
              <a:gd name="connsiteX15" fmla="*/ 4703659 w 5736170"/>
              <a:gd name="connsiteY15" fmla="*/ 2062103 h 2062103"/>
              <a:gd name="connsiteX16" fmla="*/ 4130042 w 5736170"/>
              <a:gd name="connsiteY16" fmla="*/ 2062103 h 2062103"/>
              <a:gd name="connsiteX17" fmla="*/ 3671149 w 5736170"/>
              <a:gd name="connsiteY17" fmla="*/ 2062103 h 2062103"/>
              <a:gd name="connsiteX18" fmla="*/ 3097532 w 5736170"/>
              <a:gd name="connsiteY18" fmla="*/ 2062103 h 2062103"/>
              <a:gd name="connsiteX19" fmla="*/ 2696000 w 5736170"/>
              <a:gd name="connsiteY19" fmla="*/ 2062103 h 2062103"/>
              <a:gd name="connsiteX20" fmla="*/ 2294468 w 5736170"/>
              <a:gd name="connsiteY20" fmla="*/ 2062103 h 2062103"/>
              <a:gd name="connsiteX21" fmla="*/ 1720851 w 5736170"/>
              <a:gd name="connsiteY21" fmla="*/ 2062103 h 2062103"/>
              <a:gd name="connsiteX22" fmla="*/ 1204596 w 5736170"/>
              <a:gd name="connsiteY22" fmla="*/ 2062103 h 2062103"/>
              <a:gd name="connsiteX23" fmla="*/ 803064 w 5736170"/>
              <a:gd name="connsiteY23" fmla="*/ 2062103 h 2062103"/>
              <a:gd name="connsiteX24" fmla="*/ 0 w 5736170"/>
              <a:gd name="connsiteY24" fmla="*/ 2062103 h 2062103"/>
              <a:gd name="connsiteX25" fmla="*/ 0 w 5736170"/>
              <a:gd name="connsiteY25" fmla="*/ 1525956 h 2062103"/>
              <a:gd name="connsiteX26" fmla="*/ 0 w 5736170"/>
              <a:gd name="connsiteY26" fmla="*/ 989809 h 2062103"/>
              <a:gd name="connsiteX27" fmla="*/ 0 w 5736170"/>
              <a:gd name="connsiteY27" fmla="*/ 0 h 2062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736170" h="2062103" extrusionOk="0">
                <a:moveTo>
                  <a:pt x="0" y="0"/>
                </a:moveTo>
                <a:cubicBezTo>
                  <a:pt x="257483" y="-35208"/>
                  <a:pt x="482470" y="38972"/>
                  <a:pt x="630979" y="0"/>
                </a:cubicBezTo>
                <a:cubicBezTo>
                  <a:pt x="779488" y="-38972"/>
                  <a:pt x="979625" y="23706"/>
                  <a:pt x="1147234" y="0"/>
                </a:cubicBezTo>
                <a:cubicBezTo>
                  <a:pt x="1314843" y="-23706"/>
                  <a:pt x="1461819" y="41850"/>
                  <a:pt x="1548766" y="0"/>
                </a:cubicBezTo>
                <a:cubicBezTo>
                  <a:pt x="1635713" y="-41850"/>
                  <a:pt x="1954399" y="68350"/>
                  <a:pt x="2122383" y="0"/>
                </a:cubicBezTo>
                <a:cubicBezTo>
                  <a:pt x="2290367" y="-68350"/>
                  <a:pt x="2449046" y="23572"/>
                  <a:pt x="2638638" y="0"/>
                </a:cubicBezTo>
                <a:cubicBezTo>
                  <a:pt x="2828231" y="-23572"/>
                  <a:pt x="3024098" y="28421"/>
                  <a:pt x="3326979" y="0"/>
                </a:cubicBezTo>
                <a:cubicBezTo>
                  <a:pt x="3629860" y="-28421"/>
                  <a:pt x="3649743" y="6237"/>
                  <a:pt x="3900596" y="0"/>
                </a:cubicBezTo>
                <a:cubicBezTo>
                  <a:pt x="4151449" y="-6237"/>
                  <a:pt x="4444932" y="49907"/>
                  <a:pt x="4588936" y="0"/>
                </a:cubicBezTo>
                <a:cubicBezTo>
                  <a:pt x="4732940" y="-49907"/>
                  <a:pt x="5336430" y="60863"/>
                  <a:pt x="5736170" y="0"/>
                </a:cubicBezTo>
                <a:cubicBezTo>
                  <a:pt x="5747514" y="115960"/>
                  <a:pt x="5735983" y="239251"/>
                  <a:pt x="5736170" y="453663"/>
                </a:cubicBezTo>
                <a:cubicBezTo>
                  <a:pt x="5736357" y="668075"/>
                  <a:pt x="5685436" y="798098"/>
                  <a:pt x="5736170" y="927946"/>
                </a:cubicBezTo>
                <a:cubicBezTo>
                  <a:pt x="5786904" y="1057794"/>
                  <a:pt x="5693810" y="1230699"/>
                  <a:pt x="5736170" y="1381609"/>
                </a:cubicBezTo>
                <a:cubicBezTo>
                  <a:pt x="5778530" y="1532519"/>
                  <a:pt x="5707356" y="1833768"/>
                  <a:pt x="5736170" y="2062103"/>
                </a:cubicBezTo>
                <a:cubicBezTo>
                  <a:pt x="5611806" y="2107399"/>
                  <a:pt x="5481631" y="2056224"/>
                  <a:pt x="5277276" y="2062103"/>
                </a:cubicBezTo>
                <a:cubicBezTo>
                  <a:pt x="5072921" y="2067982"/>
                  <a:pt x="4913659" y="2004515"/>
                  <a:pt x="4703659" y="2062103"/>
                </a:cubicBezTo>
                <a:cubicBezTo>
                  <a:pt x="4493659" y="2119691"/>
                  <a:pt x="4413728" y="2015309"/>
                  <a:pt x="4130042" y="2062103"/>
                </a:cubicBezTo>
                <a:cubicBezTo>
                  <a:pt x="3846356" y="2108897"/>
                  <a:pt x="3797712" y="2061494"/>
                  <a:pt x="3671149" y="2062103"/>
                </a:cubicBezTo>
                <a:cubicBezTo>
                  <a:pt x="3544586" y="2062712"/>
                  <a:pt x="3243697" y="2036464"/>
                  <a:pt x="3097532" y="2062103"/>
                </a:cubicBezTo>
                <a:cubicBezTo>
                  <a:pt x="2951367" y="2087742"/>
                  <a:pt x="2814972" y="2021174"/>
                  <a:pt x="2696000" y="2062103"/>
                </a:cubicBezTo>
                <a:cubicBezTo>
                  <a:pt x="2577028" y="2103032"/>
                  <a:pt x="2490706" y="2039485"/>
                  <a:pt x="2294468" y="2062103"/>
                </a:cubicBezTo>
                <a:cubicBezTo>
                  <a:pt x="2098230" y="2084721"/>
                  <a:pt x="1939355" y="2021961"/>
                  <a:pt x="1720851" y="2062103"/>
                </a:cubicBezTo>
                <a:cubicBezTo>
                  <a:pt x="1502347" y="2102245"/>
                  <a:pt x="1326536" y="2012891"/>
                  <a:pt x="1204596" y="2062103"/>
                </a:cubicBezTo>
                <a:cubicBezTo>
                  <a:pt x="1082657" y="2111315"/>
                  <a:pt x="892222" y="2047893"/>
                  <a:pt x="803064" y="2062103"/>
                </a:cubicBezTo>
                <a:cubicBezTo>
                  <a:pt x="713906" y="2076313"/>
                  <a:pt x="274763" y="2001546"/>
                  <a:pt x="0" y="2062103"/>
                </a:cubicBezTo>
                <a:cubicBezTo>
                  <a:pt x="-36133" y="1847074"/>
                  <a:pt x="44336" y="1637098"/>
                  <a:pt x="0" y="1525956"/>
                </a:cubicBezTo>
                <a:cubicBezTo>
                  <a:pt x="-44336" y="1414814"/>
                  <a:pt x="5866" y="1225740"/>
                  <a:pt x="0" y="989809"/>
                </a:cubicBezTo>
                <a:cubicBezTo>
                  <a:pt x="-5866" y="753878"/>
                  <a:pt x="56967" y="390319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accent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95822676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600" b="1" dirty="0"/>
              <a:t>Hinderbanans och lekens syfte! </a:t>
            </a:r>
            <a:br>
              <a:rPr lang="sv-SE" sz="1600" dirty="0"/>
            </a:br>
            <a:r>
              <a:rPr lang="sv-SE" sz="1600" dirty="0"/>
              <a:t>Vi utvecklar barnens grundläggande färdigheter i hinderbanan genom att låta dom göra flera av följande saker: </a:t>
            </a:r>
            <a:br>
              <a:rPr lang="sv-SE" sz="1600" dirty="0"/>
            </a:br>
            <a:r>
              <a:rPr lang="sv-SE" sz="1600" dirty="0"/>
              <a:t>Åla, hänga, klättra, hoppa, rulla, gå, krypa, balansera, kasta, fånga, springa, stödja</a:t>
            </a:r>
            <a:br>
              <a:rPr lang="sv-SE" sz="1600" dirty="0"/>
            </a:br>
            <a:endParaRPr lang="sv-SE" sz="1600" dirty="0"/>
          </a:p>
          <a:p>
            <a:pPr algn="ctr"/>
            <a:r>
              <a:rPr lang="sv-SE" sz="1600" dirty="0"/>
              <a:t>Exempelvis på lekar som ger uthållighet, snabbhet: kinesiska muren, stafett, under hökens vingar kom, skattjakt </a:t>
            </a:r>
          </a:p>
        </p:txBody>
      </p:sp>
      <p:sp>
        <p:nvSpPr>
          <p:cNvPr id="7" name="Pil: höger 6">
            <a:extLst>
              <a:ext uri="{FF2B5EF4-FFF2-40B4-BE49-F238E27FC236}">
                <a16:creationId xmlns:a16="http://schemas.microsoft.com/office/drawing/2014/main" id="{94DE001A-3F45-4556-B4F3-3C73169E3311}"/>
              </a:ext>
            </a:extLst>
          </p:cNvPr>
          <p:cNvSpPr/>
          <p:nvPr/>
        </p:nvSpPr>
        <p:spPr>
          <a:xfrm>
            <a:off x="2019623" y="4260011"/>
            <a:ext cx="4143785" cy="170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31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3A3A2A-2CD2-46A8-82A1-5C9134397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Exempel upplägg på 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02D1EF-E6C5-46C3-9F6A-932026158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3" y="1840035"/>
            <a:ext cx="496472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b="1" dirty="0" err="1"/>
              <a:t>Bollkul</a:t>
            </a:r>
            <a:r>
              <a:rPr lang="sv-SE" b="1" dirty="0"/>
              <a:t> ca 40 minuter</a:t>
            </a:r>
          </a:p>
          <a:p>
            <a:pPr algn="ctr"/>
            <a:r>
              <a:rPr lang="sv-SE" sz="2000" dirty="0"/>
              <a:t>Samling </a:t>
            </a:r>
          </a:p>
          <a:p>
            <a:pPr algn="ctr"/>
            <a:r>
              <a:rPr lang="sv-SE" sz="2000" dirty="0"/>
              <a:t>Hinderbana 2st en med och en utan boll</a:t>
            </a:r>
          </a:p>
          <a:p>
            <a:pPr algn="ctr"/>
            <a:r>
              <a:rPr lang="sv-SE" sz="2000" dirty="0"/>
              <a:t>Lek på ena halvplanen </a:t>
            </a:r>
            <a:br>
              <a:rPr lang="sv-SE" sz="2000" dirty="0"/>
            </a:br>
            <a:r>
              <a:rPr lang="sv-SE" sz="2000" dirty="0"/>
              <a:t>andra planen bana med skjuta på mål</a:t>
            </a:r>
          </a:p>
          <a:p>
            <a:pPr algn="ctr"/>
            <a:r>
              <a:rPr lang="sv-SE" sz="2000" dirty="0"/>
              <a:t>Avslut</a:t>
            </a:r>
            <a:br>
              <a:rPr lang="sv-SE" sz="2000" dirty="0"/>
            </a:br>
            <a:br>
              <a:rPr lang="sv-SE" sz="2000" dirty="0"/>
            </a:br>
            <a:r>
              <a:rPr lang="sv-SE" sz="2000" dirty="0"/>
              <a:t>Lek blandat med handboll, där tyngdpunkten ligger på motorisk utveckling med hinderbana men med inslag av handboll. Det ska vara roligt men också fylla ett långsiktigt syfte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74F9476F-A9DA-4E24-9EA0-AE69B86D234F}"/>
              </a:ext>
            </a:extLst>
          </p:cNvPr>
          <p:cNvSpPr txBox="1">
            <a:spLocks/>
          </p:cNvSpPr>
          <p:nvPr/>
        </p:nvSpPr>
        <p:spPr>
          <a:xfrm>
            <a:off x="6096000" y="1840035"/>
            <a:ext cx="49647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b="1" dirty="0"/>
              <a:t>U07 ca 50-55 minuter</a:t>
            </a:r>
          </a:p>
          <a:p>
            <a:pPr algn="ctr"/>
            <a:r>
              <a:rPr lang="sv-SE" sz="2000" dirty="0"/>
              <a:t>Samling</a:t>
            </a:r>
          </a:p>
          <a:p>
            <a:pPr algn="ctr"/>
            <a:r>
              <a:rPr lang="sv-SE" sz="2000" dirty="0"/>
              <a:t>Hinderbana med boll på en halvan, lek på andra halvan </a:t>
            </a:r>
          </a:p>
          <a:p>
            <a:pPr algn="ctr"/>
            <a:r>
              <a:rPr lang="sv-SE" sz="2000" dirty="0" err="1"/>
              <a:t>Doppboll</a:t>
            </a:r>
            <a:r>
              <a:rPr lang="sv-SE" sz="2000" dirty="0"/>
              <a:t>: Spelförståelse </a:t>
            </a:r>
          </a:p>
          <a:p>
            <a:pPr algn="ctr"/>
            <a:r>
              <a:rPr lang="sv-SE" sz="2000" dirty="0"/>
              <a:t>Stoppboll: Teknik och bollkontakt</a:t>
            </a:r>
          </a:p>
          <a:p>
            <a:pPr algn="ctr"/>
            <a:r>
              <a:rPr lang="sv-SE" sz="2000" dirty="0"/>
              <a:t>Avslut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sv-SE" sz="2000" dirty="0"/>
              <a:t>Hinderbana för motoriska grundläggande färdigheter, leken är med för </a:t>
            </a:r>
            <a:r>
              <a:rPr lang="sv-SE" sz="2000" dirty="0" err="1"/>
              <a:t>rolighetsgrad</a:t>
            </a:r>
            <a:r>
              <a:rPr lang="sv-SE" sz="2000" dirty="0"/>
              <a:t>, flås och uthållighet, </a:t>
            </a:r>
            <a:r>
              <a:rPr lang="sv-SE" sz="2000" dirty="0" err="1"/>
              <a:t>doppboll</a:t>
            </a:r>
            <a:r>
              <a:rPr lang="sv-SE" sz="2000" dirty="0"/>
              <a:t> en typ av spelförberedande övning och stoppboll teknik med hög bollkontakt och möjlighet att nivåanpassa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80984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3A3A2A-2CD2-46A8-82A1-5C913439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Planen framöver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02D1EF-E6C5-46C3-9F6A-932026158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3" y="1840035"/>
            <a:ext cx="496472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b="1" dirty="0" err="1"/>
              <a:t>Bollkul</a:t>
            </a:r>
            <a:endParaRPr lang="sv-SE" b="1" dirty="0"/>
          </a:p>
          <a:p>
            <a:pPr marL="0" indent="0" algn="ctr">
              <a:buNone/>
            </a:pPr>
            <a:r>
              <a:rPr lang="sv-SE" sz="2000" dirty="0"/>
              <a:t>Fortsatt fokus på leken blandat med handboll, kan bli så att vi delar upp den gruppen i ålder för att utmana mer åldersanpassat men upplägget liknande med hinderbana som start, därefter lek. </a:t>
            </a:r>
            <a:br>
              <a:rPr lang="sv-SE" sz="2000" dirty="0"/>
            </a:br>
            <a:br>
              <a:rPr lang="sv-SE" sz="2000" dirty="0"/>
            </a:br>
            <a:br>
              <a:rPr lang="sv-SE" sz="2000" dirty="0"/>
            </a:br>
            <a:br>
              <a:rPr lang="sv-SE" sz="2000" dirty="0"/>
            </a:br>
            <a:endParaRPr lang="sv-SE" sz="2000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74F9476F-A9DA-4E24-9EA0-AE69B86D234F}"/>
              </a:ext>
            </a:extLst>
          </p:cNvPr>
          <p:cNvSpPr txBox="1">
            <a:spLocks/>
          </p:cNvSpPr>
          <p:nvPr/>
        </p:nvSpPr>
        <p:spPr>
          <a:xfrm>
            <a:off x="6096000" y="1840035"/>
            <a:ext cx="49647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b="1" dirty="0"/>
              <a:t>U07</a:t>
            </a:r>
          </a:p>
          <a:p>
            <a:pPr marL="0" indent="0" algn="ctr">
              <a:buNone/>
            </a:pPr>
            <a:r>
              <a:rPr lang="sv-SE" sz="2000" dirty="0"/>
              <a:t>Hinderbana som uppvärmning och delat med lek. Mer spelförberedande övningar, mer fokus på handbollsövningar, teknik och pass och öka ”handbollsnivån” succesivt utan att tappa leken och samhörigheten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0C43629-EB1D-4E77-9FC1-AD5079A339FB}"/>
              </a:ext>
            </a:extLst>
          </p:cNvPr>
          <p:cNvSpPr txBox="1"/>
          <p:nvPr/>
        </p:nvSpPr>
        <p:spPr>
          <a:xfrm>
            <a:off x="838200" y="4991044"/>
            <a:ext cx="10430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 i="1" dirty="0"/>
              <a:t>Båda grupperna </a:t>
            </a:r>
            <a:r>
              <a:rPr lang="sv-SE" b="1" i="1" dirty="0"/>
              <a:t>försöker vi tänka på: </a:t>
            </a:r>
            <a:br>
              <a:rPr lang="sv-SE" i="1" dirty="0"/>
            </a:br>
            <a:r>
              <a:rPr lang="sv-SE" sz="1800" i="1" dirty="0"/>
              <a:t>BRA (hög Bollkontaktsgrad, hög </a:t>
            </a:r>
            <a:r>
              <a:rPr lang="sv-SE" sz="1800" i="1" dirty="0" err="1"/>
              <a:t>Rolighetsgrad</a:t>
            </a:r>
            <a:r>
              <a:rPr lang="sv-SE" sz="1800" i="1" dirty="0"/>
              <a:t> och hög Aktivitetsgrad).</a:t>
            </a:r>
            <a:br>
              <a:rPr lang="sv-SE" sz="1800" i="1" dirty="0"/>
            </a:br>
            <a:r>
              <a:rPr lang="sv-SE" sz="1800" i="1" dirty="0"/>
              <a:t>Alla barn har olika </a:t>
            </a:r>
            <a:r>
              <a:rPr lang="sv-SE" sz="1800" i="1" dirty="0" err="1"/>
              <a:t>träningsvana</a:t>
            </a:r>
            <a:r>
              <a:rPr lang="sv-SE" i="1" dirty="0"/>
              <a:t> och förutsättningar, vi jobbar med att utmana alla barn på den nivå de befinner sig på.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578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3A3A2A-2CD2-46A8-82A1-5C913439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solidFill>
                  <a:schemeClr val="accent1">
                    <a:lumMod val="75000"/>
                  </a:schemeClr>
                </a:solidFill>
              </a:rPr>
              <a:t>Planen framöver: eran roll som förälder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02D1EF-E6C5-46C3-9F6A-932026158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3" y="1840035"/>
            <a:ext cx="496472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b="1" dirty="0" err="1"/>
              <a:t>Bollkul</a:t>
            </a:r>
            <a:endParaRPr lang="sv-SE" b="1" dirty="0"/>
          </a:p>
          <a:p>
            <a:pPr marL="0" indent="0" algn="ctr">
              <a:buNone/>
            </a:pPr>
            <a:r>
              <a:rPr lang="sv-SE" sz="2000" dirty="0"/>
              <a:t>Föräldrarna fortsätter att finnas på planen, fin stund tillsammans med era barn. </a:t>
            </a:r>
            <a:br>
              <a:rPr lang="sv-SE" sz="2000" dirty="0"/>
            </a:br>
            <a:r>
              <a:rPr lang="sv-SE" sz="2000" dirty="0"/>
              <a:t>Vi hjälps åt så mycket vi kan  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74F9476F-A9DA-4E24-9EA0-AE69B86D234F}"/>
              </a:ext>
            </a:extLst>
          </p:cNvPr>
          <p:cNvSpPr txBox="1">
            <a:spLocks/>
          </p:cNvSpPr>
          <p:nvPr/>
        </p:nvSpPr>
        <p:spPr>
          <a:xfrm>
            <a:off x="6096000" y="1840035"/>
            <a:ext cx="49647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b="1" dirty="0"/>
              <a:t>U07</a:t>
            </a:r>
          </a:p>
          <a:p>
            <a:pPr marL="0" indent="0" algn="ctr">
              <a:buNone/>
            </a:pPr>
            <a:r>
              <a:rPr lang="sv-SE" sz="2000" dirty="0"/>
              <a:t>Vi kommer prova att ha föräldrarna i omklädningsrummet, för att se hur gruppen hanterar det. Finns möjlighet att under drickapausen springa till förälder för att tanka närhet vid behov. </a:t>
            </a:r>
          </a:p>
          <a:p>
            <a:pPr marL="0" indent="0" algn="ctr">
              <a:buNone/>
            </a:pPr>
            <a:endParaRPr lang="sv-SE" sz="20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44DD6C9-8F96-415E-838B-0E6D2B3EE7C6}"/>
              </a:ext>
            </a:extLst>
          </p:cNvPr>
          <p:cNvSpPr txBox="1"/>
          <p:nvPr/>
        </p:nvSpPr>
        <p:spPr>
          <a:xfrm>
            <a:off x="1049154" y="4446872"/>
            <a:ext cx="100115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Vi vill som ledare samverka med er som föräldrar och även barnen, för att tillsammans skapa en miljö där vi jobbar aktivt mot Svenska Handbollsförbundets värdegrund som betonar att </a:t>
            </a:r>
          </a:p>
          <a:p>
            <a:pPr algn="ctr"/>
            <a:r>
              <a:rPr lang="sv-SE" i="1" dirty="0"/>
              <a:t>vi ska utveckla människor, inte bara spelare. </a:t>
            </a:r>
          </a:p>
          <a:p>
            <a:pPr algn="ctr"/>
            <a:endParaRPr lang="sv-SE" i="1" dirty="0"/>
          </a:p>
          <a:p>
            <a:pPr algn="ctr"/>
            <a:r>
              <a:rPr lang="sv-SE" i="1" dirty="0"/>
              <a:t>Kopplat till den värdegrunden så kommer vi införa förhållningsregler, mer aktivt i U07 men samma förhållningsregler gäller i </a:t>
            </a:r>
            <a:r>
              <a:rPr lang="sv-SE" i="1" dirty="0" err="1"/>
              <a:t>Bollkul</a:t>
            </a:r>
            <a:br>
              <a:rPr lang="sv-SE" i="1" dirty="0"/>
            </a:br>
            <a:br>
              <a:rPr lang="sv-SE" b="1" i="1" dirty="0"/>
            </a:br>
            <a:br>
              <a:rPr lang="sv-SE" i="1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268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  <p:bldP spid="7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1231</Words>
  <Application>Microsoft Office PowerPoint</Application>
  <PresentationFormat>Bredbild</PresentationFormat>
  <Paragraphs>98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Google Sans</vt:lpstr>
      <vt:lpstr>Office-tema</vt:lpstr>
      <vt:lpstr>PowerPoint-presentation</vt:lpstr>
      <vt:lpstr>Agenda: </vt:lpstr>
      <vt:lpstr>Ledarna</vt:lpstr>
      <vt:lpstr>Målet med Bollkul och U07</vt:lpstr>
      <vt:lpstr>Vad är roligt då?</vt:lpstr>
      <vt:lpstr>Grundläggande rörelsefärdigheter  Motorisk utveckling/koordinativ förmåga</vt:lpstr>
      <vt:lpstr>Exempel upplägg på träning</vt:lpstr>
      <vt:lpstr>Planen framöver</vt:lpstr>
      <vt:lpstr>Planen framöver: eran roll som förälder</vt:lpstr>
      <vt:lpstr>Förhållningsregler</vt:lpstr>
      <vt:lpstr>Frågor?</vt:lpstr>
      <vt:lpstr>Klädbeställning</vt:lpstr>
      <vt:lpstr>Laget.se</vt:lpstr>
      <vt:lpstr>För att följa på laget.se</vt:lpstr>
      <vt:lpstr>Minicupen i Kalix</vt:lpstr>
      <vt:lpstr>Intresserad av att vara ledare?</vt:lpstr>
      <vt:lpstr>Övriga frågor?</vt:lpstr>
      <vt:lpstr>Tack för ert deltagande!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Nordgren Emma (4004)</dc:creator>
  <cp:lastModifiedBy>Nordgren Emma (4004)</cp:lastModifiedBy>
  <cp:revision>22</cp:revision>
  <dcterms:created xsi:type="dcterms:W3CDTF">2025-10-19T08:32:11Z</dcterms:created>
  <dcterms:modified xsi:type="dcterms:W3CDTF">2025-10-21T08:15:57Z</dcterms:modified>
</cp:coreProperties>
</file>