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70" r:id="rId14"/>
    <p:sldId id="268" r:id="rId15"/>
    <p:sldId id="269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600" b="0" i="0" u="none" strike="noStrike" cap="none" spc="0" normalizeH="0" baseline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1pPr>
    <a:lvl2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600" b="0" i="0" u="none" strike="noStrike" cap="none" spc="0" normalizeH="0" baseline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2pPr>
    <a:lvl3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600" b="0" i="0" u="none" strike="noStrike" cap="none" spc="0" normalizeH="0" baseline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3pPr>
    <a:lvl4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600" b="0" i="0" u="none" strike="noStrike" cap="none" spc="0" normalizeH="0" baseline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4pPr>
    <a:lvl5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600" b="0" i="0" u="none" strike="noStrike" cap="none" spc="0" normalizeH="0" baseline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5pPr>
    <a:lvl6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600" b="0" i="0" u="none" strike="noStrike" cap="none" spc="0" normalizeH="0" baseline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6pPr>
    <a:lvl7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600" b="0" i="0" u="none" strike="noStrike" cap="none" spc="0" normalizeH="0" baseline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7pPr>
    <a:lvl8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600" b="0" i="0" u="none" strike="noStrike" cap="none" spc="0" normalizeH="0" baseline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8pPr>
    <a:lvl9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600" b="0" i="0" u="none" strike="noStrike" cap="none" spc="0" normalizeH="0" baseline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7E3D2">
              <a:alpha val="5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FDF6DA"/>
              </a:solidFill>
              <a:prstDash val="solid"/>
              <a:miter lim="400000"/>
            </a:ln>
          </a:left>
          <a:right>
            <a:ln w="12700" cap="flat">
              <a:solidFill>
                <a:srgbClr val="FDF6DA"/>
              </a:solidFill>
              <a:prstDash val="solid"/>
              <a:miter lim="400000"/>
            </a:ln>
          </a:right>
          <a:top>
            <a:ln w="12700" cap="flat">
              <a:solidFill>
                <a:srgbClr val="FDF6DA"/>
              </a:solidFill>
              <a:prstDash val="solid"/>
              <a:miter lim="400000"/>
            </a:ln>
          </a:top>
          <a:bottom>
            <a:ln w="12700" cap="flat">
              <a:solidFill>
                <a:srgbClr val="FDF6DA"/>
              </a:solidFill>
              <a:prstDash val="solid"/>
              <a:miter lim="400000"/>
            </a:ln>
          </a:bottom>
          <a:insideH>
            <a:ln w="12700" cap="flat">
              <a:solidFill>
                <a:srgbClr val="FDF6D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5C69B"/>
          </a:solidFill>
        </a:fill>
      </a:tcStyle>
    </a:firstCol>
    <a:lastRow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FDF6DA"/>
              </a:solidFill>
              <a:prstDash val="solid"/>
              <a:miter lim="400000"/>
            </a:ln>
          </a:bottom>
          <a:insideH>
            <a:ln w="12700" cap="flat">
              <a:solidFill>
                <a:srgbClr val="FDF6D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FDF6DA"/>
              </a:solidFill>
              <a:prstDash val="solid"/>
              <a:miter lim="400000"/>
            </a:ln>
          </a:top>
          <a:bottom>
            <a:ln w="12700" cap="flat">
              <a:solidFill>
                <a:srgbClr val="FDF6DA"/>
              </a:solidFill>
              <a:prstDash val="solid"/>
              <a:miter lim="400000"/>
            </a:ln>
          </a:bottom>
          <a:insideH>
            <a:ln w="12700" cap="flat">
              <a:solidFill>
                <a:srgbClr val="FDF6D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C9D69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solidFill>
                <a:srgbClr val="BDBBB3"/>
              </a:solidFill>
              <a:prstDash val="solid"/>
              <a:miter lim="400000"/>
            </a:ln>
          </a:left>
          <a:right>
            <a:ln w="12700" cap="flat">
              <a:solidFill>
                <a:srgbClr val="BDBBB3"/>
              </a:solidFill>
              <a:prstDash val="solid"/>
              <a:miter lim="400000"/>
            </a:ln>
          </a:right>
          <a:top>
            <a:ln w="12700" cap="flat">
              <a:solidFill>
                <a:srgbClr val="BDBBB3"/>
              </a:solidFill>
              <a:prstDash val="solid"/>
              <a:miter lim="400000"/>
            </a:ln>
          </a:top>
          <a:bottom>
            <a:ln w="12700" cap="flat">
              <a:solidFill>
                <a:srgbClr val="BDBBB3"/>
              </a:solidFill>
              <a:prstDash val="solid"/>
              <a:miter lim="400000"/>
            </a:ln>
          </a:bottom>
          <a:insideH>
            <a:ln w="12700" cap="flat">
              <a:solidFill>
                <a:srgbClr val="BDBBB3"/>
              </a:solidFill>
              <a:prstDash val="solid"/>
              <a:miter lim="400000"/>
            </a:ln>
          </a:insideH>
          <a:insideV>
            <a:ln w="12700" cap="flat">
              <a:solidFill>
                <a:srgbClr val="BDBBB3"/>
              </a:solidFill>
              <a:prstDash val="solid"/>
              <a:miter lim="400000"/>
            </a:ln>
          </a:insideV>
        </a:tcBdr>
        <a:fill>
          <a:solidFill>
            <a:srgbClr val="E7E3D2"/>
          </a:solidFill>
        </a:fill>
      </a:tcStyle>
    </a:wholeTbl>
    <a:band2H>
      <a:tcTxStyle/>
      <a:tcStyle>
        <a:tcBdr/>
        <a:fill>
          <a:solidFill>
            <a:srgbClr val="F6F2E5"/>
          </a:solidFill>
        </a:fill>
      </a:tcStyle>
    </a:band2H>
    <a:firstCo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solidFill>
                <a:srgbClr val="A5A59F"/>
              </a:solidFill>
              <a:prstDash val="solid"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A5A59F"/>
              </a:solidFill>
              <a:prstDash val="solid"/>
              <a:miter lim="400000"/>
            </a:ln>
          </a:insideV>
        </a:tcBdr>
        <a:fill>
          <a:solidFill>
            <a:srgbClr val="D3CDB7"/>
          </a:solidFill>
        </a:fill>
      </a:tcStyle>
    </a:firstCol>
    <a:lastRow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solidFill>
                <a:srgbClr val="A5A59F"/>
              </a:solidFill>
              <a:prstDash val="solid"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A5A59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8E755A"/>
              </a:solidFill>
              <a:prstDash val="solid"/>
              <a:miter lim="400000"/>
            </a:ln>
          </a:left>
          <a:right>
            <a:ln w="12700" cap="flat">
              <a:solidFill>
                <a:srgbClr val="8E755A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8E755A"/>
              </a:solidFill>
              <a:prstDash val="solid"/>
              <a:miter lim="400000"/>
            </a:ln>
          </a:insideH>
          <a:insideV>
            <a:ln w="12700" cap="flat">
              <a:solidFill>
                <a:srgbClr val="8E755A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Ref idx="maj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BDBBB3"/>
              </a:solidFill>
              <a:prstDash val="solid"/>
              <a:miter lim="400000"/>
            </a:ln>
          </a:top>
          <a:bottom>
            <a:ln w="3175" cap="flat">
              <a:solidFill>
                <a:srgbClr val="BDBBB3"/>
              </a:solidFill>
              <a:prstDash val="solid"/>
              <a:miter lim="400000"/>
            </a:ln>
          </a:bottom>
          <a:insideH>
            <a:ln w="3175" cap="flat">
              <a:solidFill>
                <a:srgbClr val="BDBBB3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3DA"/>
          </a:solidFill>
        </a:fill>
      </a:tcStyle>
    </a:wholeTbl>
    <a:band2H>
      <a:tcTxStyle/>
      <a:tcStyle>
        <a:tcBdr/>
        <a:fill>
          <a:solidFill>
            <a:srgbClr val="F9F5E8"/>
          </a:solidFill>
        </a:fill>
      </a:tcStyle>
    </a:band2H>
    <a:firstCo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solidFill>
                <a:srgbClr val="A5A59F"/>
              </a:solidFill>
              <a:prstDash val="solid"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5D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DBBB3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4D616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BDBBB3"/>
              </a:solidFill>
              <a:prstDash val="solid"/>
              <a:miter lim="400000"/>
            </a:ln>
          </a:bottom>
          <a:insideH>
            <a:ln w="12700" cap="flat">
              <a:solidFill>
                <a:srgbClr val="657477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FECE2"/>
          </a:solidFill>
        </a:fill>
      </a:tcStyle>
    </a:wholeTbl>
    <a:band2H>
      <a:tcTxStyle/>
      <a:tcStyle>
        <a:tcBdr/>
        <a:fill>
          <a:solidFill>
            <a:srgbClr val="FFFBF1"/>
          </a:solidFill>
        </a:fill>
      </a:tcStyle>
    </a:band2H>
    <a:firstCo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A29A85"/>
              </a:solidFill>
              <a:prstDash val="solid"/>
              <a:miter lim="400000"/>
            </a:ln>
          </a:right>
          <a:top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4D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29A85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A29A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A29A85"/>
              </a:solidFill>
              <a:prstDash val="solid"/>
              <a:miter lim="400000"/>
            </a:ln>
          </a:bottom>
          <a:insideH>
            <a:ln w="12700" cap="flat">
              <a:solidFill>
                <a:srgbClr val="A29A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33BA23B1-9221-436E-865A-0063620EA4FD}" styleName="">
    <a:tblBg/>
    <a:wholeTb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2C0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E9E7DC"/>
          </a:solidFill>
        </a:fill>
      </a:tcStyle>
    </a:band2H>
    <a:firstCo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5BEAA"/>
          </a:solidFill>
        </a:fill>
      </a:tcStyle>
    </a:firstCol>
    <a:lastRow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2C0">
              <a:alpha val="25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28C7D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DBD2B2"/>
              </a:solidFill>
              <a:prstDash val="solid"/>
              <a:miter lim="400000"/>
            </a:ln>
          </a:top>
          <a:bottom>
            <a:ln w="12700" cap="flat">
              <a:solidFill>
                <a:srgbClr val="DBD2B2"/>
              </a:solidFill>
              <a:prstDash val="solid"/>
              <a:miter lim="400000"/>
            </a:ln>
          </a:bottom>
          <a:insideH>
            <a:ln w="12700" cap="flat">
              <a:solidFill>
                <a:srgbClr val="DBD2B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DF9ED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Ref idx="minor">
          <a:srgbClr val="606060"/>
        </a:fontRef>
        <a:srgbClr val="606060"/>
      </a:tcTxStyle>
      <a:tcStyle>
        <a:tcBdr>
          <a:left>
            <a:ln w="25400" cap="flat">
              <a:solidFill>
                <a:srgbClr val="C6BB94"/>
              </a:solidFill>
              <a:prstDash val="solid"/>
              <a:miter lim="400000"/>
            </a:ln>
          </a:left>
          <a:right>
            <a:ln w="25400" cap="flat">
              <a:solidFill>
                <a:srgbClr val="C6BB94"/>
              </a:solidFill>
              <a:prstDash val="solid"/>
              <a:miter lim="400000"/>
            </a:ln>
          </a:right>
          <a:top>
            <a:ln w="12700" cap="flat">
              <a:solidFill>
                <a:srgbClr val="DBD2B2"/>
              </a:solidFill>
              <a:prstDash val="solid"/>
              <a:miter lim="400000"/>
            </a:ln>
          </a:top>
          <a:bottom>
            <a:ln w="12700" cap="flat">
              <a:solidFill>
                <a:srgbClr val="DBD2B2"/>
              </a:solidFill>
              <a:prstDash val="solid"/>
              <a:miter lim="400000"/>
            </a:ln>
          </a:bottom>
          <a:insideH>
            <a:ln w="12700" cap="flat">
              <a:solidFill>
                <a:srgbClr val="DBD2B2"/>
              </a:solidFill>
              <a:prstDash val="solid"/>
              <a:miter lim="400000"/>
            </a:ln>
          </a:insideH>
          <a:insideV>
            <a:ln w="12700" cap="flat">
              <a:solidFill>
                <a:srgbClr val="DBD2B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C6BB94"/>
              </a:solidFill>
              <a:prstDash val="solid"/>
              <a:miter lim="400000"/>
            </a:ln>
          </a:top>
          <a:bottom>
            <a:ln w="25400" cap="flat">
              <a:solidFill>
                <a:srgbClr val="C6BB94"/>
              </a:solidFill>
              <a:prstDash val="solid"/>
              <a:miter lim="400000"/>
            </a:ln>
          </a:bottom>
          <a:insideH>
            <a:ln w="12700" cap="flat">
              <a:solidFill>
                <a:srgbClr val="DBD2B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C6BB94"/>
              </a:solidFill>
              <a:prstDash val="solid"/>
              <a:miter lim="400000"/>
            </a:ln>
          </a:top>
          <a:bottom>
            <a:ln w="25400" cap="flat">
              <a:solidFill>
                <a:srgbClr val="C6BB94"/>
              </a:solidFill>
              <a:prstDash val="solid"/>
              <a:miter lim="400000"/>
            </a:ln>
          </a:bottom>
          <a:insideH>
            <a:ln w="12700" cap="flat">
              <a:solidFill>
                <a:srgbClr val="DBD2B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79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3" name="Shape 14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inje"/>
          <p:cNvSpPr/>
          <p:nvPr/>
        </p:nvSpPr>
        <p:spPr>
          <a:xfrm>
            <a:off x="952500" y="7289800"/>
            <a:ext cx="22479000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4" name="Titeltext"/>
          <p:cNvSpPr txBox="1">
            <a:spLocks noGrp="1"/>
          </p:cNvSpPr>
          <p:nvPr>
            <p:ph type="title"/>
          </p:nvPr>
        </p:nvSpPr>
        <p:spPr>
          <a:xfrm>
            <a:off x="952500" y="4229100"/>
            <a:ext cx="22479000" cy="2857500"/>
          </a:xfrm>
          <a:prstGeom prst="rect">
            <a:avLst/>
          </a:prstGeom>
        </p:spPr>
        <p:txBody>
          <a:bodyPr anchor="b"/>
          <a:lstStyle/>
          <a:p>
            <a:r>
              <a:t>Titeltext</a:t>
            </a:r>
          </a:p>
        </p:txBody>
      </p:sp>
      <p:sp>
        <p:nvSpPr>
          <p:cNvPr id="15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952500" y="7823200"/>
            <a:ext cx="22479000" cy="115570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1pPr>
            <a:lvl2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2pPr>
            <a:lvl3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3pPr>
            <a:lvl4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4pPr>
            <a:lvl5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6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22898100" y="12319000"/>
            <a:ext cx="419100" cy="4572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02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–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rön och gul båt vid vattenbrynet mitt emot byn Ferragudo i Portugal i skymningenFiskebåtar till sjöss nära by i skymningen i Algarve i södra Portugal."/>
          <p:cNvSpPr>
            <a:spLocks noGrp="1"/>
          </p:cNvSpPr>
          <p:nvPr>
            <p:ph type="pic" sz="half" idx="21"/>
          </p:nvPr>
        </p:nvSpPr>
        <p:spPr>
          <a:xfrm>
            <a:off x="13208000" y="520700"/>
            <a:ext cx="10909968" cy="72771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0" name="Klippformationer i det turkosa vattnet i Algarve i Portugal"/>
          <p:cNvSpPr>
            <a:spLocks noGrp="1"/>
          </p:cNvSpPr>
          <p:nvPr>
            <p:ph type="pic" sz="half" idx="22"/>
          </p:nvPr>
        </p:nvSpPr>
        <p:spPr>
          <a:xfrm>
            <a:off x="13208000" y="6146800"/>
            <a:ext cx="10160000" cy="6773334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1" name="Fyrtorn i Portugal med klippformationer längs kusten i förgrunden och utblick över havet i solnedgång "/>
          <p:cNvSpPr>
            <a:spLocks noGrp="1"/>
          </p:cNvSpPr>
          <p:nvPr>
            <p:ph type="pic" idx="23"/>
          </p:nvPr>
        </p:nvSpPr>
        <p:spPr>
          <a:xfrm>
            <a:off x="742138" y="-1391145"/>
            <a:ext cx="11855474" cy="177038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2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952500" y="8318500"/>
            <a:ext cx="22479000" cy="7112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lnSpc>
                <a:spcPct val="140000"/>
              </a:lnSpc>
              <a:spcBef>
                <a:spcPts val="0"/>
              </a:spcBef>
              <a:buSzTx/>
              <a:buNone/>
              <a:defRPr sz="4200" i="1">
                <a:solidFill>
                  <a:srgbClr val="9D9D9D"/>
                </a:solidFill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120" name="”Skriv ett citat här.”"/>
          <p:cNvSpPr txBox="1">
            <a:spLocks noGrp="1"/>
          </p:cNvSpPr>
          <p:nvPr>
            <p:ph type="body" sz="quarter" idx="22"/>
          </p:nvPr>
        </p:nvSpPr>
        <p:spPr>
          <a:xfrm>
            <a:off x="2387600" y="6064448"/>
            <a:ext cx="19621500" cy="8382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lnSpc>
                <a:spcPct val="120000"/>
              </a:lnSpc>
              <a:spcBef>
                <a:spcPts val="0"/>
              </a:spcBef>
              <a:buSzTx/>
              <a:buNone/>
              <a:defRPr sz="5000"/>
            </a:lvl1pPr>
          </a:lstStyle>
          <a:p>
            <a:r>
              <a:t>”Skriv ett citat här.” </a:t>
            </a:r>
          </a:p>
        </p:txBody>
      </p:sp>
      <p:sp>
        <p:nvSpPr>
          <p:cNvPr id="12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rön och gul båt på stranden på andra sidan vattnet från byn Ferragudo i Portugal i skymningenFiskebåtar till sjöss nära by i skymningen i Algarve i södra Portugal."/>
          <p:cNvSpPr>
            <a:spLocks noGrp="1"/>
          </p:cNvSpPr>
          <p:nvPr>
            <p:ph type="pic" idx="21"/>
          </p:nvPr>
        </p:nvSpPr>
        <p:spPr>
          <a:xfrm>
            <a:off x="0" y="-87630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–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Klippformationer i det turkosa vattnet i Algarve i Portugal"/>
          <p:cNvSpPr>
            <a:spLocks noGrp="1"/>
          </p:cNvSpPr>
          <p:nvPr>
            <p:ph type="pic" idx="21"/>
          </p:nvPr>
        </p:nvSpPr>
        <p:spPr>
          <a:xfrm>
            <a:off x="927100" y="-1765300"/>
            <a:ext cx="22529800" cy="15019865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4" name="Titeltext"/>
          <p:cNvSpPr txBox="1">
            <a:spLocks noGrp="1"/>
          </p:cNvSpPr>
          <p:nvPr>
            <p:ph type="title"/>
          </p:nvPr>
        </p:nvSpPr>
        <p:spPr>
          <a:xfrm>
            <a:off x="952500" y="9982200"/>
            <a:ext cx="22479000" cy="1574800"/>
          </a:xfrm>
          <a:prstGeom prst="rect">
            <a:avLst/>
          </a:prstGeom>
        </p:spPr>
        <p:txBody>
          <a:bodyPr anchor="b"/>
          <a:lstStyle/>
          <a:p>
            <a:r>
              <a:t>Titeltext</a:t>
            </a:r>
          </a:p>
        </p:txBody>
      </p:sp>
      <p:sp>
        <p:nvSpPr>
          <p:cNvPr id="25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952500" y="11620500"/>
            <a:ext cx="22479000" cy="118110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1pPr>
            <a:lvl2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2pPr>
            <a:lvl3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3pPr>
            <a:lvl4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4pPr>
            <a:lvl5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–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eltext"/>
          <p:cNvSpPr txBox="1">
            <a:spLocks noGrp="1"/>
          </p:cNvSpPr>
          <p:nvPr>
            <p:ph type="title"/>
          </p:nvPr>
        </p:nvSpPr>
        <p:spPr>
          <a:xfrm>
            <a:off x="952500" y="5435600"/>
            <a:ext cx="22479000" cy="2857500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3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–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yrtorn i Portugal med klippformationer längs kusten i förgrunden och utblick över havet i solnedgång "/>
          <p:cNvSpPr>
            <a:spLocks noGrp="1"/>
          </p:cNvSpPr>
          <p:nvPr>
            <p:ph type="pic" idx="21"/>
          </p:nvPr>
        </p:nvSpPr>
        <p:spPr>
          <a:xfrm>
            <a:off x="12623800" y="-1346200"/>
            <a:ext cx="10928468" cy="163195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42" name="Titeltext"/>
          <p:cNvSpPr txBox="1">
            <a:spLocks noGrp="1"/>
          </p:cNvSpPr>
          <p:nvPr>
            <p:ph type="title"/>
          </p:nvPr>
        </p:nvSpPr>
        <p:spPr>
          <a:xfrm>
            <a:off x="952500" y="3378200"/>
            <a:ext cx="10934700" cy="8534400"/>
          </a:xfrm>
          <a:prstGeom prst="rect">
            <a:avLst/>
          </a:prstGeom>
        </p:spPr>
        <p:txBody>
          <a:bodyPr anchor="t"/>
          <a:lstStyle/>
          <a:p>
            <a:r>
              <a:t>Titeltext</a:t>
            </a:r>
          </a:p>
        </p:txBody>
      </p:sp>
      <p:sp>
        <p:nvSpPr>
          <p:cNvPr id="43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952500" y="1638300"/>
            <a:ext cx="10934700" cy="118110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1pPr>
            <a:lvl2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2pPr>
            <a:lvl3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3pPr>
            <a:lvl4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4pPr>
            <a:lvl5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–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Linje"/>
          <p:cNvSpPr/>
          <p:nvPr/>
        </p:nvSpPr>
        <p:spPr>
          <a:xfrm>
            <a:off x="952500" y="36195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52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5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och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Linje"/>
          <p:cNvSpPr/>
          <p:nvPr/>
        </p:nvSpPr>
        <p:spPr>
          <a:xfrm>
            <a:off x="952500" y="3619500"/>
            <a:ext cx="22479000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1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62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952500" y="4267200"/>
            <a:ext cx="22479000" cy="80518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6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Linje"/>
          <p:cNvSpPr/>
          <p:nvPr/>
        </p:nvSpPr>
        <p:spPr>
          <a:xfrm>
            <a:off x="952500" y="3619500"/>
            <a:ext cx="22479000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1" name="Klippformationer i det turkosa vattnet i Algarve i Portugal"/>
          <p:cNvSpPr>
            <a:spLocks noGrp="1"/>
          </p:cNvSpPr>
          <p:nvPr>
            <p:ph type="pic" sz="half" idx="21"/>
          </p:nvPr>
        </p:nvSpPr>
        <p:spPr>
          <a:xfrm>
            <a:off x="381000" y="4229100"/>
            <a:ext cx="11684000" cy="7789334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72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73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12687300" y="4114800"/>
            <a:ext cx="10744200" cy="7950200"/>
          </a:xfrm>
          <a:prstGeom prst="rect">
            <a:avLst/>
          </a:prstGeom>
        </p:spPr>
        <p:txBody>
          <a:bodyPr/>
          <a:lstStyle>
            <a:lvl1pPr marL="495300" indent="-495300">
              <a:spcBef>
                <a:spcPts val="4500"/>
              </a:spcBef>
              <a:buSzPct val="30000"/>
              <a:buBlip>
                <a:blip r:embed="rId2"/>
              </a:buBlip>
              <a:defRPr sz="4200"/>
            </a:lvl1pPr>
            <a:lvl2pPr marL="990600" indent="-495300">
              <a:spcBef>
                <a:spcPts val="4500"/>
              </a:spcBef>
              <a:buSzPct val="30000"/>
              <a:buBlip>
                <a:blip r:embed="rId2"/>
              </a:buBlip>
              <a:defRPr sz="4200"/>
            </a:lvl2pPr>
            <a:lvl3pPr marL="1485900" indent="-495300">
              <a:spcBef>
                <a:spcPts val="4500"/>
              </a:spcBef>
              <a:buSzPct val="30000"/>
              <a:buBlip>
                <a:blip r:embed="rId2"/>
              </a:buBlip>
              <a:defRPr sz="4200"/>
            </a:lvl3pPr>
            <a:lvl4pPr marL="1981200" indent="-495300">
              <a:spcBef>
                <a:spcPts val="4500"/>
              </a:spcBef>
              <a:buSzPct val="30000"/>
              <a:buBlip>
                <a:blip r:embed="rId2"/>
              </a:buBlip>
              <a:defRPr sz="4200"/>
            </a:lvl4pPr>
            <a:lvl5pPr marL="2476500" indent="-495300">
              <a:spcBef>
                <a:spcPts val="4500"/>
              </a:spcBef>
              <a:buSzPct val="30000"/>
              <a:buBlip>
                <a:blip r:embed="rId2"/>
              </a:buBlip>
              <a:defRPr sz="42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7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ch livevideo, li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Linje"/>
          <p:cNvSpPr/>
          <p:nvPr/>
        </p:nvSpPr>
        <p:spPr>
          <a:xfrm>
            <a:off x="952500" y="3619500"/>
            <a:ext cx="22479000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82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83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12687300" y="4114800"/>
            <a:ext cx="10744200" cy="7950200"/>
          </a:xfrm>
          <a:prstGeom prst="rect">
            <a:avLst/>
          </a:prstGeom>
        </p:spPr>
        <p:txBody>
          <a:bodyPr/>
          <a:lstStyle>
            <a:lvl1pPr marL="495300" indent="-495300">
              <a:spcBef>
                <a:spcPts val="4500"/>
              </a:spcBef>
              <a:buSzPct val="30000"/>
              <a:buBlip>
                <a:blip r:embed="rId2"/>
              </a:buBlip>
              <a:defRPr sz="4200"/>
            </a:lvl1pPr>
            <a:lvl2pPr marL="990600" indent="-495300">
              <a:spcBef>
                <a:spcPts val="4500"/>
              </a:spcBef>
              <a:buSzPct val="30000"/>
              <a:buBlip>
                <a:blip r:embed="rId2"/>
              </a:buBlip>
              <a:defRPr sz="4200"/>
            </a:lvl2pPr>
            <a:lvl3pPr marL="1485900" indent="-495300">
              <a:spcBef>
                <a:spcPts val="4500"/>
              </a:spcBef>
              <a:buSzPct val="30000"/>
              <a:buBlip>
                <a:blip r:embed="rId2"/>
              </a:buBlip>
              <a:defRPr sz="4200"/>
            </a:lvl3pPr>
            <a:lvl4pPr marL="1981200" indent="-495300">
              <a:spcBef>
                <a:spcPts val="4500"/>
              </a:spcBef>
              <a:buSzPct val="30000"/>
              <a:buBlip>
                <a:blip r:embed="rId2"/>
              </a:buBlip>
              <a:defRPr sz="4200"/>
            </a:lvl4pPr>
            <a:lvl5pPr marL="2476500" indent="-495300">
              <a:spcBef>
                <a:spcPts val="4500"/>
              </a:spcBef>
              <a:buSzPct val="30000"/>
              <a:buBlip>
                <a:blip r:embed="rId2"/>
              </a:buBlip>
              <a:defRPr sz="42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8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ch livevideo, s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Linje"/>
          <p:cNvSpPr/>
          <p:nvPr/>
        </p:nvSpPr>
        <p:spPr>
          <a:xfrm>
            <a:off x="952500" y="3619500"/>
            <a:ext cx="22479000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92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93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12687300" y="4114800"/>
            <a:ext cx="10744200" cy="7950200"/>
          </a:xfrm>
          <a:prstGeom prst="rect">
            <a:avLst/>
          </a:prstGeom>
        </p:spPr>
        <p:txBody>
          <a:bodyPr/>
          <a:lstStyle>
            <a:lvl1pPr marL="495300" indent="-495300">
              <a:spcBef>
                <a:spcPts val="4500"/>
              </a:spcBef>
              <a:buSzPct val="30000"/>
              <a:buBlip>
                <a:blip r:embed="rId2"/>
              </a:buBlip>
              <a:defRPr sz="4200"/>
            </a:lvl1pPr>
            <a:lvl2pPr marL="990600" indent="-495300">
              <a:spcBef>
                <a:spcPts val="4500"/>
              </a:spcBef>
              <a:buSzPct val="30000"/>
              <a:buBlip>
                <a:blip r:embed="rId2"/>
              </a:buBlip>
              <a:defRPr sz="4200"/>
            </a:lvl2pPr>
            <a:lvl3pPr marL="1485900" indent="-495300">
              <a:spcBef>
                <a:spcPts val="4500"/>
              </a:spcBef>
              <a:buSzPct val="30000"/>
              <a:buBlip>
                <a:blip r:embed="rId2"/>
              </a:buBlip>
              <a:defRPr sz="4200"/>
            </a:lvl3pPr>
            <a:lvl4pPr marL="1981200" indent="-495300">
              <a:spcBef>
                <a:spcPts val="4500"/>
              </a:spcBef>
              <a:buSzPct val="30000"/>
              <a:buBlip>
                <a:blip r:embed="rId2"/>
              </a:buBlip>
              <a:defRPr sz="4200"/>
            </a:lvl4pPr>
            <a:lvl5pPr marL="2476500" indent="-495300">
              <a:spcBef>
                <a:spcPts val="4500"/>
              </a:spcBef>
              <a:buSzPct val="30000"/>
              <a:buBlip>
                <a:blip r:embed="rId2"/>
              </a:buBlip>
              <a:defRPr sz="42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9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6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je"/>
          <p:cNvSpPr/>
          <p:nvPr/>
        </p:nvSpPr>
        <p:spPr>
          <a:xfrm>
            <a:off x="952500" y="13004800"/>
            <a:ext cx="22479000" cy="0"/>
          </a:xfrm>
          <a:prstGeom prst="line">
            <a:avLst/>
          </a:prstGeom>
          <a:ln w="762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" name="Linje"/>
          <p:cNvSpPr/>
          <p:nvPr/>
        </p:nvSpPr>
        <p:spPr>
          <a:xfrm>
            <a:off x="952500" y="711200"/>
            <a:ext cx="22479000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4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952500" y="1384300"/>
            <a:ext cx="22479000" cy="10947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7"/>
              </a:buBlip>
            </a:lvl1pPr>
            <a:lvl2pPr>
              <a:buBlip>
                <a:blip r:embed="rId17"/>
              </a:buBlip>
            </a:lvl2pPr>
            <a:lvl3pPr>
              <a:buBlip>
                <a:blip r:embed="rId17"/>
              </a:buBlip>
            </a:lvl3pPr>
            <a:lvl4pPr>
              <a:buBlip>
                <a:blip r:embed="rId17"/>
              </a:buBlip>
            </a:lvl4pPr>
            <a:lvl5pPr>
              <a:buBlip>
                <a:blip r:embed="rId17"/>
              </a:buBlip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5" name="Titeltext"/>
          <p:cNvSpPr txBox="1">
            <a:spLocks noGrp="1"/>
          </p:cNvSpPr>
          <p:nvPr>
            <p:ph type="title"/>
          </p:nvPr>
        </p:nvSpPr>
        <p:spPr>
          <a:xfrm>
            <a:off x="952500" y="838200"/>
            <a:ext cx="22479000" cy="2679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6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22923500" y="12319000"/>
            <a:ext cx="419100" cy="4572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all" spc="0" baseline="0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1pPr>
      <a:lvl2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all" spc="0" baseline="0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2pPr>
      <a:lvl3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all" spc="0" baseline="0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3pPr>
      <a:lvl4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all" spc="0" baseline="0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4pPr>
      <a:lvl5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all" spc="0" baseline="0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5pPr>
      <a:lvl6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all" spc="0" baseline="0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6pPr>
      <a:lvl7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all" spc="0" baseline="0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7pPr>
      <a:lvl8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all" spc="0" baseline="0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8pPr>
      <a:lvl9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all" spc="0" baseline="0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9pPr>
    </p:titleStyle>
    <p:bodyStyle>
      <a:lvl1pPr marL="5715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17"/>
        </a:buBlip>
        <a:tabLst/>
        <a:defRPr sz="4600" b="0" i="0" u="none" strike="noStrike" cap="none" spc="0" baseline="0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1pPr>
      <a:lvl2pPr marL="11430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17"/>
        </a:buBlip>
        <a:tabLst/>
        <a:defRPr sz="4600" b="0" i="0" u="none" strike="noStrike" cap="none" spc="0" baseline="0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2pPr>
      <a:lvl3pPr marL="17145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17"/>
        </a:buBlip>
        <a:tabLst/>
        <a:defRPr sz="4600" b="0" i="0" u="none" strike="noStrike" cap="none" spc="0" baseline="0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3pPr>
      <a:lvl4pPr marL="22860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17"/>
        </a:buBlip>
        <a:tabLst/>
        <a:defRPr sz="4600" b="0" i="0" u="none" strike="noStrike" cap="none" spc="0" baseline="0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4pPr>
      <a:lvl5pPr marL="28575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17"/>
        </a:buBlip>
        <a:tabLst/>
        <a:defRPr sz="4600" b="0" i="0" u="none" strike="noStrike" cap="none" spc="0" baseline="0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5pPr>
      <a:lvl6pPr marL="34290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17"/>
        </a:buBlip>
        <a:tabLst/>
        <a:defRPr sz="4600" b="0" i="0" u="none" strike="noStrike" cap="none" spc="0" baseline="0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6pPr>
      <a:lvl7pPr marL="40005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17"/>
        </a:buBlip>
        <a:tabLst/>
        <a:defRPr sz="4600" b="0" i="0" u="none" strike="noStrike" cap="none" spc="0" baseline="0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7pPr>
      <a:lvl8pPr marL="45720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17"/>
        </a:buBlip>
        <a:tabLst/>
        <a:defRPr sz="4600" b="0" i="0" u="none" strike="noStrike" cap="none" spc="0" baseline="0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8pPr>
      <a:lvl9pPr marL="51435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17"/>
        </a:buBlip>
        <a:tabLst/>
        <a:defRPr sz="4600" b="0" i="0" u="none" strike="noStrike" cap="none" spc="0" baseline="0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ryck snabbt två gånger för att ändra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46" name="KÄRRA HF…"/>
          <p:cNvSpPr txBox="1">
            <a:spLocks noGrp="1"/>
          </p:cNvSpPr>
          <p:nvPr>
            <p:ph type="subTitle" sz="quarter" idx="1"/>
          </p:nvPr>
        </p:nvSpPr>
        <p:spPr>
          <a:xfrm>
            <a:off x="991482" y="4256209"/>
            <a:ext cx="7013652" cy="3010615"/>
          </a:xfrm>
          <a:prstGeom prst="rect">
            <a:avLst/>
          </a:prstGeom>
        </p:spPr>
        <p:txBody>
          <a:bodyPr/>
          <a:lstStyle/>
          <a:p>
            <a:pPr defTabSz="676909">
              <a:defRPr sz="4100" b="1">
                <a:solidFill>
                  <a:srgbClr val="000000"/>
                </a:solidFill>
              </a:defRPr>
            </a:pPr>
            <a:r>
              <a:t>KÄRRA HF </a:t>
            </a:r>
          </a:p>
          <a:p>
            <a:pPr defTabSz="676909">
              <a:defRPr sz="4100" b="1">
                <a:solidFill>
                  <a:srgbClr val="000000"/>
                </a:solidFill>
              </a:defRPr>
            </a:pPr>
            <a:endParaRPr/>
          </a:p>
          <a:p>
            <a:pPr defTabSz="676909">
              <a:defRPr sz="4100" b="1">
                <a:solidFill>
                  <a:srgbClr val="000000"/>
                </a:solidFill>
              </a:defRPr>
            </a:pPr>
            <a:r>
              <a:t>A-POJK SÄSONG 25/26</a:t>
            </a:r>
          </a:p>
          <a:p>
            <a:pPr defTabSz="676909">
              <a:defRPr sz="4100" b="1">
                <a:solidFill>
                  <a:srgbClr val="000000"/>
                </a:solidFill>
              </a:defRPr>
            </a:pPr>
            <a:r>
              <a:t>FÖRÄLDRAMÖTE 250527   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MATCHTRÖJO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0000"/>
                </a:solid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r>
              <a:t>MATCHTRÖJOR</a:t>
            </a:r>
          </a:p>
        </p:txBody>
      </p:sp>
      <p:sp>
        <p:nvSpPr>
          <p:cNvPr id="170" name="Översyn pågår, lämna in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  <a:defRPr>
                <a:solidFill>
                  <a:srgbClr val="000000"/>
                </a:solidFill>
              </a:defRPr>
            </a:lvl1pPr>
          </a:lstStyle>
          <a:p>
            <a:r>
              <a:rPr dirty="0" err="1"/>
              <a:t>Översyn</a:t>
            </a:r>
            <a:r>
              <a:rPr dirty="0"/>
              <a:t> </a:t>
            </a:r>
            <a:r>
              <a:rPr dirty="0" err="1"/>
              <a:t>pågår</a:t>
            </a:r>
            <a:r>
              <a:rPr dirty="0"/>
              <a:t>, </a:t>
            </a:r>
            <a:r>
              <a:rPr dirty="0" err="1"/>
              <a:t>lämna</a:t>
            </a:r>
            <a:r>
              <a:rPr dirty="0"/>
              <a:t> in</a:t>
            </a:r>
            <a:r>
              <a:rPr lang="sv-SE" dirty="0"/>
              <a:t>!</a:t>
            </a:r>
            <a:endParaRPr dirty="0"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ROFIXI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0000"/>
                </a:solid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r>
              <a:t>PROFIXIO</a:t>
            </a:r>
          </a:p>
        </p:txBody>
      </p:sp>
      <p:sp>
        <p:nvSpPr>
          <p:cNvPr id="173" name="Krav för U16 är FU2 - utbildning hös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  <a:defRPr>
                <a:solidFill>
                  <a:srgbClr val="000000"/>
                </a:solidFill>
              </a:defRPr>
            </a:lvl1pPr>
          </a:lstStyle>
          <a:p>
            <a:r>
              <a:rPr dirty="0"/>
              <a:t>Krav för U16 </a:t>
            </a:r>
            <a:r>
              <a:rPr dirty="0" err="1"/>
              <a:t>är</a:t>
            </a:r>
            <a:r>
              <a:rPr dirty="0"/>
              <a:t> FU2 - </a:t>
            </a:r>
            <a:r>
              <a:rPr dirty="0" err="1"/>
              <a:t>utbildning</a:t>
            </a:r>
            <a:r>
              <a:rPr dirty="0"/>
              <a:t> </a:t>
            </a:r>
            <a:r>
              <a:rPr dirty="0" err="1"/>
              <a:t>höst</a:t>
            </a:r>
            <a:r>
              <a:rPr lang="sv-SE" dirty="0"/>
              <a:t> , alla som ska sitta med </a:t>
            </a:r>
            <a:r>
              <a:rPr lang="sv-SE" dirty="0" err="1"/>
              <a:t>profixio</a:t>
            </a:r>
            <a:r>
              <a:rPr lang="sv-SE" dirty="0"/>
              <a:t> behöver gå om utbildningen. Inventering av intresse och mer info kommer inom kort!</a:t>
            </a:r>
            <a:endParaRPr dirty="0"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Ansvar Föräldrar!"/>
          <p:cNvSpPr txBox="1">
            <a:spLocks noGrp="1"/>
          </p:cNvSpPr>
          <p:nvPr>
            <p:ph type="title"/>
          </p:nvPr>
        </p:nvSpPr>
        <p:spPr>
          <a:xfrm>
            <a:off x="952500" y="825500"/>
            <a:ext cx="22479000" cy="26797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0000"/>
                </a:solid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r>
              <a:t>Ansvar Föräldrar!</a:t>
            </a:r>
          </a:p>
        </p:txBody>
      </p:sp>
      <p:sp>
        <p:nvSpPr>
          <p:cNvPr id="179" name="Lotter: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>
              <a:buBlip>
                <a:blip r:embed="rId2"/>
              </a:buBlip>
              <a:defRPr>
                <a:solidFill>
                  <a:srgbClr val="000000"/>
                </a:solidFill>
              </a:defRPr>
            </a:pPr>
            <a:r>
              <a:rPr b="1" dirty="0"/>
              <a:t>Lotter</a:t>
            </a:r>
            <a:r>
              <a:rPr dirty="0"/>
              <a:t>:</a:t>
            </a:r>
            <a:r>
              <a:rPr lang="sv-SE" dirty="0"/>
              <a:t> Idha </a:t>
            </a:r>
            <a:r>
              <a:rPr lang="sv-SE" dirty="0" err="1"/>
              <a:t>Liljekrantz</a:t>
            </a:r>
            <a:endParaRPr dirty="0"/>
          </a:p>
          <a:p>
            <a:pPr>
              <a:buBlip>
                <a:blip r:embed="rId2"/>
              </a:buBlip>
              <a:defRPr>
                <a:solidFill>
                  <a:srgbClr val="000000"/>
                </a:solidFill>
              </a:defRPr>
            </a:pPr>
            <a:r>
              <a:rPr lang="sv-SE" b="1" dirty="0"/>
              <a:t>Planering </a:t>
            </a:r>
            <a:r>
              <a:rPr b="1" dirty="0"/>
              <a:t>Cafe</a:t>
            </a:r>
            <a:r>
              <a:rPr lang="sv-SE" b="1" dirty="0"/>
              <a:t>/</a:t>
            </a:r>
            <a:r>
              <a:rPr b="1" dirty="0"/>
              <a:t>Norden cup</a:t>
            </a:r>
            <a:r>
              <a:rPr lang="sv-SE" b="1" dirty="0"/>
              <a:t>/Hallansvar</a:t>
            </a:r>
            <a:r>
              <a:rPr dirty="0"/>
              <a:t>:  </a:t>
            </a:r>
            <a:r>
              <a:rPr lang="sv-SE" dirty="0"/>
              <a:t>Ida Qvist</a:t>
            </a:r>
            <a:endParaRPr dirty="0"/>
          </a:p>
          <a:p>
            <a:pPr>
              <a:buBlip>
                <a:blip r:embed="rId2"/>
              </a:buBlip>
              <a:defRPr>
                <a:solidFill>
                  <a:srgbClr val="000000"/>
                </a:solidFill>
              </a:defRPr>
            </a:pPr>
            <a:r>
              <a:rPr lang="sv-SE" b="1" dirty="0"/>
              <a:t>Planering </a:t>
            </a:r>
            <a:r>
              <a:rPr b="1" dirty="0" err="1"/>
              <a:t>Profixio</a:t>
            </a:r>
            <a:r>
              <a:rPr lang="sv-SE" b="1" dirty="0"/>
              <a:t>/EMP</a:t>
            </a:r>
            <a:r>
              <a:rPr dirty="0"/>
              <a:t>:</a:t>
            </a:r>
            <a:r>
              <a:rPr lang="sv-SE" dirty="0"/>
              <a:t> Anna Willman</a:t>
            </a:r>
            <a:endParaRPr dirty="0"/>
          </a:p>
          <a:p>
            <a:pPr>
              <a:buBlip>
                <a:blip r:embed="rId2"/>
              </a:buBlip>
              <a:defRPr>
                <a:solidFill>
                  <a:srgbClr val="000000"/>
                </a:solidFill>
              </a:defRPr>
            </a:pPr>
            <a:r>
              <a:rPr b="1" dirty="0" err="1"/>
              <a:t>Julblommor</a:t>
            </a:r>
            <a:r>
              <a:rPr b="1" dirty="0"/>
              <a:t>:</a:t>
            </a:r>
            <a:r>
              <a:rPr lang="sv-SE" b="1" dirty="0"/>
              <a:t> </a:t>
            </a:r>
            <a:r>
              <a:rPr lang="sv-SE" dirty="0" err="1"/>
              <a:t>Rocio</a:t>
            </a:r>
            <a:r>
              <a:rPr lang="sv-SE" dirty="0"/>
              <a:t> Falcon</a:t>
            </a:r>
            <a:endParaRPr dirty="0"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945840-79B4-5688-E531-76EDA94C1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rgbClr val="002060"/>
                </a:solidFill>
              </a:rPr>
              <a:t>Övriga </a:t>
            </a:r>
            <a:r>
              <a:rPr lang="sv-SE" b="1" dirty="0" err="1">
                <a:solidFill>
                  <a:srgbClr val="002060"/>
                </a:solidFill>
              </a:rPr>
              <a:t>FrågoR</a:t>
            </a:r>
            <a:r>
              <a:rPr lang="sv-SE" b="1" dirty="0">
                <a:solidFill>
                  <a:srgbClr val="002060"/>
                </a:solidFill>
              </a:rPr>
              <a:t>: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E07026C-374A-C689-4689-963ED565B9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Diskussion om målvakter och skott som träffar huvud.</a:t>
            </a:r>
          </a:p>
          <a:p>
            <a:r>
              <a:rPr lang="sv-SE" dirty="0"/>
              <a:t>Partille cup – Några avhopp, inventering av antal spelare pågår. Just nu två lag </a:t>
            </a:r>
            <a:r>
              <a:rPr lang="sv-SE" dirty="0" err="1"/>
              <a:t>anmälsda</a:t>
            </a:r>
            <a:r>
              <a:rPr lang="sv-SE" dirty="0"/>
              <a:t> i P15 &amp; två lag i P16.</a:t>
            </a:r>
          </a:p>
          <a:p>
            <a:r>
              <a:rPr lang="sv-SE" dirty="0"/>
              <a:t>Målvaktstränare hoppas vi ha klart inom kort.</a:t>
            </a:r>
          </a:p>
          <a:p>
            <a:r>
              <a:rPr lang="sv-SE" dirty="0"/>
              <a:t>Diskussion om mental träning.</a:t>
            </a:r>
          </a:p>
        </p:txBody>
      </p:sp>
    </p:spTree>
    <p:extLst>
      <p:ext uri="{BB962C8B-B14F-4D97-AF65-F5344CB8AC3E}">
        <p14:creationId xmlns:p14="http://schemas.microsoft.com/office/powerpoint/2010/main" val="125261751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Tryck snabbt två gånger för att ändr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2" name="Tryck snabbt två gånger för att ändra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endParaRPr/>
          </a:p>
        </p:txBody>
      </p:sp>
      <p:pic>
        <p:nvPicPr>
          <p:cNvPr id="183" name="Bild" descr="Bil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713" y="130606"/>
            <a:ext cx="23782535" cy="133776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ryck snabbt två gånger för att ändr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6" name="Tryck snabbt två gånger för att ändra"/>
          <p:cNvSpPr txBox="1">
            <a:spLocks noGrp="1"/>
          </p:cNvSpPr>
          <p:nvPr>
            <p:ph type="body" idx="1"/>
          </p:nvPr>
        </p:nvSpPr>
        <p:spPr>
          <a:xfrm>
            <a:off x="4606097" y="1035745"/>
            <a:ext cx="22034408" cy="12323021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endParaRPr/>
          </a:p>
        </p:txBody>
      </p:sp>
      <p:pic>
        <p:nvPicPr>
          <p:cNvPr id="187" name="Bild" descr="Bil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6097" y="1035745"/>
            <a:ext cx="14133460" cy="79500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resentation Tränare"/>
          <p:cNvSpPr txBox="1">
            <a:spLocks noGrp="1"/>
          </p:cNvSpPr>
          <p:nvPr>
            <p:ph type="title"/>
          </p:nvPr>
        </p:nvSpPr>
        <p:spPr>
          <a:xfrm>
            <a:off x="952500" y="844550"/>
            <a:ext cx="22479000" cy="2679700"/>
          </a:xfrm>
          <a:prstGeom prst="rect">
            <a:avLst/>
          </a:prstGeom>
        </p:spPr>
        <p:txBody>
          <a:bodyPr/>
          <a:lstStyle>
            <a:lvl1pPr>
              <a:defRPr sz="8100" b="1">
                <a:solidFill>
                  <a:srgbClr val="000000"/>
                </a:solid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r>
              <a:t>Presentation Tränare</a:t>
            </a:r>
          </a:p>
        </p:txBody>
      </p:sp>
      <p:sp>
        <p:nvSpPr>
          <p:cNvPr id="149" name="Daniel Ahlqvis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Blip>
                <a:blip r:embed="rId2"/>
              </a:buBlip>
              <a:defRPr>
                <a:solidFill>
                  <a:srgbClr val="000000"/>
                </a:solidFill>
              </a:defRPr>
            </a:pPr>
            <a:r>
              <a:rPr dirty="0"/>
              <a:t>Daniel </a:t>
            </a:r>
            <a:r>
              <a:rPr dirty="0" err="1"/>
              <a:t>Ahlqvist</a:t>
            </a:r>
            <a:r>
              <a:rPr lang="sv-SE" dirty="0"/>
              <a:t> - Huvudtränare</a:t>
            </a:r>
            <a:endParaRPr dirty="0"/>
          </a:p>
          <a:p>
            <a:pPr>
              <a:buBlip>
                <a:blip r:embed="rId2"/>
              </a:buBlip>
              <a:defRPr>
                <a:solidFill>
                  <a:srgbClr val="000000"/>
                </a:solidFill>
              </a:defRPr>
            </a:pPr>
            <a:r>
              <a:rPr dirty="0"/>
              <a:t>Joel </a:t>
            </a:r>
            <a:r>
              <a:rPr dirty="0" err="1"/>
              <a:t>Fallgren</a:t>
            </a:r>
            <a:endParaRPr dirty="0"/>
          </a:p>
          <a:p>
            <a:pPr>
              <a:buBlip>
                <a:blip r:embed="rId2"/>
              </a:buBlip>
              <a:defRPr>
                <a:solidFill>
                  <a:srgbClr val="000000"/>
                </a:solidFill>
              </a:defRPr>
            </a:pPr>
            <a:r>
              <a:rPr dirty="0"/>
              <a:t>Ulrika Granqvist</a:t>
            </a:r>
          </a:p>
          <a:p>
            <a:pPr>
              <a:buBlip>
                <a:blip r:embed="rId2"/>
              </a:buBlip>
              <a:defRPr>
                <a:solidFill>
                  <a:srgbClr val="000000"/>
                </a:solidFill>
              </a:defRPr>
            </a:pPr>
            <a:r>
              <a:rPr dirty="0"/>
              <a:t>Marcus </a:t>
            </a:r>
            <a:r>
              <a:rPr dirty="0" err="1"/>
              <a:t>Liljekrantz</a:t>
            </a:r>
            <a:endParaRPr dirty="0"/>
          </a:p>
          <a:p>
            <a:pPr>
              <a:buBlip>
                <a:blip r:embed="rId2"/>
              </a:buBlip>
              <a:defRPr>
                <a:solidFill>
                  <a:srgbClr val="000000"/>
                </a:solidFill>
              </a:defRPr>
            </a:pPr>
            <a:r>
              <a:rPr dirty="0"/>
              <a:t>Lars Altus</a:t>
            </a:r>
          </a:p>
          <a:p>
            <a:pPr>
              <a:buBlip>
                <a:blip r:embed="rId2"/>
              </a:buBlip>
              <a:defRPr>
                <a:solidFill>
                  <a:srgbClr val="000000"/>
                </a:solidFill>
              </a:defRPr>
            </a:pPr>
            <a:r>
              <a:rPr dirty="0"/>
              <a:t>Oscar </a:t>
            </a:r>
            <a:r>
              <a:rPr dirty="0" err="1"/>
              <a:t>Lindeberg</a:t>
            </a:r>
            <a:endParaRPr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Mikael KJELLSTRÖM"/>
          <p:cNvSpPr txBox="1">
            <a:spLocks noGrp="1"/>
          </p:cNvSpPr>
          <p:nvPr>
            <p:ph type="title"/>
          </p:nvPr>
        </p:nvSpPr>
        <p:spPr>
          <a:xfrm>
            <a:off x="952500" y="825500"/>
            <a:ext cx="22479000" cy="26797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0000"/>
                </a:solid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r>
              <a:t>Mikael KJELLSTRÖM</a:t>
            </a:r>
          </a:p>
        </p:txBody>
      </p:sp>
      <p:sp>
        <p:nvSpPr>
          <p:cNvPr id="176" name="Kärra HF Ordförande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  <a:defRPr b="1">
                <a:solidFill>
                  <a:srgbClr val="000000"/>
                </a:solidFill>
              </a:defRPr>
            </a:lvl1pPr>
          </a:lstStyle>
          <a:p>
            <a:r>
              <a:rPr dirty="0" err="1"/>
              <a:t>Kärra</a:t>
            </a:r>
            <a:r>
              <a:rPr dirty="0"/>
              <a:t> HF </a:t>
            </a:r>
            <a:r>
              <a:rPr dirty="0" err="1"/>
              <a:t>Ordförande</a:t>
            </a:r>
            <a:endParaRPr dirty="0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Upplägg Försäso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0000"/>
                </a:solid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r>
              <a:t>Upplägg Försäsong</a:t>
            </a:r>
          </a:p>
        </p:txBody>
      </p:sp>
      <p:sp>
        <p:nvSpPr>
          <p:cNvPr id="152" name="4-5 kollektiva pass/vecka - inne &amp; löp, styrka, rörlighet, späns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  <a:defRPr>
                <a:solidFill>
                  <a:srgbClr val="000000"/>
                </a:solidFill>
              </a:defRPr>
            </a:pPr>
            <a:r>
              <a:rPr dirty="0"/>
              <a:t>4-5 </a:t>
            </a:r>
            <a:r>
              <a:rPr dirty="0" err="1"/>
              <a:t>kollektiva</a:t>
            </a:r>
            <a:r>
              <a:rPr dirty="0"/>
              <a:t> pass/</a:t>
            </a:r>
            <a:r>
              <a:rPr dirty="0" err="1"/>
              <a:t>vecka</a:t>
            </a:r>
            <a:r>
              <a:rPr dirty="0"/>
              <a:t> - </a:t>
            </a:r>
            <a:r>
              <a:rPr dirty="0" err="1"/>
              <a:t>inne</a:t>
            </a:r>
            <a:r>
              <a:rPr dirty="0"/>
              <a:t> &amp; </a:t>
            </a:r>
            <a:r>
              <a:rPr dirty="0" err="1"/>
              <a:t>löp</a:t>
            </a:r>
            <a:r>
              <a:rPr dirty="0"/>
              <a:t>, </a:t>
            </a:r>
            <a:r>
              <a:rPr dirty="0" err="1"/>
              <a:t>styrka</a:t>
            </a:r>
            <a:r>
              <a:rPr dirty="0"/>
              <a:t>, </a:t>
            </a:r>
            <a:r>
              <a:rPr dirty="0" err="1"/>
              <a:t>rörlighet</a:t>
            </a:r>
            <a:r>
              <a:rPr dirty="0"/>
              <a:t>, </a:t>
            </a:r>
            <a:r>
              <a:rPr dirty="0" err="1"/>
              <a:t>spänst</a:t>
            </a:r>
            <a:endParaRPr dirty="0"/>
          </a:p>
          <a:p>
            <a:pPr>
              <a:buBlip>
                <a:blip r:embed="rId2"/>
              </a:buBlip>
              <a:defRPr>
                <a:solidFill>
                  <a:srgbClr val="000000"/>
                </a:solidFill>
              </a:defRPr>
            </a:pPr>
            <a:r>
              <a:rPr dirty="0"/>
              <a:t>Gym </a:t>
            </a:r>
            <a:r>
              <a:rPr lang="sv-SE" dirty="0"/>
              <a:t>–</a:t>
            </a:r>
            <a:r>
              <a:rPr dirty="0"/>
              <a:t> </a:t>
            </a:r>
            <a:r>
              <a:rPr dirty="0" err="1"/>
              <a:t>gymkort</a:t>
            </a:r>
            <a:r>
              <a:rPr lang="sv-SE" dirty="0"/>
              <a:t> till Nordic </a:t>
            </a:r>
            <a:r>
              <a:rPr lang="sv-SE" dirty="0" err="1"/>
              <a:t>Wellness</a:t>
            </a:r>
            <a:r>
              <a:rPr lang="sv-SE" dirty="0"/>
              <a:t> finns att köpa genom föreningen, hör av er vid intresse</a:t>
            </a:r>
            <a:endParaRPr dirty="0"/>
          </a:p>
          <a:p>
            <a:pPr>
              <a:buBlip>
                <a:blip r:embed="rId2"/>
              </a:buBlip>
              <a:defRPr>
                <a:solidFill>
                  <a:srgbClr val="000000"/>
                </a:solidFill>
              </a:defRPr>
            </a:pPr>
            <a:r>
              <a:rPr dirty="0" err="1"/>
              <a:t>Regler</a:t>
            </a:r>
            <a:r>
              <a:rPr dirty="0"/>
              <a:t> </a:t>
            </a:r>
            <a:r>
              <a:rPr dirty="0" err="1"/>
              <a:t>och</a:t>
            </a:r>
            <a:r>
              <a:rPr dirty="0"/>
              <a:t> </a:t>
            </a:r>
            <a:r>
              <a:rPr dirty="0" err="1"/>
              <a:t>ordning</a:t>
            </a:r>
            <a:r>
              <a:rPr lang="sv-SE" dirty="0"/>
              <a:t> – Vi pratar mycket i gruppen om att ha ordning och reda kring sig, förbereda sig till träning, komma i tid m.m.</a:t>
            </a:r>
            <a:endParaRPr dirty="0"/>
          </a:p>
          <a:p>
            <a:pPr>
              <a:buBlip>
                <a:blip r:embed="rId2"/>
              </a:buBlip>
            </a:pPr>
            <a:r>
              <a:rPr dirty="0" err="1">
                <a:solidFill>
                  <a:srgbClr val="000000"/>
                </a:solidFill>
              </a:rPr>
              <a:t>Lagmöten</a:t>
            </a:r>
            <a:r>
              <a:rPr dirty="0">
                <a:solidFill>
                  <a:srgbClr val="000000"/>
                </a:solidFill>
              </a:rPr>
              <a:t>, </a:t>
            </a:r>
            <a:r>
              <a:rPr dirty="0" err="1">
                <a:solidFill>
                  <a:srgbClr val="000000"/>
                </a:solidFill>
              </a:rPr>
              <a:t>teori</a:t>
            </a:r>
            <a:r>
              <a:rPr dirty="0">
                <a:solidFill>
                  <a:srgbClr val="000000"/>
                </a:solidFill>
              </a:rPr>
              <a:t> &amp; </a:t>
            </a:r>
            <a:r>
              <a:rPr dirty="0" err="1">
                <a:solidFill>
                  <a:srgbClr val="000000"/>
                </a:solidFill>
              </a:rPr>
              <a:t>gruppaktiviteter</a:t>
            </a:r>
            <a:r>
              <a:rPr lang="sv-SE" dirty="0">
                <a:solidFill>
                  <a:srgbClr val="000000"/>
                </a:solidFill>
              </a:rPr>
              <a:t> – planeras in under säsongen!</a:t>
            </a:r>
            <a:endParaRPr dirty="0">
              <a:solidFill>
                <a:srgbClr val="000000"/>
              </a:solidFill>
            </a:endParaRPr>
          </a:p>
          <a:p>
            <a:pPr>
              <a:buBlip>
                <a:blip r:embed="rId2"/>
              </a:buBlip>
            </a:pPr>
            <a:r>
              <a:rPr dirty="0" err="1">
                <a:solidFill>
                  <a:srgbClr val="000000"/>
                </a:solidFill>
              </a:rPr>
              <a:t>Alternativ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dirty="0" err="1">
                <a:solidFill>
                  <a:srgbClr val="000000"/>
                </a:solidFill>
              </a:rPr>
              <a:t>träning</a:t>
            </a:r>
            <a:r>
              <a:rPr dirty="0">
                <a:solidFill>
                  <a:srgbClr val="000000"/>
                </a:solidFill>
              </a:rPr>
              <a:t> vid </a:t>
            </a:r>
            <a:r>
              <a:rPr dirty="0" err="1">
                <a:solidFill>
                  <a:srgbClr val="000000"/>
                </a:solidFill>
              </a:rPr>
              <a:t>skada</a:t>
            </a:r>
            <a:r>
              <a:rPr lang="sv-SE" dirty="0">
                <a:solidFill>
                  <a:srgbClr val="000000"/>
                </a:solidFill>
              </a:rPr>
              <a:t> – Bra om killarna kommer ner till träning vid skada, vi ordnar med alternativ träning. Vid sjukdom som smittar, håll killarna hemma!</a:t>
            </a:r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Kommunikation"/>
          <p:cNvSpPr txBox="1">
            <a:spLocks noGrp="1"/>
          </p:cNvSpPr>
          <p:nvPr>
            <p:ph type="title"/>
          </p:nvPr>
        </p:nvSpPr>
        <p:spPr>
          <a:xfrm>
            <a:off x="952500" y="844550"/>
            <a:ext cx="22479000" cy="26797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0000"/>
                </a:solid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r>
              <a:t>Kommunikation</a:t>
            </a:r>
          </a:p>
        </p:txBody>
      </p:sp>
      <p:sp>
        <p:nvSpPr>
          <p:cNvPr id="155" name="Kallelser till träning - svara själva, orsak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>
              <a:buBlip>
                <a:blip r:embed="rId2"/>
              </a:buBlip>
              <a:defRPr>
                <a:solidFill>
                  <a:srgbClr val="000000"/>
                </a:solidFill>
              </a:defRPr>
            </a:pPr>
            <a:r>
              <a:rPr b="1" dirty="0" err="1"/>
              <a:t>Kallelser</a:t>
            </a:r>
            <a:r>
              <a:rPr b="1" dirty="0"/>
              <a:t> till </a:t>
            </a:r>
            <a:r>
              <a:rPr b="1" dirty="0" err="1"/>
              <a:t>träning</a:t>
            </a:r>
            <a:r>
              <a:rPr b="1" dirty="0"/>
              <a:t> </a:t>
            </a:r>
            <a:r>
              <a:rPr lang="sv-SE" dirty="0"/>
              <a:t>-</a:t>
            </a:r>
            <a:r>
              <a:rPr dirty="0"/>
              <a:t> </a:t>
            </a:r>
            <a:r>
              <a:rPr lang="sv-SE" dirty="0"/>
              <a:t>lägg gärna in killarnas e-post på laget.se så att de kan svara själva på sina kallelser till träning. Vi vill att de så mycket som möjligt tar ansvar själva!</a:t>
            </a:r>
            <a:endParaRPr dirty="0"/>
          </a:p>
          <a:p>
            <a:pPr>
              <a:buBlip>
                <a:blip r:embed="rId2"/>
              </a:buBlip>
              <a:defRPr>
                <a:solidFill>
                  <a:srgbClr val="000000"/>
                </a:solidFill>
              </a:defRPr>
            </a:pPr>
            <a:r>
              <a:rPr b="1" dirty="0" err="1"/>
              <a:t>Kontakt</a:t>
            </a:r>
            <a:r>
              <a:rPr b="1" dirty="0"/>
              <a:t> </a:t>
            </a:r>
            <a:r>
              <a:rPr b="1" dirty="0" err="1"/>
              <a:t>tränare</a:t>
            </a:r>
            <a:r>
              <a:rPr lang="sv-SE" b="1" dirty="0"/>
              <a:t> </a:t>
            </a:r>
            <a:r>
              <a:rPr lang="sv-SE" dirty="0"/>
              <a:t>– Även här önskar vi i första hand att killarna själva kontaktar någon av oss ledare om det är något, skada, frånvaro eller något annat.</a:t>
            </a:r>
          </a:p>
          <a:p>
            <a:pPr>
              <a:buBlip>
                <a:blip r:embed="rId2"/>
              </a:buBlip>
              <a:defRPr>
                <a:solidFill>
                  <a:srgbClr val="000000"/>
                </a:solidFill>
              </a:defRPr>
            </a:pPr>
            <a:r>
              <a:rPr b="1" dirty="0" err="1"/>
              <a:t>Grupp</a:t>
            </a:r>
            <a:r>
              <a:rPr b="1" dirty="0"/>
              <a:t> för </a:t>
            </a:r>
            <a:r>
              <a:rPr b="1" dirty="0" err="1"/>
              <a:t>kommunikation</a:t>
            </a:r>
            <a:r>
              <a:rPr lang="sv-SE" b="1" dirty="0"/>
              <a:t> – </a:t>
            </a:r>
            <a:r>
              <a:rPr lang="sv-SE" dirty="0"/>
              <a:t>All viktig info kommer på laget.se. Vi kommer även ha en </a:t>
            </a:r>
            <a:r>
              <a:rPr lang="sv-SE" dirty="0" err="1"/>
              <a:t>snapchat</a:t>
            </a:r>
            <a:r>
              <a:rPr lang="sv-SE" dirty="0"/>
              <a:t> grupp för killarna och ledare. Där kan mindre viktig info komma som tex : ”</a:t>
            </a:r>
            <a:r>
              <a:rPr lang="sv-SE" i="1" dirty="0"/>
              <a:t>glöm inte ta med matchtröjan</a:t>
            </a:r>
            <a:r>
              <a:rPr lang="sv-SE" dirty="0"/>
              <a:t>” eller om vi är på cup: </a:t>
            </a:r>
            <a:r>
              <a:rPr lang="sv-SE" i="1" dirty="0"/>
              <a:t>lag gul samlas vid plan 2 kl. 12. </a:t>
            </a:r>
            <a:endParaRPr i="1" dirty="0"/>
          </a:p>
          <a:p>
            <a:pPr>
              <a:buBlip>
                <a:blip r:embed="rId2"/>
              </a:buBlip>
              <a:defRPr>
                <a:solidFill>
                  <a:srgbClr val="000000"/>
                </a:solidFill>
              </a:defRPr>
            </a:pPr>
            <a:r>
              <a:rPr b="1" dirty="0"/>
              <a:t>Coaching </a:t>
            </a:r>
            <a:r>
              <a:rPr b="1" dirty="0" err="1"/>
              <a:t>från</a:t>
            </a:r>
            <a:r>
              <a:rPr b="1" dirty="0"/>
              <a:t> </a:t>
            </a:r>
            <a:r>
              <a:rPr b="1" dirty="0" err="1"/>
              <a:t>läktaren</a:t>
            </a:r>
            <a:r>
              <a:rPr lang="sv-SE" b="1" dirty="0"/>
              <a:t> – </a:t>
            </a:r>
            <a:r>
              <a:rPr lang="sv-SE" dirty="0"/>
              <a:t>undanbedes vänligen men bestämt.</a:t>
            </a:r>
            <a:endParaRPr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Förberedelser trän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0000"/>
                </a:solid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r>
              <a:t>Förberedelser träning</a:t>
            </a:r>
          </a:p>
        </p:txBody>
      </p:sp>
      <p:sp>
        <p:nvSpPr>
          <p:cNvPr id="158" name="Kos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  <a:defRPr>
                <a:solidFill>
                  <a:srgbClr val="000000"/>
                </a:solidFill>
              </a:defRPr>
            </a:pPr>
            <a:r>
              <a:rPr b="1" dirty="0" err="1"/>
              <a:t>Kost</a:t>
            </a:r>
            <a:r>
              <a:rPr lang="sv-SE" dirty="0"/>
              <a:t> – Föreläsning kommer under säsongen. Mycket träning och kost är en viktig del.</a:t>
            </a:r>
            <a:endParaRPr dirty="0"/>
          </a:p>
          <a:p>
            <a:pPr>
              <a:buBlip>
                <a:blip r:embed="rId2"/>
              </a:buBlip>
              <a:defRPr>
                <a:solidFill>
                  <a:srgbClr val="000000"/>
                </a:solidFill>
              </a:defRPr>
            </a:pPr>
            <a:r>
              <a:rPr b="1" dirty="0" err="1"/>
              <a:t>Sömn</a:t>
            </a:r>
            <a:r>
              <a:rPr lang="sv-SE" b="1" dirty="0"/>
              <a:t> – </a:t>
            </a:r>
            <a:r>
              <a:rPr lang="sv-SE" dirty="0"/>
              <a:t>Likt kost är sömn viktigt, vi pratar med killarna om detta. För info till er föräldrar!</a:t>
            </a:r>
            <a:endParaRPr dirty="0"/>
          </a:p>
          <a:p>
            <a:pPr>
              <a:buBlip>
                <a:blip r:embed="rId2"/>
              </a:buBlip>
              <a:defRPr>
                <a:solidFill>
                  <a:srgbClr val="000000"/>
                </a:solidFill>
              </a:defRPr>
            </a:pPr>
            <a:r>
              <a:rPr b="1" dirty="0" err="1"/>
              <a:t>Rätt</a:t>
            </a:r>
            <a:r>
              <a:rPr b="1" dirty="0"/>
              <a:t> saker med till </a:t>
            </a:r>
            <a:r>
              <a:rPr b="1" dirty="0" err="1"/>
              <a:t>träning</a:t>
            </a:r>
            <a:r>
              <a:rPr b="1" dirty="0"/>
              <a:t>, </a:t>
            </a:r>
            <a:r>
              <a:rPr b="1" dirty="0" err="1"/>
              <a:t>mellanmål</a:t>
            </a:r>
            <a:r>
              <a:rPr b="1" dirty="0"/>
              <a:t> till </a:t>
            </a:r>
            <a:r>
              <a:rPr b="1" dirty="0" err="1"/>
              <a:t>dubbelpass</a:t>
            </a:r>
            <a:r>
              <a:rPr lang="sv-SE" b="1" dirty="0"/>
              <a:t> </a:t>
            </a:r>
            <a:endParaRPr b="1" dirty="0"/>
          </a:p>
          <a:p>
            <a:pPr>
              <a:buBlip>
                <a:blip r:embed="rId2"/>
              </a:buBlip>
              <a:defRPr>
                <a:solidFill>
                  <a:srgbClr val="000000"/>
                </a:solidFill>
              </a:defRPr>
            </a:pPr>
            <a:r>
              <a:rPr b="1" dirty="0" err="1"/>
              <a:t>Komma</a:t>
            </a:r>
            <a:r>
              <a:rPr b="1" dirty="0"/>
              <a:t> </a:t>
            </a:r>
            <a:r>
              <a:rPr b="1" dirty="0" err="1"/>
              <a:t>i</a:t>
            </a:r>
            <a:r>
              <a:rPr b="1" dirty="0"/>
              <a:t> </a:t>
            </a:r>
            <a:r>
              <a:rPr b="1" dirty="0" err="1"/>
              <a:t>tid</a:t>
            </a:r>
            <a:r>
              <a:rPr lang="sv-SE" b="1" dirty="0"/>
              <a:t> – </a:t>
            </a:r>
            <a:r>
              <a:rPr lang="sv-SE" dirty="0"/>
              <a:t>Träningen börjar vid utsatt tid, då är vi förberedda och klara!</a:t>
            </a:r>
            <a:endParaRPr dirty="0"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HÖ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0000"/>
                </a:solid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r>
              <a:t>HÖST</a:t>
            </a:r>
          </a:p>
        </p:txBody>
      </p:sp>
      <p:sp>
        <p:nvSpPr>
          <p:cNvPr id="161" name="Träningsläger 28-30/8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Blip>
                <a:blip r:embed="rId2"/>
              </a:buBlip>
              <a:defRPr>
                <a:solidFill>
                  <a:srgbClr val="000000"/>
                </a:solidFill>
              </a:defRPr>
            </a:pPr>
            <a:r>
              <a:rPr dirty="0" err="1"/>
              <a:t>Träningsläger</a:t>
            </a:r>
            <a:r>
              <a:rPr dirty="0"/>
              <a:t> 2</a:t>
            </a:r>
            <a:r>
              <a:rPr lang="sv-SE" dirty="0"/>
              <a:t>9</a:t>
            </a:r>
            <a:r>
              <a:rPr dirty="0"/>
              <a:t>-3</a:t>
            </a:r>
            <a:r>
              <a:rPr lang="sv-SE" dirty="0"/>
              <a:t>1</a:t>
            </a:r>
            <a:r>
              <a:rPr dirty="0"/>
              <a:t>/8</a:t>
            </a:r>
            <a:r>
              <a:rPr lang="sv-SE" dirty="0"/>
              <a:t> - Orust. Vi återkommer med info!</a:t>
            </a:r>
            <a:endParaRPr dirty="0"/>
          </a:p>
          <a:p>
            <a:pPr>
              <a:buBlip>
                <a:blip r:embed="rId2"/>
              </a:buBlip>
              <a:defRPr>
                <a:solidFill>
                  <a:srgbClr val="000000"/>
                </a:solidFill>
              </a:defRPr>
            </a:pPr>
            <a:r>
              <a:rPr dirty="0" err="1"/>
              <a:t>Göteborg</a:t>
            </a:r>
            <a:r>
              <a:rPr dirty="0"/>
              <a:t> cup 12-13/9, </a:t>
            </a:r>
            <a:r>
              <a:rPr dirty="0" err="1"/>
              <a:t>påminnelse</a:t>
            </a:r>
            <a:r>
              <a:rPr dirty="0"/>
              <a:t> </a:t>
            </a:r>
            <a:r>
              <a:rPr dirty="0" err="1"/>
              <a:t>betalning</a:t>
            </a:r>
            <a:r>
              <a:rPr dirty="0"/>
              <a:t>!</a:t>
            </a:r>
          </a:p>
          <a:p>
            <a:pPr>
              <a:buBlip>
                <a:blip r:embed="rId2"/>
              </a:buBlip>
              <a:defRPr>
                <a:solidFill>
                  <a:srgbClr val="000000"/>
                </a:solidFill>
              </a:defRPr>
            </a:pPr>
            <a:r>
              <a:rPr dirty="0"/>
              <a:t>USM </a:t>
            </a:r>
            <a:r>
              <a:rPr dirty="0" err="1"/>
              <a:t>steg</a:t>
            </a:r>
            <a:r>
              <a:rPr dirty="0"/>
              <a:t> 1</a:t>
            </a:r>
            <a:r>
              <a:rPr lang="sv-SE" dirty="0"/>
              <a:t> -</a:t>
            </a:r>
            <a:r>
              <a:rPr dirty="0"/>
              <a:t> 27-28/9</a:t>
            </a:r>
          </a:p>
          <a:p>
            <a:pPr>
              <a:buBlip>
                <a:blip r:embed="rId2"/>
              </a:buBlip>
              <a:defRPr>
                <a:solidFill>
                  <a:srgbClr val="000000"/>
                </a:solidFill>
              </a:defRPr>
            </a:pPr>
            <a:r>
              <a:rPr dirty="0" err="1"/>
              <a:t>Skadevi</a:t>
            </a:r>
            <a:r>
              <a:rPr dirty="0"/>
              <a:t> cup</a:t>
            </a:r>
            <a:r>
              <a:rPr lang="sv-SE" dirty="0"/>
              <a:t> – 30/10-2/11</a:t>
            </a:r>
            <a:endParaRPr dirty="0"/>
          </a:p>
          <a:p>
            <a:pPr>
              <a:buBlip>
                <a:blip r:embed="rId2"/>
              </a:buBlip>
              <a:defRPr>
                <a:solidFill>
                  <a:srgbClr val="000000"/>
                </a:solidFill>
              </a:defRPr>
            </a:pPr>
            <a:r>
              <a:rPr dirty="0"/>
              <a:t>Norden cup</a:t>
            </a:r>
            <a:r>
              <a:rPr lang="sv-SE" dirty="0"/>
              <a:t> – 27/12-30/12</a:t>
            </a:r>
            <a:endParaRPr dirty="0"/>
          </a:p>
          <a:p>
            <a:pPr>
              <a:buBlip>
                <a:blip r:embed="rId2"/>
              </a:buBlip>
              <a:defRPr>
                <a:solidFill>
                  <a:srgbClr val="000000"/>
                </a:solidFill>
              </a:defRPr>
            </a:pPr>
            <a:r>
              <a:rPr dirty="0"/>
              <a:t>Serie: </a:t>
            </a:r>
            <a:r>
              <a:rPr dirty="0" err="1"/>
              <a:t>Ett</a:t>
            </a:r>
            <a:r>
              <a:rPr dirty="0"/>
              <a:t> lag </a:t>
            </a:r>
            <a:r>
              <a:rPr dirty="0" err="1"/>
              <a:t>i</a:t>
            </a:r>
            <a:r>
              <a:rPr dirty="0"/>
              <a:t> nivå1 </a:t>
            </a:r>
            <a:r>
              <a:rPr dirty="0" err="1"/>
              <a:t>samt</a:t>
            </a:r>
            <a:r>
              <a:rPr dirty="0"/>
              <a:t> </a:t>
            </a:r>
            <a:r>
              <a:rPr dirty="0" err="1"/>
              <a:t>två</a:t>
            </a:r>
            <a:r>
              <a:rPr dirty="0"/>
              <a:t> lag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nivå</a:t>
            </a:r>
            <a:r>
              <a:rPr dirty="0"/>
              <a:t> 2.  </a:t>
            </a:r>
            <a:r>
              <a:rPr dirty="0" err="1"/>
              <a:t>Alla</a:t>
            </a:r>
            <a:r>
              <a:rPr dirty="0"/>
              <a:t> lag </a:t>
            </a:r>
            <a:r>
              <a:rPr dirty="0" err="1"/>
              <a:t>i</a:t>
            </a:r>
            <a:r>
              <a:rPr dirty="0"/>
              <a:t> P16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pelarutbildning p20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0000"/>
                </a:solid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r>
              <a:t>Spelarutbildning p2010</a:t>
            </a:r>
          </a:p>
        </p:txBody>
      </p:sp>
      <p:sp>
        <p:nvSpPr>
          <p:cNvPr id="164" name="Påminnelse om anmälan, gå in på handbollsförbundet väst!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  <a:defRPr>
                <a:solidFill>
                  <a:srgbClr val="000000"/>
                </a:solidFill>
              </a:defRPr>
            </a:lvl1pPr>
          </a:lstStyle>
          <a:p>
            <a:r>
              <a:t>Påminnelse om anmälan, gå in på handbollsförbundet väst!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FYSIOTERAP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0000"/>
                </a:solid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r>
              <a:t>FYSIOTERAPI</a:t>
            </a:r>
          </a:p>
        </p:txBody>
      </p:sp>
      <p:sp>
        <p:nvSpPr>
          <p:cNvPr id="167" name="Sport-rehab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  <a:defRPr>
                <a:solidFill>
                  <a:srgbClr val="000000"/>
                </a:solidFill>
              </a:defRPr>
            </a:lvl1pPr>
          </a:lstStyle>
          <a:p>
            <a:r>
              <a:rPr dirty="0"/>
              <a:t>Sport-rehab</a:t>
            </a:r>
            <a:r>
              <a:rPr lang="sv-SE" dirty="0"/>
              <a:t> – går att boka tid på deras hemsida vid behov.</a:t>
            </a:r>
            <a:endParaRPr dirty="0"/>
          </a:p>
        </p:txBody>
      </p:sp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New_Template3">
  <a:themeElements>
    <a:clrScheme name="New_Template3">
      <a:dk1>
        <a:srgbClr val="606060"/>
      </a:dk1>
      <a:lt1>
        <a:srgbClr val="006060"/>
      </a:lt1>
      <a:dk2>
        <a:srgbClr val="5B5854"/>
      </a:dk2>
      <a:lt2>
        <a:srgbClr val="C9C3BA"/>
      </a:lt2>
      <a:accent1>
        <a:srgbClr val="708CA5"/>
      </a:accent1>
      <a:accent2>
        <a:srgbClr val="80A7A7"/>
      </a:accent2>
      <a:accent3>
        <a:srgbClr val="98A66D"/>
      </a:accent3>
      <a:accent4>
        <a:srgbClr val="CF9E5B"/>
      </a:accent4>
      <a:accent5>
        <a:srgbClr val="C87C6D"/>
      </a:accent5>
      <a:accent6>
        <a:srgbClr val="837B9A"/>
      </a:accent6>
      <a:hlink>
        <a:srgbClr val="0000FF"/>
      </a:hlink>
      <a:folHlink>
        <a:srgbClr val="FF00FF"/>
      </a:folHlink>
    </a:clrScheme>
    <a:fontScheme name="New_Template3">
      <a:majorFont>
        <a:latin typeface="Gill Sans Light"/>
        <a:ea typeface="Gill Sans Light"/>
        <a:cs typeface="Gill Sans Light"/>
      </a:majorFont>
      <a:minorFont>
        <a:latin typeface="Gill Sans"/>
        <a:ea typeface="Gill Sans"/>
        <a:cs typeface="Gill Sans"/>
      </a:minorFont>
    </a:fontScheme>
    <a:fmtScheme name="New_Templat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12700" dir="5400000" rotWithShape="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6F6A5A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600" b="0" i="0" u="none" strike="noStrike" cap="none" spc="0" normalizeH="0" baseline="0">
            <a:ln>
              <a:noFill/>
            </a:ln>
            <a:solidFill>
              <a:srgbClr val="60606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New_Template3">
  <a:themeElements>
    <a:clrScheme name="New_Template3">
      <a:dk1>
        <a:srgbClr val="000000"/>
      </a:dk1>
      <a:lt1>
        <a:srgbClr val="FFFFFF"/>
      </a:lt1>
      <a:dk2>
        <a:srgbClr val="5B5854"/>
      </a:dk2>
      <a:lt2>
        <a:srgbClr val="C9C3BA"/>
      </a:lt2>
      <a:accent1>
        <a:srgbClr val="708CA5"/>
      </a:accent1>
      <a:accent2>
        <a:srgbClr val="80A7A7"/>
      </a:accent2>
      <a:accent3>
        <a:srgbClr val="98A66D"/>
      </a:accent3>
      <a:accent4>
        <a:srgbClr val="CF9E5B"/>
      </a:accent4>
      <a:accent5>
        <a:srgbClr val="C87C6D"/>
      </a:accent5>
      <a:accent6>
        <a:srgbClr val="837B9A"/>
      </a:accent6>
      <a:hlink>
        <a:srgbClr val="0000FF"/>
      </a:hlink>
      <a:folHlink>
        <a:srgbClr val="FF00FF"/>
      </a:folHlink>
    </a:clrScheme>
    <a:fontScheme name="New_Template3">
      <a:majorFont>
        <a:latin typeface="Gill Sans Light"/>
        <a:ea typeface="Gill Sans Light"/>
        <a:cs typeface="Gill Sans Light"/>
      </a:majorFont>
      <a:minorFont>
        <a:latin typeface="Gill Sans"/>
        <a:ea typeface="Gill Sans"/>
        <a:cs typeface="Gill Sans"/>
      </a:minorFont>
    </a:fontScheme>
    <a:fmtScheme name="New_Templat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12700" dir="5400000" rotWithShape="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6F6A5A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600" b="0" i="0" u="none" strike="noStrike" cap="none" spc="0" normalizeH="0" baseline="0">
            <a:ln>
              <a:noFill/>
            </a:ln>
            <a:solidFill>
              <a:srgbClr val="60606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526</Words>
  <Application>Microsoft Office PowerPoint</Application>
  <PresentationFormat>Anpassad</PresentationFormat>
  <Paragraphs>54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20" baseType="lpstr">
      <vt:lpstr>Gill Sans</vt:lpstr>
      <vt:lpstr>Gill Sans Light</vt:lpstr>
      <vt:lpstr>Helvetica</vt:lpstr>
      <vt:lpstr>Helvetica Neue</vt:lpstr>
      <vt:lpstr>New_Template3</vt:lpstr>
      <vt:lpstr>PowerPoint-presentation</vt:lpstr>
      <vt:lpstr>Presentation Tränare</vt:lpstr>
      <vt:lpstr>Mikael KJELLSTRÖM</vt:lpstr>
      <vt:lpstr>Upplägg Försäsong</vt:lpstr>
      <vt:lpstr>Kommunikation</vt:lpstr>
      <vt:lpstr>Förberedelser träning</vt:lpstr>
      <vt:lpstr>HÖST</vt:lpstr>
      <vt:lpstr>Spelarutbildning p2010</vt:lpstr>
      <vt:lpstr>FYSIOTERAPI</vt:lpstr>
      <vt:lpstr>MATCHTRÖJOR</vt:lpstr>
      <vt:lpstr>PROFIXIO</vt:lpstr>
      <vt:lpstr>Ansvar Föräldrar!</vt:lpstr>
      <vt:lpstr>Övriga FrågoR: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Ulrika Granqvist</cp:lastModifiedBy>
  <cp:revision>5</cp:revision>
  <dcterms:modified xsi:type="dcterms:W3CDTF">2025-05-29T06:54:22Z</dcterms:modified>
</cp:coreProperties>
</file>