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74" r:id="rId3"/>
    <p:sldId id="257" r:id="rId4"/>
    <p:sldId id="261" r:id="rId5"/>
    <p:sldId id="266" r:id="rId6"/>
    <p:sldId id="262" r:id="rId7"/>
    <p:sldId id="267" r:id="rId8"/>
    <p:sldId id="264" r:id="rId9"/>
    <p:sldId id="265" r:id="rId10"/>
    <p:sldId id="268" r:id="rId11"/>
    <p:sldId id="269" r:id="rId12"/>
    <p:sldId id="270" r:id="rId13"/>
    <p:sldId id="271" r:id="rId14"/>
    <p:sldId id="272" r:id="rId15"/>
    <p:sldId id="273" r:id="rId16"/>
    <p:sldId id="275" r:id="rId17"/>
    <p:sldId id="276" r:id="rId18"/>
    <p:sldId id="277" r:id="rId19"/>
    <p:sldId id="263"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878"/>
  </p:normalViewPr>
  <p:slideViewPr>
    <p:cSldViewPr snapToGrid="0">
      <p:cViewPr>
        <p:scale>
          <a:sx n="80" d="100"/>
          <a:sy n="80" d="100"/>
        </p:scale>
        <p:origin x="142"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https://d.docs.live.net/D5E0795C1ED649E9/Dokument/n&#228;rvarostatistik%20F10%20Vit%20s&#228;song%2024-2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D5E0795C1ED649E9/Dokument/n&#228;rvarostatistik%20F10%20Vit%20s&#228;song%2024-25.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sv-SE"/>
        </a:p>
      </c:txPr>
    </c:title>
    <c:autoTitleDeleted val="0"/>
    <c:plotArea>
      <c:layout/>
      <c:barChart>
        <c:barDir val="bar"/>
        <c:grouping val="clustered"/>
        <c:varyColors val="0"/>
        <c:ser>
          <c:idx val="2"/>
          <c:order val="2"/>
          <c:tx>
            <c:strRef>
              <c:f>'säsong 24-25'!$D$1</c:f>
              <c:strCache>
                <c:ptCount val="1"/>
                <c:pt idx="0">
                  <c:v>Närvaroprocent</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sv-S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'säsong 24-25'!$A$2:$A$11</c:f>
              <c:strCache>
                <c:ptCount val="10"/>
                <c:pt idx="0">
                  <c:v>Spelare 10</c:v>
                </c:pt>
                <c:pt idx="1">
                  <c:v>Spelare 9</c:v>
                </c:pt>
                <c:pt idx="2">
                  <c:v>Spelare 8</c:v>
                </c:pt>
                <c:pt idx="3">
                  <c:v>Spelare 7</c:v>
                </c:pt>
                <c:pt idx="4">
                  <c:v>Spelare 6</c:v>
                </c:pt>
                <c:pt idx="5">
                  <c:v>Spelare 5</c:v>
                </c:pt>
                <c:pt idx="6">
                  <c:v>Spelare 4</c:v>
                </c:pt>
                <c:pt idx="7">
                  <c:v>Spelare 3</c:v>
                </c:pt>
                <c:pt idx="8">
                  <c:v>Spelare 2</c:v>
                </c:pt>
                <c:pt idx="9">
                  <c:v>Spelare 1</c:v>
                </c:pt>
              </c:strCache>
            </c:strRef>
          </c:cat>
          <c:val>
            <c:numRef>
              <c:f>'säsong 24-25'!$D$2:$D$11</c:f>
              <c:numCache>
                <c:formatCode>0%</c:formatCode>
                <c:ptCount val="10"/>
                <c:pt idx="0">
                  <c:v>0.19327731092436976</c:v>
                </c:pt>
                <c:pt idx="1">
                  <c:v>0.37815126050420167</c:v>
                </c:pt>
                <c:pt idx="2">
                  <c:v>0.42016806722689076</c:v>
                </c:pt>
                <c:pt idx="3">
                  <c:v>0.47058823529411764</c:v>
                </c:pt>
                <c:pt idx="4">
                  <c:v>0.5714285714285714</c:v>
                </c:pt>
                <c:pt idx="5">
                  <c:v>0.625</c:v>
                </c:pt>
                <c:pt idx="6">
                  <c:v>0.66386554621848737</c:v>
                </c:pt>
                <c:pt idx="7">
                  <c:v>0.75630252100840334</c:v>
                </c:pt>
                <c:pt idx="8">
                  <c:v>0.91596638655462181</c:v>
                </c:pt>
                <c:pt idx="9">
                  <c:v>0.94117647058823528</c:v>
                </c:pt>
              </c:numCache>
            </c:numRef>
          </c:val>
          <c:extLst>
            <c:ext xmlns:c16="http://schemas.microsoft.com/office/drawing/2014/chart" uri="{C3380CC4-5D6E-409C-BE32-E72D297353CC}">
              <c16:uniqueId val="{00000000-9D2E-42DB-82C7-C35A9CF15D46}"/>
            </c:ext>
          </c:extLst>
        </c:ser>
        <c:dLbls>
          <c:dLblPos val="inEnd"/>
          <c:showLegendKey val="0"/>
          <c:showVal val="1"/>
          <c:showCatName val="0"/>
          <c:showSerName val="0"/>
          <c:showPercent val="0"/>
          <c:showBubbleSize val="0"/>
        </c:dLbls>
        <c:gapWidth val="65"/>
        <c:axId val="129475375"/>
        <c:axId val="129487375"/>
        <c:extLst>
          <c:ext xmlns:c15="http://schemas.microsoft.com/office/drawing/2012/chart" uri="{02D57815-91ED-43cb-92C2-25804820EDAC}">
            <c15:filteredBarSeries>
              <c15:ser>
                <c:idx val="0"/>
                <c:order val="0"/>
                <c:tx>
                  <c:strRef>
                    <c:extLst>
                      <c:ext uri="{02D57815-91ED-43cb-92C2-25804820EDAC}">
                        <c15:formulaRef>
                          <c15:sqref>'säsong 24-25'!$B$1</c15:sqref>
                        </c15:formulaRef>
                      </c:ext>
                    </c:extLst>
                    <c:strCache>
                      <c:ptCount val="1"/>
                      <c:pt idx="0">
                        <c:v>Närvarande</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sv-SE"/>
                    </a:p>
                  </c:txPr>
                  <c:dLblPos val="inEnd"/>
                  <c:showLegendKey val="0"/>
                  <c:showVal val="1"/>
                  <c:showCatName val="0"/>
                  <c:showSerName val="0"/>
                  <c:showPercent val="0"/>
                  <c:showBubbleSize val="0"/>
                  <c:showLeaderLines val="0"/>
                  <c:extLst>
                    <c:ext uri="{CE6537A1-D6FC-4f65-9D91-7224C49458BB}">
                      <c15:showLeaderLines val="1"/>
                      <c15:leaderLines>
                        <c:spPr>
                          <a:ln w="9525">
                            <a:solidFill>
                              <a:schemeClr val="dk1">
                                <a:lumMod val="50000"/>
                                <a:lumOff val="50000"/>
                              </a:schemeClr>
                            </a:solidFill>
                          </a:ln>
                          <a:effectLst/>
                        </c:spPr>
                      </c15:leaderLines>
                    </c:ext>
                  </c:extLst>
                </c:dLbls>
                <c:cat>
                  <c:strRef>
                    <c:extLst>
                      <c:ext uri="{02D57815-91ED-43cb-92C2-25804820EDAC}">
                        <c15:formulaRef>
                          <c15:sqref>'säsong 24-25'!$A$2:$A$11</c15:sqref>
                        </c15:formulaRef>
                      </c:ext>
                    </c:extLst>
                    <c:strCache>
                      <c:ptCount val="10"/>
                      <c:pt idx="0">
                        <c:v>Spelare 10</c:v>
                      </c:pt>
                      <c:pt idx="1">
                        <c:v>Spelare 9</c:v>
                      </c:pt>
                      <c:pt idx="2">
                        <c:v>Spelare 8</c:v>
                      </c:pt>
                      <c:pt idx="3">
                        <c:v>Spelare 7</c:v>
                      </c:pt>
                      <c:pt idx="4">
                        <c:v>Spelare 6</c:v>
                      </c:pt>
                      <c:pt idx="5">
                        <c:v>Spelare 5</c:v>
                      </c:pt>
                      <c:pt idx="6">
                        <c:v>Spelare 4</c:v>
                      </c:pt>
                      <c:pt idx="7">
                        <c:v>Spelare 3</c:v>
                      </c:pt>
                      <c:pt idx="8">
                        <c:v>Spelare 2</c:v>
                      </c:pt>
                      <c:pt idx="9">
                        <c:v>Spelare 1</c:v>
                      </c:pt>
                    </c:strCache>
                  </c:strRef>
                </c:cat>
                <c:val>
                  <c:numRef>
                    <c:extLst>
                      <c:ext uri="{02D57815-91ED-43cb-92C2-25804820EDAC}">
                        <c15:formulaRef>
                          <c15:sqref>'säsong 24-25'!$B$2:$B$11</c15:sqref>
                        </c15:formulaRef>
                      </c:ext>
                    </c:extLst>
                    <c:numCache>
                      <c:formatCode>General</c:formatCode>
                      <c:ptCount val="10"/>
                      <c:pt idx="0">
                        <c:v>23</c:v>
                      </c:pt>
                      <c:pt idx="1">
                        <c:v>45</c:v>
                      </c:pt>
                      <c:pt idx="2">
                        <c:v>50</c:v>
                      </c:pt>
                      <c:pt idx="3">
                        <c:v>56</c:v>
                      </c:pt>
                      <c:pt idx="4">
                        <c:v>68</c:v>
                      </c:pt>
                      <c:pt idx="5">
                        <c:v>20</c:v>
                      </c:pt>
                      <c:pt idx="6">
                        <c:v>79</c:v>
                      </c:pt>
                      <c:pt idx="7">
                        <c:v>90</c:v>
                      </c:pt>
                      <c:pt idx="8">
                        <c:v>109</c:v>
                      </c:pt>
                      <c:pt idx="9">
                        <c:v>112</c:v>
                      </c:pt>
                    </c:numCache>
                  </c:numRef>
                </c:val>
                <c:extLst>
                  <c:ext xmlns:c16="http://schemas.microsoft.com/office/drawing/2014/chart" uri="{C3380CC4-5D6E-409C-BE32-E72D297353CC}">
                    <c16:uniqueId val="{00000001-9D2E-42DB-82C7-C35A9CF15D46}"/>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'säsong 24-25'!$C$1</c15:sqref>
                        </c15:formulaRef>
                      </c:ext>
                    </c:extLst>
                    <c:strCache>
                      <c:ptCount val="1"/>
                      <c:pt idx="0">
                        <c:v>Tot. Antal träningar</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sv-SE"/>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extLst xmlns:c15="http://schemas.microsoft.com/office/drawing/2012/chart">
                      <c:ext xmlns:c15="http://schemas.microsoft.com/office/drawing/2012/chart" uri="{02D57815-91ED-43cb-92C2-25804820EDAC}">
                        <c15:formulaRef>
                          <c15:sqref>'säsong 24-25'!$A$2:$A$11</c15:sqref>
                        </c15:formulaRef>
                      </c:ext>
                    </c:extLst>
                    <c:strCache>
                      <c:ptCount val="10"/>
                      <c:pt idx="0">
                        <c:v>Spelare 10</c:v>
                      </c:pt>
                      <c:pt idx="1">
                        <c:v>Spelare 9</c:v>
                      </c:pt>
                      <c:pt idx="2">
                        <c:v>Spelare 8</c:v>
                      </c:pt>
                      <c:pt idx="3">
                        <c:v>Spelare 7</c:v>
                      </c:pt>
                      <c:pt idx="4">
                        <c:v>Spelare 6</c:v>
                      </c:pt>
                      <c:pt idx="5">
                        <c:v>Spelare 5</c:v>
                      </c:pt>
                      <c:pt idx="6">
                        <c:v>Spelare 4</c:v>
                      </c:pt>
                      <c:pt idx="7">
                        <c:v>Spelare 3</c:v>
                      </c:pt>
                      <c:pt idx="8">
                        <c:v>Spelare 2</c:v>
                      </c:pt>
                      <c:pt idx="9">
                        <c:v>Spelare 1</c:v>
                      </c:pt>
                    </c:strCache>
                  </c:strRef>
                </c:cat>
                <c:val>
                  <c:numRef>
                    <c:extLst xmlns:c15="http://schemas.microsoft.com/office/drawing/2012/chart">
                      <c:ext xmlns:c15="http://schemas.microsoft.com/office/drawing/2012/chart" uri="{02D57815-91ED-43cb-92C2-25804820EDAC}">
                        <c15:formulaRef>
                          <c15:sqref>'säsong 24-25'!$C$2:$C$11</c15:sqref>
                        </c15:formulaRef>
                      </c:ext>
                    </c:extLst>
                    <c:numCache>
                      <c:formatCode>General</c:formatCode>
                      <c:ptCount val="10"/>
                      <c:pt idx="0">
                        <c:v>119</c:v>
                      </c:pt>
                      <c:pt idx="1">
                        <c:v>119</c:v>
                      </c:pt>
                      <c:pt idx="2">
                        <c:v>119</c:v>
                      </c:pt>
                      <c:pt idx="3">
                        <c:v>119</c:v>
                      </c:pt>
                      <c:pt idx="4">
                        <c:v>119</c:v>
                      </c:pt>
                      <c:pt idx="5">
                        <c:v>32</c:v>
                      </c:pt>
                      <c:pt idx="6">
                        <c:v>119</c:v>
                      </c:pt>
                      <c:pt idx="7">
                        <c:v>119</c:v>
                      </c:pt>
                      <c:pt idx="8">
                        <c:v>119</c:v>
                      </c:pt>
                      <c:pt idx="9">
                        <c:v>119</c:v>
                      </c:pt>
                    </c:numCache>
                  </c:numRef>
                </c:val>
                <c:extLst xmlns:c15="http://schemas.microsoft.com/office/drawing/2012/chart">
                  <c:ext xmlns:c16="http://schemas.microsoft.com/office/drawing/2014/chart" uri="{C3380CC4-5D6E-409C-BE32-E72D297353CC}">
                    <c16:uniqueId val="{00000002-9D2E-42DB-82C7-C35A9CF15D46}"/>
                  </c:ext>
                </c:extLst>
              </c15:ser>
            </c15:filteredBarSeries>
          </c:ext>
        </c:extLst>
      </c:barChart>
      <c:catAx>
        <c:axId val="129475375"/>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sv-SE"/>
          </a:p>
        </c:txPr>
        <c:crossAx val="129487375"/>
        <c:crosses val="autoZero"/>
        <c:auto val="1"/>
        <c:lblAlgn val="ctr"/>
        <c:lblOffset val="100"/>
        <c:noMultiLvlLbl val="0"/>
      </c:catAx>
      <c:valAx>
        <c:axId val="129487375"/>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sv-SE"/>
          </a:p>
        </c:txPr>
        <c:crossAx val="129475375"/>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sv-S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sv-SE"/>
        </a:p>
      </c:txPr>
    </c:title>
    <c:autoTitleDeleted val="0"/>
    <c:plotArea>
      <c:layout/>
      <c:barChart>
        <c:barDir val="bar"/>
        <c:grouping val="clustered"/>
        <c:varyColors val="0"/>
        <c:ser>
          <c:idx val="2"/>
          <c:order val="2"/>
          <c:tx>
            <c:strRef>
              <c:f>'säsong 25-26'!$D$1</c:f>
              <c:strCache>
                <c:ptCount val="1"/>
                <c:pt idx="0">
                  <c:v>Närvaroprocent</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sv-S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'säsong 25-26'!$A$2:$A$15</c:f>
              <c:strCache>
                <c:ptCount val="14"/>
                <c:pt idx="0">
                  <c:v>Spelare 14</c:v>
                </c:pt>
                <c:pt idx="1">
                  <c:v>Spelare 13</c:v>
                </c:pt>
                <c:pt idx="2">
                  <c:v>Spelare 12</c:v>
                </c:pt>
                <c:pt idx="3">
                  <c:v>Spelare 11</c:v>
                </c:pt>
                <c:pt idx="4">
                  <c:v>Spelare 10</c:v>
                </c:pt>
                <c:pt idx="5">
                  <c:v>Spelare 9</c:v>
                </c:pt>
                <c:pt idx="6">
                  <c:v>Spelare 8</c:v>
                </c:pt>
                <c:pt idx="7">
                  <c:v>Spelare 7</c:v>
                </c:pt>
                <c:pt idx="8">
                  <c:v>Spelare 6</c:v>
                </c:pt>
                <c:pt idx="9">
                  <c:v>Spelare 5</c:v>
                </c:pt>
                <c:pt idx="10">
                  <c:v>Spelare 4</c:v>
                </c:pt>
                <c:pt idx="11">
                  <c:v>Spelare 3</c:v>
                </c:pt>
                <c:pt idx="12">
                  <c:v>Spelare 2</c:v>
                </c:pt>
                <c:pt idx="13">
                  <c:v>Spelare 1</c:v>
                </c:pt>
              </c:strCache>
            </c:strRef>
          </c:cat>
          <c:val>
            <c:numRef>
              <c:f>'säsong 25-26'!$D$2:$D$15</c:f>
              <c:numCache>
                <c:formatCode>0%</c:formatCode>
                <c:ptCount val="14"/>
                <c:pt idx="0">
                  <c:v>0.27272727272727271</c:v>
                </c:pt>
                <c:pt idx="1">
                  <c:v>0.35</c:v>
                </c:pt>
                <c:pt idx="2">
                  <c:v>0.36363636363636365</c:v>
                </c:pt>
                <c:pt idx="3">
                  <c:v>0.5</c:v>
                </c:pt>
                <c:pt idx="4">
                  <c:v>0.5</c:v>
                </c:pt>
                <c:pt idx="5">
                  <c:v>0.5</c:v>
                </c:pt>
                <c:pt idx="6">
                  <c:v>0.6</c:v>
                </c:pt>
                <c:pt idx="7">
                  <c:v>0.6</c:v>
                </c:pt>
                <c:pt idx="8">
                  <c:v>0.65</c:v>
                </c:pt>
                <c:pt idx="9">
                  <c:v>0.7</c:v>
                </c:pt>
                <c:pt idx="10">
                  <c:v>0.75</c:v>
                </c:pt>
                <c:pt idx="11">
                  <c:v>0.75</c:v>
                </c:pt>
                <c:pt idx="12">
                  <c:v>0.9</c:v>
                </c:pt>
                <c:pt idx="13">
                  <c:v>0.95</c:v>
                </c:pt>
              </c:numCache>
            </c:numRef>
          </c:val>
          <c:extLst>
            <c:ext xmlns:c16="http://schemas.microsoft.com/office/drawing/2014/chart" uri="{C3380CC4-5D6E-409C-BE32-E72D297353CC}">
              <c16:uniqueId val="{00000000-9658-42DD-AD67-22781D931FB9}"/>
            </c:ext>
          </c:extLst>
        </c:ser>
        <c:dLbls>
          <c:dLblPos val="inEnd"/>
          <c:showLegendKey val="0"/>
          <c:showVal val="1"/>
          <c:showCatName val="0"/>
          <c:showSerName val="0"/>
          <c:showPercent val="0"/>
          <c:showBubbleSize val="0"/>
        </c:dLbls>
        <c:gapWidth val="65"/>
        <c:axId val="129475375"/>
        <c:axId val="129487375"/>
        <c:extLst>
          <c:ext xmlns:c15="http://schemas.microsoft.com/office/drawing/2012/chart" uri="{02D57815-91ED-43cb-92C2-25804820EDAC}">
            <c15:filteredBarSeries>
              <c15:ser>
                <c:idx val="0"/>
                <c:order val="0"/>
                <c:tx>
                  <c:strRef>
                    <c:extLst>
                      <c:ext uri="{02D57815-91ED-43cb-92C2-25804820EDAC}">
                        <c15:formulaRef>
                          <c15:sqref>'säsong 25-26'!$B$1</c15:sqref>
                        </c15:formulaRef>
                      </c:ext>
                    </c:extLst>
                    <c:strCache>
                      <c:ptCount val="1"/>
                      <c:pt idx="0">
                        <c:v>Närvarande</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sv-SE"/>
                    </a:p>
                  </c:txPr>
                  <c:dLblPos val="inEnd"/>
                  <c:showLegendKey val="0"/>
                  <c:showVal val="1"/>
                  <c:showCatName val="0"/>
                  <c:showSerName val="0"/>
                  <c:showPercent val="0"/>
                  <c:showBubbleSize val="0"/>
                  <c:showLeaderLines val="0"/>
                  <c:extLst>
                    <c:ext uri="{CE6537A1-D6FC-4f65-9D91-7224C49458BB}">
                      <c15:showLeaderLines val="1"/>
                      <c15:leaderLines>
                        <c:spPr>
                          <a:ln w="9525">
                            <a:solidFill>
                              <a:schemeClr val="dk1">
                                <a:lumMod val="50000"/>
                                <a:lumOff val="50000"/>
                              </a:schemeClr>
                            </a:solidFill>
                          </a:ln>
                          <a:effectLst/>
                        </c:spPr>
                      </c15:leaderLines>
                    </c:ext>
                  </c:extLst>
                </c:dLbls>
                <c:cat>
                  <c:strRef>
                    <c:extLst>
                      <c:ext uri="{02D57815-91ED-43cb-92C2-25804820EDAC}">
                        <c15:formulaRef>
                          <c15:sqref>'säsong 25-26'!$A$2:$A$15</c15:sqref>
                        </c15:formulaRef>
                      </c:ext>
                    </c:extLst>
                    <c:strCache>
                      <c:ptCount val="14"/>
                      <c:pt idx="0">
                        <c:v>Spelare 14</c:v>
                      </c:pt>
                      <c:pt idx="1">
                        <c:v>Spelare 13</c:v>
                      </c:pt>
                      <c:pt idx="2">
                        <c:v>Spelare 12</c:v>
                      </c:pt>
                      <c:pt idx="3">
                        <c:v>Spelare 11</c:v>
                      </c:pt>
                      <c:pt idx="4">
                        <c:v>Spelare 10</c:v>
                      </c:pt>
                      <c:pt idx="5">
                        <c:v>Spelare 9</c:v>
                      </c:pt>
                      <c:pt idx="6">
                        <c:v>Spelare 8</c:v>
                      </c:pt>
                      <c:pt idx="7">
                        <c:v>Spelare 7</c:v>
                      </c:pt>
                      <c:pt idx="8">
                        <c:v>Spelare 6</c:v>
                      </c:pt>
                      <c:pt idx="9">
                        <c:v>Spelare 5</c:v>
                      </c:pt>
                      <c:pt idx="10">
                        <c:v>Spelare 4</c:v>
                      </c:pt>
                      <c:pt idx="11">
                        <c:v>Spelare 3</c:v>
                      </c:pt>
                      <c:pt idx="12">
                        <c:v>Spelare 2</c:v>
                      </c:pt>
                      <c:pt idx="13">
                        <c:v>Spelare 1</c:v>
                      </c:pt>
                    </c:strCache>
                  </c:strRef>
                </c:cat>
                <c:val>
                  <c:numRef>
                    <c:extLst>
                      <c:ext uri="{02D57815-91ED-43cb-92C2-25804820EDAC}">
                        <c15:formulaRef>
                          <c15:sqref>'säsong 25-26'!$B$2:$B$15</c15:sqref>
                        </c15:formulaRef>
                      </c:ext>
                    </c:extLst>
                    <c:numCache>
                      <c:formatCode>General</c:formatCode>
                      <c:ptCount val="14"/>
                      <c:pt idx="0">
                        <c:v>3</c:v>
                      </c:pt>
                      <c:pt idx="1">
                        <c:v>7</c:v>
                      </c:pt>
                      <c:pt idx="2">
                        <c:v>4</c:v>
                      </c:pt>
                      <c:pt idx="3">
                        <c:v>10</c:v>
                      </c:pt>
                      <c:pt idx="4">
                        <c:v>10</c:v>
                      </c:pt>
                      <c:pt idx="5">
                        <c:v>10</c:v>
                      </c:pt>
                      <c:pt idx="6">
                        <c:v>12</c:v>
                      </c:pt>
                      <c:pt idx="7">
                        <c:v>3</c:v>
                      </c:pt>
                      <c:pt idx="8">
                        <c:v>13</c:v>
                      </c:pt>
                      <c:pt idx="9">
                        <c:v>14</c:v>
                      </c:pt>
                      <c:pt idx="10">
                        <c:v>15</c:v>
                      </c:pt>
                      <c:pt idx="11">
                        <c:v>15</c:v>
                      </c:pt>
                      <c:pt idx="12">
                        <c:v>18</c:v>
                      </c:pt>
                      <c:pt idx="13">
                        <c:v>19</c:v>
                      </c:pt>
                    </c:numCache>
                  </c:numRef>
                </c:val>
                <c:extLst>
                  <c:ext xmlns:c16="http://schemas.microsoft.com/office/drawing/2014/chart" uri="{C3380CC4-5D6E-409C-BE32-E72D297353CC}">
                    <c16:uniqueId val="{00000001-9658-42DD-AD67-22781D931FB9}"/>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'säsong 25-26'!$C$1</c15:sqref>
                        </c15:formulaRef>
                      </c:ext>
                    </c:extLst>
                    <c:strCache>
                      <c:ptCount val="1"/>
                      <c:pt idx="0">
                        <c:v>Tot. Antal träningar</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sv-SE"/>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extLst xmlns:c15="http://schemas.microsoft.com/office/drawing/2012/chart">
                      <c:ext xmlns:c15="http://schemas.microsoft.com/office/drawing/2012/chart" uri="{02D57815-91ED-43cb-92C2-25804820EDAC}">
                        <c15:formulaRef>
                          <c15:sqref>'säsong 25-26'!$A$2:$A$15</c15:sqref>
                        </c15:formulaRef>
                      </c:ext>
                    </c:extLst>
                    <c:strCache>
                      <c:ptCount val="14"/>
                      <c:pt idx="0">
                        <c:v>Spelare 14</c:v>
                      </c:pt>
                      <c:pt idx="1">
                        <c:v>Spelare 13</c:v>
                      </c:pt>
                      <c:pt idx="2">
                        <c:v>Spelare 12</c:v>
                      </c:pt>
                      <c:pt idx="3">
                        <c:v>Spelare 11</c:v>
                      </c:pt>
                      <c:pt idx="4">
                        <c:v>Spelare 10</c:v>
                      </c:pt>
                      <c:pt idx="5">
                        <c:v>Spelare 9</c:v>
                      </c:pt>
                      <c:pt idx="6">
                        <c:v>Spelare 8</c:v>
                      </c:pt>
                      <c:pt idx="7">
                        <c:v>Spelare 7</c:v>
                      </c:pt>
                      <c:pt idx="8">
                        <c:v>Spelare 6</c:v>
                      </c:pt>
                      <c:pt idx="9">
                        <c:v>Spelare 5</c:v>
                      </c:pt>
                      <c:pt idx="10">
                        <c:v>Spelare 4</c:v>
                      </c:pt>
                      <c:pt idx="11">
                        <c:v>Spelare 3</c:v>
                      </c:pt>
                      <c:pt idx="12">
                        <c:v>Spelare 2</c:v>
                      </c:pt>
                      <c:pt idx="13">
                        <c:v>Spelare 1</c:v>
                      </c:pt>
                    </c:strCache>
                  </c:strRef>
                </c:cat>
                <c:val>
                  <c:numRef>
                    <c:extLst xmlns:c15="http://schemas.microsoft.com/office/drawing/2012/chart">
                      <c:ext xmlns:c15="http://schemas.microsoft.com/office/drawing/2012/chart" uri="{02D57815-91ED-43cb-92C2-25804820EDAC}">
                        <c15:formulaRef>
                          <c15:sqref>'säsong 25-26'!$C$2:$C$15</c15:sqref>
                        </c15:formulaRef>
                      </c:ext>
                    </c:extLst>
                    <c:numCache>
                      <c:formatCode>General</c:formatCode>
                      <c:ptCount val="14"/>
                      <c:pt idx="0">
                        <c:v>11</c:v>
                      </c:pt>
                      <c:pt idx="1">
                        <c:v>20</c:v>
                      </c:pt>
                      <c:pt idx="2">
                        <c:v>11</c:v>
                      </c:pt>
                      <c:pt idx="3">
                        <c:v>20</c:v>
                      </c:pt>
                      <c:pt idx="4">
                        <c:v>20</c:v>
                      </c:pt>
                      <c:pt idx="5">
                        <c:v>20</c:v>
                      </c:pt>
                      <c:pt idx="6">
                        <c:v>20</c:v>
                      </c:pt>
                      <c:pt idx="7">
                        <c:v>5</c:v>
                      </c:pt>
                      <c:pt idx="8">
                        <c:v>20</c:v>
                      </c:pt>
                      <c:pt idx="9">
                        <c:v>20</c:v>
                      </c:pt>
                      <c:pt idx="10">
                        <c:v>20</c:v>
                      </c:pt>
                      <c:pt idx="11">
                        <c:v>20</c:v>
                      </c:pt>
                      <c:pt idx="12">
                        <c:v>20</c:v>
                      </c:pt>
                      <c:pt idx="13">
                        <c:v>20</c:v>
                      </c:pt>
                    </c:numCache>
                  </c:numRef>
                </c:val>
                <c:extLst xmlns:c15="http://schemas.microsoft.com/office/drawing/2012/chart">
                  <c:ext xmlns:c16="http://schemas.microsoft.com/office/drawing/2014/chart" uri="{C3380CC4-5D6E-409C-BE32-E72D297353CC}">
                    <c16:uniqueId val="{00000002-9658-42DD-AD67-22781D931FB9}"/>
                  </c:ext>
                </c:extLst>
              </c15:ser>
            </c15:filteredBarSeries>
          </c:ext>
        </c:extLst>
      </c:barChart>
      <c:catAx>
        <c:axId val="129475375"/>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sv-SE"/>
          </a:p>
        </c:txPr>
        <c:crossAx val="129487375"/>
        <c:crosses val="autoZero"/>
        <c:auto val="1"/>
        <c:lblAlgn val="ctr"/>
        <c:lblOffset val="100"/>
        <c:noMultiLvlLbl val="0"/>
      </c:catAx>
      <c:valAx>
        <c:axId val="129487375"/>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sv-SE"/>
          </a:p>
        </c:txPr>
        <c:crossAx val="129475375"/>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sv-S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912629" y="1371600"/>
            <a:ext cx="5935540" cy="2696866"/>
          </a:xfrm>
        </p:spPr>
        <p:txBody>
          <a:bodyPr anchor="t">
            <a:normAutofit/>
          </a:bodyPr>
          <a:lstStyle>
            <a:lvl1pPr algn="l">
              <a:defRPr sz="4000"/>
            </a:lvl1pPr>
          </a:lstStyle>
          <a:p>
            <a:r>
              <a:rPr lang="en-US" dirty="0"/>
              <a:t>Click to edit Master title style</a:t>
            </a:r>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912629" y="4584879"/>
            <a:ext cx="593554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520555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2958028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198077" y="1401097"/>
            <a:ext cx="2155722" cy="4775865"/>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838200" y="1401097"/>
            <a:ext cx="8232058" cy="477586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3988433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31515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912629" y="1709738"/>
            <a:ext cx="9214884" cy="3159974"/>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912628" y="5018567"/>
            <a:ext cx="7907079" cy="1073889"/>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313348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914400" y="2849526"/>
            <a:ext cx="5105400" cy="321047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172200" y="2849526"/>
            <a:ext cx="5105400" cy="321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261450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912628" y="1371599"/>
            <a:ext cx="10442760" cy="93975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912628" y="2311353"/>
            <a:ext cx="5084947"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912628" y="3006725"/>
            <a:ext cx="5084947" cy="31829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172200" y="2311353"/>
            <a:ext cx="5183188"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172200" y="3006725"/>
            <a:ext cx="5183188"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2859064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2147952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385736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912628" y="1463038"/>
            <a:ext cx="3859397" cy="1471548"/>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3764930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912628" y="1463038"/>
            <a:ext cx="3859397" cy="1471548"/>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0D4E46AA-1EC0-4433-9956-E798E94A6FB7}" type="datetimeFigureOut">
              <a:rPr lang="en-US" smtClean="0"/>
              <a:t>10/15/2025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12171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914400" y="1371600"/>
            <a:ext cx="10363200" cy="1314443"/>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914399" y="2853369"/>
            <a:ext cx="10363200" cy="308846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912628"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0D4E46AA-1EC0-4433-9956-E798E94A6FB7}" type="datetimeFigureOut">
              <a:rPr lang="en-US" smtClean="0"/>
              <a:pPr/>
              <a:t>10/15/2025</a:t>
            </a:fld>
            <a:endParaRPr lang="en-US" dirty="0"/>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38C08-47C7-4847-B0BE-B9D8DEEB3D1B}" type="slidenum">
              <a:rPr lang="en-US" smtClean="0"/>
              <a:pPr/>
              <a:t>‹#›</a:t>
            </a:fld>
            <a:endParaRPr lang="en-US" dirty="0"/>
          </a:p>
        </p:txBody>
      </p:sp>
      <p:cxnSp>
        <p:nvCxnSpPr>
          <p:cNvPr id="7" name="Straight Connector 6">
            <a:extLst>
              <a:ext uri="{FF2B5EF4-FFF2-40B4-BE49-F238E27FC236}">
                <a16:creationId xmlns:a16="http://schemas.microsoft.com/office/drawing/2014/main" id="{F209B62C-3402-4623-9A7C-AA048B56F8C3}"/>
              </a:ext>
            </a:extLst>
          </p:cNvPr>
          <p:cNvCxnSpPr>
            <a:cxnSpLocks/>
          </p:cNvCxnSpPr>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9717846"/>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274320" indent="0" algn="l" defTabSz="914400" rtl="0" eaLnBrk="1" latinLnBrk="0" hangingPunct="1">
        <a:lnSpc>
          <a:spcPct val="120000"/>
        </a:lnSpc>
        <a:spcBef>
          <a:spcPts val="500"/>
        </a:spcBef>
        <a:buSzPct val="87000"/>
        <a:buFontTx/>
        <a:buNone/>
        <a:defRPr sz="1800"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594360" indent="0" algn="l" defTabSz="914400" rtl="0" eaLnBrk="1" latinLnBrk="0" hangingPunct="1">
        <a:lnSpc>
          <a:spcPct val="120000"/>
        </a:lnSpc>
        <a:spcBef>
          <a:spcPts val="500"/>
        </a:spcBef>
        <a:buSzPct val="87000"/>
        <a:buFontTx/>
        <a:buNone/>
        <a:defRPr sz="1400"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tobbe@blackebergbasket.com"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www.laget.se/KFUMBlackebergBasket-F10Vi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fritidskortet.se/" TargetMode="External"/><Relationship Id="rId2" Type="http://schemas.openxmlformats.org/officeDocument/2006/relationships/hyperlink" Target="https://blackebergbasket.propublik.se/f10vit2025"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asket.se/wp-content/uploads/2022/12/manual-digitalt-protokoll-profixio.pdf"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DE1F4381-ECC1-467E-9196-F560213AF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0">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3" descr="Basket bollen lätt">
            <a:extLst>
              <a:ext uri="{FF2B5EF4-FFF2-40B4-BE49-F238E27FC236}">
                <a16:creationId xmlns:a16="http://schemas.microsoft.com/office/drawing/2014/main" id="{0A0C6619-D00F-1ADA-3820-2BA9749E1DF1}"/>
              </a:ext>
            </a:extLst>
          </p:cNvPr>
          <p:cNvPicPr>
            <a:picLocks noChangeAspect="1"/>
          </p:cNvPicPr>
          <p:nvPr/>
        </p:nvPicPr>
        <p:blipFill rotWithShape="1">
          <a:blip r:embed="rId2">
            <a:alphaModFix amt="40000"/>
          </a:blip>
          <a:srcRect b="15732"/>
          <a:stretch/>
        </p:blipFill>
        <p:spPr>
          <a:xfrm>
            <a:off x="1" y="152"/>
            <a:ext cx="12192000" cy="6857848"/>
          </a:xfrm>
          <a:prstGeom prst="rect">
            <a:avLst/>
          </a:prstGeom>
        </p:spPr>
      </p:pic>
      <p:sp>
        <p:nvSpPr>
          <p:cNvPr id="2" name="Rubrik 1">
            <a:extLst>
              <a:ext uri="{FF2B5EF4-FFF2-40B4-BE49-F238E27FC236}">
                <a16:creationId xmlns:a16="http://schemas.microsoft.com/office/drawing/2014/main" id="{6A615CF4-0C19-4456-B401-AA293957FF3F}"/>
              </a:ext>
            </a:extLst>
          </p:cNvPr>
          <p:cNvSpPr>
            <a:spLocks noGrp="1"/>
          </p:cNvSpPr>
          <p:nvPr>
            <p:ph type="ctrTitle"/>
          </p:nvPr>
        </p:nvSpPr>
        <p:spPr>
          <a:xfrm>
            <a:off x="3855525" y="1371600"/>
            <a:ext cx="7461752" cy="2696866"/>
          </a:xfrm>
        </p:spPr>
        <p:txBody>
          <a:bodyPr anchor="t">
            <a:normAutofit/>
          </a:bodyPr>
          <a:lstStyle/>
          <a:p>
            <a:pPr algn="r"/>
            <a:r>
              <a:rPr lang="sv-SE" dirty="0" err="1">
                <a:solidFill>
                  <a:srgbClr val="FFFFFF"/>
                </a:solidFill>
              </a:rPr>
              <a:t>Blackeberg</a:t>
            </a:r>
            <a:r>
              <a:rPr lang="sv-SE" dirty="0">
                <a:solidFill>
                  <a:srgbClr val="FFFFFF"/>
                </a:solidFill>
              </a:rPr>
              <a:t> Basket F10 Vit 2025-2026</a:t>
            </a:r>
          </a:p>
        </p:txBody>
      </p:sp>
      <p:sp>
        <p:nvSpPr>
          <p:cNvPr id="3" name="Underrubrik 2">
            <a:extLst>
              <a:ext uri="{FF2B5EF4-FFF2-40B4-BE49-F238E27FC236}">
                <a16:creationId xmlns:a16="http://schemas.microsoft.com/office/drawing/2014/main" id="{C3E2E0E1-C9C1-2154-9034-522DAF9BC0C0}"/>
              </a:ext>
            </a:extLst>
          </p:cNvPr>
          <p:cNvSpPr>
            <a:spLocks noGrp="1"/>
          </p:cNvSpPr>
          <p:nvPr>
            <p:ph type="subTitle" idx="1"/>
          </p:nvPr>
        </p:nvSpPr>
        <p:spPr>
          <a:xfrm>
            <a:off x="5558649" y="4584879"/>
            <a:ext cx="5758628" cy="1287887"/>
          </a:xfrm>
        </p:spPr>
        <p:txBody>
          <a:bodyPr anchor="b">
            <a:normAutofit/>
          </a:bodyPr>
          <a:lstStyle/>
          <a:p>
            <a:pPr algn="r"/>
            <a:endParaRPr lang="sv-SE">
              <a:solidFill>
                <a:srgbClr val="FFFFFF"/>
              </a:solidFill>
            </a:endParaRPr>
          </a:p>
        </p:txBody>
      </p:sp>
      <p:cxnSp>
        <p:nvCxnSpPr>
          <p:cNvPr id="18" name="Straight Connector 12">
            <a:extLst>
              <a:ext uri="{FF2B5EF4-FFF2-40B4-BE49-F238E27FC236}">
                <a16:creationId xmlns:a16="http://schemas.microsoft.com/office/drawing/2014/main" id="{F0CE0765-E93C-4D37-9D5F-D464EFB10F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222043"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2242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E731C-C784-A13C-BCE1-86F932DCAF7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A28998C-C473-D2C0-E8AA-8F89D9EA3299}"/>
              </a:ext>
            </a:extLst>
          </p:cNvPr>
          <p:cNvSpPr>
            <a:spLocks noGrp="1"/>
          </p:cNvSpPr>
          <p:nvPr>
            <p:ph type="title"/>
          </p:nvPr>
        </p:nvSpPr>
        <p:spPr>
          <a:xfrm>
            <a:off x="865416" y="939306"/>
            <a:ext cx="3943762" cy="5688831"/>
          </a:xfrm>
        </p:spPr>
        <p:txBody>
          <a:bodyPr vert="horz" lIns="91440" tIns="45720" rIns="91440" bIns="45720" rtlCol="0">
            <a:normAutofit/>
          </a:bodyPr>
          <a:lstStyle/>
          <a:p>
            <a:r>
              <a:rPr lang="en-US" dirty="0" err="1"/>
              <a:t>Frågor</a:t>
            </a:r>
            <a:r>
              <a:rPr lang="en-US" dirty="0"/>
              <a:t>?</a:t>
            </a:r>
            <a:br>
              <a:rPr lang="en-US" dirty="0"/>
            </a:br>
            <a:br>
              <a:rPr lang="en-US" dirty="0"/>
            </a:br>
            <a:r>
              <a:rPr lang="sv-SE" altLang="sv-SE" sz="1600" i="1" dirty="0">
                <a:latin typeface="Arial" panose="020B0604020202020204" pitchFamily="34" charset="0"/>
              </a:rPr>
              <a:t>Hur många träningar vi kommer ha per vecka?</a:t>
            </a:r>
            <a:br>
              <a:rPr lang="sv-SE" altLang="sv-SE" sz="1600" dirty="0">
                <a:latin typeface="Arial" panose="020B0604020202020204" pitchFamily="34" charset="0"/>
              </a:rPr>
            </a:br>
            <a:br>
              <a:rPr lang="sv-SE" altLang="sv-SE" sz="1600" dirty="0">
                <a:latin typeface="Arial" panose="020B0604020202020204" pitchFamily="34" charset="0"/>
              </a:rPr>
            </a:br>
            <a:br>
              <a:rPr lang="en-US" dirty="0"/>
            </a:br>
            <a:endParaRPr lang="en-US" dirty="0"/>
          </a:p>
        </p:txBody>
      </p:sp>
      <p:pic>
        <p:nvPicPr>
          <p:cNvPr id="4" name="Platshållare för innehåll 3" descr="Frågor med hel fyllning">
            <a:extLst>
              <a:ext uri="{FF2B5EF4-FFF2-40B4-BE49-F238E27FC236}">
                <a16:creationId xmlns:a16="http://schemas.microsoft.com/office/drawing/2014/main" id="{0245BF13-2035-CFBB-78B9-7C00FB462DCE}"/>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78295" y="332001"/>
            <a:ext cx="1861766" cy="1861766"/>
          </a:xfrm>
        </p:spPr>
      </p:pic>
      <p:pic>
        <p:nvPicPr>
          <p:cNvPr id="5" name="Platshållare för innehåll 4">
            <a:extLst>
              <a:ext uri="{FF2B5EF4-FFF2-40B4-BE49-F238E27FC236}">
                <a16:creationId xmlns:a16="http://schemas.microsoft.com/office/drawing/2014/main" id="{B1EAC480-22BA-C65D-E2DB-09751381E66E}"/>
              </a:ext>
            </a:extLst>
          </p:cNvPr>
          <p:cNvPicPr>
            <a:picLocks noChangeAspect="1"/>
          </p:cNvPicPr>
          <p:nvPr/>
        </p:nvPicPr>
        <p:blipFill rotWithShape="1">
          <a:blip r:embed="rId4">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601762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54070-1671-A4C4-AB60-1FA24F644DB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59CA7BE-21E5-270F-C78D-453ED5683C94}"/>
              </a:ext>
            </a:extLst>
          </p:cNvPr>
          <p:cNvSpPr>
            <a:spLocks noGrp="1"/>
          </p:cNvSpPr>
          <p:nvPr>
            <p:ph type="title"/>
          </p:nvPr>
        </p:nvSpPr>
        <p:spPr>
          <a:xfrm>
            <a:off x="865416" y="939306"/>
            <a:ext cx="3943762" cy="5688831"/>
          </a:xfrm>
        </p:spPr>
        <p:txBody>
          <a:bodyPr vert="horz" lIns="91440" tIns="45720" rIns="91440" bIns="45720" rtlCol="0">
            <a:normAutofit/>
          </a:bodyPr>
          <a:lstStyle/>
          <a:p>
            <a:r>
              <a:rPr lang="en-US" dirty="0" err="1"/>
              <a:t>Frågor</a:t>
            </a:r>
            <a:r>
              <a:rPr lang="en-US" dirty="0"/>
              <a:t>?</a:t>
            </a:r>
            <a:br>
              <a:rPr lang="en-US" dirty="0"/>
            </a:br>
            <a:br>
              <a:rPr lang="en-US" dirty="0"/>
            </a:br>
            <a:r>
              <a:rPr lang="sv-SE" altLang="sv-SE" sz="1600" i="1" dirty="0">
                <a:latin typeface="Arial" panose="020B0604020202020204" pitchFamily="34" charset="0"/>
              </a:rPr>
              <a:t>Hur många träningar kommer vi ha per vecka?</a:t>
            </a:r>
            <a:br>
              <a:rPr lang="sv-SE" altLang="sv-SE" sz="1600" dirty="0">
                <a:latin typeface="Arial" panose="020B0604020202020204" pitchFamily="34" charset="0"/>
              </a:rPr>
            </a:br>
            <a:br>
              <a:rPr lang="sv-SE" altLang="sv-SE" sz="1600" dirty="0">
                <a:latin typeface="Arial" panose="020B0604020202020204" pitchFamily="34" charset="0"/>
              </a:rPr>
            </a:br>
            <a:r>
              <a:rPr lang="sv-SE" altLang="sv-SE" sz="1600" dirty="0">
                <a:latin typeface="Arial" panose="020B0604020202020204" pitchFamily="34" charset="0"/>
              </a:rPr>
              <a:t>Just nu har vi två träningar per vecka. Eventuellt kommer vi att lägga in en tredje träning. </a:t>
            </a:r>
            <a:br>
              <a:rPr lang="sv-SE" altLang="sv-SE" dirty="0">
                <a:latin typeface="Arial" panose="020B0604020202020204" pitchFamily="34" charset="0"/>
              </a:rPr>
            </a:br>
            <a:br>
              <a:rPr lang="en-US" dirty="0"/>
            </a:br>
            <a:endParaRPr lang="en-US" dirty="0"/>
          </a:p>
        </p:txBody>
      </p:sp>
      <p:pic>
        <p:nvPicPr>
          <p:cNvPr id="4" name="Platshållare för innehåll 3" descr="Frågor med hel fyllning">
            <a:extLst>
              <a:ext uri="{FF2B5EF4-FFF2-40B4-BE49-F238E27FC236}">
                <a16:creationId xmlns:a16="http://schemas.microsoft.com/office/drawing/2014/main" id="{B2A78880-5B1B-6A58-B0DC-9B91C0EBE982}"/>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78295" y="332001"/>
            <a:ext cx="1861766" cy="1861766"/>
          </a:xfrm>
        </p:spPr>
      </p:pic>
      <p:pic>
        <p:nvPicPr>
          <p:cNvPr id="5" name="Platshållare för innehåll 4">
            <a:extLst>
              <a:ext uri="{FF2B5EF4-FFF2-40B4-BE49-F238E27FC236}">
                <a16:creationId xmlns:a16="http://schemas.microsoft.com/office/drawing/2014/main" id="{3ADE89EE-8D5E-BEF5-64F8-94ED68340670}"/>
              </a:ext>
            </a:extLst>
          </p:cNvPr>
          <p:cNvPicPr>
            <a:picLocks noChangeAspect="1"/>
          </p:cNvPicPr>
          <p:nvPr/>
        </p:nvPicPr>
        <p:blipFill rotWithShape="1">
          <a:blip r:embed="rId4">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27562331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5E68D-7577-5543-C6F8-489E30ACBC8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1D33C1D-93B3-8CA2-3B83-FE740B1EB35B}"/>
              </a:ext>
            </a:extLst>
          </p:cNvPr>
          <p:cNvSpPr>
            <a:spLocks noGrp="1"/>
          </p:cNvSpPr>
          <p:nvPr>
            <p:ph type="title"/>
          </p:nvPr>
        </p:nvSpPr>
        <p:spPr>
          <a:xfrm>
            <a:off x="865416" y="939306"/>
            <a:ext cx="3943762" cy="5688831"/>
          </a:xfrm>
        </p:spPr>
        <p:txBody>
          <a:bodyPr vert="horz" lIns="91440" tIns="45720" rIns="91440" bIns="45720" rtlCol="0">
            <a:normAutofit/>
          </a:bodyPr>
          <a:lstStyle/>
          <a:p>
            <a:r>
              <a:rPr lang="en-US" dirty="0" err="1"/>
              <a:t>Frågor</a:t>
            </a:r>
            <a:r>
              <a:rPr lang="en-US" dirty="0"/>
              <a:t>?</a:t>
            </a:r>
            <a:br>
              <a:rPr lang="en-US" dirty="0"/>
            </a:br>
            <a:br>
              <a:rPr lang="en-US" dirty="0"/>
            </a:br>
            <a:r>
              <a:rPr lang="sv-SE" altLang="sv-SE" sz="1600" i="1" dirty="0">
                <a:latin typeface="Arial" panose="020B0604020202020204" pitchFamily="34" charset="0"/>
              </a:rPr>
              <a:t>Antal träningar/träningstider enligt </a:t>
            </a:r>
            <a:r>
              <a:rPr lang="sv-SE" altLang="sv-SE" sz="1600" i="1" dirty="0" err="1">
                <a:latin typeface="Arial" panose="020B0604020202020204" pitchFamily="34" charset="0"/>
              </a:rPr>
              <a:t>Blackemodellen</a:t>
            </a:r>
            <a:r>
              <a:rPr lang="sv-SE" altLang="sv-SE" sz="1600" i="1" dirty="0">
                <a:latin typeface="Arial" panose="020B0604020202020204" pitchFamily="34" charset="0"/>
              </a:rPr>
              <a:t>?</a:t>
            </a:r>
            <a:br>
              <a:rPr lang="sv-SE" altLang="sv-SE" sz="1600" dirty="0">
                <a:latin typeface="Arial" panose="020B0604020202020204" pitchFamily="34" charset="0"/>
              </a:rPr>
            </a:br>
            <a:br>
              <a:rPr lang="sv-SE" altLang="sv-SE" sz="1600" dirty="0">
                <a:latin typeface="Arial" panose="020B0604020202020204" pitchFamily="34" charset="0"/>
              </a:rPr>
            </a:br>
            <a:br>
              <a:rPr lang="sv-SE" altLang="sv-SE" dirty="0">
                <a:latin typeface="Arial" panose="020B0604020202020204" pitchFamily="34" charset="0"/>
              </a:rPr>
            </a:br>
            <a:br>
              <a:rPr lang="en-US" dirty="0"/>
            </a:br>
            <a:endParaRPr lang="en-US" dirty="0"/>
          </a:p>
        </p:txBody>
      </p:sp>
      <p:pic>
        <p:nvPicPr>
          <p:cNvPr id="4" name="Platshållare för innehåll 3" descr="Frågor med hel fyllning">
            <a:extLst>
              <a:ext uri="{FF2B5EF4-FFF2-40B4-BE49-F238E27FC236}">
                <a16:creationId xmlns:a16="http://schemas.microsoft.com/office/drawing/2014/main" id="{D5C39EBD-0BDC-09CD-AF90-AF3C73D0BAAD}"/>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78295" y="332001"/>
            <a:ext cx="1861766" cy="1861766"/>
          </a:xfrm>
        </p:spPr>
      </p:pic>
      <p:pic>
        <p:nvPicPr>
          <p:cNvPr id="5" name="Platshållare för innehåll 4">
            <a:extLst>
              <a:ext uri="{FF2B5EF4-FFF2-40B4-BE49-F238E27FC236}">
                <a16:creationId xmlns:a16="http://schemas.microsoft.com/office/drawing/2014/main" id="{83233F16-F24C-950D-1661-FE5F88900455}"/>
              </a:ext>
            </a:extLst>
          </p:cNvPr>
          <p:cNvPicPr>
            <a:picLocks noChangeAspect="1"/>
          </p:cNvPicPr>
          <p:nvPr/>
        </p:nvPicPr>
        <p:blipFill rotWithShape="1">
          <a:blip r:embed="rId4">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22443179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219B4-98D9-E3BD-39D9-23343D952F2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CCBD303-DA9C-CCEA-89D2-C8C25128C6F8}"/>
              </a:ext>
            </a:extLst>
          </p:cNvPr>
          <p:cNvSpPr>
            <a:spLocks noGrp="1"/>
          </p:cNvSpPr>
          <p:nvPr>
            <p:ph type="title"/>
          </p:nvPr>
        </p:nvSpPr>
        <p:spPr>
          <a:xfrm>
            <a:off x="865416" y="939306"/>
            <a:ext cx="3943762" cy="5688831"/>
          </a:xfrm>
        </p:spPr>
        <p:txBody>
          <a:bodyPr vert="horz" lIns="91440" tIns="45720" rIns="91440" bIns="45720" rtlCol="0">
            <a:normAutofit/>
          </a:bodyPr>
          <a:lstStyle/>
          <a:p>
            <a:r>
              <a:rPr lang="en-US" dirty="0" err="1"/>
              <a:t>Frågor</a:t>
            </a:r>
            <a:r>
              <a:rPr lang="en-US" dirty="0"/>
              <a:t>?</a:t>
            </a:r>
            <a:br>
              <a:rPr lang="en-US" dirty="0"/>
            </a:br>
            <a:br>
              <a:rPr lang="en-US" dirty="0"/>
            </a:br>
            <a:r>
              <a:rPr lang="sv-SE" altLang="sv-SE" sz="1600" i="1" dirty="0">
                <a:latin typeface="Arial" panose="020B0604020202020204" pitchFamily="34" charset="0"/>
              </a:rPr>
              <a:t>Antal träningar/träningstider enligt </a:t>
            </a:r>
            <a:r>
              <a:rPr lang="sv-SE" altLang="sv-SE" sz="1600" i="1" dirty="0" err="1">
                <a:latin typeface="Arial" panose="020B0604020202020204" pitchFamily="34" charset="0"/>
              </a:rPr>
              <a:t>Blackemodellen</a:t>
            </a:r>
            <a:r>
              <a:rPr lang="sv-SE" altLang="sv-SE" sz="1600" i="1" dirty="0">
                <a:latin typeface="Arial" panose="020B0604020202020204" pitchFamily="34" charset="0"/>
              </a:rPr>
              <a:t>?</a:t>
            </a:r>
            <a:br>
              <a:rPr lang="sv-SE" altLang="sv-SE" sz="1600" dirty="0">
                <a:latin typeface="Arial" panose="020B0604020202020204" pitchFamily="34" charset="0"/>
              </a:rPr>
            </a:br>
            <a:br>
              <a:rPr lang="sv-SE" altLang="sv-SE" sz="1600" dirty="0">
                <a:latin typeface="Arial" panose="020B0604020202020204" pitchFamily="34" charset="0"/>
              </a:rPr>
            </a:br>
            <a:r>
              <a:rPr lang="sv-SE" altLang="sv-SE" sz="1600" dirty="0">
                <a:latin typeface="Arial" panose="020B0604020202020204" pitchFamily="34" charset="0"/>
              </a:rPr>
              <a:t>Enligt </a:t>
            </a:r>
            <a:r>
              <a:rPr lang="sv-SE" altLang="sv-SE" sz="1600" dirty="0" err="1">
                <a:latin typeface="Arial" panose="020B0604020202020204" pitchFamily="34" charset="0"/>
              </a:rPr>
              <a:t>Blackemodellen</a:t>
            </a:r>
            <a:r>
              <a:rPr lang="sv-SE" altLang="sv-SE" sz="1600" dirty="0">
                <a:latin typeface="Arial" panose="020B0604020202020204" pitchFamily="34" charset="0"/>
              </a:rPr>
              <a:t> har Vit-lagen 2-3 träningar per vecka. </a:t>
            </a:r>
            <a:br>
              <a:rPr lang="sv-SE" altLang="sv-SE" dirty="0">
                <a:latin typeface="Arial" panose="020B0604020202020204" pitchFamily="34" charset="0"/>
              </a:rPr>
            </a:br>
            <a:br>
              <a:rPr lang="en-US" dirty="0"/>
            </a:br>
            <a:endParaRPr lang="en-US" dirty="0"/>
          </a:p>
        </p:txBody>
      </p:sp>
      <p:pic>
        <p:nvPicPr>
          <p:cNvPr id="4" name="Platshållare för innehåll 3" descr="Frågor med hel fyllning">
            <a:extLst>
              <a:ext uri="{FF2B5EF4-FFF2-40B4-BE49-F238E27FC236}">
                <a16:creationId xmlns:a16="http://schemas.microsoft.com/office/drawing/2014/main" id="{5BA79B01-8C8B-B9A5-9979-6E2F490DE1DC}"/>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78295" y="332001"/>
            <a:ext cx="1861766" cy="1861766"/>
          </a:xfrm>
        </p:spPr>
      </p:pic>
      <p:pic>
        <p:nvPicPr>
          <p:cNvPr id="5" name="Platshållare för innehåll 4">
            <a:extLst>
              <a:ext uri="{FF2B5EF4-FFF2-40B4-BE49-F238E27FC236}">
                <a16:creationId xmlns:a16="http://schemas.microsoft.com/office/drawing/2014/main" id="{62CAB6B1-81E5-521D-AB84-6E33FA411CAD}"/>
              </a:ext>
            </a:extLst>
          </p:cNvPr>
          <p:cNvPicPr>
            <a:picLocks noChangeAspect="1"/>
          </p:cNvPicPr>
          <p:nvPr/>
        </p:nvPicPr>
        <p:blipFill rotWithShape="1">
          <a:blip r:embed="rId4">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23947086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EF9D6-B591-74F9-7224-358D73C14D4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2ADA314-78F1-DD8B-97F6-293FF52A74D1}"/>
              </a:ext>
            </a:extLst>
          </p:cNvPr>
          <p:cNvSpPr>
            <a:spLocks noGrp="1"/>
          </p:cNvSpPr>
          <p:nvPr>
            <p:ph type="title"/>
          </p:nvPr>
        </p:nvSpPr>
        <p:spPr>
          <a:xfrm>
            <a:off x="865416" y="939306"/>
            <a:ext cx="3943762" cy="5688831"/>
          </a:xfrm>
        </p:spPr>
        <p:txBody>
          <a:bodyPr vert="horz" lIns="91440" tIns="45720" rIns="91440" bIns="45720" rtlCol="0">
            <a:normAutofit/>
          </a:bodyPr>
          <a:lstStyle/>
          <a:p>
            <a:r>
              <a:rPr lang="en-US" dirty="0" err="1"/>
              <a:t>Frågor</a:t>
            </a:r>
            <a:r>
              <a:rPr lang="en-US" dirty="0"/>
              <a:t>?</a:t>
            </a:r>
            <a:br>
              <a:rPr lang="en-US" dirty="0"/>
            </a:br>
            <a:r>
              <a:rPr lang="sv-SE" altLang="sv-SE" sz="1600" i="1" dirty="0">
                <a:latin typeface="Arial" panose="020B0604020202020204" pitchFamily="34" charset="0"/>
              </a:rPr>
              <a:t>Vilka spelar ingår i laget just nu?</a:t>
            </a:r>
            <a:br>
              <a:rPr lang="sv-SE" altLang="sv-SE" sz="1600" dirty="0">
                <a:latin typeface="Arial" panose="020B0604020202020204" pitchFamily="34" charset="0"/>
              </a:rPr>
            </a:br>
            <a:br>
              <a:rPr lang="sv-SE" altLang="sv-SE" sz="1600" dirty="0">
                <a:latin typeface="Arial" panose="020B0604020202020204" pitchFamily="34" charset="0"/>
              </a:rPr>
            </a:br>
            <a:br>
              <a:rPr lang="sv-SE" altLang="sv-SE" dirty="0">
                <a:latin typeface="Arial" panose="020B0604020202020204" pitchFamily="34" charset="0"/>
              </a:rPr>
            </a:br>
            <a:br>
              <a:rPr lang="en-US" dirty="0"/>
            </a:br>
            <a:endParaRPr lang="en-US" dirty="0"/>
          </a:p>
        </p:txBody>
      </p:sp>
      <p:pic>
        <p:nvPicPr>
          <p:cNvPr id="4" name="Platshållare för innehåll 3" descr="Frågor med hel fyllning">
            <a:extLst>
              <a:ext uri="{FF2B5EF4-FFF2-40B4-BE49-F238E27FC236}">
                <a16:creationId xmlns:a16="http://schemas.microsoft.com/office/drawing/2014/main" id="{22A71C69-642E-A670-DD70-ACA6B19961F2}"/>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78295" y="332001"/>
            <a:ext cx="1861766" cy="1861766"/>
          </a:xfrm>
        </p:spPr>
      </p:pic>
      <p:pic>
        <p:nvPicPr>
          <p:cNvPr id="5" name="Platshållare för innehåll 4">
            <a:extLst>
              <a:ext uri="{FF2B5EF4-FFF2-40B4-BE49-F238E27FC236}">
                <a16:creationId xmlns:a16="http://schemas.microsoft.com/office/drawing/2014/main" id="{CB81F39D-BEB7-2527-E5E7-E3B11C8E724E}"/>
              </a:ext>
            </a:extLst>
          </p:cNvPr>
          <p:cNvPicPr>
            <a:picLocks noChangeAspect="1"/>
          </p:cNvPicPr>
          <p:nvPr/>
        </p:nvPicPr>
        <p:blipFill rotWithShape="1">
          <a:blip r:embed="rId4">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33084279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A65F2-25D0-E61C-D473-66BB7FCDC3E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5C556B5-EFE2-2009-F5A9-216FB8DF4EEB}"/>
              </a:ext>
            </a:extLst>
          </p:cNvPr>
          <p:cNvSpPr>
            <a:spLocks noGrp="1"/>
          </p:cNvSpPr>
          <p:nvPr>
            <p:ph type="title"/>
          </p:nvPr>
        </p:nvSpPr>
        <p:spPr>
          <a:xfrm>
            <a:off x="865416" y="939306"/>
            <a:ext cx="3943762" cy="5688831"/>
          </a:xfrm>
        </p:spPr>
        <p:txBody>
          <a:bodyPr vert="horz" lIns="91440" tIns="45720" rIns="91440" bIns="45720" rtlCol="0">
            <a:normAutofit fontScale="90000"/>
          </a:bodyPr>
          <a:lstStyle/>
          <a:p>
            <a:r>
              <a:rPr lang="en-US" dirty="0" err="1"/>
              <a:t>Frågor</a:t>
            </a:r>
            <a:r>
              <a:rPr lang="en-US" dirty="0"/>
              <a:t>?</a:t>
            </a:r>
            <a:br>
              <a:rPr lang="en-US" dirty="0"/>
            </a:br>
            <a:r>
              <a:rPr lang="sv-SE" altLang="sv-SE" sz="1800" i="1" dirty="0">
                <a:latin typeface="Arial" panose="020B0604020202020204" pitchFamily="34" charset="0"/>
              </a:rPr>
              <a:t>Vilka spelare ingår i laget just nu?</a:t>
            </a:r>
            <a:br>
              <a:rPr lang="sv-SE" altLang="sv-SE" sz="1800" dirty="0">
                <a:latin typeface="Arial" panose="020B0604020202020204" pitchFamily="34" charset="0"/>
              </a:rPr>
            </a:br>
            <a:br>
              <a:rPr lang="sv-SE" altLang="sv-SE" sz="1800" dirty="0">
                <a:latin typeface="Arial" panose="020B0604020202020204" pitchFamily="34" charset="0"/>
              </a:rPr>
            </a:br>
            <a:r>
              <a:rPr lang="sv-SE" altLang="sv-SE" sz="1800" dirty="0">
                <a:latin typeface="Arial" panose="020B0604020202020204" pitchFamily="34" charset="0"/>
              </a:rPr>
              <a:t>Agnes Rosén</a:t>
            </a:r>
            <a:br>
              <a:rPr lang="sv-SE" altLang="sv-SE" sz="1800" dirty="0">
                <a:latin typeface="Arial" panose="020B0604020202020204" pitchFamily="34" charset="0"/>
              </a:rPr>
            </a:br>
            <a:r>
              <a:rPr lang="sv-SE" altLang="sv-SE" sz="1800" dirty="0">
                <a:latin typeface="Arial" panose="020B0604020202020204" pitchFamily="34" charset="0"/>
              </a:rPr>
              <a:t>Alma </a:t>
            </a:r>
            <a:r>
              <a:rPr lang="sv-SE" altLang="sv-SE" sz="1800" dirty="0" err="1">
                <a:latin typeface="Arial" panose="020B0604020202020204" pitchFamily="34" charset="0"/>
              </a:rPr>
              <a:t>Värhammar</a:t>
            </a:r>
            <a:br>
              <a:rPr lang="sv-SE" altLang="sv-SE" sz="1800" dirty="0">
                <a:latin typeface="Arial" panose="020B0604020202020204" pitchFamily="34" charset="0"/>
              </a:rPr>
            </a:br>
            <a:r>
              <a:rPr lang="sv-SE" altLang="sv-SE" sz="1800" dirty="0">
                <a:latin typeface="Arial" panose="020B0604020202020204" pitchFamily="34" charset="0"/>
              </a:rPr>
              <a:t>Astrid Sjöberg</a:t>
            </a:r>
            <a:br>
              <a:rPr lang="sv-SE" altLang="sv-SE" sz="1800" dirty="0">
                <a:latin typeface="Arial" panose="020B0604020202020204" pitchFamily="34" charset="0"/>
              </a:rPr>
            </a:br>
            <a:r>
              <a:rPr lang="sv-SE" altLang="sv-SE" sz="1800" dirty="0">
                <a:latin typeface="Arial" panose="020B0604020202020204" pitchFamily="34" charset="0"/>
              </a:rPr>
              <a:t>Doris Bergman</a:t>
            </a:r>
            <a:br>
              <a:rPr lang="sv-SE" altLang="sv-SE" sz="1800" dirty="0">
                <a:latin typeface="Arial" panose="020B0604020202020204" pitchFamily="34" charset="0"/>
              </a:rPr>
            </a:br>
            <a:r>
              <a:rPr lang="sv-SE" altLang="sv-SE" sz="1800" dirty="0">
                <a:latin typeface="Arial" panose="020B0604020202020204" pitchFamily="34" charset="0"/>
              </a:rPr>
              <a:t>Elin </a:t>
            </a:r>
            <a:r>
              <a:rPr lang="sv-SE" altLang="sv-SE" sz="1800" dirty="0" err="1">
                <a:latin typeface="Arial" panose="020B0604020202020204" pitchFamily="34" charset="0"/>
              </a:rPr>
              <a:t>Givand</a:t>
            </a:r>
            <a:r>
              <a:rPr lang="sv-SE" altLang="sv-SE" sz="1800" dirty="0">
                <a:latin typeface="Arial" panose="020B0604020202020204" pitchFamily="34" charset="0"/>
              </a:rPr>
              <a:t> (skadad)</a:t>
            </a:r>
            <a:br>
              <a:rPr lang="sv-SE" altLang="sv-SE" sz="1800" dirty="0">
                <a:latin typeface="Arial" panose="020B0604020202020204" pitchFamily="34" charset="0"/>
              </a:rPr>
            </a:br>
            <a:r>
              <a:rPr lang="sv-SE" altLang="sv-SE" sz="1800" dirty="0">
                <a:latin typeface="Arial" panose="020B0604020202020204" pitchFamily="34" charset="0"/>
              </a:rPr>
              <a:t>Ella </a:t>
            </a:r>
            <a:r>
              <a:rPr lang="sv-SE" altLang="sv-SE" sz="1800" dirty="0" err="1">
                <a:latin typeface="Arial" panose="020B0604020202020204" pitchFamily="34" charset="0"/>
              </a:rPr>
              <a:t>Jarting</a:t>
            </a:r>
            <a:br>
              <a:rPr lang="sv-SE" altLang="sv-SE" sz="1800" dirty="0">
                <a:latin typeface="Arial" panose="020B0604020202020204" pitchFamily="34" charset="0"/>
              </a:rPr>
            </a:br>
            <a:r>
              <a:rPr lang="sv-SE" altLang="sv-SE" sz="1800" dirty="0">
                <a:latin typeface="Arial" panose="020B0604020202020204" pitchFamily="34" charset="0"/>
              </a:rPr>
              <a:t>Emma </a:t>
            </a:r>
            <a:r>
              <a:rPr lang="sv-SE" altLang="sv-SE" sz="1800" dirty="0" err="1">
                <a:latin typeface="Arial" panose="020B0604020202020204" pitchFamily="34" charset="0"/>
              </a:rPr>
              <a:t>Tullsten</a:t>
            </a:r>
            <a:br>
              <a:rPr lang="sv-SE" altLang="sv-SE" sz="1800" dirty="0">
                <a:latin typeface="Arial" panose="020B0604020202020204" pitchFamily="34" charset="0"/>
              </a:rPr>
            </a:br>
            <a:r>
              <a:rPr lang="sv-SE" altLang="sv-SE" sz="1800">
                <a:latin typeface="Arial" panose="020B0604020202020204" pitchFamily="34" charset="0"/>
              </a:rPr>
              <a:t>Julia Björklund</a:t>
            </a:r>
            <a:br>
              <a:rPr lang="sv-SE" altLang="sv-SE" sz="1800" dirty="0">
                <a:latin typeface="Arial" panose="020B0604020202020204" pitchFamily="34" charset="0"/>
              </a:rPr>
            </a:br>
            <a:r>
              <a:rPr lang="sv-SE" altLang="sv-SE" sz="1800" dirty="0">
                <a:latin typeface="Arial" panose="020B0604020202020204" pitchFamily="34" charset="0"/>
              </a:rPr>
              <a:t>Li Erikson</a:t>
            </a:r>
            <a:br>
              <a:rPr lang="sv-SE" altLang="sv-SE" sz="1800" dirty="0">
                <a:latin typeface="Arial" panose="020B0604020202020204" pitchFamily="34" charset="0"/>
              </a:rPr>
            </a:br>
            <a:r>
              <a:rPr lang="sv-SE" altLang="sv-SE" sz="1800" dirty="0">
                <a:latin typeface="Arial" panose="020B0604020202020204" pitchFamily="34" charset="0"/>
              </a:rPr>
              <a:t>Meja Lundström</a:t>
            </a:r>
            <a:br>
              <a:rPr lang="sv-SE" altLang="sv-SE" sz="1800" dirty="0">
                <a:latin typeface="Arial" panose="020B0604020202020204" pitchFamily="34" charset="0"/>
              </a:rPr>
            </a:br>
            <a:r>
              <a:rPr lang="sv-SE" altLang="sv-SE" sz="1800" dirty="0">
                <a:latin typeface="Arial" panose="020B0604020202020204" pitchFamily="34" charset="0"/>
              </a:rPr>
              <a:t>Olivia Garcia</a:t>
            </a:r>
            <a:br>
              <a:rPr lang="sv-SE" altLang="sv-SE" sz="1800" dirty="0">
                <a:latin typeface="Arial" panose="020B0604020202020204" pitchFamily="34" charset="0"/>
              </a:rPr>
            </a:br>
            <a:r>
              <a:rPr lang="sv-SE" altLang="sv-SE" sz="1800" dirty="0">
                <a:latin typeface="Arial" panose="020B0604020202020204" pitchFamily="34" charset="0"/>
              </a:rPr>
              <a:t>Rafaela </a:t>
            </a:r>
            <a:r>
              <a:rPr lang="sv-SE" altLang="sv-SE" sz="1800" dirty="0" err="1">
                <a:latin typeface="Arial" panose="020B0604020202020204" pitchFamily="34" charset="0"/>
              </a:rPr>
              <a:t>Panagiotidou</a:t>
            </a:r>
            <a:br>
              <a:rPr lang="sv-SE" altLang="sv-SE" sz="1800" dirty="0">
                <a:latin typeface="Arial" panose="020B0604020202020204" pitchFamily="34" charset="0"/>
              </a:rPr>
            </a:br>
            <a:r>
              <a:rPr lang="sv-SE" altLang="sv-SE" sz="1800" dirty="0" err="1">
                <a:latin typeface="Arial" panose="020B0604020202020204" pitchFamily="34" charset="0"/>
              </a:rPr>
              <a:t>Runjhun</a:t>
            </a:r>
            <a:r>
              <a:rPr lang="sv-SE" altLang="sv-SE" sz="1800" dirty="0">
                <a:latin typeface="Arial" panose="020B0604020202020204" pitchFamily="34" charset="0"/>
              </a:rPr>
              <a:t> </a:t>
            </a:r>
            <a:r>
              <a:rPr lang="sv-SE" altLang="sv-SE" sz="1800" dirty="0" err="1">
                <a:latin typeface="Arial" panose="020B0604020202020204" pitchFamily="34" charset="0"/>
              </a:rPr>
              <a:t>Karandikar</a:t>
            </a:r>
            <a:br>
              <a:rPr lang="sv-SE" altLang="sv-SE" sz="1800" dirty="0">
                <a:latin typeface="Arial" panose="020B0604020202020204" pitchFamily="34" charset="0"/>
              </a:rPr>
            </a:br>
            <a:r>
              <a:rPr lang="sv-SE" altLang="sv-SE" sz="1800" dirty="0">
                <a:latin typeface="Arial" panose="020B0604020202020204" pitchFamily="34" charset="0"/>
              </a:rPr>
              <a:t>Tyra Lindeberg</a:t>
            </a:r>
            <a:br>
              <a:rPr lang="sv-SE" altLang="sv-SE" sz="1800" dirty="0">
                <a:latin typeface="Arial" panose="020B0604020202020204" pitchFamily="34" charset="0"/>
              </a:rPr>
            </a:br>
            <a:r>
              <a:rPr lang="sv-SE" altLang="sv-SE" sz="1800" dirty="0">
                <a:latin typeface="Arial" panose="020B0604020202020204" pitchFamily="34" charset="0"/>
              </a:rPr>
              <a:t>Vera </a:t>
            </a:r>
            <a:r>
              <a:rPr lang="sv-SE" altLang="sv-SE" sz="1800" dirty="0" err="1">
                <a:latin typeface="Arial" panose="020B0604020202020204" pitchFamily="34" charset="0"/>
              </a:rPr>
              <a:t>Mendez</a:t>
            </a:r>
            <a:r>
              <a:rPr lang="sv-SE" altLang="sv-SE" sz="1800" dirty="0">
                <a:latin typeface="Arial" panose="020B0604020202020204" pitchFamily="34" charset="0"/>
              </a:rPr>
              <a:t> </a:t>
            </a:r>
            <a:r>
              <a:rPr lang="sv-SE" altLang="sv-SE" sz="1800" dirty="0" err="1">
                <a:latin typeface="Arial" panose="020B0604020202020204" pitchFamily="34" charset="0"/>
              </a:rPr>
              <a:t>Nilemo</a:t>
            </a:r>
            <a:br>
              <a:rPr lang="sv-SE" altLang="sv-SE" sz="1600" dirty="0">
                <a:latin typeface="Arial" panose="020B0604020202020204" pitchFamily="34" charset="0"/>
              </a:rPr>
            </a:br>
            <a:br>
              <a:rPr lang="sv-SE" altLang="sv-SE" sz="1600" dirty="0">
                <a:latin typeface="Arial" panose="020B0604020202020204" pitchFamily="34" charset="0"/>
              </a:rPr>
            </a:br>
            <a:br>
              <a:rPr lang="sv-SE" altLang="sv-SE" dirty="0">
                <a:latin typeface="Arial" panose="020B0604020202020204" pitchFamily="34" charset="0"/>
              </a:rPr>
            </a:br>
            <a:br>
              <a:rPr lang="en-US" dirty="0"/>
            </a:br>
            <a:endParaRPr lang="en-US" dirty="0"/>
          </a:p>
        </p:txBody>
      </p:sp>
      <p:pic>
        <p:nvPicPr>
          <p:cNvPr id="4" name="Platshållare för innehåll 3" descr="Frågor med hel fyllning">
            <a:extLst>
              <a:ext uri="{FF2B5EF4-FFF2-40B4-BE49-F238E27FC236}">
                <a16:creationId xmlns:a16="http://schemas.microsoft.com/office/drawing/2014/main" id="{4F04E30A-AFCB-9270-75A6-749AB0CB3131}"/>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56151" y="229863"/>
            <a:ext cx="1861766" cy="1861766"/>
          </a:xfrm>
        </p:spPr>
      </p:pic>
      <p:pic>
        <p:nvPicPr>
          <p:cNvPr id="5" name="Platshållare för innehåll 4">
            <a:extLst>
              <a:ext uri="{FF2B5EF4-FFF2-40B4-BE49-F238E27FC236}">
                <a16:creationId xmlns:a16="http://schemas.microsoft.com/office/drawing/2014/main" id="{9836F261-134F-6111-AA89-962884462ED5}"/>
              </a:ext>
            </a:extLst>
          </p:cNvPr>
          <p:cNvPicPr>
            <a:picLocks noChangeAspect="1"/>
          </p:cNvPicPr>
          <p:nvPr/>
        </p:nvPicPr>
        <p:blipFill rotWithShape="1">
          <a:blip r:embed="rId4">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31150858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74281-C75A-F012-BF8E-CC9FA61E33C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9B61078-1125-1AA2-75F4-80B64E68E9F3}"/>
              </a:ext>
            </a:extLst>
          </p:cNvPr>
          <p:cNvSpPr>
            <a:spLocks noGrp="1"/>
          </p:cNvSpPr>
          <p:nvPr>
            <p:ph type="title"/>
          </p:nvPr>
        </p:nvSpPr>
        <p:spPr>
          <a:xfrm>
            <a:off x="865416" y="939306"/>
            <a:ext cx="3943762" cy="5688831"/>
          </a:xfrm>
        </p:spPr>
        <p:txBody>
          <a:bodyPr vert="horz" lIns="91440" tIns="45720" rIns="91440" bIns="45720" rtlCol="0">
            <a:normAutofit/>
          </a:bodyPr>
          <a:lstStyle/>
          <a:p>
            <a:r>
              <a:rPr lang="en-US" dirty="0" err="1"/>
              <a:t>Frågor</a:t>
            </a:r>
            <a:r>
              <a:rPr lang="en-US" dirty="0"/>
              <a:t>?</a:t>
            </a:r>
            <a:br>
              <a:rPr lang="en-US" dirty="0"/>
            </a:br>
            <a:r>
              <a:rPr lang="sv-SE" altLang="sv-SE" sz="1800" i="1" dirty="0">
                <a:latin typeface="Arial" panose="020B0604020202020204" pitchFamily="34" charset="0"/>
              </a:rPr>
              <a:t>Vissa spelare tycker att två träningar är för lite och vill ha tre träningar per vecka. Hur löser vi det?</a:t>
            </a:r>
            <a:br>
              <a:rPr lang="sv-SE" altLang="sv-SE" sz="1800" dirty="0">
                <a:latin typeface="Arial" panose="020B0604020202020204" pitchFamily="34" charset="0"/>
              </a:rPr>
            </a:br>
            <a:br>
              <a:rPr lang="sv-SE" altLang="sv-SE" sz="1800" dirty="0">
                <a:latin typeface="Arial" panose="020B0604020202020204" pitchFamily="34" charset="0"/>
              </a:rPr>
            </a:br>
            <a:br>
              <a:rPr lang="sv-SE" altLang="sv-SE" sz="1600" dirty="0">
                <a:latin typeface="Arial" panose="020B0604020202020204" pitchFamily="34" charset="0"/>
              </a:rPr>
            </a:br>
            <a:br>
              <a:rPr lang="sv-SE" altLang="sv-SE" dirty="0">
                <a:latin typeface="Arial" panose="020B0604020202020204" pitchFamily="34" charset="0"/>
              </a:rPr>
            </a:br>
            <a:br>
              <a:rPr lang="en-US" dirty="0"/>
            </a:br>
            <a:endParaRPr lang="en-US" dirty="0"/>
          </a:p>
        </p:txBody>
      </p:sp>
      <p:pic>
        <p:nvPicPr>
          <p:cNvPr id="4" name="Platshållare för innehåll 3" descr="Frågor med hel fyllning">
            <a:extLst>
              <a:ext uri="{FF2B5EF4-FFF2-40B4-BE49-F238E27FC236}">
                <a16:creationId xmlns:a16="http://schemas.microsoft.com/office/drawing/2014/main" id="{A31B428C-D2AB-CA45-2B14-4756E67A90AF}"/>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56151" y="229863"/>
            <a:ext cx="1861766" cy="1861766"/>
          </a:xfrm>
        </p:spPr>
      </p:pic>
      <p:pic>
        <p:nvPicPr>
          <p:cNvPr id="5" name="Platshållare för innehåll 4">
            <a:extLst>
              <a:ext uri="{FF2B5EF4-FFF2-40B4-BE49-F238E27FC236}">
                <a16:creationId xmlns:a16="http://schemas.microsoft.com/office/drawing/2014/main" id="{5A0EE88B-2FD5-E5C9-A765-EE1BB93EAB62}"/>
              </a:ext>
            </a:extLst>
          </p:cNvPr>
          <p:cNvPicPr>
            <a:picLocks noChangeAspect="1"/>
          </p:cNvPicPr>
          <p:nvPr/>
        </p:nvPicPr>
        <p:blipFill rotWithShape="1">
          <a:blip r:embed="rId4">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38898677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B62B3-058B-773A-8D58-F303EB3ABCA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820424B-3053-EA3F-FE0F-9A05FDE74C5D}"/>
              </a:ext>
            </a:extLst>
          </p:cNvPr>
          <p:cNvSpPr>
            <a:spLocks noGrp="1"/>
          </p:cNvSpPr>
          <p:nvPr>
            <p:ph type="title"/>
          </p:nvPr>
        </p:nvSpPr>
        <p:spPr>
          <a:xfrm>
            <a:off x="865416" y="939307"/>
            <a:ext cx="3943762" cy="914754"/>
          </a:xfrm>
        </p:spPr>
        <p:txBody>
          <a:bodyPr vert="horz" lIns="91440" tIns="45720" rIns="91440" bIns="45720" rtlCol="0">
            <a:normAutofit fontScale="90000"/>
          </a:bodyPr>
          <a:lstStyle/>
          <a:p>
            <a:r>
              <a:rPr lang="en-US" dirty="0" err="1"/>
              <a:t>Närvaro</a:t>
            </a:r>
            <a:r>
              <a:rPr lang="en-US" dirty="0"/>
              <a:t> 24-25</a:t>
            </a:r>
            <a:br>
              <a:rPr lang="en-US" dirty="0"/>
            </a:br>
            <a:br>
              <a:rPr lang="sv-SE" altLang="sv-SE" dirty="0">
                <a:latin typeface="Arial" panose="020B0604020202020204" pitchFamily="34" charset="0"/>
              </a:rPr>
            </a:br>
            <a:br>
              <a:rPr lang="en-US" dirty="0"/>
            </a:br>
            <a:endParaRPr lang="en-US" dirty="0"/>
          </a:p>
        </p:txBody>
      </p:sp>
      <p:graphicFrame>
        <p:nvGraphicFramePr>
          <p:cNvPr id="7" name="Diagram 6">
            <a:extLst>
              <a:ext uri="{FF2B5EF4-FFF2-40B4-BE49-F238E27FC236}">
                <a16:creationId xmlns:a16="http://schemas.microsoft.com/office/drawing/2014/main" id="{1AF85DCB-C3B0-83DC-1038-B9EAF4B68306}"/>
              </a:ext>
            </a:extLst>
          </p:cNvPr>
          <p:cNvGraphicFramePr>
            <a:graphicFrameLocks/>
          </p:cNvGraphicFramePr>
          <p:nvPr>
            <p:extLst>
              <p:ext uri="{D42A27DB-BD31-4B8C-83A1-F6EECF244321}">
                <p14:modId xmlns:p14="http://schemas.microsoft.com/office/powerpoint/2010/main" val="4029958081"/>
              </p:ext>
            </p:extLst>
          </p:nvPr>
        </p:nvGraphicFramePr>
        <p:xfrm>
          <a:off x="1273086" y="1779586"/>
          <a:ext cx="9689609" cy="47374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6990983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A0F15-23F2-D1ED-3AF0-12B9DDC4591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270C0C7-4481-D3D8-92ED-0398D3923FC5}"/>
              </a:ext>
            </a:extLst>
          </p:cNvPr>
          <p:cNvSpPr>
            <a:spLocks noGrp="1"/>
          </p:cNvSpPr>
          <p:nvPr>
            <p:ph type="title"/>
          </p:nvPr>
        </p:nvSpPr>
        <p:spPr>
          <a:xfrm>
            <a:off x="865416" y="939307"/>
            <a:ext cx="3943762" cy="914754"/>
          </a:xfrm>
        </p:spPr>
        <p:txBody>
          <a:bodyPr vert="horz" lIns="91440" tIns="45720" rIns="91440" bIns="45720" rtlCol="0">
            <a:normAutofit fontScale="90000"/>
          </a:bodyPr>
          <a:lstStyle/>
          <a:p>
            <a:r>
              <a:rPr lang="en-US" dirty="0" err="1"/>
              <a:t>Närvaro</a:t>
            </a:r>
            <a:r>
              <a:rPr lang="en-US" dirty="0"/>
              <a:t> 25-26</a:t>
            </a:r>
            <a:br>
              <a:rPr lang="en-US" dirty="0"/>
            </a:br>
            <a:br>
              <a:rPr lang="sv-SE" altLang="sv-SE" dirty="0">
                <a:latin typeface="Arial" panose="020B0604020202020204" pitchFamily="34" charset="0"/>
              </a:rPr>
            </a:br>
            <a:br>
              <a:rPr lang="en-US" dirty="0"/>
            </a:br>
            <a:endParaRPr lang="en-US" dirty="0"/>
          </a:p>
        </p:txBody>
      </p:sp>
      <p:graphicFrame>
        <p:nvGraphicFramePr>
          <p:cNvPr id="3" name="Diagram 2">
            <a:extLst>
              <a:ext uri="{FF2B5EF4-FFF2-40B4-BE49-F238E27FC236}">
                <a16:creationId xmlns:a16="http://schemas.microsoft.com/office/drawing/2014/main" id="{D279C952-C1C8-489A-A16D-E25CAE1F26EF}"/>
              </a:ext>
            </a:extLst>
          </p:cNvPr>
          <p:cNvGraphicFramePr>
            <a:graphicFrameLocks/>
          </p:cNvGraphicFramePr>
          <p:nvPr>
            <p:extLst>
              <p:ext uri="{D42A27DB-BD31-4B8C-83A1-F6EECF244321}">
                <p14:modId xmlns:p14="http://schemas.microsoft.com/office/powerpoint/2010/main" val="2022208922"/>
              </p:ext>
            </p:extLst>
          </p:nvPr>
        </p:nvGraphicFramePr>
        <p:xfrm>
          <a:off x="865416" y="1495570"/>
          <a:ext cx="9597139" cy="499111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8698350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7F0FB9-DC25-FD0D-8E47-50295C3831A6}"/>
              </a:ext>
            </a:extLst>
          </p:cNvPr>
          <p:cNvSpPr>
            <a:spLocks noGrp="1"/>
          </p:cNvSpPr>
          <p:nvPr>
            <p:ph type="title"/>
          </p:nvPr>
        </p:nvSpPr>
        <p:spPr>
          <a:xfrm>
            <a:off x="865416" y="939306"/>
            <a:ext cx="3943762" cy="1314443"/>
          </a:xfrm>
        </p:spPr>
        <p:txBody>
          <a:bodyPr vert="horz" lIns="91440" tIns="45720" rIns="91440" bIns="45720" rtlCol="0">
            <a:normAutofit/>
          </a:bodyPr>
          <a:lstStyle/>
          <a:p>
            <a:r>
              <a:rPr lang="en-US" dirty="0" err="1"/>
              <a:t>Kontakt</a:t>
            </a:r>
            <a:r>
              <a:rPr lang="en-US" dirty="0"/>
              <a:t> &amp; </a:t>
            </a:r>
            <a:r>
              <a:rPr lang="en-US" dirty="0" err="1"/>
              <a:t>kommunikation</a:t>
            </a:r>
            <a:endParaRPr lang="en-US" dirty="0"/>
          </a:p>
        </p:txBody>
      </p:sp>
      <p:sp>
        <p:nvSpPr>
          <p:cNvPr id="20" name="Content Placeholder 19">
            <a:extLst>
              <a:ext uri="{FF2B5EF4-FFF2-40B4-BE49-F238E27FC236}">
                <a16:creationId xmlns:a16="http://schemas.microsoft.com/office/drawing/2014/main" id="{8E70005C-37F9-5F9B-9BE0-962D1C5109F1}"/>
              </a:ext>
            </a:extLst>
          </p:cNvPr>
          <p:cNvSpPr>
            <a:spLocks noGrp="1"/>
          </p:cNvSpPr>
          <p:nvPr>
            <p:ph idx="1"/>
          </p:nvPr>
        </p:nvSpPr>
        <p:spPr>
          <a:xfrm>
            <a:off x="805543" y="2173012"/>
            <a:ext cx="7671318" cy="3826572"/>
          </a:xfrm>
        </p:spPr>
        <p:txBody>
          <a:bodyPr>
            <a:normAutofit/>
          </a:bodyPr>
          <a:lstStyle/>
          <a:p>
            <a:pPr marL="0" indent="0">
              <a:buNone/>
            </a:pPr>
            <a:r>
              <a:rPr lang="en-US" dirty="0">
                <a:latin typeface="Grandview Display" panose="020B0502040204020203" pitchFamily="34" charset="0"/>
              </a:rPr>
              <a:t>.</a:t>
            </a:r>
          </a:p>
        </p:txBody>
      </p:sp>
      <p:pic>
        <p:nvPicPr>
          <p:cNvPr id="5" name="Platshållare för innehåll 4">
            <a:extLst>
              <a:ext uri="{FF2B5EF4-FFF2-40B4-BE49-F238E27FC236}">
                <a16:creationId xmlns:a16="http://schemas.microsoft.com/office/drawing/2014/main" id="{2A717F66-13A9-7CB1-DC3E-C6B436D02B0F}"/>
              </a:ext>
            </a:extLst>
          </p:cNvPr>
          <p:cNvPicPr>
            <a:picLocks noChangeAspect="1"/>
          </p:cNvPicPr>
          <p:nvPr/>
        </p:nvPicPr>
        <p:blipFill rotWithShape="1">
          <a:blip r:embed="rId2">
            <a:extLst>
              <a:ext uri="{28A0092B-C50C-407E-A947-70E740481C1C}">
                <a14:useLocalDpi xmlns:a14="http://schemas.microsoft.com/office/drawing/2010/main" val="0"/>
              </a:ext>
            </a:extLst>
          </a:blip>
          <a:srcRect l="1648" r="3389"/>
          <a:stretch/>
        </p:blipFill>
        <p:spPr>
          <a:xfrm>
            <a:off x="6820203" y="1201270"/>
            <a:ext cx="5371795" cy="5656729"/>
          </a:xfrm>
          <a:prstGeom prst="rect">
            <a:avLst/>
          </a:prstGeom>
        </p:spPr>
      </p:pic>
      <p:graphicFrame>
        <p:nvGraphicFramePr>
          <p:cNvPr id="4" name="Tabell 3">
            <a:extLst>
              <a:ext uri="{FF2B5EF4-FFF2-40B4-BE49-F238E27FC236}">
                <a16:creationId xmlns:a16="http://schemas.microsoft.com/office/drawing/2014/main" id="{CFF82E0D-3AD4-1A96-561D-DC91F9D95FC0}"/>
              </a:ext>
            </a:extLst>
          </p:cNvPr>
          <p:cNvGraphicFramePr>
            <a:graphicFrameLocks noGrp="1"/>
          </p:cNvGraphicFramePr>
          <p:nvPr>
            <p:extLst>
              <p:ext uri="{D42A27DB-BD31-4B8C-83A1-F6EECF244321}">
                <p14:modId xmlns:p14="http://schemas.microsoft.com/office/powerpoint/2010/main" val="3245542385"/>
              </p:ext>
            </p:extLst>
          </p:nvPr>
        </p:nvGraphicFramePr>
        <p:xfrm>
          <a:off x="757333" y="2553879"/>
          <a:ext cx="6293407" cy="933575"/>
        </p:xfrm>
        <a:graphic>
          <a:graphicData uri="http://schemas.openxmlformats.org/drawingml/2006/table">
            <a:tbl>
              <a:tblPr firstRow="1" firstCol="1" bandRow="1">
                <a:tableStyleId>{5C22544A-7EE6-4342-B048-85BDC9FD1C3A}</a:tableStyleId>
              </a:tblPr>
              <a:tblGrid>
                <a:gridCol w="1556434">
                  <a:extLst>
                    <a:ext uri="{9D8B030D-6E8A-4147-A177-3AD203B41FA5}">
                      <a16:colId xmlns:a16="http://schemas.microsoft.com/office/drawing/2014/main" val="1880735153"/>
                    </a:ext>
                  </a:extLst>
                </a:gridCol>
                <a:gridCol w="2047049">
                  <a:extLst>
                    <a:ext uri="{9D8B030D-6E8A-4147-A177-3AD203B41FA5}">
                      <a16:colId xmlns:a16="http://schemas.microsoft.com/office/drawing/2014/main" val="1629452356"/>
                    </a:ext>
                  </a:extLst>
                </a:gridCol>
                <a:gridCol w="2689924">
                  <a:extLst>
                    <a:ext uri="{9D8B030D-6E8A-4147-A177-3AD203B41FA5}">
                      <a16:colId xmlns:a16="http://schemas.microsoft.com/office/drawing/2014/main" val="2095292618"/>
                    </a:ext>
                  </a:extLst>
                </a:gridCol>
              </a:tblGrid>
              <a:tr h="481957">
                <a:tc>
                  <a:txBody>
                    <a:bodyPr/>
                    <a:lstStyle/>
                    <a:p>
                      <a:pPr>
                        <a:lnSpc>
                          <a:spcPct val="105000"/>
                        </a:lnSpc>
                        <a:spcAft>
                          <a:spcPts val="800"/>
                        </a:spcAft>
                      </a:pPr>
                      <a:r>
                        <a:rPr lang="sv-SE" sz="1400" b="1" dirty="0">
                          <a:solidFill>
                            <a:schemeClr val="tx1"/>
                          </a:solidFill>
                          <a:effectLst/>
                        </a:rPr>
                        <a:t>Tobias Jäppinen</a:t>
                      </a:r>
                      <a:endParaRPr lang="sv-SE"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tc>
                  <a:txBody>
                    <a:bodyPr/>
                    <a:lstStyle/>
                    <a:p>
                      <a:pPr>
                        <a:lnSpc>
                          <a:spcPct val="105000"/>
                        </a:lnSpc>
                        <a:spcAft>
                          <a:spcPts val="800"/>
                        </a:spcAft>
                      </a:pPr>
                      <a:r>
                        <a:rPr lang="sv-SE" sz="1400" b="1" dirty="0">
                          <a:solidFill>
                            <a:schemeClr val="tx1"/>
                          </a:solidFill>
                          <a:effectLst/>
                        </a:rPr>
                        <a:t>0704-932502</a:t>
                      </a:r>
                      <a:endParaRPr lang="sv-SE"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tc>
                  <a:txBody>
                    <a:bodyPr/>
                    <a:lstStyle/>
                    <a:p>
                      <a:pPr>
                        <a:lnSpc>
                          <a:spcPct val="105000"/>
                        </a:lnSpc>
                        <a:spcAft>
                          <a:spcPts val="800"/>
                        </a:spcAft>
                      </a:pPr>
                      <a:r>
                        <a:rPr lang="sv-SE" sz="1400" b="1" u="none" strike="noStrike" dirty="0">
                          <a:solidFill>
                            <a:schemeClr val="tx1"/>
                          </a:solidFill>
                          <a:effectLst/>
                          <a:hlinkClick r:id="rId3">
                            <a:extLst>
                              <a:ext uri="{A12FA001-AC4F-418D-AE19-62706E023703}">
                                <ahyp:hlinkClr xmlns:ahyp="http://schemas.microsoft.com/office/drawing/2018/hyperlinkcolor" val="tx"/>
                              </a:ext>
                            </a:extLst>
                          </a:hlinkClick>
                        </a:rPr>
                        <a:t>tobbe@blackebergbasket.com</a:t>
                      </a:r>
                      <a:endParaRPr lang="sv-SE"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extLst>
                  <a:ext uri="{0D108BD9-81ED-4DB2-BD59-A6C34878D82A}">
                    <a16:rowId xmlns:a16="http://schemas.microsoft.com/office/drawing/2014/main" val="1938517735"/>
                  </a:ext>
                </a:extLst>
              </a:tr>
              <a:tr h="225809">
                <a:tc>
                  <a:txBody>
                    <a:bodyPr/>
                    <a:lstStyle/>
                    <a:p>
                      <a:pPr>
                        <a:lnSpc>
                          <a:spcPct val="105000"/>
                        </a:lnSpc>
                        <a:spcAft>
                          <a:spcPts val="800"/>
                        </a:spcAft>
                      </a:pPr>
                      <a:endParaRPr lang="sv-SE"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tc>
                  <a:txBody>
                    <a:bodyPr/>
                    <a:lstStyle/>
                    <a:p>
                      <a:pPr>
                        <a:lnSpc>
                          <a:spcPct val="105000"/>
                        </a:lnSpc>
                        <a:spcAft>
                          <a:spcPts val="800"/>
                        </a:spcAft>
                      </a:pPr>
                      <a:endParaRPr lang="sv-SE"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tc>
                  <a:txBody>
                    <a:bodyPr/>
                    <a:lstStyle/>
                    <a:p>
                      <a:pPr>
                        <a:lnSpc>
                          <a:spcPct val="105000"/>
                        </a:lnSpc>
                        <a:spcAft>
                          <a:spcPts val="800"/>
                        </a:spcAft>
                      </a:pPr>
                      <a:endParaRPr lang="sv-SE"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noFill/>
                  </a:tcPr>
                </a:tc>
                <a:extLst>
                  <a:ext uri="{0D108BD9-81ED-4DB2-BD59-A6C34878D82A}">
                    <a16:rowId xmlns:a16="http://schemas.microsoft.com/office/drawing/2014/main" val="333605490"/>
                  </a:ext>
                </a:extLst>
              </a:tr>
              <a:tr h="225809">
                <a:tc>
                  <a:txBody>
                    <a:bodyPr/>
                    <a:lstStyle/>
                    <a:p>
                      <a:pPr>
                        <a:lnSpc>
                          <a:spcPct val="105000"/>
                        </a:lnSpc>
                        <a:spcAft>
                          <a:spcPts val="800"/>
                        </a:spcAft>
                      </a:pPr>
                      <a:endParaRPr lang="sv-SE"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noFill/>
                  </a:tcPr>
                </a:tc>
                <a:tc>
                  <a:txBody>
                    <a:bodyPr/>
                    <a:lstStyle/>
                    <a:p>
                      <a:pPr>
                        <a:lnSpc>
                          <a:spcPct val="105000"/>
                        </a:lnSpc>
                        <a:spcAft>
                          <a:spcPts val="800"/>
                        </a:spcAft>
                      </a:pPr>
                      <a:endParaRPr lang="sv-SE"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noFill/>
                  </a:tcPr>
                </a:tc>
                <a:tc>
                  <a:txBody>
                    <a:bodyPr/>
                    <a:lstStyle/>
                    <a:p>
                      <a:pPr>
                        <a:lnSpc>
                          <a:spcPct val="105000"/>
                        </a:lnSpc>
                        <a:spcAft>
                          <a:spcPts val="800"/>
                        </a:spcAft>
                      </a:pPr>
                      <a:endParaRPr lang="sv-SE"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noFill/>
                  </a:tcPr>
                </a:tc>
                <a:extLst>
                  <a:ext uri="{0D108BD9-81ED-4DB2-BD59-A6C34878D82A}">
                    <a16:rowId xmlns:a16="http://schemas.microsoft.com/office/drawing/2014/main" val="135555485"/>
                  </a:ext>
                </a:extLst>
              </a:tr>
            </a:tbl>
          </a:graphicData>
        </a:graphic>
      </p:graphicFrame>
      <p:sp>
        <p:nvSpPr>
          <p:cNvPr id="6" name="textruta 5">
            <a:extLst>
              <a:ext uri="{FF2B5EF4-FFF2-40B4-BE49-F238E27FC236}">
                <a16:creationId xmlns:a16="http://schemas.microsoft.com/office/drawing/2014/main" id="{B5A59724-FE48-3CF6-1386-6AF3AFB8D640}"/>
              </a:ext>
            </a:extLst>
          </p:cNvPr>
          <p:cNvSpPr txBox="1"/>
          <p:nvPr/>
        </p:nvSpPr>
        <p:spPr>
          <a:xfrm>
            <a:off x="692799" y="3788229"/>
            <a:ext cx="5610029" cy="923330"/>
          </a:xfrm>
          <a:prstGeom prst="rect">
            <a:avLst/>
          </a:prstGeom>
          <a:noFill/>
        </p:spPr>
        <p:txBody>
          <a:bodyPr wrap="square" rtlCol="0">
            <a:spAutoFit/>
          </a:bodyPr>
          <a:lstStyle/>
          <a:p>
            <a:r>
              <a:rPr lang="sv-SE" b="1" dirty="0">
                <a:hlinkClick r:id="rId4"/>
              </a:rPr>
              <a:t>https://www.laget.se/KFUMBlackebergBasket-F10Vit</a:t>
            </a:r>
            <a:endParaRPr lang="sv-SE" b="1" dirty="0"/>
          </a:p>
          <a:p>
            <a:endParaRPr lang="sv-SE" b="1" dirty="0"/>
          </a:p>
        </p:txBody>
      </p:sp>
    </p:spTree>
    <p:extLst>
      <p:ext uri="{BB962C8B-B14F-4D97-AF65-F5344CB8AC3E}">
        <p14:creationId xmlns:p14="http://schemas.microsoft.com/office/powerpoint/2010/main" val="20312934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BFA03-7CE8-A29C-639F-7E7ACBA27AA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AFED3B0-F89B-09D3-0274-6A90388516DD}"/>
              </a:ext>
            </a:extLst>
          </p:cNvPr>
          <p:cNvSpPr>
            <a:spLocks noGrp="1"/>
          </p:cNvSpPr>
          <p:nvPr>
            <p:ph type="title"/>
          </p:nvPr>
        </p:nvSpPr>
        <p:spPr>
          <a:xfrm>
            <a:off x="828518" y="1230146"/>
            <a:ext cx="3943762" cy="1314443"/>
          </a:xfrm>
        </p:spPr>
        <p:txBody>
          <a:bodyPr vert="horz" lIns="91440" tIns="45720" rIns="91440" bIns="45720" rtlCol="0">
            <a:normAutofit/>
          </a:bodyPr>
          <a:lstStyle/>
          <a:p>
            <a:r>
              <a:rPr lang="en-US" dirty="0" err="1"/>
              <a:t>Fritidskortet</a:t>
            </a:r>
            <a:endParaRPr lang="en-US" dirty="0"/>
          </a:p>
        </p:txBody>
      </p:sp>
      <p:sp>
        <p:nvSpPr>
          <p:cNvPr id="20" name="Content Placeholder 19">
            <a:extLst>
              <a:ext uri="{FF2B5EF4-FFF2-40B4-BE49-F238E27FC236}">
                <a16:creationId xmlns:a16="http://schemas.microsoft.com/office/drawing/2014/main" id="{0D4AD617-E3EB-464B-F819-390E1CD853D7}"/>
              </a:ext>
            </a:extLst>
          </p:cNvPr>
          <p:cNvSpPr>
            <a:spLocks noGrp="1"/>
          </p:cNvSpPr>
          <p:nvPr>
            <p:ph idx="1"/>
          </p:nvPr>
        </p:nvSpPr>
        <p:spPr>
          <a:xfrm>
            <a:off x="914400" y="1874267"/>
            <a:ext cx="5067090" cy="4758922"/>
          </a:xfrm>
        </p:spPr>
        <p:txBody>
          <a:bodyPr>
            <a:normAutofit fontScale="32500" lnSpcReduction="20000"/>
          </a:bodyPr>
          <a:lstStyle/>
          <a:p>
            <a:r>
              <a:rPr lang="sv-SE" sz="3700" b="1" dirty="0"/>
              <a:t>Fr.o.m. den 15 september får alla barn 8-16 år 500 kr från fritidskortet att användas till fritidsaktiviteter, t.ex. säsongsavgiften i </a:t>
            </a:r>
            <a:r>
              <a:rPr lang="sv-SE" sz="3700" b="1" dirty="0" err="1"/>
              <a:t>Blackeberg</a:t>
            </a:r>
            <a:r>
              <a:rPr lang="sv-SE" sz="3700" b="1" dirty="0"/>
              <a:t> Basket. </a:t>
            </a:r>
            <a:endParaRPr lang="sv-SE" sz="3700" dirty="0"/>
          </a:p>
          <a:p>
            <a:r>
              <a:rPr lang="sv-SE" sz="3700" b="1" dirty="0"/>
              <a:t>Så här gör du för att använda fritidskortet:</a:t>
            </a:r>
            <a:endParaRPr lang="sv-SE" sz="3700" dirty="0"/>
          </a:p>
          <a:p>
            <a:pPr lvl="0"/>
            <a:r>
              <a:rPr lang="sv-SE" sz="3700" dirty="0"/>
              <a:t>Gå till </a:t>
            </a:r>
            <a:r>
              <a:rPr lang="sv-SE" sz="3700" u="sng" dirty="0">
                <a:hlinkClick r:id="rId2"/>
              </a:rPr>
              <a:t>https://blackebergbasket.propublik.se/f10vit2025</a:t>
            </a:r>
            <a:r>
              <a:rPr lang="sv-SE" sz="3700" dirty="0"/>
              <a:t> , Fyll i alla uppgifter på betalsidan. Klicka på betala. </a:t>
            </a:r>
            <a:r>
              <a:rPr lang="sv-SE" sz="3700" b="1" dirty="0"/>
              <a:t>OBS!</a:t>
            </a:r>
            <a:r>
              <a:rPr lang="sv-SE" sz="3700" dirty="0"/>
              <a:t> För att kunna använda fritidskortet går det endast att använda faktura som betalningsmetod.</a:t>
            </a:r>
          </a:p>
          <a:p>
            <a:pPr lvl="0"/>
            <a:r>
              <a:rPr lang="sv-SE" sz="3700" dirty="0"/>
              <a:t>När du har fått fakturan, logga in i den digitala tjänsten Fritidskortet. (</a:t>
            </a:r>
            <a:r>
              <a:rPr lang="sv-SE" sz="3700" u="sng" dirty="0">
                <a:hlinkClick r:id="rId3"/>
              </a:rPr>
              <a:t>www.fritidskortet.se</a:t>
            </a:r>
            <a:r>
              <a:rPr lang="sv-SE" sz="3700" dirty="0"/>
              <a:t>)</a:t>
            </a:r>
          </a:p>
          <a:p>
            <a:pPr lvl="0"/>
            <a:r>
              <a:rPr lang="sv-SE" sz="3700" dirty="0"/>
              <a:t>Ansök om pengar till barnets fritidskort. Du får svar direkt.</a:t>
            </a:r>
          </a:p>
          <a:p>
            <a:pPr lvl="0"/>
            <a:r>
              <a:rPr lang="sv-SE" sz="3700" dirty="0"/>
              <a:t>Sök efter KFUM </a:t>
            </a:r>
            <a:r>
              <a:rPr lang="sv-SE" sz="3700" dirty="0" err="1"/>
              <a:t>Blackebergs</a:t>
            </a:r>
            <a:r>
              <a:rPr lang="sv-SE" sz="3700" dirty="0"/>
              <a:t> IK i tjänsten. Du måste ange det bankgiro och OCR-nummer du har fått på din faktura. 500 kr betalas då från fritidskortet.</a:t>
            </a:r>
          </a:p>
          <a:p>
            <a:pPr lvl="0"/>
            <a:r>
              <a:rPr lang="sv-SE" sz="3700" dirty="0"/>
              <a:t>Resterande summa betalar du in till det bankgiro som står på din faktura. </a:t>
            </a:r>
            <a:r>
              <a:rPr lang="sv-SE" sz="3700" dirty="0" err="1"/>
              <a:t>T.ex</a:t>
            </a:r>
            <a:r>
              <a:rPr lang="sv-SE" sz="3700" dirty="0"/>
              <a:t>, avgiften är 2900 kr, du ska då betala in 2900-500 kr = 2400 kr. Kom ihåg att ange OCR-numret!</a:t>
            </a:r>
          </a:p>
          <a:p>
            <a:pPr lvl="0"/>
            <a:r>
              <a:rPr lang="sv-SE" sz="3700" dirty="0"/>
              <a:t>OBS! 30 november är sista datum för att utnyttja fritidskortet.</a:t>
            </a:r>
          </a:p>
          <a:p>
            <a:pPr marL="0" indent="0">
              <a:buNone/>
            </a:pPr>
            <a:endParaRPr lang="sv-SE" dirty="0"/>
          </a:p>
          <a:p>
            <a:pPr marL="0" indent="0">
              <a:buNone/>
            </a:pPr>
            <a:endParaRPr lang="en-US" dirty="0"/>
          </a:p>
        </p:txBody>
      </p:sp>
      <p:pic>
        <p:nvPicPr>
          <p:cNvPr id="7" name="Bildobjekt 6" descr="En bild som visar Grafik, Teckensnitt, grafisk design, design&#10;&#10;AI-genererat innehåll kan vara felaktigt.">
            <a:extLst>
              <a:ext uri="{FF2B5EF4-FFF2-40B4-BE49-F238E27FC236}">
                <a16:creationId xmlns:a16="http://schemas.microsoft.com/office/drawing/2014/main" id="{9FD73700-0DA5-732B-3262-D273F87A50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0512" y="1065956"/>
            <a:ext cx="5726704" cy="3771269"/>
          </a:xfrm>
          <a:prstGeom prst="rect">
            <a:avLst/>
          </a:prstGeom>
        </p:spPr>
      </p:pic>
    </p:spTree>
    <p:extLst>
      <p:ext uri="{BB962C8B-B14F-4D97-AF65-F5344CB8AC3E}">
        <p14:creationId xmlns:p14="http://schemas.microsoft.com/office/powerpoint/2010/main" val="33379329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97F0FB9-DC25-FD0D-8E47-50295C3831A6}"/>
              </a:ext>
            </a:extLst>
          </p:cNvPr>
          <p:cNvSpPr>
            <a:spLocks noGrp="1"/>
          </p:cNvSpPr>
          <p:nvPr>
            <p:ph type="title"/>
          </p:nvPr>
        </p:nvSpPr>
        <p:spPr>
          <a:xfrm>
            <a:off x="914401" y="1371600"/>
            <a:ext cx="3943762" cy="1314443"/>
          </a:xfrm>
        </p:spPr>
        <p:txBody>
          <a:bodyPr vert="horz" lIns="91440" tIns="45720" rIns="91440" bIns="45720" rtlCol="0">
            <a:normAutofit/>
          </a:bodyPr>
          <a:lstStyle/>
          <a:p>
            <a:r>
              <a:rPr lang="en-US" dirty="0" err="1"/>
              <a:t>Serier</a:t>
            </a:r>
            <a:r>
              <a:rPr lang="en-US" dirty="0"/>
              <a:t>/matcher</a:t>
            </a:r>
          </a:p>
        </p:txBody>
      </p:sp>
      <p:cxnSp>
        <p:nvCxnSpPr>
          <p:cNvPr id="25" name="Straight Connector 24">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0" name="Content Placeholder 19">
            <a:extLst>
              <a:ext uri="{FF2B5EF4-FFF2-40B4-BE49-F238E27FC236}">
                <a16:creationId xmlns:a16="http://schemas.microsoft.com/office/drawing/2014/main" id="{8E70005C-37F9-5F9B-9BE0-962D1C5109F1}"/>
              </a:ext>
            </a:extLst>
          </p:cNvPr>
          <p:cNvSpPr>
            <a:spLocks noGrp="1"/>
          </p:cNvSpPr>
          <p:nvPr>
            <p:ph idx="1"/>
          </p:nvPr>
        </p:nvSpPr>
        <p:spPr>
          <a:xfrm>
            <a:off x="914400" y="2853369"/>
            <a:ext cx="3943762" cy="3088460"/>
          </a:xfrm>
        </p:spPr>
        <p:txBody>
          <a:bodyPr>
            <a:normAutofit/>
          </a:bodyPr>
          <a:lstStyle/>
          <a:p>
            <a:r>
              <a:rPr lang="en-US" dirty="0"/>
              <a:t>FU14 </a:t>
            </a:r>
            <a:r>
              <a:rPr lang="en-US" dirty="0" err="1"/>
              <a:t>nivå</a:t>
            </a:r>
            <a:r>
              <a:rPr lang="en-US" dirty="0"/>
              <a:t> 2 </a:t>
            </a:r>
            <a:r>
              <a:rPr lang="en-US" dirty="0" err="1"/>
              <a:t>nord</a:t>
            </a:r>
            <a:endParaRPr lang="en-US" dirty="0"/>
          </a:p>
          <a:p>
            <a:pPr marL="0" indent="0">
              <a:buNone/>
            </a:pPr>
            <a:r>
              <a:rPr lang="en-US" dirty="0" err="1"/>
              <a:t>Seriespel</a:t>
            </a:r>
            <a:r>
              <a:rPr lang="en-US" dirty="0"/>
              <a:t> </a:t>
            </a:r>
            <a:r>
              <a:rPr lang="en-US" dirty="0" err="1"/>
              <a:t>september</a:t>
            </a:r>
            <a:r>
              <a:rPr lang="en-US" dirty="0"/>
              <a:t> – </a:t>
            </a:r>
            <a:r>
              <a:rPr lang="en-US" dirty="0" err="1"/>
              <a:t>februari</a:t>
            </a:r>
            <a:r>
              <a:rPr lang="en-US" dirty="0"/>
              <a:t>, </a:t>
            </a:r>
            <a:r>
              <a:rPr lang="en-US" dirty="0" err="1"/>
              <a:t>därefter</a:t>
            </a:r>
            <a:r>
              <a:rPr lang="en-US" dirty="0"/>
              <a:t> </a:t>
            </a:r>
            <a:r>
              <a:rPr lang="en-US" dirty="0" err="1"/>
              <a:t>slutspel</a:t>
            </a:r>
            <a:r>
              <a:rPr lang="en-US" dirty="0"/>
              <a:t> under mars-April (Lions Cup)</a:t>
            </a:r>
          </a:p>
          <a:p>
            <a:endParaRPr lang="en-US" dirty="0"/>
          </a:p>
        </p:txBody>
      </p:sp>
      <p:pic>
        <p:nvPicPr>
          <p:cNvPr id="5" name="Platshållare för innehåll 4">
            <a:extLst>
              <a:ext uri="{FF2B5EF4-FFF2-40B4-BE49-F238E27FC236}">
                <a16:creationId xmlns:a16="http://schemas.microsoft.com/office/drawing/2014/main" id="{2A717F66-13A9-7CB1-DC3E-C6B436D02B0F}"/>
              </a:ext>
            </a:extLst>
          </p:cNvPr>
          <p:cNvPicPr>
            <a:picLocks noChangeAspect="1"/>
          </p:cNvPicPr>
          <p:nvPr/>
        </p:nvPicPr>
        <p:blipFill rotWithShape="1">
          <a:blip r:embed="rId2">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1906283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7F0FB9-DC25-FD0D-8E47-50295C3831A6}"/>
              </a:ext>
            </a:extLst>
          </p:cNvPr>
          <p:cNvSpPr>
            <a:spLocks noGrp="1"/>
          </p:cNvSpPr>
          <p:nvPr>
            <p:ph type="title"/>
          </p:nvPr>
        </p:nvSpPr>
        <p:spPr>
          <a:xfrm>
            <a:off x="865416" y="939306"/>
            <a:ext cx="3943762" cy="1314443"/>
          </a:xfrm>
        </p:spPr>
        <p:txBody>
          <a:bodyPr vert="horz" lIns="91440" tIns="45720" rIns="91440" bIns="45720" rtlCol="0">
            <a:normAutofit/>
          </a:bodyPr>
          <a:lstStyle/>
          <a:p>
            <a:r>
              <a:rPr lang="en-US" dirty="0" err="1"/>
              <a:t>Serier</a:t>
            </a:r>
            <a:r>
              <a:rPr lang="en-US" dirty="0"/>
              <a:t>/matcher</a:t>
            </a:r>
          </a:p>
        </p:txBody>
      </p:sp>
      <p:sp>
        <p:nvSpPr>
          <p:cNvPr id="20" name="Content Placeholder 19">
            <a:extLst>
              <a:ext uri="{FF2B5EF4-FFF2-40B4-BE49-F238E27FC236}">
                <a16:creationId xmlns:a16="http://schemas.microsoft.com/office/drawing/2014/main" id="{8E70005C-37F9-5F9B-9BE0-962D1C5109F1}"/>
              </a:ext>
            </a:extLst>
          </p:cNvPr>
          <p:cNvSpPr>
            <a:spLocks noGrp="1"/>
          </p:cNvSpPr>
          <p:nvPr>
            <p:ph idx="1"/>
          </p:nvPr>
        </p:nvSpPr>
        <p:spPr>
          <a:xfrm>
            <a:off x="805543" y="2173012"/>
            <a:ext cx="3943762" cy="3088460"/>
          </a:xfrm>
        </p:spPr>
        <p:txBody>
          <a:bodyPr>
            <a:normAutofit/>
          </a:bodyPr>
          <a:lstStyle/>
          <a:p>
            <a:pPr marL="0" indent="0">
              <a:buNone/>
            </a:pPr>
            <a:r>
              <a:rPr lang="sv-SE" sz="1800" b="1" i="1" dirty="0">
                <a:effectLst/>
                <a:latin typeface="Grandview Display" panose="020B0502040204020203" pitchFamily="34" charset="0"/>
                <a:ea typeface="Calibri" panose="020F0502020204030204" pitchFamily="34" charset="0"/>
                <a:cs typeface="Times New Roman" panose="02020603050405020304" pitchFamily="18" charset="0"/>
              </a:rPr>
              <a:t>.</a:t>
            </a:r>
            <a:endParaRPr lang="en-US" b="1" i="1" dirty="0">
              <a:latin typeface="Grandview Display" panose="020B0502040204020203" pitchFamily="34" charset="0"/>
            </a:endParaRPr>
          </a:p>
        </p:txBody>
      </p:sp>
      <p:pic>
        <p:nvPicPr>
          <p:cNvPr id="5" name="Platshållare för innehåll 4">
            <a:extLst>
              <a:ext uri="{FF2B5EF4-FFF2-40B4-BE49-F238E27FC236}">
                <a16:creationId xmlns:a16="http://schemas.microsoft.com/office/drawing/2014/main" id="{2A717F66-13A9-7CB1-DC3E-C6B436D02B0F}"/>
              </a:ext>
            </a:extLst>
          </p:cNvPr>
          <p:cNvPicPr>
            <a:picLocks noChangeAspect="1"/>
          </p:cNvPicPr>
          <p:nvPr/>
        </p:nvPicPr>
        <p:blipFill rotWithShape="1">
          <a:blip r:embed="rId2">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
        <p:nvSpPr>
          <p:cNvPr id="3" name="textruta 2">
            <a:extLst>
              <a:ext uri="{FF2B5EF4-FFF2-40B4-BE49-F238E27FC236}">
                <a16:creationId xmlns:a16="http://schemas.microsoft.com/office/drawing/2014/main" id="{62A4F001-99EB-DFE6-79CA-FD8456BCE26D}"/>
              </a:ext>
            </a:extLst>
          </p:cNvPr>
          <p:cNvSpPr txBox="1"/>
          <p:nvPr/>
        </p:nvSpPr>
        <p:spPr>
          <a:xfrm>
            <a:off x="805542" y="2173012"/>
            <a:ext cx="3802083" cy="3139321"/>
          </a:xfrm>
          <a:prstGeom prst="rect">
            <a:avLst/>
          </a:prstGeom>
          <a:noFill/>
        </p:spPr>
        <p:txBody>
          <a:bodyPr wrap="square" rtlCol="0">
            <a:spAutoFit/>
          </a:bodyPr>
          <a:lstStyle/>
          <a:p>
            <a:pPr marL="285750" indent="-285750">
              <a:buFont typeface="Arial" panose="020B0604020202020204" pitchFamily="34" charset="0"/>
              <a:buChar char="•"/>
            </a:pPr>
            <a:r>
              <a:rPr lang="sv-SE" dirty="0"/>
              <a:t>Behövs hjälp med sekretariat, tre personer till våra hemmamatcher (protokollförare + tidtagare+ 24 sekunders tidtagare) </a:t>
            </a:r>
          </a:p>
          <a:p>
            <a:pPr marL="285750" indent="-285750">
              <a:buFont typeface="Arial" panose="020B0604020202020204" pitchFamily="34" charset="0"/>
              <a:buChar char="•"/>
            </a:pPr>
            <a:r>
              <a:rPr lang="sv-SE" dirty="0"/>
              <a:t>Manual för det digitala matchprotokollet: </a:t>
            </a:r>
            <a:r>
              <a:rPr lang="sv-SE" dirty="0">
                <a:hlinkClick r:id="rId3"/>
              </a:rPr>
              <a:t>https://www.basket.se/wp-content/uploads/2022/12/manual-digitalt-protokoll-profixio.pdf</a:t>
            </a:r>
            <a:endParaRPr lang="sv-SE" dirty="0"/>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7132653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7F0FB9-DC25-FD0D-8E47-50295C3831A6}"/>
              </a:ext>
            </a:extLst>
          </p:cNvPr>
          <p:cNvSpPr>
            <a:spLocks noGrp="1"/>
          </p:cNvSpPr>
          <p:nvPr>
            <p:ph type="title"/>
          </p:nvPr>
        </p:nvSpPr>
        <p:spPr>
          <a:xfrm>
            <a:off x="865416" y="939306"/>
            <a:ext cx="3943762" cy="1314443"/>
          </a:xfrm>
        </p:spPr>
        <p:txBody>
          <a:bodyPr vert="horz" lIns="91440" tIns="45720" rIns="91440" bIns="45720" rtlCol="0">
            <a:normAutofit/>
          </a:bodyPr>
          <a:lstStyle/>
          <a:p>
            <a:r>
              <a:rPr lang="en-US" dirty="0" err="1"/>
              <a:t>Serier</a:t>
            </a:r>
            <a:r>
              <a:rPr lang="en-US" dirty="0"/>
              <a:t>/matcher</a:t>
            </a:r>
          </a:p>
        </p:txBody>
      </p:sp>
      <p:sp>
        <p:nvSpPr>
          <p:cNvPr id="20" name="Content Placeholder 19">
            <a:extLst>
              <a:ext uri="{FF2B5EF4-FFF2-40B4-BE49-F238E27FC236}">
                <a16:creationId xmlns:a16="http://schemas.microsoft.com/office/drawing/2014/main" id="{8E70005C-37F9-5F9B-9BE0-962D1C5109F1}"/>
              </a:ext>
            </a:extLst>
          </p:cNvPr>
          <p:cNvSpPr>
            <a:spLocks noGrp="1"/>
          </p:cNvSpPr>
          <p:nvPr>
            <p:ph idx="1"/>
          </p:nvPr>
        </p:nvSpPr>
        <p:spPr>
          <a:xfrm>
            <a:off x="805543" y="2173012"/>
            <a:ext cx="3943762" cy="3088460"/>
          </a:xfrm>
        </p:spPr>
        <p:txBody>
          <a:bodyPr>
            <a:normAutofit/>
          </a:bodyPr>
          <a:lstStyle/>
          <a:p>
            <a:pPr marL="0" indent="0">
              <a:buNone/>
            </a:pPr>
            <a:r>
              <a:rPr lang="sv-SE" sz="1800" b="1" i="1" dirty="0">
                <a:effectLst/>
                <a:latin typeface="Grandview Display" panose="020B0502040204020203" pitchFamily="34" charset="0"/>
                <a:ea typeface="Calibri" panose="020F0502020204030204" pitchFamily="34" charset="0"/>
                <a:cs typeface="Times New Roman" panose="02020603050405020304" pitchFamily="18" charset="0"/>
              </a:rPr>
              <a:t>.</a:t>
            </a:r>
            <a:endParaRPr lang="en-US" b="1" i="1" dirty="0">
              <a:latin typeface="Grandview Display" panose="020B0502040204020203" pitchFamily="34" charset="0"/>
            </a:endParaRPr>
          </a:p>
        </p:txBody>
      </p:sp>
      <p:pic>
        <p:nvPicPr>
          <p:cNvPr id="5" name="Platshållare för innehåll 4">
            <a:extLst>
              <a:ext uri="{FF2B5EF4-FFF2-40B4-BE49-F238E27FC236}">
                <a16:creationId xmlns:a16="http://schemas.microsoft.com/office/drawing/2014/main" id="{2A717F66-13A9-7CB1-DC3E-C6B436D02B0F}"/>
              </a:ext>
            </a:extLst>
          </p:cNvPr>
          <p:cNvPicPr>
            <a:picLocks noChangeAspect="1"/>
          </p:cNvPicPr>
          <p:nvPr/>
        </p:nvPicPr>
        <p:blipFill rotWithShape="1">
          <a:blip r:embed="rId2">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
        <p:nvSpPr>
          <p:cNvPr id="3" name="textruta 2">
            <a:extLst>
              <a:ext uri="{FF2B5EF4-FFF2-40B4-BE49-F238E27FC236}">
                <a16:creationId xmlns:a16="http://schemas.microsoft.com/office/drawing/2014/main" id="{62A4F001-99EB-DFE6-79CA-FD8456BCE26D}"/>
              </a:ext>
            </a:extLst>
          </p:cNvPr>
          <p:cNvSpPr txBox="1"/>
          <p:nvPr/>
        </p:nvSpPr>
        <p:spPr>
          <a:xfrm>
            <a:off x="805542" y="2173012"/>
            <a:ext cx="3802083" cy="1754326"/>
          </a:xfrm>
          <a:prstGeom prst="rect">
            <a:avLst/>
          </a:prstGeom>
          <a:noFill/>
        </p:spPr>
        <p:txBody>
          <a:bodyPr wrap="square" rtlCol="0">
            <a:spAutoFit/>
          </a:bodyPr>
          <a:lstStyle/>
          <a:p>
            <a:pPr marL="285750" indent="-285750">
              <a:buFont typeface="Arial" panose="020B0604020202020204" pitchFamily="34" charset="0"/>
              <a:buChar char="•"/>
            </a:pPr>
            <a:r>
              <a:rPr lang="sv-SE" dirty="0"/>
              <a:t>Max 12 spelare tas ut till varje match</a:t>
            </a:r>
          </a:p>
          <a:p>
            <a:pPr marL="285750" indent="-285750">
              <a:buFont typeface="Arial" panose="020B0604020202020204" pitchFamily="34" charset="0"/>
              <a:buChar char="•"/>
            </a:pPr>
            <a:r>
              <a:rPr lang="sv-SE" dirty="0"/>
              <a:t>Det viktigaste </a:t>
            </a:r>
            <a:r>
              <a:rPr lang="sv-SE" dirty="0" err="1"/>
              <a:t>kriterieret</a:t>
            </a:r>
            <a:r>
              <a:rPr lang="sv-SE" dirty="0"/>
              <a:t> för att bli uttagen till match är träningsnärvaron</a:t>
            </a:r>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41012251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7F0FB9-DC25-FD0D-8E47-50295C3831A6}"/>
              </a:ext>
            </a:extLst>
          </p:cNvPr>
          <p:cNvSpPr>
            <a:spLocks noGrp="1"/>
          </p:cNvSpPr>
          <p:nvPr>
            <p:ph type="title"/>
          </p:nvPr>
        </p:nvSpPr>
        <p:spPr>
          <a:xfrm>
            <a:off x="865416" y="939306"/>
            <a:ext cx="3943762" cy="1314443"/>
          </a:xfrm>
        </p:spPr>
        <p:txBody>
          <a:bodyPr vert="horz" lIns="91440" tIns="45720" rIns="91440" bIns="45720" rtlCol="0">
            <a:normAutofit/>
          </a:bodyPr>
          <a:lstStyle/>
          <a:p>
            <a:r>
              <a:rPr lang="en-US" dirty="0" err="1"/>
              <a:t>Övriga</a:t>
            </a:r>
            <a:r>
              <a:rPr lang="en-US" dirty="0"/>
              <a:t> </a:t>
            </a:r>
            <a:r>
              <a:rPr lang="en-US" dirty="0" err="1"/>
              <a:t>turneringar</a:t>
            </a:r>
            <a:endParaRPr lang="en-US" dirty="0"/>
          </a:p>
        </p:txBody>
      </p:sp>
      <p:sp>
        <p:nvSpPr>
          <p:cNvPr id="20" name="Content Placeholder 19">
            <a:extLst>
              <a:ext uri="{FF2B5EF4-FFF2-40B4-BE49-F238E27FC236}">
                <a16:creationId xmlns:a16="http://schemas.microsoft.com/office/drawing/2014/main" id="{8E70005C-37F9-5F9B-9BE0-962D1C5109F1}"/>
              </a:ext>
            </a:extLst>
          </p:cNvPr>
          <p:cNvSpPr>
            <a:spLocks noGrp="1"/>
          </p:cNvSpPr>
          <p:nvPr>
            <p:ph idx="1"/>
          </p:nvPr>
        </p:nvSpPr>
        <p:spPr>
          <a:xfrm>
            <a:off x="805543" y="2173012"/>
            <a:ext cx="3943762" cy="3826572"/>
          </a:xfrm>
        </p:spPr>
        <p:txBody>
          <a:bodyPr>
            <a:normAutofit/>
          </a:bodyPr>
          <a:lstStyle/>
          <a:p>
            <a:r>
              <a:rPr lang="en-US" dirty="0">
                <a:latin typeface="Grandview Display" panose="020B0502040204020203" pitchFamily="34" charset="0"/>
              </a:rPr>
              <a:t>24-26 </a:t>
            </a:r>
            <a:r>
              <a:rPr lang="en-US" dirty="0" err="1">
                <a:latin typeface="Grandview Display" panose="020B0502040204020203" pitchFamily="34" charset="0"/>
              </a:rPr>
              <a:t>oktober</a:t>
            </a:r>
            <a:r>
              <a:rPr lang="en-US" dirty="0">
                <a:latin typeface="Grandview Display" panose="020B0502040204020203" pitchFamily="34" charset="0"/>
              </a:rPr>
              <a:t> – Queens Cup </a:t>
            </a:r>
            <a:r>
              <a:rPr lang="en-US" dirty="0" err="1">
                <a:latin typeface="Grandview Display" panose="020B0502040204020203" pitchFamily="34" charset="0"/>
              </a:rPr>
              <a:t>Kostnad</a:t>
            </a:r>
            <a:r>
              <a:rPr lang="en-US" dirty="0">
                <a:latin typeface="Grandview Display" panose="020B0502040204020203" pitchFamily="34" charset="0"/>
              </a:rPr>
              <a:t>: 4500 </a:t>
            </a:r>
            <a:r>
              <a:rPr lang="en-US" dirty="0" err="1">
                <a:latin typeface="Grandview Display" panose="020B0502040204020203" pitchFamily="34" charset="0"/>
              </a:rPr>
              <a:t>kr</a:t>
            </a:r>
            <a:endParaRPr lang="en-US" dirty="0">
              <a:latin typeface="Grandview Display" panose="020B0502040204020203" pitchFamily="34" charset="0"/>
            </a:endParaRPr>
          </a:p>
          <a:p>
            <a:r>
              <a:rPr lang="en-US" dirty="0">
                <a:latin typeface="Grandview Display" panose="020B0502040204020203" pitchFamily="34" charset="0"/>
              </a:rPr>
              <a:t>31 okt-2 </a:t>
            </a:r>
            <a:r>
              <a:rPr lang="en-US" dirty="0" err="1">
                <a:latin typeface="Grandview Display" panose="020B0502040204020203" pitchFamily="34" charset="0"/>
              </a:rPr>
              <a:t>nov</a:t>
            </a:r>
            <a:r>
              <a:rPr lang="en-US" dirty="0">
                <a:latin typeface="Grandview Display" panose="020B0502040204020203" pitchFamily="34" charset="0"/>
              </a:rPr>
              <a:t> –Södertälje Open </a:t>
            </a:r>
            <a:r>
              <a:rPr lang="en-US" dirty="0" err="1">
                <a:latin typeface="Grandview Display" panose="020B0502040204020203" pitchFamily="34" charset="0"/>
              </a:rPr>
              <a:t>Kostnad</a:t>
            </a:r>
            <a:r>
              <a:rPr lang="en-US" dirty="0">
                <a:latin typeface="Grandview Display" panose="020B0502040204020203" pitchFamily="34" charset="0"/>
              </a:rPr>
              <a:t>: 4300 </a:t>
            </a:r>
            <a:r>
              <a:rPr lang="en-US" dirty="0" err="1">
                <a:latin typeface="Grandview Display" panose="020B0502040204020203" pitchFamily="34" charset="0"/>
              </a:rPr>
              <a:t>kr</a:t>
            </a:r>
            <a:endParaRPr lang="en-US" dirty="0">
              <a:latin typeface="Grandview Display" panose="020B0502040204020203" pitchFamily="34" charset="0"/>
            </a:endParaRPr>
          </a:p>
          <a:p>
            <a:r>
              <a:rPr lang="en-US" dirty="0">
                <a:latin typeface="Grandview Display" panose="020B0502040204020203" pitchFamily="34" charset="0"/>
              </a:rPr>
              <a:t>13-17 </a:t>
            </a:r>
            <a:r>
              <a:rPr lang="en-US" dirty="0" err="1">
                <a:latin typeface="Grandview Display" panose="020B0502040204020203" pitchFamily="34" charset="0"/>
              </a:rPr>
              <a:t>majGöteborgs</a:t>
            </a:r>
            <a:r>
              <a:rPr lang="en-US" dirty="0">
                <a:latin typeface="Grandview Display" panose="020B0502040204020203" pitchFamily="34" charset="0"/>
              </a:rPr>
              <a:t> </a:t>
            </a:r>
            <a:r>
              <a:rPr lang="en-US" dirty="0" err="1">
                <a:latin typeface="Grandview Display" panose="020B0502040204020203" pitchFamily="34" charset="0"/>
              </a:rPr>
              <a:t>Basketfestival</a:t>
            </a:r>
            <a:r>
              <a:rPr lang="en-US" dirty="0">
                <a:latin typeface="Grandview Display" panose="020B0502040204020203" pitchFamily="34" charset="0"/>
              </a:rPr>
              <a:t>. </a:t>
            </a:r>
            <a:r>
              <a:rPr lang="en-US" dirty="0" err="1">
                <a:latin typeface="Grandview Display" panose="020B0502040204020203" pitchFamily="34" charset="0"/>
              </a:rPr>
              <a:t>Kostnad</a:t>
            </a:r>
            <a:r>
              <a:rPr lang="en-US" dirty="0">
                <a:latin typeface="Grandview Display" panose="020B0502040204020203" pitchFamily="34" charset="0"/>
              </a:rPr>
              <a:t>: </a:t>
            </a:r>
            <a:r>
              <a:rPr lang="en-US" dirty="0" err="1">
                <a:latin typeface="Grandview Display" panose="020B0502040204020203" pitchFamily="34" charset="0"/>
              </a:rPr>
              <a:t>cirka</a:t>
            </a:r>
            <a:r>
              <a:rPr lang="en-US" dirty="0">
                <a:latin typeface="Grandview Display" panose="020B0502040204020203" pitchFamily="34" charset="0"/>
              </a:rPr>
              <a:t> 4200 </a:t>
            </a:r>
            <a:r>
              <a:rPr lang="en-US" dirty="0" err="1">
                <a:latin typeface="Grandview Display" panose="020B0502040204020203" pitchFamily="34" charset="0"/>
              </a:rPr>
              <a:t>kr</a:t>
            </a:r>
            <a:r>
              <a:rPr lang="en-US" dirty="0">
                <a:latin typeface="Grandview Display" panose="020B0502040204020203" pitchFamily="34" charset="0"/>
              </a:rPr>
              <a:t>/</a:t>
            </a:r>
            <a:r>
              <a:rPr lang="en-US" dirty="0" err="1">
                <a:latin typeface="Grandview Display" panose="020B0502040204020203" pitchFamily="34" charset="0"/>
              </a:rPr>
              <a:t>spelare</a:t>
            </a:r>
            <a:endParaRPr lang="en-US" dirty="0">
              <a:latin typeface="Grandview Display" panose="020B0502040204020203" pitchFamily="34" charset="0"/>
            </a:endParaRPr>
          </a:p>
        </p:txBody>
      </p:sp>
      <p:pic>
        <p:nvPicPr>
          <p:cNvPr id="5" name="Platshållare för innehåll 4">
            <a:extLst>
              <a:ext uri="{FF2B5EF4-FFF2-40B4-BE49-F238E27FC236}">
                <a16:creationId xmlns:a16="http://schemas.microsoft.com/office/drawing/2014/main" id="{2A717F66-13A9-7CB1-DC3E-C6B436D02B0F}"/>
              </a:ext>
            </a:extLst>
          </p:cNvPr>
          <p:cNvPicPr>
            <a:picLocks noChangeAspect="1"/>
          </p:cNvPicPr>
          <p:nvPr/>
        </p:nvPicPr>
        <p:blipFill rotWithShape="1">
          <a:blip r:embed="rId2">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2741253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7F0FB9-DC25-FD0D-8E47-50295C3831A6}"/>
              </a:ext>
            </a:extLst>
          </p:cNvPr>
          <p:cNvSpPr>
            <a:spLocks noGrp="1"/>
          </p:cNvSpPr>
          <p:nvPr>
            <p:ph type="title"/>
          </p:nvPr>
        </p:nvSpPr>
        <p:spPr>
          <a:xfrm>
            <a:off x="865416" y="939306"/>
            <a:ext cx="3943762" cy="1314443"/>
          </a:xfrm>
        </p:spPr>
        <p:txBody>
          <a:bodyPr vert="horz" lIns="91440" tIns="45720" rIns="91440" bIns="45720" rtlCol="0">
            <a:normAutofit/>
          </a:bodyPr>
          <a:lstStyle/>
          <a:p>
            <a:r>
              <a:rPr lang="en-US" dirty="0"/>
              <a:t>Andra </a:t>
            </a:r>
            <a:r>
              <a:rPr lang="en-US" dirty="0" err="1"/>
              <a:t>turneringar</a:t>
            </a:r>
            <a:r>
              <a:rPr lang="en-US" dirty="0"/>
              <a:t>?</a:t>
            </a:r>
          </a:p>
        </p:txBody>
      </p:sp>
      <p:sp>
        <p:nvSpPr>
          <p:cNvPr id="20" name="Content Placeholder 19">
            <a:extLst>
              <a:ext uri="{FF2B5EF4-FFF2-40B4-BE49-F238E27FC236}">
                <a16:creationId xmlns:a16="http://schemas.microsoft.com/office/drawing/2014/main" id="{8E70005C-37F9-5F9B-9BE0-962D1C5109F1}"/>
              </a:ext>
            </a:extLst>
          </p:cNvPr>
          <p:cNvSpPr>
            <a:spLocks noGrp="1"/>
          </p:cNvSpPr>
          <p:nvPr>
            <p:ph idx="1"/>
          </p:nvPr>
        </p:nvSpPr>
        <p:spPr>
          <a:xfrm>
            <a:off x="817925" y="2179525"/>
            <a:ext cx="4954281" cy="4337470"/>
          </a:xfrm>
        </p:spPr>
        <p:txBody>
          <a:bodyPr>
            <a:normAutofit/>
          </a:bodyPr>
          <a:lstStyle/>
          <a:p>
            <a:r>
              <a:rPr lang="en-US" dirty="0">
                <a:latin typeface="Grandview Display" panose="020B0502040204020203" pitchFamily="34" charset="0"/>
              </a:rPr>
              <a:t>Easter Cup Cascais – Portugal 28-29 mars. 440€ per person.</a:t>
            </a:r>
          </a:p>
          <a:p>
            <a:r>
              <a:rPr lang="en-US" dirty="0" err="1">
                <a:latin typeface="Grandview Display" panose="020B0502040204020203" pitchFamily="34" charset="0"/>
              </a:rPr>
              <a:t>Globasket</a:t>
            </a:r>
            <a:r>
              <a:rPr lang="en-US" dirty="0">
                <a:latin typeface="Grandview Display" panose="020B0502040204020203" pitchFamily="34" charset="0"/>
              </a:rPr>
              <a:t> Lloret de Mar – </a:t>
            </a:r>
            <a:r>
              <a:rPr lang="en-US" dirty="0" err="1">
                <a:latin typeface="Grandview Display" panose="020B0502040204020203" pitchFamily="34" charset="0"/>
              </a:rPr>
              <a:t>Spanien</a:t>
            </a:r>
            <a:r>
              <a:rPr lang="en-US" dirty="0">
                <a:latin typeface="Grandview Display" panose="020B0502040204020203" pitchFamily="34" charset="0"/>
              </a:rPr>
              <a:t> 6-10 </a:t>
            </a:r>
            <a:r>
              <a:rPr lang="en-US" dirty="0" err="1">
                <a:latin typeface="Grandview Display" panose="020B0502040204020203" pitchFamily="34" charset="0"/>
              </a:rPr>
              <a:t>april</a:t>
            </a:r>
            <a:r>
              <a:rPr lang="en-US" dirty="0">
                <a:latin typeface="Grandview Display" panose="020B0502040204020203" pitchFamily="34" charset="0"/>
              </a:rPr>
              <a:t>. 395-450€ per person.</a:t>
            </a:r>
          </a:p>
          <a:p>
            <a:r>
              <a:rPr lang="en-US" dirty="0">
                <a:latin typeface="Grandview Display" panose="020B0502040204020203" pitchFamily="34" charset="0"/>
              </a:rPr>
              <a:t>Easter Tournament Wien-</a:t>
            </a:r>
            <a:r>
              <a:rPr lang="en-US" dirty="0" err="1">
                <a:latin typeface="Grandview Display" panose="020B0502040204020203" pitchFamily="34" charset="0"/>
              </a:rPr>
              <a:t>Österrike</a:t>
            </a:r>
            <a:r>
              <a:rPr lang="en-US" dirty="0">
                <a:latin typeface="Grandview Display" panose="020B0502040204020203" pitchFamily="34" charset="0"/>
              </a:rPr>
              <a:t> 30 mars-4 </a:t>
            </a:r>
            <a:r>
              <a:rPr lang="en-US" dirty="0" err="1">
                <a:latin typeface="Grandview Display" panose="020B0502040204020203" pitchFamily="34" charset="0"/>
              </a:rPr>
              <a:t>april</a:t>
            </a:r>
            <a:r>
              <a:rPr lang="en-US" dirty="0">
                <a:latin typeface="Grandview Display" panose="020B0502040204020203" pitchFamily="34" charset="0"/>
              </a:rPr>
              <a:t>. </a:t>
            </a:r>
            <a:r>
              <a:rPr lang="en-US" dirty="0" err="1">
                <a:latin typeface="Grandview Display" panose="020B0502040204020203" pitchFamily="34" charset="0"/>
              </a:rPr>
              <a:t>Anmälningsavgift</a:t>
            </a:r>
            <a:r>
              <a:rPr lang="en-US" dirty="0">
                <a:latin typeface="Grandview Display" panose="020B0502040204020203" pitchFamily="34" charset="0"/>
              </a:rPr>
              <a:t> 200€, 230€ per person (</a:t>
            </a:r>
            <a:r>
              <a:rPr lang="en-US" dirty="0" err="1">
                <a:latin typeface="Grandview Display" panose="020B0502040204020203" pitchFamily="34" charset="0"/>
              </a:rPr>
              <a:t>boende</a:t>
            </a:r>
            <a:r>
              <a:rPr lang="en-US" dirty="0">
                <a:latin typeface="Grandview Display" panose="020B0502040204020203" pitchFamily="34" charset="0"/>
              </a:rPr>
              <a:t> </a:t>
            </a:r>
            <a:r>
              <a:rPr lang="en-US" dirty="0" err="1">
                <a:latin typeface="Grandview Display" panose="020B0502040204020203" pitchFamily="34" charset="0"/>
              </a:rPr>
              <a:t>på</a:t>
            </a:r>
            <a:r>
              <a:rPr lang="en-US" dirty="0">
                <a:latin typeface="Grandview Display" panose="020B0502040204020203" pitchFamily="34" charset="0"/>
              </a:rPr>
              <a:t> </a:t>
            </a:r>
            <a:r>
              <a:rPr lang="en-US" dirty="0" err="1">
                <a:latin typeface="Grandview Display" panose="020B0502040204020203" pitchFamily="34" charset="0"/>
              </a:rPr>
              <a:t>skola</a:t>
            </a:r>
            <a:r>
              <a:rPr lang="en-US" dirty="0">
                <a:latin typeface="Grandview Display" panose="020B0502040204020203" pitchFamily="34" charset="0"/>
              </a:rPr>
              <a:t>) </a:t>
            </a:r>
            <a:r>
              <a:rPr lang="en-US" dirty="0" err="1">
                <a:latin typeface="Grandview Display" panose="020B0502040204020203" pitchFamily="34" charset="0"/>
              </a:rPr>
              <a:t>eller</a:t>
            </a:r>
            <a:r>
              <a:rPr lang="en-US" dirty="0">
                <a:latin typeface="Grandview Display" panose="020B0502040204020203" pitchFamily="34" charset="0"/>
              </a:rPr>
              <a:t> 150€ per person (</a:t>
            </a:r>
            <a:r>
              <a:rPr lang="en-US" dirty="0" err="1">
                <a:latin typeface="Grandview Display" panose="020B0502040204020203" pitchFamily="34" charset="0"/>
              </a:rPr>
              <a:t>då</a:t>
            </a:r>
            <a:r>
              <a:rPr lang="en-US" dirty="0">
                <a:latin typeface="Grandview Display" panose="020B0502040204020203" pitchFamily="34" charset="0"/>
              </a:rPr>
              <a:t> </a:t>
            </a:r>
            <a:r>
              <a:rPr lang="en-US" dirty="0" err="1">
                <a:latin typeface="Grandview Display" panose="020B0502040204020203" pitchFamily="34" charset="0"/>
              </a:rPr>
              <a:t>tillkommer</a:t>
            </a:r>
            <a:r>
              <a:rPr lang="en-US" dirty="0">
                <a:latin typeface="Grandview Display" panose="020B0502040204020203" pitchFamily="34" charset="0"/>
              </a:rPr>
              <a:t> </a:t>
            </a:r>
            <a:r>
              <a:rPr lang="en-US" dirty="0" err="1">
                <a:latin typeface="Grandview Display" panose="020B0502040204020203" pitchFamily="34" charset="0"/>
              </a:rPr>
              <a:t>kostnad</a:t>
            </a:r>
            <a:r>
              <a:rPr lang="en-US" dirty="0">
                <a:latin typeface="Grandview Display" panose="020B0502040204020203" pitchFamily="34" charset="0"/>
              </a:rPr>
              <a:t> för hotel).</a:t>
            </a:r>
          </a:p>
          <a:p>
            <a:endParaRPr lang="en-US" dirty="0">
              <a:latin typeface="Grandview Display" panose="020B0502040204020203" pitchFamily="34" charset="0"/>
            </a:endParaRPr>
          </a:p>
        </p:txBody>
      </p:sp>
      <p:pic>
        <p:nvPicPr>
          <p:cNvPr id="5" name="Platshållare för innehåll 4">
            <a:extLst>
              <a:ext uri="{FF2B5EF4-FFF2-40B4-BE49-F238E27FC236}">
                <a16:creationId xmlns:a16="http://schemas.microsoft.com/office/drawing/2014/main" id="{2A717F66-13A9-7CB1-DC3E-C6B436D02B0F}"/>
              </a:ext>
            </a:extLst>
          </p:cNvPr>
          <p:cNvPicPr>
            <a:picLocks noChangeAspect="1"/>
          </p:cNvPicPr>
          <p:nvPr/>
        </p:nvPicPr>
        <p:blipFill rotWithShape="1">
          <a:blip r:embed="rId2">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21146215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7F0FB9-DC25-FD0D-8E47-50295C3831A6}"/>
              </a:ext>
            </a:extLst>
          </p:cNvPr>
          <p:cNvSpPr>
            <a:spLocks noGrp="1"/>
          </p:cNvSpPr>
          <p:nvPr>
            <p:ph type="title"/>
          </p:nvPr>
        </p:nvSpPr>
        <p:spPr>
          <a:xfrm>
            <a:off x="865415" y="939306"/>
            <a:ext cx="5469710" cy="1346694"/>
          </a:xfrm>
        </p:spPr>
        <p:txBody>
          <a:bodyPr vert="horz" lIns="91440" tIns="45720" rIns="91440" bIns="45720" rtlCol="0">
            <a:normAutofit/>
          </a:bodyPr>
          <a:lstStyle/>
          <a:p>
            <a:r>
              <a:rPr lang="en-US" sz="3600" dirty="0" err="1"/>
              <a:t>Försäljningsaktiviteter</a:t>
            </a:r>
            <a:r>
              <a:rPr lang="en-US" sz="3600" dirty="0"/>
              <a:t> </a:t>
            </a:r>
            <a:r>
              <a:rPr lang="en-US" sz="3600" dirty="0" err="1"/>
              <a:t>och</a:t>
            </a:r>
            <a:r>
              <a:rPr lang="en-US" sz="3600" dirty="0"/>
              <a:t> </a:t>
            </a:r>
            <a:r>
              <a:rPr lang="en-US" sz="3600" dirty="0" err="1"/>
              <a:t>lagkassa</a:t>
            </a:r>
            <a:endParaRPr lang="en-US" sz="3600" dirty="0"/>
          </a:p>
        </p:txBody>
      </p:sp>
      <p:sp>
        <p:nvSpPr>
          <p:cNvPr id="20" name="Content Placeholder 19">
            <a:extLst>
              <a:ext uri="{FF2B5EF4-FFF2-40B4-BE49-F238E27FC236}">
                <a16:creationId xmlns:a16="http://schemas.microsoft.com/office/drawing/2014/main" id="{8E70005C-37F9-5F9B-9BE0-962D1C5109F1}"/>
              </a:ext>
            </a:extLst>
          </p:cNvPr>
          <p:cNvSpPr>
            <a:spLocks noGrp="1"/>
          </p:cNvSpPr>
          <p:nvPr>
            <p:ph idx="1"/>
          </p:nvPr>
        </p:nvSpPr>
        <p:spPr>
          <a:xfrm>
            <a:off x="805543" y="2173011"/>
            <a:ext cx="3943762" cy="4290541"/>
          </a:xfrm>
        </p:spPr>
        <p:txBody>
          <a:bodyPr>
            <a:normAutofit/>
          </a:bodyPr>
          <a:lstStyle/>
          <a:p>
            <a:pPr marL="0" indent="0">
              <a:buNone/>
            </a:pPr>
            <a:r>
              <a:rPr lang="sv-SE" dirty="0"/>
              <a:t>För att skapa en rättvis fördelning av lagkassan är det viktigt att alla bidrar i olika försäljningsaktiviteter – till exempel genom caféverksamhet eller försäljning av varor.</a:t>
            </a:r>
            <a:br>
              <a:rPr lang="sv-SE" dirty="0"/>
            </a:br>
            <a:r>
              <a:rPr lang="sv-SE" dirty="0"/>
              <a:t>När alla hjälps åt blir det både roligare och mer rättvist.</a:t>
            </a:r>
            <a:endParaRPr lang="en-US" dirty="0">
              <a:latin typeface="Grandview Display" panose="020B0502040204020203" pitchFamily="34" charset="0"/>
            </a:endParaRPr>
          </a:p>
        </p:txBody>
      </p:sp>
      <p:pic>
        <p:nvPicPr>
          <p:cNvPr id="5" name="Platshållare för innehåll 4">
            <a:extLst>
              <a:ext uri="{FF2B5EF4-FFF2-40B4-BE49-F238E27FC236}">
                <a16:creationId xmlns:a16="http://schemas.microsoft.com/office/drawing/2014/main" id="{2A717F66-13A9-7CB1-DC3E-C6B436D02B0F}"/>
              </a:ext>
            </a:extLst>
          </p:cNvPr>
          <p:cNvPicPr>
            <a:picLocks noChangeAspect="1"/>
          </p:cNvPicPr>
          <p:nvPr/>
        </p:nvPicPr>
        <p:blipFill rotWithShape="1">
          <a:blip r:embed="rId2">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22248872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7F0FB9-DC25-FD0D-8E47-50295C3831A6}"/>
              </a:ext>
            </a:extLst>
          </p:cNvPr>
          <p:cNvSpPr>
            <a:spLocks noGrp="1"/>
          </p:cNvSpPr>
          <p:nvPr>
            <p:ph type="title"/>
          </p:nvPr>
        </p:nvSpPr>
        <p:spPr>
          <a:xfrm>
            <a:off x="865416" y="939306"/>
            <a:ext cx="3943762" cy="1314443"/>
          </a:xfrm>
        </p:spPr>
        <p:txBody>
          <a:bodyPr vert="horz" lIns="91440" tIns="45720" rIns="91440" bIns="45720" rtlCol="0">
            <a:normAutofit/>
          </a:bodyPr>
          <a:lstStyle/>
          <a:p>
            <a:r>
              <a:rPr lang="en-US" dirty="0" err="1"/>
              <a:t>Frågor</a:t>
            </a:r>
            <a:r>
              <a:rPr lang="en-US" dirty="0"/>
              <a:t>?</a:t>
            </a:r>
          </a:p>
        </p:txBody>
      </p:sp>
      <p:pic>
        <p:nvPicPr>
          <p:cNvPr id="4" name="Platshållare för innehåll 3" descr="Frågor med hel fyllning">
            <a:extLst>
              <a:ext uri="{FF2B5EF4-FFF2-40B4-BE49-F238E27FC236}">
                <a16:creationId xmlns:a16="http://schemas.microsoft.com/office/drawing/2014/main" id="{D70732DF-17DE-C820-B98F-3E3E7ADD2111}"/>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1324" y="1999139"/>
            <a:ext cx="1861766" cy="1861766"/>
          </a:xfrm>
        </p:spPr>
      </p:pic>
      <p:pic>
        <p:nvPicPr>
          <p:cNvPr id="5" name="Platshållare för innehåll 4">
            <a:extLst>
              <a:ext uri="{FF2B5EF4-FFF2-40B4-BE49-F238E27FC236}">
                <a16:creationId xmlns:a16="http://schemas.microsoft.com/office/drawing/2014/main" id="{2A717F66-13A9-7CB1-DC3E-C6B436D02B0F}"/>
              </a:ext>
            </a:extLst>
          </p:cNvPr>
          <p:cNvPicPr>
            <a:picLocks noChangeAspect="1"/>
          </p:cNvPicPr>
          <p:nvPr/>
        </p:nvPicPr>
        <p:blipFill rotWithShape="1">
          <a:blip r:embed="rId4">
            <a:extLst>
              <a:ext uri="{28A0092B-C50C-407E-A947-70E740481C1C}">
                <a14:useLocalDpi xmlns:a14="http://schemas.microsoft.com/office/drawing/2010/main" val="0"/>
              </a:ext>
            </a:extLst>
          </a:blip>
          <a:srcRect l="1648" r="3389"/>
          <a:stretch/>
        </p:blipFill>
        <p:spPr>
          <a:xfrm>
            <a:off x="5679452" y="10"/>
            <a:ext cx="6512547" cy="6857990"/>
          </a:xfrm>
          <a:prstGeom prst="rect">
            <a:avLst/>
          </a:prstGeom>
        </p:spPr>
      </p:pic>
    </p:spTree>
    <p:extLst>
      <p:ext uri="{BB962C8B-B14F-4D97-AF65-F5344CB8AC3E}">
        <p14:creationId xmlns:p14="http://schemas.microsoft.com/office/powerpoint/2010/main" val="35387159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DashVTI">
  <a:themeElements>
    <a:clrScheme name="AnalogousFromLightSeedRightStep">
      <a:dk1>
        <a:srgbClr val="000000"/>
      </a:dk1>
      <a:lt1>
        <a:srgbClr val="FFFFFF"/>
      </a:lt1>
      <a:dk2>
        <a:srgbClr val="383620"/>
      </a:dk2>
      <a:lt2>
        <a:srgbClr val="E2E5E8"/>
      </a:lt2>
      <a:accent1>
        <a:srgbClr val="D39558"/>
      </a:accent1>
      <a:accent2>
        <a:srgbClr val="ADA550"/>
      </a:accent2>
      <a:accent3>
        <a:srgbClr val="93AA62"/>
      </a:accent3>
      <a:accent4>
        <a:srgbClr val="6CB453"/>
      </a:accent4>
      <a:accent5>
        <a:srgbClr val="57B566"/>
      </a:accent5>
      <a:accent6>
        <a:srgbClr val="52B28A"/>
      </a:accent6>
      <a:hlink>
        <a:srgbClr val="5F84A9"/>
      </a:hlink>
      <a:folHlink>
        <a:srgbClr val="7F7F7F"/>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42B0E7C6-1071-483F-A575-9AF7EE1B96AC}" vid="{E18014FF-B132-4F63-9D72-5B85E99D6417}"/>
    </a:ext>
  </a:extLst>
</a:theme>
</file>

<file path=docProps/app.xml><?xml version="1.0" encoding="utf-8"?>
<Properties xmlns="http://schemas.openxmlformats.org/officeDocument/2006/extended-properties" xmlns:vt="http://schemas.openxmlformats.org/officeDocument/2006/docPropsVTypes">
  <TotalTime>651</TotalTime>
  <Words>662</Words>
  <Application>Microsoft Office PowerPoint</Application>
  <PresentationFormat>Bredbild</PresentationFormat>
  <Paragraphs>49</Paragraphs>
  <Slides>19</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19</vt:i4>
      </vt:variant>
    </vt:vector>
  </HeadingPairs>
  <TitlesOfParts>
    <vt:vector size="23" baseType="lpstr">
      <vt:lpstr>Arial</vt:lpstr>
      <vt:lpstr>Calibri</vt:lpstr>
      <vt:lpstr>Grandview Display</vt:lpstr>
      <vt:lpstr>DashVTI</vt:lpstr>
      <vt:lpstr>Blackeberg Basket F10 Vit 2025-2026</vt:lpstr>
      <vt:lpstr>Fritidskortet</vt:lpstr>
      <vt:lpstr>Serier/matcher</vt:lpstr>
      <vt:lpstr>Serier/matcher</vt:lpstr>
      <vt:lpstr>Serier/matcher</vt:lpstr>
      <vt:lpstr>Övriga turneringar</vt:lpstr>
      <vt:lpstr>Andra turneringar?</vt:lpstr>
      <vt:lpstr>Försäljningsaktiviteter och lagkassa</vt:lpstr>
      <vt:lpstr>Frågor?</vt:lpstr>
      <vt:lpstr>Frågor?  Hur många träningar vi kommer ha per vecka?   </vt:lpstr>
      <vt:lpstr>Frågor?  Hur många träningar kommer vi ha per vecka?  Just nu har vi två träningar per vecka. Eventuellt kommer vi att lägga in en tredje träning.   </vt:lpstr>
      <vt:lpstr>Frågor?  Antal träningar/träningstider enligt Blackemodellen?    </vt:lpstr>
      <vt:lpstr>Frågor?  Antal träningar/träningstider enligt Blackemodellen?  Enligt Blackemodellen har Vit-lagen 2-3 träningar per vecka.   </vt:lpstr>
      <vt:lpstr>Frågor? Vilka spelar ingår i laget just nu?    </vt:lpstr>
      <vt:lpstr>Frågor? Vilka spelare ingår i laget just nu?  Agnes Rosén Alma Värhammar Astrid Sjöberg Doris Bergman Elin Givand (skadad) Ella Jarting Emma Tullsten Julia Björklund Li Erikson Meja Lundström Olivia Garcia Rafaela Panagiotidou Runjhun Karandikar Tyra Lindeberg Vera Mendez Nilemo    </vt:lpstr>
      <vt:lpstr>Frågor? Vissa spelare tycker att två träningar är för lite och vill ha tre träningar per vecka. Hur löser vi det?     </vt:lpstr>
      <vt:lpstr>Närvaro 24-25   </vt:lpstr>
      <vt:lpstr>Närvaro 25-26   </vt:lpstr>
      <vt:lpstr>Kontakt &amp; kommunikation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Blackeberg Basket F06-07</dc:title>
  <dc:creator>Tobias Jäppinen</dc:creator>
  <cp:lastModifiedBy>Tobias Jäppinen</cp:lastModifiedBy>
  <cp:revision>8</cp:revision>
  <dcterms:created xsi:type="dcterms:W3CDTF">2022-10-04T12:26:38Z</dcterms:created>
  <dcterms:modified xsi:type="dcterms:W3CDTF">2025-10-15T15:47:49Z</dcterms:modified>
</cp:coreProperties>
</file>