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74" r:id="rId5"/>
  </p:sldMasterIdLst>
  <p:notesMasterIdLst>
    <p:notesMasterId r:id="rId18"/>
  </p:notesMasterIdLst>
  <p:sldIdLst>
    <p:sldId id="286" r:id="rId6"/>
    <p:sldId id="281" r:id="rId7"/>
    <p:sldId id="1711" r:id="rId8"/>
    <p:sldId id="321" r:id="rId9"/>
    <p:sldId id="1717" r:id="rId10"/>
    <p:sldId id="1716" r:id="rId11"/>
    <p:sldId id="331" r:id="rId12"/>
    <p:sldId id="323" r:id="rId13"/>
    <p:sldId id="324" r:id="rId14"/>
    <p:sldId id="1712" r:id="rId15"/>
    <p:sldId id="1718" r:id="rId16"/>
    <p:sldId id="325"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elie Rosèn" initials="ER" lastIdx="1" clrIdx="0">
    <p:extLst>
      <p:ext uri="{19B8F6BF-5375-455C-9EA6-DF929625EA0E}">
        <p15:presenceInfo xmlns:p15="http://schemas.microsoft.com/office/powerpoint/2012/main" userId="c4965ed083b8fc9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D0152E-14B2-4D55-B2D7-562794A272EF}" v="3" dt="2026-08-25T15:47:12.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96" autoAdjust="0"/>
    <p:restoredTop sz="94404" autoAdjust="0"/>
  </p:normalViewPr>
  <p:slideViewPr>
    <p:cSldViewPr snapToGrid="0">
      <p:cViewPr varScale="1">
        <p:scale>
          <a:sx n="111" d="100"/>
          <a:sy n="111" d="100"/>
        </p:scale>
        <p:origin x="75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rid Wadskog" userId="a65b9102-3946-4b19-adeb-bc4c38c58c26" providerId="ADAL" clId="{E3CBF566-C779-40BF-94E7-790F8B14EEED}"/>
    <pc:docChg chg="custSel addSld modSld sldOrd">
      <pc:chgData name="Ingrid Wadskog" userId="a65b9102-3946-4b19-adeb-bc4c38c58c26" providerId="ADAL" clId="{E3CBF566-C779-40BF-94E7-790F8B14EEED}" dt="2026-08-25T15:53:17.475" v="457" actId="478"/>
      <pc:docMkLst>
        <pc:docMk/>
      </pc:docMkLst>
      <pc:sldChg chg="delSp modSp mod">
        <pc:chgData name="Ingrid Wadskog" userId="a65b9102-3946-4b19-adeb-bc4c38c58c26" providerId="ADAL" clId="{E3CBF566-C779-40BF-94E7-790F8B14EEED}" dt="2026-08-25T15:53:17.475" v="457" actId="478"/>
        <pc:sldMkLst>
          <pc:docMk/>
          <pc:sldMk cId="310831018" sldId="281"/>
        </pc:sldMkLst>
        <pc:spChg chg="mod">
          <ac:chgData name="Ingrid Wadskog" userId="a65b9102-3946-4b19-adeb-bc4c38c58c26" providerId="ADAL" clId="{E3CBF566-C779-40BF-94E7-790F8B14EEED}" dt="2026-08-25T15:52:10.712" v="453" actId="20577"/>
          <ac:spMkLst>
            <pc:docMk/>
            <pc:sldMk cId="310831018" sldId="281"/>
            <ac:spMk id="4" creationId="{674D97AE-1F0C-E5F6-22B7-C966913A7B66}"/>
          </ac:spMkLst>
        </pc:spChg>
        <pc:inkChg chg="del">
          <ac:chgData name="Ingrid Wadskog" userId="a65b9102-3946-4b19-adeb-bc4c38c58c26" providerId="ADAL" clId="{E3CBF566-C779-40BF-94E7-790F8B14EEED}" dt="2026-08-25T15:53:17.475" v="457" actId="478"/>
          <ac:inkMkLst>
            <pc:docMk/>
            <pc:sldMk cId="310831018" sldId="281"/>
            <ac:inkMk id="2" creationId="{A39593C8-F6AC-B1A0-A159-32F16213F664}"/>
          </ac:inkMkLst>
        </pc:inkChg>
      </pc:sldChg>
      <pc:sldChg chg="delSp modSp mod">
        <pc:chgData name="Ingrid Wadskog" userId="a65b9102-3946-4b19-adeb-bc4c38c58c26" providerId="ADAL" clId="{E3CBF566-C779-40BF-94E7-790F8B14EEED}" dt="2026-08-25T15:52:58.674" v="456" actId="478"/>
        <pc:sldMkLst>
          <pc:docMk/>
          <pc:sldMk cId="3772326983" sldId="324"/>
        </pc:sldMkLst>
        <pc:spChg chg="mod">
          <ac:chgData name="Ingrid Wadskog" userId="a65b9102-3946-4b19-adeb-bc4c38c58c26" providerId="ADAL" clId="{E3CBF566-C779-40BF-94E7-790F8B14EEED}" dt="2026-08-25T15:52:52.669" v="455" actId="5793"/>
          <ac:spMkLst>
            <pc:docMk/>
            <pc:sldMk cId="3772326983" sldId="324"/>
            <ac:spMk id="4" creationId="{674D97AE-1F0C-E5F6-22B7-C966913A7B66}"/>
          </ac:spMkLst>
        </pc:spChg>
        <pc:inkChg chg="del">
          <ac:chgData name="Ingrid Wadskog" userId="a65b9102-3946-4b19-adeb-bc4c38c58c26" providerId="ADAL" clId="{E3CBF566-C779-40BF-94E7-790F8B14EEED}" dt="2026-08-25T15:52:58.674" v="456" actId="478"/>
          <ac:inkMkLst>
            <pc:docMk/>
            <pc:sldMk cId="3772326983" sldId="324"/>
            <ac:inkMk id="2" creationId="{1AD9188A-74DF-AEFB-2817-956BC0291E11}"/>
          </ac:inkMkLst>
        </pc:inkChg>
      </pc:sldChg>
      <pc:sldChg chg="modSp mod">
        <pc:chgData name="Ingrid Wadskog" userId="a65b9102-3946-4b19-adeb-bc4c38c58c26" providerId="ADAL" clId="{E3CBF566-C779-40BF-94E7-790F8B14EEED}" dt="2026-08-25T15:51:57.232" v="435" actId="6549"/>
        <pc:sldMkLst>
          <pc:docMk/>
          <pc:sldMk cId="2824359213" sldId="325"/>
        </pc:sldMkLst>
        <pc:spChg chg="mod">
          <ac:chgData name="Ingrid Wadskog" userId="a65b9102-3946-4b19-adeb-bc4c38c58c26" providerId="ADAL" clId="{E3CBF566-C779-40BF-94E7-790F8B14EEED}" dt="2026-08-25T15:51:57.232" v="435" actId="6549"/>
          <ac:spMkLst>
            <pc:docMk/>
            <pc:sldMk cId="2824359213" sldId="325"/>
            <ac:spMk id="3" creationId="{8A9D632B-F2F8-77A8-DB5F-250FA05D5C6A}"/>
          </ac:spMkLst>
        </pc:spChg>
      </pc:sldChg>
      <pc:sldChg chg="addSp delSp modSp mod">
        <pc:chgData name="Ingrid Wadskog" userId="a65b9102-3946-4b19-adeb-bc4c38c58c26" providerId="ADAL" clId="{E3CBF566-C779-40BF-94E7-790F8B14EEED}" dt="2026-08-25T15:43:15.348" v="228" actId="478"/>
        <pc:sldMkLst>
          <pc:docMk/>
          <pc:sldMk cId="1416568143" sldId="1712"/>
        </pc:sldMkLst>
        <pc:spChg chg="mod">
          <ac:chgData name="Ingrid Wadskog" userId="a65b9102-3946-4b19-adeb-bc4c38c58c26" providerId="ADAL" clId="{E3CBF566-C779-40BF-94E7-790F8B14EEED}" dt="2026-08-25T15:39:56.041" v="200" actId="1076"/>
          <ac:spMkLst>
            <pc:docMk/>
            <pc:sldMk cId="1416568143" sldId="1712"/>
            <ac:spMk id="2" creationId="{0F49C582-F738-ED57-62C0-06751D46F3E5}"/>
          </ac:spMkLst>
        </pc:spChg>
        <pc:spChg chg="mod">
          <ac:chgData name="Ingrid Wadskog" userId="a65b9102-3946-4b19-adeb-bc4c38c58c26" providerId="ADAL" clId="{E3CBF566-C779-40BF-94E7-790F8B14EEED}" dt="2026-08-25T15:39:53.124" v="199" actId="1076"/>
          <ac:spMkLst>
            <pc:docMk/>
            <pc:sldMk cId="1416568143" sldId="1712"/>
            <ac:spMk id="3" creationId="{EA994DA8-EE78-1092-F61F-79F443838DDB}"/>
          </ac:spMkLst>
        </pc:spChg>
        <pc:spChg chg="add del mod">
          <ac:chgData name="Ingrid Wadskog" userId="a65b9102-3946-4b19-adeb-bc4c38c58c26" providerId="ADAL" clId="{E3CBF566-C779-40BF-94E7-790F8B14EEED}" dt="2026-08-25T15:43:15.348" v="228" actId="478"/>
          <ac:spMkLst>
            <pc:docMk/>
            <pc:sldMk cId="1416568143" sldId="1712"/>
            <ac:spMk id="4" creationId="{E1D219CF-0204-8B41-4C2C-A5D1C8562A16}"/>
          </ac:spMkLst>
        </pc:spChg>
        <pc:spChg chg="mod">
          <ac:chgData name="Ingrid Wadskog" userId="a65b9102-3946-4b19-adeb-bc4c38c58c26" providerId="ADAL" clId="{E3CBF566-C779-40BF-94E7-790F8B14EEED}" dt="2026-08-25T15:40:16.201" v="201" actId="1076"/>
          <ac:spMkLst>
            <pc:docMk/>
            <pc:sldMk cId="1416568143" sldId="1712"/>
            <ac:spMk id="5" creationId="{22D99600-9CAE-C324-C0CC-693021452B78}"/>
          </ac:spMkLst>
        </pc:spChg>
        <pc:spChg chg="mod">
          <ac:chgData name="Ingrid Wadskog" userId="a65b9102-3946-4b19-adeb-bc4c38c58c26" providerId="ADAL" clId="{E3CBF566-C779-40BF-94E7-790F8B14EEED}" dt="2026-08-25T15:40:16.201" v="201" actId="1076"/>
          <ac:spMkLst>
            <pc:docMk/>
            <pc:sldMk cId="1416568143" sldId="1712"/>
            <ac:spMk id="6" creationId="{39CBCC03-C4DF-1B1E-C2D0-447A87F7CE16}"/>
          </ac:spMkLst>
        </pc:spChg>
        <pc:spChg chg="mod">
          <ac:chgData name="Ingrid Wadskog" userId="a65b9102-3946-4b19-adeb-bc4c38c58c26" providerId="ADAL" clId="{E3CBF566-C779-40BF-94E7-790F8B14EEED}" dt="2026-08-25T15:40:16.201" v="201" actId="1076"/>
          <ac:spMkLst>
            <pc:docMk/>
            <pc:sldMk cId="1416568143" sldId="1712"/>
            <ac:spMk id="7" creationId="{B3DD3201-E10E-F202-D6D8-2D931F7D9FF4}"/>
          </ac:spMkLst>
        </pc:spChg>
      </pc:sldChg>
      <pc:sldChg chg="addSp modSp add mod ord">
        <pc:chgData name="Ingrid Wadskog" userId="a65b9102-3946-4b19-adeb-bc4c38c58c26" providerId="ADAL" clId="{E3CBF566-C779-40BF-94E7-790F8B14EEED}" dt="2026-08-25T15:51:41.137" v="434"/>
        <pc:sldMkLst>
          <pc:docMk/>
          <pc:sldMk cId="8683108" sldId="1718"/>
        </pc:sldMkLst>
        <pc:spChg chg="add mod">
          <ac:chgData name="Ingrid Wadskog" userId="a65b9102-3946-4b19-adeb-bc4c38c58c26" providerId="ADAL" clId="{E3CBF566-C779-40BF-94E7-790F8B14EEED}" dt="2026-08-25T15:51:33.598" v="432" actId="1076"/>
          <ac:spMkLst>
            <pc:docMk/>
            <pc:sldMk cId="8683108" sldId="1718"/>
            <ac:spMk id="2" creationId="{0159482A-AA81-936A-2D43-2D6AB2BBD91F}"/>
          </ac:spMkLst>
        </pc:spChg>
        <pc:spChg chg="mod">
          <ac:chgData name="Ingrid Wadskog" userId="a65b9102-3946-4b19-adeb-bc4c38c58c26" providerId="ADAL" clId="{E3CBF566-C779-40BF-94E7-790F8B14EEED}" dt="2026-08-25T15:43:33.736" v="248" actId="14100"/>
          <ac:spMkLst>
            <pc:docMk/>
            <pc:sldMk cId="8683108" sldId="1718"/>
            <ac:spMk id="3" creationId="{5CA9D1CC-D8C9-0E6A-285A-8160E9008FB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sv-SE" sz="1800" b="0" i="0" u="none" strike="noStrike" kern="1200" spc="0" normalizeH="0" baseline="0" dirty="0">
                <a:solidFill>
                  <a:srgbClr val="000000">
                    <a:lumMod val="65000"/>
                    <a:lumOff val="35000"/>
                  </a:srgbClr>
                </a:solidFill>
                <a:latin typeface="+mn-lt"/>
                <a:ea typeface="+mn-ea"/>
                <a:cs typeface="+mn-cs"/>
              </a:defRPr>
            </a:pPr>
            <a:r>
              <a:rPr lang="sv-SE" sz="1800" b="0" i="0" u="none" strike="noStrike" kern="1200" spc="0" baseline="0" dirty="0">
                <a:solidFill>
                  <a:schemeClr val="tx1">
                    <a:lumMod val="65000"/>
                    <a:lumOff val="35000"/>
                  </a:schemeClr>
                </a:solidFill>
                <a:latin typeface="+mn-lt"/>
                <a:ea typeface="+mn-ea"/>
                <a:cs typeface="+mn-cs"/>
              </a:rPr>
              <a:t>Intäkter:  9 489 514 kr</a:t>
            </a:r>
          </a:p>
        </c:rich>
      </c:tx>
      <c:layout>
        <c:manualLayout>
          <c:xMode val="edge"/>
          <c:yMode val="edge"/>
          <c:x val="0.10212379576993152"/>
          <c:y val="2.5628418533577862E-2"/>
        </c:manualLayout>
      </c:layout>
      <c:overlay val="0"/>
      <c:spPr>
        <a:noFill/>
        <a:ln>
          <a:noFill/>
        </a:ln>
        <a:effectLst/>
      </c:spPr>
      <c:txPr>
        <a:bodyPr rot="0" spcFirstLastPara="1" vertOverflow="ellipsis" vert="horz" wrap="square" anchor="ctr" anchorCtr="1"/>
        <a:lstStyle/>
        <a:p>
          <a:pPr>
            <a:defRPr lang="sv-SE" sz="1800" b="0" i="0" u="none" strike="noStrike" kern="1200" spc="0" normalizeH="0" baseline="0" dirty="0">
              <a:solidFill>
                <a:srgbClr val="000000">
                  <a:lumMod val="65000"/>
                  <a:lumOff val="35000"/>
                </a:srgbClr>
              </a:solidFill>
              <a:latin typeface="+mn-lt"/>
              <a:ea typeface="+mn-ea"/>
              <a:cs typeface="+mn-cs"/>
            </a:defRPr>
          </a:pPr>
          <a:endParaRPr lang="sv-SE"/>
        </a:p>
      </c:txPr>
    </c:title>
    <c:autoTitleDeleted val="0"/>
    <c:plotArea>
      <c:layout/>
      <c:pieChart>
        <c:varyColors val="1"/>
        <c:ser>
          <c:idx val="0"/>
          <c:order val="0"/>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4D57-445D-B1C9-66389BD3F375}"/>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4D57-445D-B1C9-66389BD3F375}"/>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4D57-445D-B1C9-66389BD3F375}"/>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4D57-445D-B1C9-66389BD3F375}"/>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4D57-445D-B1C9-66389BD3F375}"/>
              </c:ext>
            </c:extLst>
          </c:dPt>
          <c:dPt>
            <c:idx val="5"/>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B-4D57-445D-B1C9-66389BD3F375}"/>
              </c:ext>
            </c:extLst>
          </c:dPt>
          <c:dPt>
            <c:idx val="6"/>
            <c:bubble3D val="0"/>
            <c:spPr>
              <a:gradFill>
                <a:gsLst>
                  <a:gs pos="100000">
                    <a:schemeClr val="accent1">
                      <a:lumMod val="60000"/>
                      <a:lumMod val="60000"/>
                      <a:lumOff val="40000"/>
                    </a:schemeClr>
                  </a:gs>
                  <a:gs pos="0">
                    <a:schemeClr val="accent1">
                      <a:lumMod val="60000"/>
                    </a:schemeClr>
                  </a:gs>
                </a:gsLst>
                <a:lin ang="5400000" scaled="0"/>
              </a:gradFill>
              <a:ln w="19050">
                <a:solidFill>
                  <a:schemeClr val="lt1"/>
                </a:solidFill>
              </a:ln>
              <a:effectLst/>
            </c:spPr>
            <c:extLst>
              <c:ext xmlns:c16="http://schemas.microsoft.com/office/drawing/2014/chart" uri="{C3380CC4-5D6E-409C-BE32-E72D297353CC}">
                <c16:uniqueId val="{0000000D-4D57-445D-B1C9-66389BD3F375}"/>
              </c:ext>
            </c:extLst>
          </c:dPt>
          <c:cat>
            <c:strRef>
              <c:f>Sheet1!$A$2:$A$8</c:f>
              <c:strCache>
                <c:ptCount val="7"/>
                <c:pt idx="0">
                  <c:v>Medlemsavgifter </c:v>
                </c:pt>
                <c:pt idx="1">
                  <c:v>Träningsavgifter </c:v>
                </c:pt>
                <c:pt idx="2">
                  <c:v>Entréavgifter </c:v>
                </c:pt>
                <c:pt idx="3">
                  <c:v>Sponsorintäkter</c:v>
                </c:pt>
                <c:pt idx="4">
                  <c:v>Cuper och tävlingar </c:v>
                </c:pt>
                <c:pt idx="5">
                  <c:v>Försäljning kiosk och övriga intäkter </c:v>
                </c:pt>
                <c:pt idx="6">
                  <c:v>Bidrag</c:v>
                </c:pt>
              </c:strCache>
            </c:strRef>
          </c:cat>
          <c:val>
            <c:numRef>
              <c:f>Sheet1!$B$2:$B$8</c:f>
              <c:numCache>
                <c:formatCode>#,##0</c:formatCode>
                <c:ptCount val="7"/>
                <c:pt idx="0">
                  <c:v>231590</c:v>
                </c:pt>
                <c:pt idx="1">
                  <c:v>620310</c:v>
                </c:pt>
                <c:pt idx="2">
                  <c:v>615449</c:v>
                </c:pt>
                <c:pt idx="3">
                  <c:v>2642430</c:v>
                </c:pt>
                <c:pt idx="4">
                  <c:v>3144156</c:v>
                </c:pt>
                <c:pt idx="5">
                  <c:v>1659821</c:v>
                </c:pt>
                <c:pt idx="6">
                  <c:v>575758</c:v>
                </c:pt>
              </c:numCache>
            </c:numRef>
          </c:val>
          <c:extLst>
            <c:ext xmlns:c16="http://schemas.microsoft.com/office/drawing/2014/chart" uri="{C3380CC4-5D6E-409C-BE32-E72D297353CC}">
              <c16:uniqueId val="{0000000E-4D57-445D-B1C9-66389BD3F375}"/>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6292157401594087"/>
          <c:y val="0.18902818234175603"/>
          <c:w val="0.31595443325585787"/>
          <c:h val="0.71550692693892881"/>
        </c:manualLayout>
      </c:layout>
      <c:overlay val="0"/>
      <c:spPr>
        <a:solidFill>
          <a:schemeClr val="lt1">
            <a:alpha val="50000"/>
          </a:schemeClr>
        </a:solid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sv-SE" sz="1800" dirty="0">
                <a:solidFill>
                  <a:schemeClr val="tx1">
                    <a:lumMod val="65000"/>
                    <a:lumOff val="35000"/>
                  </a:schemeClr>
                </a:solidFill>
              </a:rPr>
              <a:t>Kostnader: 8 132 813 kr </a:t>
            </a:r>
          </a:p>
        </c:rich>
      </c:tx>
      <c:layout>
        <c:manualLayout>
          <c:xMode val="edge"/>
          <c:yMode val="edge"/>
          <c:x val="0.29444888867209734"/>
          <c:y val="5.221521716631592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19253686148917556"/>
          <c:y val="0.19530460366984204"/>
          <c:w val="0.59237885197506956"/>
          <c:h val="0.65272634163030563"/>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E8-485E-995A-825F93204B7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E8-485E-995A-825F93204B7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AE8-485E-995A-825F93204B73}"/>
              </c:ext>
            </c:extLst>
          </c:dPt>
          <c:cat>
            <c:strRef>
              <c:f>Sheet1!$A$12:$A$14</c:f>
              <c:strCache>
                <c:ptCount val="3"/>
                <c:pt idx="0">
                  <c:v>Verksamhetskostnader</c:v>
                </c:pt>
                <c:pt idx="1">
                  <c:v>Övriga externa kostnader </c:v>
                </c:pt>
                <c:pt idx="2">
                  <c:v>Personalkostnader </c:v>
                </c:pt>
              </c:strCache>
            </c:strRef>
          </c:cat>
          <c:val>
            <c:numRef>
              <c:f>Sheet1!$B$12:$B$14</c:f>
              <c:numCache>
                <c:formatCode>#,##0</c:formatCode>
                <c:ptCount val="3"/>
                <c:pt idx="0">
                  <c:v>-4946821</c:v>
                </c:pt>
                <c:pt idx="1">
                  <c:v>-412468</c:v>
                </c:pt>
                <c:pt idx="2">
                  <c:v>-2773524</c:v>
                </c:pt>
              </c:numCache>
            </c:numRef>
          </c:val>
          <c:extLst>
            <c:ext xmlns:c16="http://schemas.microsoft.com/office/drawing/2014/chart" uri="{C3380CC4-5D6E-409C-BE32-E72D297353CC}">
              <c16:uniqueId val="{00000006-EAE8-485E-995A-825F93204B7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0848332601661712"/>
          <c:y val="0.22254396606908078"/>
          <c:w val="0.28935450303237242"/>
          <c:h val="0.232054215874549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6T16:02:41.946"/>
    </inkml:context>
    <inkml:brush xml:id="br0">
      <inkml:brushProperty name="width" value="0.1" units="cm"/>
      <inkml:brushProperty name="height" value="0.1" units="cm"/>
      <inkml:brushProperty name="color" value="#008C3A"/>
    </inkml:brush>
  </inkml:definitions>
  <inkml:trace contextRef="#ctx0" brushRef="#br0">0 0 9830,'0'0'0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381C9E-284F-471C-A010-06B04DB6AFA5}" type="datetimeFigureOut">
              <a:rPr lang="sv-SE" smtClean="0"/>
              <a:t>2026-08-25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69DB34-EAF9-4A3F-8726-38B35BE72656}" type="slidenum">
              <a:rPr lang="sv-SE" smtClean="0"/>
              <a:t>‹#›</a:t>
            </a:fld>
            <a:endParaRPr lang="sv-SE"/>
          </a:p>
        </p:txBody>
      </p:sp>
    </p:spTree>
    <p:extLst>
      <p:ext uri="{BB962C8B-B14F-4D97-AF65-F5344CB8AC3E}">
        <p14:creationId xmlns:p14="http://schemas.microsoft.com/office/powerpoint/2010/main" val="91219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2</a:t>
            </a:fld>
            <a:endParaRPr lang="sv-SE"/>
          </a:p>
        </p:txBody>
      </p:sp>
    </p:spTree>
    <p:extLst>
      <p:ext uri="{BB962C8B-B14F-4D97-AF65-F5344CB8AC3E}">
        <p14:creationId xmlns:p14="http://schemas.microsoft.com/office/powerpoint/2010/main" val="2311491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12</a:t>
            </a:fld>
            <a:endParaRPr lang="sv-SE"/>
          </a:p>
        </p:txBody>
      </p:sp>
    </p:spTree>
    <p:extLst>
      <p:ext uri="{BB962C8B-B14F-4D97-AF65-F5344CB8AC3E}">
        <p14:creationId xmlns:p14="http://schemas.microsoft.com/office/powerpoint/2010/main" val="392767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5A3E-4C32-CA0E-3AF4-8161243A66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9CBB821-375D-2483-385A-474511FC414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696A39F-F46D-6A43-F2FB-22BED0FE920E}"/>
              </a:ext>
            </a:extLst>
          </p:cNvPr>
          <p:cNvSpPr>
            <a:spLocks noGrp="1"/>
          </p:cNvSpPr>
          <p:nvPr>
            <p:ph type="body" idx="1"/>
          </p:nvPr>
        </p:nvSpPr>
        <p:spPr/>
        <p:txBody>
          <a:bodyPr/>
          <a:lstStyle/>
          <a:p>
            <a:r>
              <a:rPr lang="sv-SE" sz="1800" i="1"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Medlemskap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JIK vill uppmuntra medlemskap i föreningen. Spelare, ledare och säsongen 24/25 kommer vi även arbeta mot att öka medlemskap bland föräldrar och våra övriga ’</a:t>
            </a:r>
            <a:r>
              <a:rPr lang="sv-SE" sz="1800" dirty="0" err="1">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JIKare</a:t>
            </a: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Medlemskapsavgiften kvarstår därför vid 400kr</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Vi kommer att ta fram och testa olika medlemsskapspaket, tex familjemedlemskap där matcher ingår.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Vi kommer rikta kommunikation mot de som arbetar i föreningen i andra kapaciteter och de som kommer på våra matcher.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i="1"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Träningsavgifter</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JIK har inte höjt avgifterna på många år, delvis på grund av COVID. Vi behöver därför höja avgifterna ganska markant. För att göra detta på ett hållbart sätt har styrelsen valt en modell där vi höjer stegvis under 3 år, med början 24/25. </a:t>
            </a:r>
          </a:p>
          <a:p>
            <a:endParaRPr lang="sv-SE" sz="1800" dirty="0">
              <a:solidFill>
                <a:srgbClr val="242424"/>
              </a:solidFill>
              <a:effectLst/>
              <a:highlight>
                <a:srgbClr val="FFFFFF"/>
              </a:highlight>
              <a:latin typeface="Garamond" panose="02020404030301010803" pitchFamily="18" charset="0"/>
              <a:cs typeface="Segoe UI" panose="020B0502040204020203" pitchFamily="34" charset="0"/>
            </a:endParaRPr>
          </a:p>
          <a:p>
            <a:r>
              <a:rPr lang="sv-SE" sz="1800" i="1" dirty="0">
                <a:solidFill>
                  <a:srgbClr val="242424"/>
                </a:solidFill>
                <a:effectLst/>
                <a:latin typeface="Garamond" panose="02020404030301010803" pitchFamily="18" charset="0"/>
                <a:ea typeface="Times New Roman" panose="02020603050405020304" pitchFamily="18" charset="0"/>
                <a:cs typeface="Segoe UI" panose="020B0502040204020203" pitchFamily="34" charset="0"/>
              </a:rPr>
              <a:t>Gratis mensskydd</a:t>
            </a:r>
          </a:p>
          <a:p>
            <a:r>
              <a:rPr lang="sv-SE" sz="1800" dirty="0">
                <a:solidFill>
                  <a:srgbClr val="242424"/>
                </a:solidFill>
                <a:effectLst/>
                <a:latin typeface="Garamond" panose="02020404030301010803" pitchFamily="18" charset="0"/>
                <a:ea typeface="Times New Roman" panose="02020603050405020304" pitchFamily="18" charset="0"/>
                <a:cs typeface="Segoe UI" panose="020B0502040204020203" pitchFamily="34" charset="0"/>
              </a:rPr>
              <a:t>Från säsongsstart är målet att JIK kommer att erbjuda mensskydd till alla spelare, oavsett ålder och nivå. Upphandling pågår. Kommunen sponsrar 70%. Vi arbetar mot lösningen att det kommer att finnas en ’</a:t>
            </a:r>
            <a:r>
              <a:rPr lang="sv-SE" sz="1800" dirty="0" err="1">
                <a:solidFill>
                  <a:srgbClr val="242424"/>
                </a:solidFill>
                <a:effectLst/>
                <a:latin typeface="Garamond" panose="02020404030301010803" pitchFamily="18" charset="0"/>
                <a:ea typeface="Times New Roman" panose="02020603050405020304" pitchFamily="18" charset="0"/>
                <a:cs typeface="Segoe UI" panose="020B0502040204020203" pitchFamily="34" charset="0"/>
              </a:rPr>
              <a:t>mensbox</a:t>
            </a:r>
            <a:r>
              <a:rPr lang="sv-SE" sz="1800" dirty="0">
                <a:solidFill>
                  <a:srgbClr val="242424"/>
                </a:solidFill>
                <a:effectLst/>
                <a:latin typeface="Garamond" panose="02020404030301010803" pitchFamily="18" charset="0"/>
                <a:ea typeface="Times New Roman" panose="02020603050405020304" pitchFamily="18" charset="0"/>
                <a:cs typeface="Segoe UI" panose="020B0502040204020203" pitchFamily="34" charset="0"/>
              </a:rPr>
              <a:t>’ inne i toaletten på kansliet, och en möjlighet för alla lag att ha mensskydd i tränings/medicinväska.</a:t>
            </a:r>
          </a:p>
          <a:p>
            <a:endParaRPr lang="sv-SE" sz="1800" dirty="0">
              <a:solidFill>
                <a:srgbClr val="242424"/>
              </a:solidFill>
              <a:effectLst/>
              <a:latin typeface="Garamond" panose="02020404030301010803" pitchFamily="18" charset="0"/>
              <a:cs typeface="Segoe UI" panose="020B0502040204020203" pitchFamily="34" charset="0"/>
            </a:endParaRPr>
          </a:p>
          <a:p>
            <a:r>
              <a:rPr lang="sv-SE" sz="1800" i="1" dirty="0" err="1">
                <a:solidFill>
                  <a:srgbClr val="242424"/>
                </a:solidFill>
                <a:effectLst/>
                <a:latin typeface="Garamond" panose="02020404030301010803" pitchFamily="18" charset="0"/>
                <a:cs typeface="Segoe UI" panose="020B0502040204020203" pitchFamily="34" charset="0"/>
              </a:rPr>
              <a:t>Klubbarrangmang</a:t>
            </a:r>
            <a:endParaRPr lang="sv-SE" sz="1800" i="1" dirty="0">
              <a:solidFill>
                <a:srgbClr val="242424"/>
              </a:solidFill>
              <a:effectLst/>
              <a:latin typeface="Garamond" panose="02020404030301010803" pitchFamily="18" charset="0"/>
              <a:cs typeface="Segoe UI" panose="020B0502040204020203" pitchFamily="34" charset="0"/>
            </a:endParaRPr>
          </a:p>
          <a:p>
            <a:r>
              <a:rPr lang="sv-SE" sz="1800" dirty="0">
                <a:solidFill>
                  <a:srgbClr val="242424"/>
                </a:solidFill>
                <a:effectLst/>
                <a:latin typeface="Garamond" panose="02020404030301010803" pitchFamily="18" charset="0"/>
                <a:cs typeface="Segoe UI" panose="020B0502040204020203" pitchFamily="34" charset="0"/>
              </a:rPr>
              <a:t>En klubbkväll i september, en julavslutning och ett 40-årsjubileum i mars.</a:t>
            </a:r>
          </a:p>
          <a:p>
            <a:endParaRPr lang="sv-SE" sz="1800" dirty="0">
              <a:solidFill>
                <a:srgbClr val="242424"/>
              </a:solidFill>
              <a:effectLst/>
              <a:latin typeface="Garamond" panose="02020404030301010803" pitchFamily="18" charset="0"/>
              <a:cs typeface="Segoe UI" panose="020B0502040204020203" pitchFamily="34" charset="0"/>
            </a:endParaRPr>
          </a:p>
          <a:p>
            <a:r>
              <a:rPr lang="sv-SE" sz="1800" i="1" dirty="0">
                <a:solidFill>
                  <a:srgbClr val="242424"/>
                </a:solidFill>
                <a:effectLst/>
                <a:latin typeface="Garamond" panose="02020404030301010803" pitchFamily="18" charset="0"/>
                <a:cs typeface="Segoe UI" panose="020B0502040204020203" pitchFamily="34" charset="0"/>
              </a:rPr>
              <a:t>Strategiprojekt</a:t>
            </a:r>
          </a:p>
          <a:p>
            <a:r>
              <a:rPr lang="sv-SE" sz="1800" dirty="0">
                <a:solidFill>
                  <a:srgbClr val="242424"/>
                </a:solidFill>
                <a:effectLst/>
                <a:latin typeface="Garamond" panose="02020404030301010803" pitchFamily="18" charset="0"/>
                <a:cs typeface="Segoe UI" panose="020B0502040204020203" pitchFamily="34" charset="0"/>
              </a:rPr>
              <a:t>Styrelser kommer under året att arbeta med </a:t>
            </a:r>
            <a:r>
              <a:rPr lang="sv-SE" sz="1800" dirty="0" err="1">
                <a:solidFill>
                  <a:srgbClr val="242424"/>
                </a:solidFill>
                <a:effectLst/>
                <a:latin typeface="Garamond" panose="02020404030301010803" pitchFamily="18" charset="0"/>
                <a:cs typeface="Segoe UI" panose="020B0502040204020203" pitchFamily="34" charset="0"/>
              </a:rPr>
              <a:t>JIKs</a:t>
            </a:r>
            <a:r>
              <a:rPr lang="sv-SE" sz="1800" dirty="0">
                <a:solidFill>
                  <a:srgbClr val="242424"/>
                </a:solidFill>
                <a:effectLst/>
                <a:latin typeface="Garamond" panose="02020404030301010803" pitchFamily="18" charset="0"/>
                <a:cs typeface="Segoe UI" panose="020B0502040204020203" pitchFamily="34" charset="0"/>
              </a:rPr>
              <a:t> strategi. </a:t>
            </a:r>
          </a:p>
          <a:p>
            <a:endParaRPr lang="sv-SE" sz="1800" dirty="0">
              <a:solidFill>
                <a:srgbClr val="242424"/>
              </a:solidFill>
              <a:effectLst/>
              <a:latin typeface="Garamond" panose="02020404030301010803" pitchFamily="18" charset="0"/>
              <a:cs typeface="Segoe UI" panose="020B0502040204020203" pitchFamily="34" charset="0"/>
            </a:endParaRPr>
          </a:p>
          <a:p>
            <a:r>
              <a:rPr lang="sv-SE" sz="1800" i="1" dirty="0">
                <a:solidFill>
                  <a:srgbClr val="242424"/>
                </a:solidFill>
                <a:effectLst/>
                <a:latin typeface="Garamond" panose="02020404030301010803" pitchFamily="18" charset="0"/>
                <a:cs typeface="Segoe UI" panose="020B0502040204020203" pitchFamily="34" charset="0"/>
              </a:rPr>
              <a:t>Sponsring</a:t>
            </a:r>
          </a:p>
          <a:p>
            <a:r>
              <a:rPr lang="sv-SE" sz="1800" dirty="0">
                <a:solidFill>
                  <a:srgbClr val="242424"/>
                </a:solidFill>
                <a:effectLst/>
                <a:latin typeface="Garamond" panose="02020404030301010803" pitchFamily="18" charset="0"/>
                <a:cs typeface="Segoe UI" panose="020B0502040204020203" pitchFamily="34" charset="0"/>
              </a:rPr>
              <a:t>Helt avgörande intäkt för JIK. Ca 2 MSEK.</a:t>
            </a:r>
          </a:p>
          <a:p>
            <a:r>
              <a:rPr lang="sv-SE" sz="1800" dirty="0">
                <a:solidFill>
                  <a:srgbClr val="242424"/>
                </a:solidFill>
                <a:effectLst/>
                <a:latin typeface="Garamond" panose="02020404030301010803" pitchFamily="18" charset="0"/>
                <a:cs typeface="Segoe UI" panose="020B0502040204020203" pitchFamily="34" charset="0"/>
              </a:rPr>
              <a:t>Ny modell för sarg-exponering där lagen får kick-back.</a:t>
            </a:r>
          </a:p>
          <a:p>
            <a:r>
              <a:rPr lang="sv-SE" sz="1800" dirty="0">
                <a:solidFill>
                  <a:srgbClr val="242424"/>
                </a:solidFill>
                <a:effectLst/>
                <a:latin typeface="Garamond" panose="02020404030301010803" pitchFamily="18" charset="0"/>
                <a:cs typeface="Segoe UI" panose="020B0502040204020203" pitchFamily="34" charset="0"/>
              </a:rPr>
              <a:t>Kom ihåg att ansluta medlemmarnas club INTERSPORT till JIK. Ger 3% tillbaka till JIK till material (bollar, västar, målvaktsställ).</a:t>
            </a:r>
            <a:endParaRPr lang="sv-SE" dirty="0"/>
          </a:p>
        </p:txBody>
      </p:sp>
      <p:sp>
        <p:nvSpPr>
          <p:cNvPr id="4" name="Platshållare för bildnummer 3">
            <a:extLst>
              <a:ext uri="{FF2B5EF4-FFF2-40B4-BE49-F238E27FC236}">
                <a16:creationId xmlns:a16="http://schemas.microsoft.com/office/drawing/2014/main" id="{771AF13F-7E38-7B1D-7BF8-052BF4EC0A0D}"/>
              </a:ext>
            </a:extLst>
          </p:cNvPr>
          <p:cNvSpPr>
            <a:spLocks noGrp="1"/>
          </p:cNvSpPr>
          <p:nvPr>
            <p:ph type="sldNum" sz="quarter" idx="5"/>
          </p:nvPr>
        </p:nvSpPr>
        <p:spPr/>
        <p:txBody>
          <a:bodyPr/>
          <a:lstStyle/>
          <a:p>
            <a:fld id="{C469DB34-EAF9-4A3F-8726-38B35BE72656}" type="slidenum">
              <a:rPr lang="sv-SE" smtClean="0"/>
              <a:t>3</a:t>
            </a:fld>
            <a:endParaRPr lang="sv-SE"/>
          </a:p>
        </p:txBody>
      </p:sp>
    </p:spTree>
    <p:extLst>
      <p:ext uri="{BB962C8B-B14F-4D97-AF65-F5344CB8AC3E}">
        <p14:creationId xmlns:p14="http://schemas.microsoft.com/office/powerpoint/2010/main" val="2570104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69DB34-EAF9-4A3F-8726-38B35BE726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436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82EFE-FDF9-4CD9-8D9B-F77CD0433F1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322B013-4B4E-B9A3-E6D3-FAD72368082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1919177-3594-1F00-1EAD-3EEE280C7BA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4EE0EC4-2838-8B78-6CB5-0C6B69AE03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69DB34-EAF9-4A3F-8726-38B35BE726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415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7FE7A-CB5C-E5D3-A32D-9F203E8619A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D1E6C36-CA4A-A481-A31D-183010881BF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94C80FD-5EBD-1073-B041-FE4918CBE46D}"/>
              </a:ext>
            </a:extLst>
          </p:cNvPr>
          <p:cNvSpPr>
            <a:spLocks noGrp="1"/>
          </p:cNvSpPr>
          <p:nvPr>
            <p:ph type="body" idx="1"/>
          </p:nvPr>
        </p:nvSpPr>
        <p:spPr/>
        <p:txBody>
          <a:bodyPr/>
          <a:lstStyle/>
          <a:p>
            <a:r>
              <a:rPr lang="sv-SE" sz="1800" b="1"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’Parkeringsbidrag’ till BoU</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BoU ’drabbas’ av de svåra tiderna 16-17. För många ledare betyder det att arbetstider skall anpassas eller att man vid vissa tider tillochmed får ta ledigt. Vid Idrottshuset är det då dessutom betald parkering som gäller. Styrelsen har därför beslutat att genomföra en testpilot där JIK erbjuder ett litet parkeringsbidrag till de lag som under säsongen har träningstid 16-17 i Idrottshuset.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På försök sedan 24/25</a:t>
            </a: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Bidraget kommer inte att täcka hela kostnaden. </a:t>
            </a: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Aptos" panose="020B0004020202020204" pitchFamily="34" charset="0"/>
                <a:cs typeface="Segoe UI" panose="020B0502040204020203" pitchFamily="34" charset="0"/>
              </a:rPr>
              <a:t>800kr, vilket motsvarar parkering för en tränare (25kr) i 32 veckor.</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Bidraget betalas ut till respektive lagkassa och det är upp till ledarteamet att använda/fördela bidraget.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Detta gäller endast BoU.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endParaRPr lang="sv-SE" dirty="0"/>
          </a:p>
        </p:txBody>
      </p:sp>
      <p:sp>
        <p:nvSpPr>
          <p:cNvPr id="4" name="Platshållare för bildnummer 3">
            <a:extLst>
              <a:ext uri="{FF2B5EF4-FFF2-40B4-BE49-F238E27FC236}">
                <a16:creationId xmlns:a16="http://schemas.microsoft.com/office/drawing/2014/main" id="{4584D2F7-55ED-2F59-740A-0B1D172A5A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69DB34-EAF9-4A3F-8726-38B35BE726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951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7</a:t>
            </a:fld>
            <a:endParaRPr lang="sv-SE"/>
          </a:p>
        </p:txBody>
      </p:sp>
    </p:spTree>
    <p:extLst>
      <p:ext uri="{BB962C8B-B14F-4D97-AF65-F5344CB8AC3E}">
        <p14:creationId xmlns:p14="http://schemas.microsoft.com/office/powerpoint/2010/main" val="3547120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8</a:t>
            </a:fld>
            <a:endParaRPr lang="sv-SE"/>
          </a:p>
        </p:txBody>
      </p:sp>
    </p:spTree>
    <p:extLst>
      <p:ext uri="{BB962C8B-B14F-4D97-AF65-F5344CB8AC3E}">
        <p14:creationId xmlns:p14="http://schemas.microsoft.com/office/powerpoint/2010/main" val="1528031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FA60-3A09-786E-A95C-4D4BC453AD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9ACA-2EC5-AF0D-C2B5-91955E22FCC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6D66267-058C-8D31-CA8C-B1B17C7F3309}"/>
              </a:ext>
            </a:extLst>
          </p:cNvPr>
          <p:cNvSpPr>
            <a:spLocks noGrp="1"/>
          </p:cNvSpPr>
          <p:nvPr>
            <p:ph type="body" idx="1"/>
          </p:nvPr>
        </p:nvSpPr>
        <p:spPr/>
        <p:txBody>
          <a:bodyPr/>
          <a:lstStyle/>
          <a:p>
            <a:r>
              <a:rPr lang="sv-SE" sz="1800" b="1"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31 oktober</a:t>
            </a:r>
            <a:b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b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Kombinerad Klubbkväll och träningsmatch för herrlaget där hela föreningen möts och umgås. Ungefärligt schema: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15.00: Erbjudanden från Intersport. Utprovning av klubbsortiment. Medlemmar handlar till 40% med en kod. Dam och herrlagen (i herrs fall, de som inte spelar matchen) finns på plats för </a:t>
            </a:r>
            <a:r>
              <a:rPr lang="sv-SE" sz="1800" dirty="0" err="1">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skills</a:t>
            </a: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a:t>
            </a:r>
            <a:r>
              <a:rPr lang="sv-SE" sz="1800" dirty="0" err="1">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auotgrafer</a:t>
            </a: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etc.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16.45: Line-</a:t>
            </a:r>
            <a:r>
              <a:rPr lang="sv-SE" sz="1800" dirty="0" err="1">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up</a:t>
            </a:r>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Dam och Herr, i A-hallen. </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17.00: Match: JIK Herr – Vetlanda IBK</a:t>
            </a:r>
            <a:endParaRPr lang="sv-SE" sz="18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r>
              <a:rPr lang="sv-SE" sz="1800" dirty="0">
                <a:solidFill>
                  <a:srgbClr val="242424"/>
                </a:solidFill>
                <a:effectLst/>
                <a:highlight>
                  <a:srgbClr val="FFFFFF"/>
                </a:highlight>
                <a:latin typeface="Garamond" panose="02020404030301010803" pitchFamily="18" charset="0"/>
                <a:ea typeface="Times New Roman" panose="02020603050405020304" pitchFamily="18" charset="0"/>
                <a:cs typeface="Segoe UI" panose="020B0502040204020203" pitchFamily="34" charset="0"/>
              </a:rPr>
              <a:t> Tävlingar pågår och k</a:t>
            </a:r>
            <a:r>
              <a:rPr lang="sv-SE" sz="1800" dirty="0">
                <a:solidFill>
                  <a:srgbClr val="242424"/>
                </a:solidFill>
                <a:effectLst/>
                <a:latin typeface="Garamond" panose="02020404030301010803" pitchFamily="18" charset="0"/>
                <a:ea typeface="Times New Roman" panose="02020603050405020304" pitchFamily="18" charset="0"/>
                <a:cs typeface="Segoe UI" panose="020B0502040204020203" pitchFamily="34" charset="0"/>
              </a:rPr>
              <a:t>iosken är öppen hela kvällen. </a:t>
            </a:r>
            <a:endParaRPr lang="sv-SE" dirty="0"/>
          </a:p>
        </p:txBody>
      </p:sp>
      <p:sp>
        <p:nvSpPr>
          <p:cNvPr id="4" name="Platshållare för bildnummer 3">
            <a:extLst>
              <a:ext uri="{FF2B5EF4-FFF2-40B4-BE49-F238E27FC236}">
                <a16:creationId xmlns:a16="http://schemas.microsoft.com/office/drawing/2014/main" id="{057C178B-6A49-BEA6-AD68-A40B03930A30}"/>
              </a:ext>
            </a:extLst>
          </p:cNvPr>
          <p:cNvSpPr>
            <a:spLocks noGrp="1"/>
          </p:cNvSpPr>
          <p:nvPr>
            <p:ph type="sldNum" sz="quarter" idx="5"/>
          </p:nvPr>
        </p:nvSpPr>
        <p:spPr/>
        <p:txBody>
          <a:bodyPr/>
          <a:lstStyle/>
          <a:p>
            <a:fld id="{C469DB34-EAF9-4A3F-8726-38B35BE72656}" type="slidenum">
              <a:rPr lang="sv-SE" smtClean="0"/>
              <a:t>9</a:t>
            </a:fld>
            <a:endParaRPr lang="sv-SE"/>
          </a:p>
        </p:txBody>
      </p:sp>
    </p:spTree>
    <p:extLst>
      <p:ext uri="{BB962C8B-B14F-4D97-AF65-F5344CB8AC3E}">
        <p14:creationId xmlns:p14="http://schemas.microsoft.com/office/powerpoint/2010/main" val="4227649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1A7A0-4D34-3FA4-C370-6C24868C7F8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99B63AD-98DB-09CB-EB24-A64ECFDF5C4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4FE7634-C981-83C2-3DDF-11CA1110268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AA8A4E3C-7F26-75D2-F9EC-C19A0FDD35A9}"/>
              </a:ext>
            </a:extLst>
          </p:cNvPr>
          <p:cNvSpPr>
            <a:spLocks noGrp="1"/>
          </p:cNvSpPr>
          <p:nvPr>
            <p:ph type="sldNum" sz="quarter" idx="5"/>
          </p:nvPr>
        </p:nvSpPr>
        <p:spPr/>
        <p:txBody>
          <a:bodyPr/>
          <a:lstStyle/>
          <a:p>
            <a:fld id="{C469DB34-EAF9-4A3F-8726-38B35BE72656}" type="slidenum">
              <a:rPr lang="sv-SE" smtClean="0"/>
              <a:t>11</a:t>
            </a:fld>
            <a:endParaRPr lang="sv-SE"/>
          </a:p>
        </p:txBody>
      </p:sp>
    </p:spTree>
    <p:extLst>
      <p:ext uri="{BB962C8B-B14F-4D97-AF65-F5344CB8AC3E}">
        <p14:creationId xmlns:p14="http://schemas.microsoft.com/office/powerpoint/2010/main" val="4110037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8BF1BA88-D0B3-492D-87B0-C47612B0D900}" type="datetime1">
              <a:rPr lang="en-US" smtClean="0"/>
              <a:t>8/25/2026</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4148952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A6D9DEF0-B7E0-4169-ABC6-1A17661EDE8F}" type="datetime1">
              <a:rPr lang="en-US" smtClean="0"/>
              <a:t>8/25/2026</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60960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F2F3B5BF-34BC-44BC-85BB-79BBC88C763D}" type="datetime1">
              <a:rPr lang="en-US" smtClean="0"/>
              <a:t>8/25/2026</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770849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68034-770B-0E55-55A3-B526DBB60F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A906A4-FEEC-01B8-AC79-0A4B123A3D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8A1B3B-B4E0-4075-EDB5-17C5C3A893C8}"/>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5" name="Footer Placeholder 4">
            <a:extLst>
              <a:ext uri="{FF2B5EF4-FFF2-40B4-BE49-F238E27FC236}">
                <a16:creationId xmlns:a16="http://schemas.microsoft.com/office/drawing/2014/main" id="{93D61EA0-ED11-63C4-689C-9BE03B623B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FBB77-CF30-C09F-EE3F-E342DA2F6B40}"/>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399012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39B79-F823-FA62-7065-1CB278222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D61804-CEEA-2CE5-37EA-65105AE092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163879-2B49-6228-F8D1-FB9972CDB4B9}"/>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5" name="Footer Placeholder 4">
            <a:extLst>
              <a:ext uri="{FF2B5EF4-FFF2-40B4-BE49-F238E27FC236}">
                <a16:creationId xmlns:a16="http://schemas.microsoft.com/office/drawing/2014/main" id="{92EAD506-F323-FC33-F9BA-54F9D10693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23DEAC-F7A8-8BA4-FE2A-B2F45E0AEB44}"/>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807685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BAD1D-7E06-6A2A-9BB1-6B47767383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8014A9-5A62-70AE-F744-AD6E2130BE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6DE5B2-6918-9508-E957-F1E86CCF8340}"/>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5" name="Footer Placeholder 4">
            <a:extLst>
              <a:ext uri="{FF2B5EF4-FFF2-40B4-BE49-F238E27FC236}">
                <a16:creationId xmlns:a16="http://schemas.microsoft.com/office/drawing/2014/main" id="{21EB9F73-50DF-F92A-7AA0-AC3C3E18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115A58-D37A-38FF-FCC5-DACC675CFCF8}"/>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3463183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A9F74-577C-C5D4-5F31-68E3D2D268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BB712C-2AD6-794C-E455-F1AFBA2AC2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D62AD6-CD22-7E64-C564-F6881AC5D9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5CE947-292C-E33C-EBA3-AF1E24B271E7}"/>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6" name="Footer Placeholder 5">
            <a:extLst>
              <a:ext uri="{FF2B5EF4-FFF2-40B4-BE49-F238E27FC236}">
                <a16:creationId xmlns:a16="http://schemas.microsoft.com/office/drawing/2014/main" id="{09AE9076-A3ED-0666-7AE0-B2B2D7F53D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C2501C-4FAC-731C-3149-CCC1760510BF}"/>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78665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E36E8-7B28-AACB-01A6-4EF1B11E3D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236DF9-1E6F-DD2A-821C-1E4626289E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CF88C9-18F6-9AC1-7CC0-74C5D4A08C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528871-9EE3-5490-0191-C072E1C67E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2AFE07-6ED2-87B9-B1B0-3E2E99127A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A758C6-CD98-16F6-0A54-C76F65E67F4B}"/>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8" name="Footer Placeholder 7">
            <a:extLst>
              <a:ext uri="{FF2B5EF4-FFF2-40B4-BE49-F238E27FC236}">
                <a16:creationId xmlns:a16="http://schemas.microsoft.com/office/drawing/2014/main" id="{634DB179-1214-9459-3DC9-024B72D61B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45D495-5422-2A5B-4BAE-17D6325DB7E9}"/>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4278900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1A8D5-3391-BA10-3D44-A31A1C8E98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EC1624-1DF3-50FA-AA98-D07B2F158742}"/>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4" name="Footer Placeholder 3">
            <a:extLst>
              <a:ext uri="{FF2B5EF4-FFF2-40B4-BE49-F238E27FC236}">
                <a16:creationId xmlns:a16="http://schemas.microsoft.com/office/drawing/2014/main" id="{7B1D3232-E969-854B-CDF7-12F94A4663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97D283F-713C-AEEA-8FC3-0041CDE6EADF}"/>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1235008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0C92DA-9990-4A02-36BB-A864EBE7C815}"/>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3" name="Footer Placeholder 2">
            <a:extLst>
              <a:ext uri="{FF2B5EF4-FFF2-40B4-BE49-F238E27FC236}">
                <a16:creationId xmlns:a16="http://schemas.microsoft.com/office/drawing/2014/main" id="{635677C8-9739-2DE0-0BC4-1AA61A7F8E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E202DF-655A-57A3-CBB2-49080DFAE7D6}"/>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4066110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55E75-CF5B-43D1-CCE8-D296050A8F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49A35D-ED7A-ABF4-1D20-CFE7F80EA1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FEAA88-28EA-9391-6AFD-3A09E47E9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EEA2BA-2169-CE74-B0AB-7D5E041B7632}"/>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6" name="Footer Placeholder 5">
            <a:extLst>
              <a:ext uri="{FF2B5EF4-FFF2-40B4-BE49-F238E27FC236}">
                <a16:creationId xmlns:a16="http://schemas.microsoft.com/office/drawing/2014/main" id="{2B4D4DC9-7108-60B9-2CE6-D7FB28C1E3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072E57-32EA-984C-F0BC-0AE566DA2EB0}"/>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1992623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B74BCA5A-EC19-4683-9498-3AB595C12FFD}" type="datetime1">
              <a:rPr lang="en-US" smtClean="0"/>
              <a:t>8/25/2026</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602723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59674-4299-3F11-37DC-B6380F48C9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382E1B-A965-3E56-0CCE-CC39D8E744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46DDD9-B6EF-95B7-C77E-389792908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127277-4511-48CD-2022-EA146066870E}"/>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6" name="Footer Placeholder 5">
            <a:extLst>
              <a:ext uri="{FF2B5EF4-FFF2-40B4-BE49-F238E27FC236}">
                <a16:creationId xmlns:a16="http://schemas.microsoft.com/office/drawing/2014/main" id="{A88DCCF9-E01A-3AC3-F581-28FFE21E65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D6C92-F989-C488-1692-1837336833DA}"/>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3537140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26F17-4442-84BA-9EEA-3F7385BFC9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42050F-5591-7503-D2BB-7E306194AF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59BD5B-A053-9080-18D0-7E823B625EBB}"/>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5" name="Footer Placeholder 4">
            <a:extLst>
              <a:ext uri="{FF2B5EF4-FFF2-40B4-BE49-F238E27FC236}">
                <a16:creationId xmlns:a16="http://schemas.microsoft.com/office/drawing/2014/main" id="{1DFE2B6D-155C-87B5-BB28-4304DD786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2EA88-F4EB-C2B1-3D28-3E7A413BAE72}"/>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5009119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78437E-0A39-9A23-7BDC-79C96A6621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22EE67-542F-1CF5-5863-27553CCE1E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8793A8-2539-FCF5-DC7C-AEABF42C5C42}"/>
              </a:ext>
            </a:extLst>
          </p:cNvPr>
          <p:cNvSpPr>
            <a:spLocks noGrp="1"/>
          </p:cNvSpPr>
          <p:nvPr>
            <p:ph type="dt" sz="half" idx="10"/>
          </p:nvPr>
        </p:nvSpPr>
        <p:spPr/>
        <p:txBody>
          <a:bodyPr/>
          <a:lstStyle/>
          <a:p>
            <a:fld id="{4BD7E2F3-707A-468C-9214-85D86F7C946E}" type="datetimeFigureOut">
              <a:rPr lang="en-US" smtClean="0"/>
              <a:t>8/25/2026</a:t>
            </a:fld>
            <a:endParaRPr lang="en-US"/>
          </a:p>
        </p:txBody>
      </p:sp>
      <p:sp>
        <p:nvSpPr>
          <p:cNvPr id="5" name="Footer Placeholder 4">
            <a:extLst>
              <a:ext uri="{FF2B5EF4-FFF2-40B4-BE49-F238E27FC236}">
                <a16:creationId xmlns:a16="http://schemas.microsoft.com/office/drawing/2014/main" id="{2C72CD86-F221-0B42-D6FB-65129E07FF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BE394-38C1-0384-ED84-7E0BCBD40DA1}"/>
              </a:ext>
            </a:extLst>
          </p:cNvPr>
          <p:cNvSpPr>
            <a:spLocks noGrp="1"/>
          </p:cNvSpPr>
          <p:nvPr>
            <p:ph type="sldNum" sz="quarter" idx="12"/>
          </p:nvPr>
        </p:nvSpPr>
        <p:spPr/>
        <p:txBody>
          <a:bodyPr/>
          <a:lstStyle/>
          <a:p>
            <a:fld id="{A1DCC086-36DB-455C-806F-24D251661A9B}" type="slidenum">
              <a:rPr lang="en-US" smtClean="0"/>
              <a:t>‹#›</a:t>
            </a:fld>
            <a:endParaRPr lang="en-US"/>
          </a:p>
        </p:txBody>
      </p:sp>
    </p:spTree>
    <p:extLst>
      <p:ext uri="{BB962C8B-B14F-4D97-AF65-F5344CB8AC3E}">
        <p14:creationId xmlns:p14="http://schemas.microsoft.com/office/powerpoint/2010/main" val="2598599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4A4FDDBD-175F-452A-B080-770F584321CC}" type="datetime1">
              <a:rPr lang="en-US" smtClean="0"/>
              <a:t>8/25/2026</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247616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CBCBD923-2681-468A-9C08-A83F23FA2007}" type="datetime1">
              <a:rPr lang="en-US" smtClean="0"/>
              <a:t>8/25/2026</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9222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2ABB724F-AA48-4A5A-A3B6-AB6050AE1F4C}" type="datetime1">
              <a:rPr lang="en-US" smtClean="0"/>
              <a:t>8/25/2026</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17430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FDC826C2-CAA0-4641-BE33-2661BE9E49C4}" type="datetime1">
              <a:rPr lang="en-US" smtClean="0"/>
              <a:t>8/25/2026</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683563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7ECF468D-152C-4A94-BDCF-D6A7A0C51098}" type="datetime1">
              <a:rPr lang="en-US" smtClean="0"/>
              <a:t>8/25/2026</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581766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EBB90FAA-8116-461A-B956-3EDEDEA38501}" type="datetime1">
              <a:rPr lang="en-US" smtClean="0"/>
              <a:t>8/25/2026</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963547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AC058EC4-1A96-4BCC-AAB3-E93297A6A0A6}" type="datetime1">
              <a:rPr lang="en-US" smtClean="0"/>
              <a:t>8/25/2026</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900360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44D8DA11-2A90-4EC8-A6FA-C728A9EFC148}" type="datetime1">
              <a:rPr lang="en-US" smtClean="0"/>
              <a:t>8/25/2026</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23089714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72" r:id="rId5"/>
    <p:sldLayoutId id="2147483666" r:id="rId6"/>
    <p:sldLayoutId id="2147483667" r:id="rId7"/>
    <p:sldLayoutId id="2147483668" r:id="rId8"/>
    <p:sldLayoutId id="2147483671" r:id="rId9"/>
    <p:sldLayoutId id="2147483669" r:id="rId10"/>
    <p:sldLayoutId id="2147483670" r:id="rId11"/>
  </p:sldLayoutIdLst>
  <p:hf sldNum="0" hd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00E218-076C-9352-9F75-1C8A43DA25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AFF158-A818-10A3-E8CB-02B7E68BB0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D4B065-F6EB-FA6D-FD09-EA780957A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D7E2F3-707A-468C-9214-85D86F7C946E}" type="datetimeFigureOut">
              <a:rPr lang="en-US" smtClean="0"/>
              <a:t>8/25/2026</a:t>
            </a:fld>
            <a:endParaRPr lang="en-US"/>
          </a:p>
        </p:txBody>
      </p:sp>
      <p:sp>
        <p:nvSpPr>
          <p:cNvPr id="5" name="Footer Placeholder 4">
            <a:extLst>
              <a:ext uri="{FF2B5EF4-FFF2-40B4-BE49-F238E27FC236}">
                <a16:creationId xmlns:a16="http://schemas.microsoft.com/office/drawing/2014/main" id="{99293BEB-B321-F4DD-78A9-4BF03294C1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07CB4C-730E-BBDA-D2CC-EEFD1AB6A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DCC086-36DB-455C-806F-24D251661A9B}" type="slidenum">
              <a:rPr lang="en-US" smtClean="0"/>
              <a:t>‹#›</a:t>
            </a:fld>
            <a:endParaRPr lang="en-US"/>
          </a:p>
        </p:txBody>
      </p:sp>
    </p:spTree>
    <p:extLst>
      <p:ext uri="{BB962C8B-B14F-4D97-AF65-F5344CB8AC3E}">
        <p14:creationId xmlns:p14="http://schemas.microsoft.com/office/powerpoint/2010/main" val="302148875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fritidskortet.s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7.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Lena.olaison@jik.s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A757A64-C6F8-BB13-0423-AA902540B74D}"/>
              </a:ext>
            </a:extLst>
          </p:cNvPr>
          <p:cNvPicPr>
            <a:picLocks noChangeAspect="1"/>
          </p:cNvPicPr>
          <p:nvPr/>
        </p:nvPicPr>
        <p:blipFill>
          <a:blip r:embed="rId2">
            <a:alphaModFix amt="50000"/>
          </a:blip>
          <a:srcRect l="5744" t="15779" b="13528"/>
          <a:stretch>
            <a:fillRect/>
          </a:stretch>
        </p:blipFill>
        <p:spPr>
          <a:xfrm>
            <a:off x="-2" y="-1"/>
            <a:ext cx="12192001" cy="6858001"/>
          </a:xfrm>
          <a:prstGeom prst="rect">
            <a:avLst/>
          </a:prstGeom>
        </p:spPr>
      </p:pic>
      <p:sp>
        <p:nvSpPr>
          <p:cNvPr id="16" name="TextBox 15">
            <a:extLst>
              <a:ext uri="{FF2B5EF4-FFF2-40B4-BE49-F238E27FC236}">
                <a16:creationId xmlns:a16="http://schemas.microsoft.com/office/drawing/2014/main" id="{E758A427-84E2-F32D-4E7B-0046DD73AB94}"/>
              </a:ext>
            </a:extLst>
          </p:cNvPr>
          <p:cNvSpPr txBox="1"/>
          <p:nvPr/>
        </p:nvSpPr>
        <p:spPr>
          <a:xfrm>
            <a:off x="1524000" y="1122362"/>
            <a:ext cx="9144000" cy="2900518"/>
          </a:xfrm>
          <a:prstGeom prst="rect">
            <a:avLst/>
          </a:prstGeom>
        </p:spPr>
        <p:txBody>
          <a:bodyPr vert="horz" lIns="91440" tIns="45720" rIns="91440" bIns="45720" rtlCol="0" anchor="b">
            <a:normAutofit/>
          </a:bodyPr>
          <a:lstStyle/>
          <a:p>
            <a:pPr marL="0" marR="0" lvl="0" indent="0" algn="ctr" fontAlgn="auto">
              <a:lnSpc>
                <a:spcPct val="90000"/>
              </a:lnSpc>
              <a:spcBef>
                <a:spcPct val="0"/>
              </a:spcBef>
              <a:spcAft>
                <a:spcPts val="600"/>
              </a:spcAft>
              <a:buClrTx/>
              <a:buSzTx/>
              <a:tabLst/>
              <a:defRPr/>
            </a:pPr>
            <a:r>
              <a:rPr kumimoji="0" lang="en-US" sz="6000" b="1" i="0" u="none" strike="noStrike" cap="none" spc="0" normalizeH="0" baseline="0" noProof="0">
                <a:ln>
                  <a:noFill/>
                </a:ln>
                <a:solidFill>
                  <a:srgbClr val="FFFFFF"/>
                </a:solidFill>
                <a:effectLst/>
                <a:uLnTx/>
                <a:uFillTx/>
                <a:latin typeface="+mj-lt"/>
                <a:ea typeface="+mj-ea"/>
                <a:cs typeface="+mj-cs"/>
              </a:rPr>
              <a:t>Välkomna</a:t>
            </a:r>
            <a:r>
              <a:rPr kumimoji="0" lang="en-US" sz="6000" b="1" i="0" u="none" strike="noStrike" cap="none" spc="0" normalizeH="0" baseline="0" noProof="0" dirty="0">
                <a:ln>
                  <a:noFill/>
                </a:ln>
                <a:solidFill>
                  <a:srgbClr val="FFFFFF"/>
                </a:solidFill>
                <a:effectLst/>
                <a:uLnTx/>
                <a:uFillTx/>
                <a:latin typeface="+mj-lt"/>
                <a:ea typeface="+mj-ea"/>
                <a:cs typeface="+mj-cs"/>
              </a:rPr>
              <a:t> till </a:t>
            </a:r>
            <a:r>
              <a:rPr kumimoji="0" lang="en-US" sz="6000" b="1" i="0" u="none" strike="noStrike" cap="none" spc="0" normalizeH="0" baseline="0" noProof="0">
                <a:ln>
                  <a:noFill/>
                </a:ln>
                <a:solidFill>
                  <a:srgbClr val="FFFFFF"/>
                </a:solidFill>
                <a:effectLst/>
                <a:uLnTx/>
                <a:uFillTx/>
                <a:latin typeface="+mj-lt"/>
                <a:ea typeface="+mj-ea"/>
                <a:cs typeface="+mj-cs"/>
              </a:rPr>
              <a:t>ledarupptakt</a:t>
            </a:r>
            <a:r>
              <a:rPr kumimoji="0" lang="en-US" sz="6000" b="1" i="0" u="none" strike="noStrike" cap="none" spc="0" normalizeH="0" baseline="0" noProof="0" dirty="0">
                <a:ln>
                  <a:noFill/>
                </a:ln>
                <a:solidFill>
                  <a:srgbClr val="FFFFFF"/>
                </a:solidFill>
                <a:effectLst/>
                <a:uLnTx/>
                <a:uFillTx/>
                <a:latin typeface="+mj-lt"/>
                <a:ea typeface="+mj-ea"/>
                <a:cs typeface="+mj-cs"/>
              </a:rPr>
              <a:t> </a:t>
            </a:r>
          </a:p>
          <a:p>
            <a:pPr marL="0" marR="0" lvl="0" indent="0" algn="ctr" fontAlgn="auto">
              <a:lnSpc>
                <a:spcPct val="90000"/>
              </a:lnSpc>
              <a:spcBef>
                <a:spcPct val="0"/>
              </a:spcBef>
              <a:spcAft>
                <a:spcPts val="600"/>
              </a:spcAft>
              <a:buClrTx/>
              <a:buSzTx/>
              <a:tabLst/>
              <a:defRPr/>
            </a:pPr>
            <a:r>
              <a:rPr kumimoji="0" lang="en-US" sz="6000" b="1" i="0" u="none" strike="noStrike" cap="none" spc="0" normalizeH="0" baseline="0" noProof="0" dirty="0">
                <a:ln>
                  <a:noFill/>
                </a:ln>
                <a:solidFill>
                  <a:srgbClr val="FFFFFF"/>
                </a:solidFill>
                <a:effectLst/>
                <a:uLnTx/>
                <a:uFillTx/>
                <a:latin typeface="+mj-lt"/>
                <a:ea typeface="+mj-ea"/>
                <a:cs typeface="+mj-cs"/>
              </a:rPr>
              <a:t>JIK Barn och </a:t>
            </a:r>
            <a:r>
              <a:rPr kumimoji="0" lang="en-US" sz="6000" b="1" i="0" u="none" strike="noStrike" cap="none" spc="0" normalizeH="0" baseline="0" noProof="0">
                <a:ln>
                  <a:noFill/>
                </a:ln>
                <a:solidFill>
                  <a:srgbClr val="FFFFFF"/>
                </a:solidFill>
                <a:effectLst/>
                <a:uLnTx/>
                <a:uFillTx/>
                <a:latin typeface="+mj-lt"/>
                <a:ea typeface="+mj-ea"/>
                <a:cs typeface="+mj-cs"/>
              </a:rPr>
              <a:t>Ungdom</a:t>
            </a:r>
            <a:r>
              <a:rPr kumimoji="0" lang="en-US" sz="6000" b="1" i="0" u="none" strike="noStrike" cap="none" spc="0" normalizeH="0" baseline="0" noProof="0" dirty="0">
                <a:ln>
                  <a:noFill/>
                </a:ln>
                <a:solidFill>
                  <a:srgbClr val="FFFFFF"/>
                </a:solidFill>
                <a:effectLst/>
                <a:uLnTx/>
                <a:uFillTx/>
                <a:latin typeface="+mj-lt"/>
                <a:ea typeface="+mj-ea"/>
                <a:cs typeface="+mj-cs"/>
              </a:rPr>
              <a:t> 26/27</a:t>
            </a:r>
          </a:p>
          <a:p>
            <a:pPr marL="0" marR="0" lvl="0" indent="0" algn="ctr" fontAlgn="auto">
              <a:lnSpc>
                <a:spcPct val="90000"/>
              </a:lnSpc>
              <a:spcBef>
                <a:spcPct val="0"/>
              </a:spcBef>
              <a:spcAft>
                <a:spcPts val="600"/>
              </a:spcAft>
              <a:buClrTx/>
              <a:buSzTx/>
              <a:tabLst/>
              <a:defRPr/>
            </a:pPr>
            <a:endParaRPr kumimoji="0" lang="en-US" sz="6000" b="0" i="0" u="none" strike="noStrike" cap="none" spc="0" normalizeH="0" baseline="0" noProof="0" dirty="0">
              <a:ln>
                <a:noFill/>
              </a:ln>
              <a:solidFill>
                <a:srgbClr val="FFFFFF"/>
              </a:solidFill>
              <a:effectLst/>
              <a:uLnTx/>
              <a:uFillTx/>
              <a:latin typeface="+mj-lt"/>
              <a:ea typeface="+mj-ea"/>
              <a:cs typeface="+mj-cs"/>
            </a:endParaRPr>
          </a:p>
        </p:txBody>
      </p:sp>
      <p:pic>
        <p:nvPicPr>
          <p:cNvPr id="2" name="Picture 1" descr="A black and white logo">
            <a:extLst>
              <a:ext uri="{FF2B5EF4-FFF2-40B4-BE49-F238E27FC236}">
                <a16:creationId xmlns:a16="http://schemas.microsoft.com/office/drawing/2014/main" id="{12BD59A5-AF6D-3D40-189E-14487E61C295}"/>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Tree>
    <p:extLst>
      <p:ext uri="{BB962C8B-B14F-4D97-AF65-F5344CB8AC3E}">
        <p14:creationId xmlns:p14="http://schemas.microsoft.com/office/powerpoint/2010/main" val="28835096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49C582-F738-ED57-62C0-06751D46F3E5}"/>
              </a:ext>
            </a:extLst>
          </p:cNvPr>
          <p:cNvSpPr>
            <a:spLocks noGrp="1"/>
          </p:cNvSpPr>
          <p:nvPr>
            <p:ph type="title"/>
          </p:nvPr>
        </p:nvSpPr>
        <p:spPr>
          <a:xfrm>
            <a:off x="1137633" y="42271"/>
            <a:ext cx="9427067" cy="951105"/>
          </a:xfrm>
        </p:spPr>
        <p:txBody>
          <a:bodyPr/>
          <a:lstStyle/>
          <a:p>
            <a:r>
              <a:rPr lang="sv-SE" sz="3600" b="1" cap="none" spc="0" dirty="0">
                <a:solidFill>
                  <a:prstClr val="black"/>
                </a:solidFill>
                <a:latin typeface="Noto IKEA Latin" panose="020B0502040504020204" pitchFamily="34" charset="0"/>
                <a:ea typeface="+mn-ea"/>
                <a:cs typeface="+mn-cs"/>
              </a:rPr>
              <a:t>Barn och </a:t>
            </a:r>
            <a:r>
              <a:rPr lang="sv-SE" sz="3600" b="1" cap="none" spc="0" dirty="0" err="1">
                <a:solidFill>
                  <a:prstClr val="black"/>
                </a:solidFill>
                <a:latin typeface="Noto IKEA Latin" panose="020B0502040504020204" pitchFamily="34" charset="0"/>
                <a:ea typeface="+mn-ea"/>
                <a:cs typeface="+mn-cs"/>
              </a:rPr>
              <a:t>ungdomsektionen</a:t>
            </a:r>
            <a:r>
              <a:rPr lang="sv-SE" sz="3600" b="1" cap="none" spc="0" dirty="0">
                <a:solidFill>
                  <a:prstClr val="black"/>
                </a:solidFill>
                <a:latin typeface="Noto IKEA Latin" panose="020B0502040504020204" pitchFamily="34" charset="0"/>
                <a:ea typeface="+mn-ea"/>
                <a:cs typeface="+mn-cs"/>
              </a:rPr>
              <a:t> i JIK:</a:t>
            </a:r>
            <a:endParaRPr lang="en-GB" sz="3600" b="1" cap="none" spc="0" dirty="0">
              <a:solidFill>
                <a:prstClr val="black"/>
              </a:solidFill>
              <a:latin typeface="Noto IKEA Latin" panose="020B0502040504020204" pitchFamily="34" charset="0"/>
              <a:ea typeface="+mn-ea"/>
              <a:cs typeface="+mn-cs"/>
            </a:endParaRPr>
          </a:p>
        </p:txBody>
      </p:sp>
      <p:sp>
        <p:nvSpPr>
          <p:cNvPr id="3" name="Platshållare för innehåll 2">
            <a:extLst>
              <a:ext uri="{FF2B5EF4-FFF2-40B4-BE49-F238E27FC236}">
                <a16:creationId xmlns:a16="http://schemas.microsoft.com/office/drawing/2014/main" id="{EA994DA8-EE78-1092-F61F-79F443838DDB}"/>
              </a:ext>
            </a:extLst>
          </p:cNvPr>
          <p:cNvSpPr>
            <a:spLocks noGrp="1"/>
          </p:cNvSpPr>
          <p:nvPr>
            <p:ph idx="1"/>
          </p:nvPr>
        </p:nvSpPr>
        <p:spPr>
          <a:xfrm>
            <a:off x="1137633" y="1374882"/>
            <a:ext cx="9916733" cy="5038860"/>
          </a:xfrm>
        </p:spPr>
        <p:txBody>
          <a:bodyPr/>
          <a:lstStyle/>
          <a:p>
            <a:pPr marL="0" indent="0">
              <a:buNone/>
            </a:pPr>
            <a:r>
              <a:rPr lang="en-GB" sz="2000" dirty="0" err="1">
                <a:solidFill>
                  <a:srgbClr val="242424"/>
                </a:solidFill>
                <a:highlight>
                  <a:srgbClr val="FFFFFF"/>
                </a:highlight>
                <a:latin typeface="+mn-lt"/>
                <a:cs typeface="Segoe UI" panose="020B0502040204020203" pitchFamily="34" charset="0"/>
              </a:rPr>
              <a:t>Medlemsavgift</a:t>
            </a:r>
            <a:r>
              <a:rPr lang="en-GB" sz="2000" dirty="0">
                <a:solidFill>
                  <a:srgbClr val="242424"/>
                </a:solidFill>
                <a:highlight>
                  <a:srgbClr val="FFFFFF"/>
                </a:highlight>
                <a:latin typeface="+mn-lt"/>
                <a:cs typeface="Segoe UI" panose="020B0502040204020203" pitchFamily="34" charset="0"/>
              </a:rPr>
              <a:t> i JIK 400kr plus </a:t>
            </a:r>
            <a:r>
              <a:rPr lang="en-GB" sz="2000" dirty="0" err="1">
                <a:solidFill>
                  <a:srgbClr val="242424"/>
                </a:solidFill>
                <a:highlight>
                  <a:srgbClr val="FFFFFF"/>
                </a:highlight>
                <a:latin typeface="+mn-lt"/>
                <a:cs typeface="Segoe UI" panose="020B0502040204020203" pitchFamily="34" charset="0"/>
              </a:rPr>
              <a:t>träningsavgift</a:t>
            </a:r>
            <a:r>
              <a:rPr lang="en-GB" sz="2000" dirty="0">
                <a:solidFill>
                  <a:srgbClr val="242424"/>
                </a:solidFill>
                <a:highlight>
                  <a:srgbClr val="FFFFFF"/>
                </a:highlight>
                <a:latin typeface="+mn-lt"/>
                <a:cs typeface="Segoe UI" panose="020B0502040204020203" pitchFamily="34" charset="0"/>
              </a:rPr>
              <a:t>.</a:t>
            </a:r>
          </a:p>
          <a:p>
            <a:pPr marL="0" indent="0">
              <a:buNone/>
            </a:pPr>
            <a:r>
              <a:rPr lang="en-GB" sz="2000" dirty="0" err="1">
                <a:solidFill>
                  <a:srgbClr val="242424"/>
                </a:solidFill>
                <a:highlight>
                  <a:srgbClr val="FFFFFF"/>
                </a:highlight>
                <a:latin typeface="+mn-lt"/>
                <a:cs typeface="Segoe UI" panose="020B0502040204020203" pitchFamily="34" charset="0"/>
              </a:rPr>
              <a:t>Nivå</a:t>
            </a:r>
            <a:r>
              <a:rPr lang="en-GB" sz="2000" dirty="0">
                <a:solidFill>
                  <a:srgbClr val="242424"/>
                </a:solidFill>
                <a:highlight>
                  <a:srgbClr val="FFFFFF"/>
                </a:highlight>
                <a:latin typeface="+mn-lt"/>
                <a:cs typeface="Segoe UI" panose="020B0502040204020203" pitchFamily="34" charset="0"/>
              </a:rPr>
              <a:t> </a:t>
            </a:r>
            <a:r>
              <a:rPr lang="en-GB" sz="2000" dirty="0" err="1">
                <a:solidFill>
                  <a:srgbClr val="242424"/>
                </a:solidFill>
                <a:highlight>
                  <a:srgbClr val="FFFFFF"/>
                </a:highlight>
                <a:latin typeface="+mn-lt"/>
                <a:cs typeface="Segoe UI" panose="020B0502040204020203" pitchFamily="34" charset="0"/>
              </a:rPr>
              <a:t>på</a:t>
            </a:r>
            <a:r>
              <a:rPr lang="en-GB" sz="2000" dirty="0">
                <a:solidFill>
                  <a:srgbClr val="242424"/>
                </a:solidFill>
                <a:highlight>
                  <a:srgbClr val="FFFFFF"/>
                </a:highlight>
                <a:latin typeface="+mn-lt"/>
                <a:cs typeface="Segoe UI" panose="020B0502040204020203" pitchFamily="34" charset="0"/>
              </a:rPr>
              <a:t> </a:t>
            </a:r>
            <a:r>
              <a:rPr lang="en-GB" sz="2000" dirty="0" err="1">
                <a:solidFill>
                  <a:srgbClr val="242424"/>
                </a:solidFill>
                <a:highlight>
                  <a:srgbClr val="FFFFFF"/>
                </a:highlight>
                <a:latin typeface="+mn-lt"/>
                <a:cs typeface="Segoe UI" panose="020B0502040204020203" pitchFamily="34" charset="0"/>
              </a:rPr>
              <a:t>träningsavgift</a:t>
            </a:r>
            <a:r>
              <a:rPr lang="en-GB" sz="2000" dirty="0">
                <a:solidFill>
                  <a:srgbClr val="242424"/>
                </a:solidFill>
                <a:highlight>
                  <a:srgbClr val="FFFFFF"/>
                </a:highlight>
                <a:latin typeface="+mn-lt"/>
                <a:cs typeface="Segoe UI" panose="020B0502040204020203" pitchFamily="34" charset="0"/>
              </a:rPr>
              <a:t> </a:t>
            </a:r>
            <a:r>
              <a:rPr lang="en-GB" sz="2000" dirty="0" err="1">
                <a:solidFill>
                  <a:srgbClr val="242424"/>
                </a:solidFill>
                <a:highlight>
                  <a:srgbClr val="FFFFFF"/>
                </a:highlight>
                <a:latin typeface="+mn-lt"/>
                <a:cs typeface="Segoe UI" panose="020B0502040204020203" pitchFamily="34" charset="0"/>
              </a:rPr>
              <a:t>beror</a:t>
            </a:r>
            <a:r>
              <a:rPr lang="en-GB" sz="2000" dirty="0">
                <a:solidFill>
                  <a:srgbClr val="242424"/>
                </a:solidFill>
                <a:highlight>
                  <a:srgbClr val="FFFFFF"/>
                </a:highlight>
                <a:latin typeface="+mn-lt"/>
                <a:cs typeface="Segoe UI" panose="020B0502040204020203" pitchFamily="34" charset="0"/>
              </a:rPr>
              <a:t> </a:t>
            </a:r>
            <a:r>
              <a:rPr lang="en-GB" sz="2000" dirty="0" err="1">
                <a:solidFill>
                  <a:srgbClr val="242424"/>
                </a:solidFill>
                <a:highlight>
                  <a:srgbClr val="FFFFFF"/>
                </a:highlight>
                <a:latin typeface="+mn-lt"/>
                <a:cs typeface="Segoe UI" panose="020B0502040204020203" pitchFamily="34" charset="0"/>
              </a:rPr>
              <a:t>av</a:t>
            </a:r>
            <a:r>
              <a:rPr lang="en-GB" sz="2000" dirty="0">
                <a:solidFill>
                  <a:srgbClr val="242424"/>
                </a:solidFill>
                <a:highlight>
                  <a:srgbClr val="FFFFFF"/>
                </a:highlight>
                <a:latin typeface="+mn-lt"/>
                <a:cs typeface="Segoe UI" panose="020B0502040204020203" pitchFamily="34" charset="0"/>
              </a:rPr>
              <a:t> </a:t>
            </a:r>
            <a:r>
              <a:rPr lang="en-GB" sz="2000" dirty="0" err="1">
                <a:solidFill>
                  <a:srgbClr val="242424"/>
                </a:solidFill>
                <a:highlight>
                  <a:srgbClr val="FFFFFF"/>
                </a:highlight>
                <a:latin typeface="+mn-lt"/>
                <a:cs typeface="Segoe UI" panose="020B0502040204020203" pitchFamily="34" charset="0"/>
              </a:rPr>
              <a:t>antal</a:t>
            </a:r>
            <a:r>
              <a:rPr lang="en-GB" sz="2000" dirty="0">
                <a:solidFill>
                  <a:srgbClr val="242424"/>
                </a:solidFill>
                <a:highlight>
                  <a:srgbClr val="FFFFFF"/>
                </a:highlight>
                <a:latin typeface="+mn-lt"/>
                <a:cs typeface="Segoe UI" panose="020B0502040204020203" pitchFamily="34" charset="0"/>
              </a:rPr>
              <a:t> </a:t>
            </a:r>
            <a:r>
              <a:rPr lang="en-GB" sz="2000" dirty="0" err="1">
                <a:solidFill>
                  <a:srgbClr val="242424"/>
                </a:solidFill>
                <a:highlight>
                  <a:srgbClr val="FFFFFF"/>
                </a:highlight>
                <a:latin typeface="+mn-lt"/>
                <a:cs typeface="Segoe UI" panose="020B0502040204020203" pitchFamily="34" charset="0"/>
              </a:rPr>
              <a:t>träningar</a:t>
            </a:r>
            <a:r>
              <a:rPr lang="en-GB" sz="2000" dirty="0">
                <a:solidFill>
                  <a:srgbClr val="242424"/>
                </a:solidFill>
                <a:highlight>
                  <a:srgbClr val="FFFFFF"/>
                </a:highlight>
                <a:latin typeface="+mn-lt"/>
                <a:cs typeface="Segoe UI" panose="020B0502040204020203" pitchFamily="34" charset="0"/>
              </a:rPr>
              <a:t>, </a:t>
            </a:r>
            <a:r>
              <a:rPr lang="en-GB" sz="2000" dirty="0" err="1">
                <a:solidFill>
                  <a:srgbClr val="242424"/>
                </a:solidFill>
                <a:highlight>
                  <a:srgbClr val="FFFFFF"/>
                </a:highlight>
                <a:latin typeface="+mn-lt"/>
                <a:cs typeface="Segoe UI" panose="020B0502040204020203" pitchFamily="34" charset="0"/>
              </a:rPr>
              <a:t>serieavgifter</a:t>
            </a:r>
            <a:r>
              <a:rPr lang="en-GB" sz="2000" dirty="0">
                <a:solidFill>
                  <a:srgbClr val="242424"/>
                </a:solidFill>
                <a:highlight>
                  <a:srgbClr val="FFFFFF"/>
                </a:highlight>
                <a:latin typeface="+mn-lt"/>
                <a:cs typeface="Segoe UI" panose="020B0502040204020203" pitchFamily="34" charset="0"/>
              </a:rPr>
              <a:t> och </a:t>
            </a:r>
            <a:r>
              <a:rPr lang="en-GB" sz="2000" dirty="0" err="1">
                <a:solidFill>
                  <a:srgbClr val="242424"/>
                </a:solidFill>
                <a:highlight>
                  <a:srgbClr val="FFFFFF"/>
                </a:highlight>
                <a:latin typeface="+mn-lt"/>
                <a:cs typeface="Segoe UI" panose="020B0502040204020203" pitchFamily="34" charset="0"/>
              </a:rPr>
              <a:t>domararvoden</a:t>
            </a:r>
            <a:r>
              <a:rPr lang="en-GB" sz="2000" dirty="0">
                <a:solidFill>
                  <a:srgbClr val="242424"/>
                </a:solidFill>
                <a:highlight>
                  <a:srgbClr val="FFFFFF"/>
                </a:highlight>
                <a:latin typeface="+mn-lt"/>
                <a:cs typeface="Segoe UI" panose="020B0502040204020203" pitchFamily="34" charset="0"/>
              </a:rPr>
              <a:t>.</a:t>
            </a:r>
          </a:p>
        </p:txBody>
      </p:sp>
      <p:sp>
        <p:nvSpPr>
          <p:cNvPr id="5" name="Rectangle 2">
            <a:extLst>
              <a:ext uri="{FF2B5EF4-FFF2-40B4-BE49-F238E27FC236}">
                <a16:creationId xmlns:a16="http://schemas.microsoft.com/office/drawing/2014/main" id="{22D99600-9CAE-C324-C0CC-693021452B78}"/>
              </a:ext>
            </a:extLst>
          </p:cNvPr>
          <p:cNvSpPr/>
          <p:nvPr/>
        </p:nvSpPr>
        <p:spPr>
          <a:xfrm>
            <a:off x="1272700" y="2663415"/>
            <a:ext cx="4423894" cy="1190007"/>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sz="1600" b="1" i="0" u="none" strike="noStrike" kern="1200" cap="none" spc="0" normalizeH="0" baseline="0" noProof="0" dirty="0" err="1">
                <a:ln>
                  <a:noFill/>
                </a:ln>
                <a:solidFill>
                  <a:srgbClr val="FFFFFF"/>
                </a:solidFill>
                <a:effectLst/>
                <a:uLnTx/>
                <a:uFillTx/>
                <a:latin typeface="Gill Sans MT"/>
                <a:ea typeface="+mn-ea"/>
                <a:cs typeface="+mn-cs"/>
              </a:rPr>
              <a:t>Grön</a:t>
            </a:r>
            <a:r>
              <a:rPr kumimoji="0" sz="1600" b="1" i="0" u="none" strike="noStrike" kern="1200" cap="none" spc="0" normalizeH="0" baseline="0" noProof="0" dirty="0">
                <a:ln>
                  <a:noFill/>
                </a:ln>
                <a:solidFill>
                  <a:srgbClr val="FFFFFF"/>
                </a:solidFill>
                <a:effectLst/>
                <a:uLnTx/>
                <a:uFillTx/>
                <a:latin typeface="Gill Sans MT"/>
                <a:ea typeface="+mn-ea"/>
                <a:cs typeface="+mn-cs"/>
              </a:rPr>
              <a:t> </a:t>
            </a:r>
            <a:r>
              <a:rPr kumimoji="0" sz="1600" b="1" i="0" u="none" strike="noStrike" kern="1200" cap="none" spc="0" normalizeH="0" baseline="0" noProof="0" dirty="0" err="1">
                <a:ln>
                  <a:noFill/>
                </a:ln>
                <a:solidFill>
                  <a:srgbClr val="FFFFFF"/>
                </a:solidFill>
                <a:effectLst/>
                <a:uLnTx/>
                <a:uFillTx/>
                <a:latin typeface="Gill Sans MT"/>
                <a:ea typeface="+mn-ea"/>
                <a:cs typeface="+mn-cs"/>
              </a:rPr>
              <a:t>nivå</a:t>
            </a:r>
            <a:r>
              <a:rPr kumimoji="0" sz="1600" b="1" i="0" u="none" strike="noStrike" kern="1200" cap="none" spc="0" normalizeH="0" baseline="0" noProof="0" dirty="0">
                <a:ln>
                  <a:noFill/>
                </a:ln>
                <a:solidFill>
                  <a:srgbClr val="FFFFFF"/>
                </a:solidFill>
                <a:effectLst/>
                <a:uLnTx/>
                <a:uFillTx/>
                <a:latin typeface="Gill Sans MT"/>
                <a:ea typeface="+mn-ea"/>
                <a:cs typeface="+mn-cs"/>
              </a:rPr>
              <a:t>:</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1200 kr</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1–2 träningar/vecka, poolspel</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Tidig träningstid, helg och premium</a:t>
            </a:r>
          </a:p>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lang="sv-SE"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err="1">
                <a:ln>
                  <a:noFill/>
                </a:ln>
                <a:solidFill>
                  <a:srgbClr val="FFFFFF"/>
                </a:solidFill>
                <a:effectLst/>
                <a:uLnTx/>
                <a:uFillTx/>
                <a:latin typeface="Gill Sans MT"/>
                <a:ea typeface="+mn-ea"/>
                <a:cs typeface="+mn-cs"/>
              </a:rPr>
              <a:t>Talavidskolan</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 Per Brahe, äldre större hallar</a:t>
            </a:r>
            <a:endParaRPr kumimoji="0" sz="1400" b="0" i="0" u="none" strike="noStrike" kern="1200" cap="none" spc="0" normalizeH="0" baseline="0" noProof="0" dirty="0">
              <a:ln>
                <a:noFill/>
              </a:ln>
              <a:solidFill>
                <a:srgbClr val="FFFFFF"/>
              </a:solidFill>
              <a:effectLst/>
              <a:uLnTx/>
              <a:uFillTx/>
              <a:latin typeface="Gill Sans MT"/>
              <a:ea typeface="+mn-ea"/>
              <a:cs typeface="+mn-cs"/>
            </a:endParaRPr>
          </a:p>
        </p:txBody>
      </p:sp>
      <p:sp>
        <p:nvSpPr>
          <p:cNvPr id="6" name="Rectangle 3">
            <a:extLst>
              <a:ext uri="{FF2B5EF4-FFF2-40B4-BE49-F238E27FC236}">
                <a16:creationId xmlns:a16="http://schemas.microsoft.com/office/drawing/2014/main" id="{39CBCC03-C4DF-1B1E-C2D0-447A87F7CE16}"/>
              </a:ext>
            </a:extLst>
          </p:cNvPr>
          <p:cNvSpPr/>
          <p:nvPr/>
        </p:nvSpPr>
        <p:spPr>
          <a:xfrm>
            <a:off x="1272700" y="3943575"/>
            <a:ext cx="6265572" cy="119000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sz="1600" b="1" i="0" u="none" strike="noStrike" kern="1200" cap="none" spc="0" normalizeH="0" baseline="0" noProof="0" dirty="0" err="1">
                <a:ln>
                  <a:noFill/>
                </a:ln>
                <a:solidFill>
                  <a:srgbClr val="FFFFFF"/>
                </a:solidFill>
                <a:effectLst/>
                <a:uLnTx/>
                <a:uFillTx/>
                <a:latin typeface="Gill Sans MT"/>
                <a:ea typeface="+mn-ea"/>
                <a:cs typeface="+mn-cs"/>
              </a:rPr>
              <a:t>Blå</a:t>
            </a:r>
            <a:r>
              <a:rPr kumimoji="0" sz="1600" b="1" i="0" u="none" strike="noStrike" kern="1200" cap="none" spc="0" normalizeH="0" baseline="0" noProof="0" dirty="0">
                <a:ln>
                  <a:noFill/>
                </a:ln>
                <a:solidFill>
                  <a:srgbClr val="FFFFFF"/>
                </a:solidFill>
                <a:effectLst/>
                <a:uLnTx/>
                <a:uFillTx/>
                <a:latin typeface="Gill Sans MT"/>
                <a:ea typeface="+mn-ea"/>
                <a:cs typeface="+mn-cs"/>
              </a:rPr>
              <a:t> </a:t>
            </a:r>
            <a:r>
              <a:rPr kumimoji="0" sz="1600" b="1" i="0" u="none" strike="noStrike" kern="1200" cap="none" spc="0" normalizeH="0" baseline="0" noProof="0" dirty="0" err="1">
                <a:ln>
                  <a:noFill/>
                </a:ln>
                <a:solidFill>
                  <a:srgbClr val="FFFFFF"/>
                </a:solidFill>
                <a:effectLst/>
                <a:uLnTx/>
                <a:uFillTx/>
                <a:latin typeface="Gill Sans MT"/>
                <a:ea typeface="+mn-ea"/>
                <a:cs typeface="+mn-cs"/>
              </a:rPr>
              <a:t>nivå</a:t>
            </a:r>
            <a:r>
              <a:rPr kumimoji="0" sz="1600" b="1" i="0" u="none" strike="noStrike" kern="1200" cap="none" spc="0" normalizeH="0" baseline="0" noProof="0" dirty="0">
                <a:ln>
                  <a:noFill/>
                </a:ln>
                <a:solidFill>
                  <a:srgbClr val="FFFFFF"/>
                </a:solidFill>
                <a:effectLst/>
                <a:uLnTx/>
                <a:uFillTx/>
                <a:latin typeface="Gill Sans MT"/>
                <a:ea typeface="+mn-ea"/>
                <a:cs typeface="+mn-cs"/>
              </a:rPr>
              <a:t>:</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1700kr</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2 träningar/vecka, seriespel</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Tidig träningstid, helg och premiumtid</a:t>
            </a:r>
          </a:p>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lang="sv-SE" sz="1400" b="0" i="0" u="none" strike="noStrike" kern="1200" cap="none" spc="0" normalizeH="0" baseline="0" noProof="0" dirty="0">
                <a:ln>
                  <a:noFill/>
                </a:ln>
                <a:solidFill>
                  <a:srgbClr val="FFFFFF"/>
                </a:solidFill>
                <a:effectLst/>
                <a:uLnTx/>
                <a:uFillTx/>
                <a:latin typeface="Gill Sans MT"/>
                <a:ea typeface="+mn-ea"/>
                <a:cs typeface="+mn-cs"/>
              </a:rPr>
              <a:t> Hisingstorp,  Idrottshuset</a:t>
            </a:r>
            <a:endParaRPr kumimoji="0" sz="1400" b="0" i="0" u="none" strike="noStrike" kern="1200" cap="none" spc="0" normalizeH="0" baseline="0" noProof="0" dirty="0">
              <a:ln>
                <a:noFill/>
              </a:ln>
              <a:solidFill>
                <a:srgbClr val="FFFFFF"/>
              </a:solidFill>
              <a:effectLst/>
              <a:uLnTx/>
              <a:uFillTx/>
              <a:latin typeface="Gill Sans MT"/>
              <a:ea typeface="+mn-ea"/>
              <a:cs typeface="+mn-cs"/>
            </a:endParaRPr>
          </a:p>
        </p:txBody>
      </p:sp>
      <p:sp>
        <p:nvSpPr>
          <p:cNvPr id="7" name="Rectangle 4">
            <a:extLst>
              <a:ext uri="{FF2B5EF4-FFF2-40B4-BE49-F238E27FC236}">
                <a16:creationId xmlns:a16="http://schemas.microsoft.com/office/drawing/2014/main" id="{B3DD3201-E10E-F202-D6D8-2D931F7D9FF4}"/>
              </a:ext>
            </a:extLst>
          </p:cNvPr>
          <p:cNvSpPr/>
          <p:nvPr/>
        </p:nvSpPr>
        <p:spPr>
          <a:xfrm>
            <a:off x="1272700" y="5275893"/>
            <a:ext cx="8506496" cy="1137849"/>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sz="1600" b="1" i="0" u="none" strike="noStrike" kern="1200" cap="none" spc="0" normalizeH="0" baseline="0" noProof="0" dirty="0" err="1">
                <a:ln>
                  <a:noFill/>
                </a:ln>
                <a:solidFill>
                  <a:srgbClr val="FFFFFF"/>
                </a:solidFill>
                <a:effectLst/>
                <a:uLnTx/>
                <a:uFillTx/>
                <a:latin typeface="Gill Sans MT"/>
                <a:ea typeface="+mn-ea"/>
                <a:cs typeface="+mn-cs"/>
              </a:rPr>
              <a:t>Röd</a:t>
            </a:r>
            <a:r>
              <a:rPr kumimoji="0" sz="1600" b="1" i="0" u="none" strike="noStrike" kern="1200" cap="none" spc="0" normalizeH="0" baseline="0" noProof="0" dirty="0">
                <a:ln>
                  <a:noFill/>
                </a:ln>
                <a:solidFill>
                  <a:srgbClr val="FFFFFF"/>
                </a:solidFill>
                <a:effectLst/>
                <a:uLnTx/>
                <a:uFillTx/>
                <a:latin typeface="Gill Sans MT"/>
                <a:ea typeface="+mn-ea"/>
                <a:cs typeface="+mn-cs"/>
              </a:rPr>
              <a:t> </a:t>
            </a:r>
            <a:r>
              <a:rPr kumimoji="0" sz="1600" b="1" i="0" u="none" strike="noStrike" kern="1200" cap="none" spc="0" normalizeH="0" baseline="0" noProof="0" dirty="0" err="1">
                <a:ln>
                  <a:noFill/>
                </a:ln>
                <a:solidFill>
                  <a:srgbClr val="FFFFFF"/>
                </a:solidFill>
                <a:effectLst/>
                <a:uLnTx/>
                <a:uFillTx/>
                <a:latin typeface="Gill Sans MT"/>
                <a:ea typeface="+mn-ea"/>
                <a:cs typeface="+mn-cs"/>
              </a:rPr>
              <a:t>nivå</a:t>
            </a:r>
            <a:r>
              <a:rPr kumimoji="0" sz="1600" b="1" i="0" u="none" strike="noStrike" kern="1200" cap="none" spc="0" normalizeH="0" baseline="0" noProof="0" dirty="0">
                <a:ln>
                  <a:noFill/>
                </a:ln>
                <a:solidFill>
                  <a:srgbClr val="FFFFFF"/>
                </a:solidFill>
                <a:effectLst/>
                <a:uLnTx/>
                <a:uFillTx/>
                <a:latin typeface="Gill Sans MT"/>
                <a:ea typeface="+mn-ea"/>
                <a:cs typeface="+mn-cs"/>
              </a:rPr>
              <a:t>:</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lang="sv-SE" sz="1400">
                <a:solidFill>
                  <a:srgbClr val="FFFFFF"/>
                </a:solidFill>
                <a:latin typeface="Gill Sans MT"/>
              </a:rPr>
              <a:t>2000</a:t>
            </a:r>
            <a:r>
              <a:rPr kumimoji="0" lang="sv-SE" sz="1400" b="0" i="0" u="none" strike="noStrike" kern="1200" cap="none" spc="0" normalizeH="0" baseline="0" noProof="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kr</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2–3 träningar/vecka, seriespel</a:t>
            </a:r>
            <a:r>
              <a:rPr kumimoji="0" sz="1400" b="0" i="0" u="none" strike="noStrike" kern="1200" cap="none" spc="0" normalizeH="0" baseline="0" noProof="0" dirty="0">
                <a:ln>
                  <a:noFill/>
                </a:ln>
                <a:solidFill>
                  <a:srgbClr val="FFFFFF"/>
                </a:solidFill>
                <a:effectLst/>
                <a:uLnTx/>
                <a:uFillTx/>
                <a:latin typeface="Gill Sans MT"/>
                <a:ea typeface="+mn-ea"/>
                <a:cs typeface="+mn-cs"/>
              </a:rPr>
              <a:t>
</a:t>
            </a:r>
            <a:r>
              <a:rPr kumimoji="0" lang="sv-SE" sz="1400" b="0" i="0" u="none" strike="noStrike" kern="1200" cap="none" spc="0" normalizeH="0" baseline="0" noProof="0" dirty="0">
                <a:ln>
                  <a:noFill/>
                </a:ln>
                <a:solidFill>
                  <a:srgbClr val="FFFFFF"/>
                </a:solidFill>
                <a:effectLst/>
                <a:uLnTx/>
                <a:uFillTx/>
                <a:latin typeface="Gill Sans MT"/>
                <a:ea typeface="+mn-ea"/>
                <a:cs typeface="+mn-cs"/>
              </a:rPr>
              <a:t>Tidig/sen träningstid och premiumtid</a:t>
            </a:r>
          </a:p>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lang="sv-SE" sz="1400" b="0" i="0" u="none" strike="noStrike" kern="1200" cap="none" spc="0" normalizeH="0" baseline="0" noProof="0" dirty="0">
                <a:ln>
                  <a:noFill/>
                </a:ln>
                <a:solidFill>
                  <a:srgbClr val="FFFFFF"/>
                </a:solidFill>
                <a:effectLst/>
                <a:uLnTx/>
                <a:uFillTx/>
                <a:latin typeface="Gill Sans MT"/>
                <a:ea typeface="+mn-ea"/>
                <a:cs typeface="+mn-cs"/>
              </a:rPr>
              <a:t> Hisingstorp, Ljungarum, Idrottshuset</a:t>
            </a:r>
            <a:endParaRPr kumimoji="0" sz="1400" b="0" i="0" u="none" strike="noStrike" kern="1200" cap="none" spc="0" normalizeH="0" baseline="0" noProof="0" dirty="0">
              <a:ln>
                <a:noFill/>
              </a:ln>
              <a:solidFill>
                <a:srgbClr val="FFFFFF"/>
              </a:solidFill>
              <a:effectLst/>
              <a:uLnTx/>
              <a:uFillTx/>
              <a:latin typeface="Gill Sans MT"/>
              <a:ea typeface="+mn-ea"/>
              <a:cs typeface="+mn-cs"/>
            </a:endParaRPr>
          </a:p>
        </p:txBody>
      </p:sp>
    </p:spTree>
    <p:extLst>
      <p:ext uri="{BB962C8B-B14F-4D97-AF65-F5344CB8AC3E}">
        <p14:creationId xmlns:p14="http://schemas.microsoft.com/office/powerpoint/2010/main" val="1416568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04CD92-2A12-75BF-15D4-757C3DA8991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E19D752D-3198-8B2A-6E21-43B08C14A844}"/>
              </a:ext>
            </a:extLst>
          </p:cNvPr>
          <p:cNvSpPr>
            <a:spLocks noChangeArrowheads="1"/>
          </p:cNvSpPr>
          <p:nvPr/>
        </p:nvSpPr>
        <p:spPr bwMode="auto">
          <a:xfrm>
            <a:off x="1234677" y="1908540"/>
            <a:ext cx="8150863" cy="39833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285750" indent="-285750">
              <a:lnSpc>
                <a:spcPct val="120000"/>
              </a:lnSpc>
              <a:buFont typeface="Arial" panose="020B0604020202020204" pitchFamily="34" charset="0"/>
              <a:buChar char="•"/>
            </a:pPr>
            <a:endParaRPr lang="sv-SE" sz="2000" dirty="0">
              <a:solidFill>
                <a:srgbClr val="242424"/>
              </a:solidFill>
              <a:highlight>
                <a:srgbClr val="FFFFFF"/>
              </a:highlight>
              <a:cs typeface="Segoe UI" panose="020B0502040204020203" pitchFamily="34" charset="0"/>
            </a:endParaRPr>
          </a:p>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6806E587-C753-2E51-BA37-410FEF3BF23E}"/>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5CA9D1CC-D8C9-0E6A-285A-8160E9008FBF}"/>
              </a:ext>
            </a:extLst>
          </p:cNvPr>
          <p:cNvSpPr txBox="1">
            <a:spLocks/>
          </p:cNvSpPr>
          <p:nvPr/>
        </p:nvSpPr>
        <p:spPr>
          <a:xfrm>
            <a:off x="683408" y="424702"/>
            <a:ext cx="5717392"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Medlemsinformation</a:t>
            </a:r>
            <a:r>
              <a:rPr lang="en-US" sz="3600" b="1" cap="none" spc="0" dirty="0">
                <a:solidFill>
                  <a:prstClr val="black"/>
                </a:solidFill>
                <a:latin typeface="Noto IKEA Latin" panose="020B0502040504020204" pitchFamily="34" charset="0"/>
                <a:ea typeface="+mn-ea"/>
                <a:cs typeface="+mn-cs"/>
              </a:rPr>
              <a:t>  </a:t>
            </a:r>
          </a:p>
        </p:txBody>
      </p:sp>
      <p:sp>
        <p:nvSpPr>
          <p:cNvPr id="2" name="TextBox 1">
            <a:extLst>
              <a:ext uri="{FF2B5EF4-FFF2-40B4-BE49-F238E27FC236}">
                <a16:creationId xmlns:a16="http://schemas.microsoft.com/office/drawing/2014/main" id="{0159482A-AA81-936A-2D43-2D6AB2BBD91F}"/>
              </a:ext>
            </a:extLst>
          </p:cNvPr>
          <p:cNvSpPr txBox="1"/>
          <p:nvPr/>
        </p:nvSpPr>
        <p:spPr>
          <a:xfrm>
            <a:off x="1466490" y="1302589"/>
            <a:ext cx="8885207" cy="4801314"/>
          </a:xfrm>
          <a:prstGeom prst="rect">
            <a:avLst/>
          </a:prstGeom>
          <a:noFill/>
        </p:spPr>
        <p:txBody>
          <a:bodyPr wrap="square" rtlCol="0">
            <a:spAutoFit/>
          </a:bodyPr>
          <a:lstStyle/>
          <a:p>
            <a:r>
              <a:rPr lang="sv-SE" b="1" dirty="0"/>
              <a:t>Medlemsavgift:</a:t>
            </a:r>
            <a:r>
              <a:rPr lang="sv-SE" dirty="0"/>
              <a:t> </a:t>
            </a:r>
          </a:p>
          <a:p>
            <a:r>
              <a:rPr lang="sv-SE" dirty="0"/>
              <a:t>Säsongen 26/27 behåller vi samma medlemsavgift som varit under föregående år: 400 kr</a:t>
            </a:r>
          </a:p>
          <a:p>
            <a:endParaRPr lang="sv-SE" dirty="0"/>
          </a:p>
          <a:p>
            <a:r>
              <a:rPr lang="sv-SE" dirty="0"/>
              <a:t>Familjemedlemskap 800 :- (här ingår medlemskap för alla som är skrivna på samma adress)</a:t>
            </a:r>
          </a:p>
          <a:p>
            <a:endParaRPr lang="sv-SE" dirty="0"/>
          </a:p>
          <a:p>
            <a:r>
              <a:rPr lang="sv-SE" dirty="0"/>
              <a:t>Familjemedlemskap Plus 1200 :- (här ingår medlemskap för alla som är skrivna på samma adress samt inträde till säsongens alla JIK-matcher i SSL, Allsvenskan samt Herr - &amp; Damjunior)</a:t>
            </a:r>
          </a:p>
          <a:p>
            <a:endParaRPr lang="sv-SE" dirty="0"/>
          </a:p>
          <a:p>
            <a:r>
              <a:rPr lang="sv-SE" b="1" dirty="0"/>
              <a:t>Fritidskortet:</a:t>
            </a:r>
            <a:r>
              <a:rPr lang="sv-SE" dirty="0"/>
              <a:t> JIK är anslutna till Fritidskortet, vilket kan användas för barn i ålder 8-16 år för medlems- och träningsavgift. </a:t>
            </a:r>
          </a:p>
          <a:p>
            <a:r>
              <a:rPr lang="sv-SE" dirty="0"/>
              <a:t>Om du vill använda Fritidskortet gör du så här: </a:t>
            </a:r>
          </a:p>
          <a:p>
            <a:pPr marL="342900" indent="-342900">
              <a:buAutoNum type="arabicPeriod"/>
            </a:pPr>
            <a:r>
              <a:rPr lang="sv-SE" dirty="0"/>
              <a:t>Betala in hela beloppet på den faktura som är utskickad från Jönköpings IK </a:t>
            </a:r>
          </a:p>
          <a:p>
            <a:pPr marL="342900" indent="-342900">
              <a:buAutoNum type="arabicPeriod"/>
            </a:pPr>
            <a:r>
              <a:rPr lang="sv-SE" dirty="0"/>
              <a:t>Logga in och gör din ansökan till Fritidskortet på </a:t>
            </a:r>
            <a:r>
              <a:rPr lang="sv-SE" dirty="0">
                <a:hlinkClick r:id="rId4"/>
              </a:rPr>
              <a:t>fritidskortet.se</a:t>
            </a:r>
            <a:r>
              <a:rPr lang="sv-SE" dirty="0"/>
              <a:t> </a:t>
            </a:r>
          </a:p>
          <a:p>
            <a:pPr marL="342900" indent="-342900">
              <a:buAutoNum type="arabicPeriod"/>
            </a:pPr>
            <a:r>
              <a:rPr lang="sv-SE" dirty="0"/>
              <a:t>Skicka in en bekräftelse/skärmdump på din beviljade beslut till ekonomi@jik.se inklusive namn, bankkontonummer och fakturanummer (fakturan från Jönköpings IK) </a:t>
            </a:r>
          </a:p>
          <a:p>
            <a:pPr marL="342900" indent="-342900">
              <a:buAutoNum type="arabicPeriod"/>
            </a:pPr>
            <a:r>
              <a:rPr lang="sv-SE" dirty="0"/>
              <a:t>Återbetalning av det beviljade beloppet.  Vid frågor kontakta ekonomi@jik.se</a:t>
            </a:r>
          </a:p>
        </p:txBody>
      </p:sp>
    </p:spTree>
    <p:extLst>
      <p:ext uri="{BB962C8B-B14F-4D97-AF65-F5344CB8AC3E}">
        <p14:creationId xmlns:p14="http://schemas.microsoft.com/office/powerpoint/2010/main" val="8683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34677" y="1908540"/>
            <a:ext cx="8150863" cy="39833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285750" indent="-285750">
              <a:lnSpc>
                <a:spcPct val="120000"/>
              </a:lnSpc>
              <a:buFont typeface="Arial" panose="020B0604020202020204" pitchFamily="34" charset="0"/>
              <a:buChar char="•"/>
            </a:pPr>
            <a:endParaRPr lang="sv-SE" sz="2000" dirty="0">
              <a:solidFill>
                <a:srgbClr val="242424"/>
              </a:solidFill>
              <a:highlight>
                <a:srgbClr val="FFFFFF"/>
              </a:highlight>
              <a:cs typeface="Segoe UI" panose="020B0502040204020203" pitchFamily="34" charset="0"/>
            </a:endParaRPr>
          </a:p>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83408" y="424702"/>
            <a:ext cx="3648738"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a:solidFill>
                  <a:prstClr val="black"/>
                </a:solidFill>
                <a:latin typeface="Noto IKEA Latin" panose="020B0502040504020204" pitchFamily="34" charset="0"/>
                <a:ea typeface="+mn-ea"/>
                <a:cs typeface="+mn-cs"/>
              </a:rPr>
              <a:t>  </a:t>
            </a:r>
          </a:p>
        </p:txBody>
      </p:sp>
    </p:spTree>
    <p:extLst>
      <p:ext uri="{BB962C8B-B14F-4D97-AF65-F5344CB8AC3E}">
        <p14:creationId xmlns:p14="http://schemas.microsoft.com/office/powerpoint/2010/main" val="282435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44752" y="1099205"/>
            <a:ext cx="5631357" cy="386202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285750" indent="-285750">
              <a:lnSpc>
                <a:spcPct val="120000"/>
              </a:lnSpc>
              <a:buFont typeface="Arial" panose="020B0604020202020204" pitchFamily="34" charset="0"/>
              <a:buChar char="•"/>
            </a:pPr>
            <a:r>
              <a:rPr lang="sv-SE" sz="2000" dirty="0"/>
              <a:t>På gång i JIK 2026/27</a:t>
            </a:r>
          </a:p>
          <a:p>
            <a:pPr marL="285750" indent="-285750">
              <a:lnSpc>
                <a:spcPct val="120000"/>
              </a:lnSpc>
              <a:buFont typeface="Arial" panose="020B0604020202020204" pitchFamily="34" charset="0"/>
              <a:buChar char="•"/>
            </a:pPr>
            <a:r>
              <a:rPr lang="sv-SE" sz="2000" dirty="0"/>
              <a:t>På gång i JIK BoU </a:t>
            </a:r>
          </a:p>
          <a:p>
            <a:pPr marL="285750" indent="-285750">
              <a:lnSpc>
                <a:spcPct val="120000"/>
              </a:lnSpc>
              <a:buFont typeface="Arial" panose="020B0604020202020204" pitchFamily="34" charset="0"/>
              <a:buChar char="•"/>
            </a:pPr>
            <a:r>
              <a:rPr lang="sv-SE" sz="2000" dirty="0"/>
              <a:t>Viktiga datum</a:t>
            </a:r>
          </a:p>
          <a:p>
            <a:pPr marL="285750" indent="-285750">
              <a:lnSpc>
                <a:spcPct val="120000"/>
              </a:lnSpc>
              <a:buFont typeface="Arial" panose="020B0604020202020204" pitchFamily="34" charset="0"/>
              <a:buChar char="•"/>
            </a:pPr>
            <a:r>
              <a:rPr lang="sv-SE" sz="2000" dirty="0"/>
              <a:t>Medlemsinformation</a:t>
            </a:r>
          </a:p>
        </p:txBody>
      </p:sp>
      <p:pic>
        <p:nvPicPr>
          <p:cNvPr id="1028" name="Picture 4">
            <a:extLst>
              <a:ext uri="{FF2B5EF4-FFF2-40B4-BE49-F238E27FC236}">
                <a16:creationId xmlns:a16="http://schemas.microsoft.com/office/drawing/2014/main" id="{FCDEB040-2D98-E222-4429-D7EE634F08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72" r="31696"/>
          <a:stretch/>
        </p:blipFill>
        <p:spPr bwMode="auto">
          <a:xfrm>
            <a:off x="8487520" y="467834"/>
            <a:ext cx="3128655" cy="29462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FDE4AAD-497C-D3FB-648E-93FED9DE3246}"/>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129683" y="4207961"/>
            <a:ext cx="3109429" cy="23320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357A37A-056D-21C7-1D2C-4D224C96233F}"/>
              </a:ext>
            </a:extLst>
          </p:cNvPr>
          <p:cNvPicPr>
            <a:picLocks noChangeAspect="1"/>
          </p:cNvPicPr>
          <p:nvPr/>
        </p:nvPicPr>
        <p:blipFill rotWithShape="1">
          <a:blip r:embed="rId5"/>
          <a:srcRect l="2694" r="6824" b="2"/>
          <a:stretch/>
        </p:blipFill>
        <p:spPr>
          <a:xfrm>
            <a:off x="7738947" y="2764676"/>
            <a:ext cx="2624493" cy="2653968"/>
          </a:xfrm>
          <a:prstGeom prst="rect">
            <a:avLst/>
          </a:prstGeom>
        </p:spPr>
      </p:pic>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6">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92035" y="467834"/>
            <a:ext cx="2742028"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a:solidFill>
                  <a:prstClr val="black"/>
                </a:solidFill>
                <a:latin typeface="Noto IKEA Latin" panose="020B0502040504020204" pitchFamily="34" charset="0"/>
                <a:ea typeface="+mn-ea"/>
                <a:cs typeface="+mn-cs"/>
              </a:rPr>
              <a:t>AGENDA</a:t>
            </a:r>
          </a:p>
        </p:txBody>
      </p:sp>
      <mc:AlternateContent xmlns:mc="http://schemas.openxmlformats.org/markup-compatibility/2006" xmlns:p14="http://schemas.microsoft.com/office/powerpoint/2010/main">
        <mc:Choice Requires="p14">
          <p:contentPart p14:bwMode="auto" r:id="rId7">
            <p14:nvContentPartPr>
              <p14:cNvPr id="8" name="Pennanteckning 7">
                <a:extLst>
                  <a:ext uri="{FF2B5EF4-FFF2-40B4-BE49-F238E27FC236}">
                    <a16:creationId xmlns:a16="http://schemas.microsoft.com/office/drawing/2014/main" id="{F442BBE9-D26C-ADFB-53BF-50D68C9D3914}"/>
                  </a:ext>
                </a:extLst>
              </p14:cNvPr>
              <p14:cNvContentPartPr/>
              <p14:nvPr/>
            </p14:nvContentPartPr>
            <p14:xfrm>
              <a:off x="2104818" y="2458657"/>
              <a:ext cx="360" cy="360"/>
            </p14:xfrm>
          </p:contentPart>
        </mc:Choice>
        <mc:Fallback xmlns="">
          <p:pic>
            <p:nvPicPr>
              <p:cNvPr id="8" name="Pennanteckning 7">
                <a:extLst>
                  <a:ext uri="{FF2B5EF4-FFF2-40B4-BE49-F238E27FC236}">
                    <a16:creationId xmlns:a16="http://schemas.microsoft.com/office/drawing/2014/main" id="{F442BBE9-D26C-ADFB-53BF-50D68C9D3914}"/>
                  </a:ext>
                </a:extLst>
              </p:cNvPr>
              <p:cNvPicPr/>
              <p:nvPr/>
            </p:nvPicPr>
            <p:blipFill>
              <a:blip r:embed="rId10"/>
              <a:stretch>
                <a:fillRect/>
              </a:stretch>
            </p:blipFill>
            <p:spPr>
              <a:xfrm>
                <a:off x="2086818" y="2440657"/>
                <a:ext cx="36000" cy="36000"/>
              </a:xfrm>
              <a:prstGeom prst="rect">
                <a:avLst/>
              </a:prstGeom>
            </p:spPr>
          </p:pic>
        </mc:Fallback>
      </mc:AlternateContent>
    </p:spTree>
    <p:extLst>
      <p:ext uri="{BB962C8B-B14F-4D97-AF65-F5344CB8AC3E}">
        <p14:creationId xmlns:p14="http://schemas.microsoft.com/office/powerpoint/2010/main" val="310831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0530E3-8FD2-76B6-E7CC-BCF1C26F30AD}"/>
            </a:ext>
          </a:extLst>
        </p:cNvPr>
        <p:cNvGrpSpPr/>
        <p:nvPr/>
      </p:nvGrpSpPr>
      <p:grpSpPr>
        <a:xfrm>
          <a:off x="0" y="0"/>
          <a:ext cx="0" cy="0"/>
          <a:chOff x="0" y="0"/>
          <a:chExt cx="0" cy="0"/>
        </a:xfrm>
      </p:grpSpPr>
      <p:sp>
        <p:nvSpPr>
          <p:cNvPr id="3" name="Rubrik 1">
            <a:extLst>
              <a:ext uri="{FF2B5EF4-FFF2-40B4-BE49-F238E27FC236}">
                <a16:creationId xmlns:a16="http://schemas.microsoft.com/office/drawing/2014/main" id="{468BBB2E-F652-F9FE-461B-AFBD21A526B2}"/>
              </a:ext>
            </a:extLst>
          </p:cNvPr>
          <p:cNvSpPr txBox="1">
            <a:spLocks/>
          </p:cNvSpPr>
          <p:nvPr/>
        </p:nvSpPr>
        <p:spPr>
          <a:xfrm>
            <a:off x="163377" y="299945"/>
            <a:ext cx="7218389"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sv-SE" sz="3600" b="1" cap="none" spc="0" dirty="0">
                <a:solidFill>
                  <a:prstClr val="black"/>
                </a:solidFill>
                <a:latin typeface="Noto IKEA Latin" panose="020B0502040504020204" pitchFamily="34" charset="0"/>
                <a:ea typeface="+mn-ea"/>
                <a:cs typeface="+mn-cs"/>
              </a:rPr>
              <a:t>JIK: Intäkter vs kostnader 25/26</a:t>
            </a:r>
            <a:endParaRPr lang="en-US" sz="3600" b="1" cap="none" spc="0" dirty="0">
              <a:solidFill>
                <a:prstClr val="black"/>
              </a:solidFill>
              <a:latin typeface="Noto IKEA Latin" panose="020B0502040504020204" pitchFamily="34" charset="0"/>
              <a:ea typeface="+mn-ea"/>
              <a:cs typeface="+mn-cs"/>
            </a:endParaRPr>
          </a:p>
        </p:txBody>
      </p:sp>
      <p:graphicFrame>
        <p:nvGraphicFramePr>
          <p:cNvPr id="5" name="Chart 4">
            <a:extLst>
              <a:ext uri="{FF2B5EF4-FFF2-40B4-BE49-F238E27FC236}">
                <a16:creationId xmlns:a16="http://schemas.microsoft.com/office/drawing/2014/main" id="{976CBC5C-5291-321E-14F4-ECB28821F4E4}"/>
              </a:ext>
            </a:extLst>
          </p:cNvPr>
          <p:cNvGraphicFramePr>
            <a:graphicFrameLocks/>
          </p:cNvGraphicFramePr>
          <p:nvPr>
            <p:extLst>
              <p:ext uri="{D42A27DB-BD31-4B8C-83A1-F6EECF244321}">
                <p14:modId xmlns:p14="http://schemas.microsoft.com/office/powerpoint/2010/main" val="3060051810"/>
              </p:ext>
            </p:extLst>
          </p:nvPr>
        </p:nvGraphicFramePr>
        <p:xfrm>
          <a:off x="757036" y="1730577"/>
          <a:ext cx="4679546" cy="3574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D5E74C7F-105F-458B-E148-FB29BD29B31D}"/>
              </a:ext>
            </a:extLst>
          </p:cNvPr>
          <p:cNvGraphicFramePr>
            <a:graphicFrameLocks/>
          </p:cNvGraphicFramePr>
          <p:nvPr>
            <p:extLst>
              <p:ext uri="{D42A27DB-BD31-4B8C-83A1-F6EECF244321}">
                <p14:modId xmlns:p14="http://schemas.microsoft.com/office/powerpoint/2010/main" val="1207421321"/>
              </p:ext>
            </p:extLst>
          </p:nvPr>
        </p:nvGraphicFramePr>
        <p:xfrm>
          <a:off x="5389440" y="1661595"/>
          <a:ext cx="6150300" cy="4174128"/>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6" descr="A black and white logo">
            <a:extLst>
              <a:ext uri="{FF2B5EF4-FFF2-40B4-BE49-F238E27FC236}">
                <a16:creationId xmlns:a16="http://schemas.microsoft.com/office/drawing/2014/main" id="{83D037DB-907E-4C9F-7BC3-4DED1D2EECEB}"/>
              </a:ext>
            </a:extLst>
          </p:cNvPr>
          <p:cNvPicPr>
            <a:picLocks noChangeAspect="1"/>
          </p:cNvPicPr>
          <p:nvPr/>
        </p:nvPicPr>
        <p:blipFill rotWithShape="1">
          <a:blip r:embed="rId5">
            <a:extLst>
              <a:ext uri="{28A0092B-C50C-407E-A947-70E740481C1C}">
                <a14:useLocalDpi xmlns:a14="http://schemas.microsoft.com/office/drawing/2010/main" val="0"/>
              </a:ext>
            </a:extLst>
          </a:blip>
          <a:srcRect r="71188"/>
          <a:stretch/>
        </p:blipFill>
        <p:spPr>
          <a:xfrm>
            <a:off x="9865692" y="5645972"/>
            <a:ext cx="1704060" cy="868690"/>
          </a:xfrm>
          <a:prstGeom prst="rect">
            <a:avLst/>
          </a:prstGeom>
        </p:spPr>
      </p:pic>
      <p:sp>
        <p:nvSpPr>
          <p:cNvPr id="12" name="TextBox 11">
            <a:extLst>
              <a:ext uri="{FF2B5EF4-FFF2-40B4-BE49-F238E27FC236}">
                <a16:creationId xmlns:a16="http://schemas.microsoft.com/office/drawing/2014/main" id="{181DA667-044D-E4CB-D825-176CD936908F}"/>
              </a:ext>
            </a:extLst>
          </p:cNvPr>
          <p:cNvSpPr txBox="1"/>
          <p:nvPr/>
        </p:nvSpPr>
        <p:spPr>
          <a:xfrm>
            <a:off x="8464590" y="3199193"/>
            <a:ext cx="1374457" cy="16004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Arenahyra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Licenser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Seriespel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Resor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Material</a:t>
            </a:r>
            <a:r>
              <a:rPr lang="sv-SE" sz="1400" dirty="0">
                <a:solidFill>
                  <a:schemeClr val="bg1"/>
                </a:solidFill>
                <a:latin typeface="Gill Sans MT" panose="020B0502020104020203"/>
              </a:rPr>
              <a:t>/Varor</a:t>
            </a:r>
            <a:endPar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Utbildningar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Lokaler/IT</a:t>
            </a:r>
          </a:p>
        </p:txBody>
      </p:sp>
      <p:sp>
        <p:nvSpPr>
          <p:cNvPr id="14" name="TextBox 13">
            <a:extLst>
              <a:ext uri="{FF2B5EF4-FFF2-40B4-BE49-F238E27FC236}">
                <a16:creationId xmlns:a16="http://schemas.microsoft.com/office/drawing/2014/main" id="{2F67DEAD-0B44-0F9C-9BA0-8DCAC8D9EBFC}"/>
              </a:ext>
            </a:extLst>
          </p:cNvPr>
          <p:cNvSpPr txBox="1"/>
          <p:nvPr/>
        </p:nvSpPr>
        <p:spPr>
          <a:xfrm>
            <a:off x="7381766" y="2969201"/>
            <a:ext cx="1020127"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Kansli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Domare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rPr>
              <a:t>Spelare</a:t>
            </a:r>
            <a:endParaRPr kumimoji="0" lang="sv-SE" sz="1400" b="0" i="0" u="none" strike="noStrike" kern="0" cap="none" spc="0" normalizeH="0" baseline="0" noProof="0" dirty="0">
              <a:ln>
                <a:noFill/>
              </a:ln>
              <a:solidFill>
                <a:schemeClr val="bg1"/>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schemeClr val="bg1"/>
                </a:solidFill>
                <a:effectLst/>
                <a:uLnTx/>
                <a:uFillTx/>
                <a:latin typeface="Gill Sans MT" panose="020B0502020104020203"/>
                <a:ea typeface="+mn-ea"/>
                <a:cs typeface="+mn-cs"/>
              </a:rPr>
              <a:t>Tränare</a:t>
            </a:r>
            <a:endParaRPr kumimoji="0" lang="sv-SE" sz="1400" b="0" i="0" u="none" strike="noStrike" kern="1200" cap="none" spc="0" normalizeH="0" baseline="0" noProof="0" dirty="0">
              <a:ln>
                <a:noFill/>
              </a:ln>
              <a:solidFill>
                <a:schemeClr val="bg1"/>
              </a:solidFill>
              <a:effectLst/>
              <a:uLnTx/>
              <a:uFillTx/>
              <a:latin typeface="Gill Sans MT" panose="020B0502020104020203"/>
              <a:ea typeface="+mn-ea"/>
              <a:cs typeface="+mn-cs"/>
            </a:endParaRPr>
          </a:p>
        </p:txBody>
      </p:sp>
      <p:sp>
        <p:nvSpPr>
          <p:cNvPr id="15" name="TextBox 14">
            <a:extLst>
              <a:ext uri="{FF2B5EF4-FFF2-40B4-BE49-F238E27FC236}">
                <a16:creationId xmlns:a16="http://schemas.microsoft.com/office/drawing/2014/main" id="{37F19990-0C72-6375-6DE2-0E524F0A99CA}"/>
              </a:ext>
            </a:extLst>
          </p:cNvPr>
          <p:cNvSpPr txBox="1"/>
          <p:nvPr/>
        </p:nvSpPr>
        <p:spPr>
          <a:xfrm>
            <a:off x="886433" y="5934630"/>
            <a:ext cx="8112029" cy="369332"/>
          </a:xfrm>
          <a:prstGeom prst="rect">
            <a:avLst/>
          </a:prstGeom>
          <a:noFill/>
        </p:spPr>
        <p:txBody>
          <a:bodyPr wrap="none" rtlCol="0">
            <a:spAutoFit/>
          </a:bodyPr>
          <a:lstStyle/>
          <a:p>
            <a:r>
              <a:rPr lang="sv-SE" dirty="0"/>
              <a:t>Medveten strategi stärka eget kapital för ekonomisk trygghet och framtida satsningar.</a:t>
            </a:r>
          </a:p>
        </p:txBody>
      </p:sp>
    </p:spTree>
    <p:extLst>
      <p:ext uri="{BB962C8B-B14F-4D97-AF65-F5344CB8AC3E}">
        <p14:creationId xmlns:p14="http://schemas.microsoft.com/office/powerpoint/2010/main" val="1055955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6613968" y="1017918"/>
            <a:ext cx="5578032" cy="479709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Spelar-/ledarutveckling ”JIK Växtkraft”: </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Atletism</a:t>
            </a: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a:t>
            </a:r>
            <a:endPar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a:p>
            <a:pPr marL="800100" marR="0" lvl="1"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Gediget material att tillgå. </a:t>
            </a:r>
          </a:p>
          <a:p>
            <a:pPr marL="800100" marR="0" lvl="1"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I första fasen, från 2014 och uppåt.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NPF</a:t>
            </a: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Föreläsning via </a:t>
            </a:r>
            <a:r>
              <a:rPr kumimoji="0" lang="sv-SE" sz="1800" b="0" i="0"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Rfsisu</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Kost och återhämtning. </a:t>
            </a:r>
            <a:r>
              <a:rPr kumimoji="0" lang="sv-SE" sz="1800" b="0" i="0"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Rfsisu</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och våra fystränare. </a:t>
            </a:r>
          </a:p>
          <a:p>
            <a:pPr marL="742950" marR="0" lvl="1"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Utbildning för ledare; </a:t>
            </a:r>
          </a:p>
          <a:p>
            <a:pPr marL="742950" marR="0" lvl="1"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Arbetsmaterial till grön och blå;</a:t>
            </a:r>
          </a:p>
          <a:p>
            <a:pPr marL="742950" marR="0" lvl="1"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Viss utbildning för spelare i röd.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Mental styrka och gruppdynamik. </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John Ahlström. </a:t>
            </a:r>
          </a:p>
          <a:p>
            <a:pPr marL="742950" marR="0" lvl="1"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BoU, ledarutbildning/stöd. </a:t>
            </a:r>
          </a:p>
          <a:p>
            <a:pPr marL="742950" marR="0" lvl="1"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Utbildning för äldsta lagen.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Ekonomi. </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Samarbete med Handelsbanken </a:t>
            </a:r>
          </a:p>
        </p:txBody>
      </p:sp>
      <p:sp>
        <p:nvSpPr>
          <p:cNvPr id="3" name="Rubrik 1">
            <a:extLst>
              <a:ext uri="{FF2B5EF4-FFF2-40B4-BE49-F238E27FC236}">
                <a16:creationId xmlns:a16="http://schemas.microsoft.com/office/drawing/2014/main" id="{8A9D632B-F2F8-77A8-DB5F-250FA05D5C6A}"/>
              </a:ext>
            </a:extLst>
          </p:cNvPr>
          <p:cNvSpPr txBox="1">
            <a:spLocks/>
          </p:cNvSpPr>
          <p:nvPr/>
        </p:nvSpPr>
        <p:spPr>
          <a:xfrm>
            <a:off x="3362957" y="-69010"/>
            <a:ext cx="4942955"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På</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a:t>
            </a: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gång</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a:t>
            </a: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i</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JIK 2026/27</a:t>
            </a:r>
          </a:p>
        </p:txBody>
      </p:sp>
      <p:sp>
        <p:nvSpPr>
          <p:cNvPr id="5" name="Rectangle 1">
            <a:extLst>
              <a:ext uri="{FF2B5EF4-FFF2-40B4-BE49-F238E27FC236}">
                <a16:creationId xmlns:a16="http://schemas.microsoft.com/office/drawing/2014/main" id="{C53D044A-1A59-BD67-0564-2D9F7E21EC66}"/>
              </a:ext>
            </a:extLst>
          </p:cNvPr>
          <p:cNvSpPr>
            <a:spLocks noChangeArrowheads="1"/>
          </p:cNvSpPr>
          <p:nvPr/>
        </p:nvSpPr>
        <p:spPr bwMode="auto">
          <a:xfrm>
            <a:off x="451636" y="1345721"/>
            <a:ext cx="5822643" cy="526211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Motion från årsmötet:  Villkor för ideella ledare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1" u="none" strike="noStrike" kern="1200" cap="none" spc="0" normalizeH="0" baseline="0" noProof="0" dirty="0">
                <a:ln>
                  <a:noFill/>
                </a:ln>
                <a:solidFill>
                  <a:prstClr val="black"/>
                </a:solidFill>
                <a:effectLst/>
                <a:highlight>
                  <a:srgbClr val="FFFFFF"/>
                </a:highlight>
                <a:uLnTx/>
                <a:uFillTx/>
                <a:latin typeface="Gill Sans MT"/>
                <a:ea typeface="+mn-ea"/>
                <a:cs typeface="+mn-cs"/>
              </a:rPr>
              <a:t>Att utreda och vid behov föreslå riktlinjer</a:t>
            </a: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 för villkor för ideella ungdomsledare i JIK, med hänsyn till föreningens ekonomi och helhet.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Målvaktsträning</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För lagen födda 2014 och uppåt. </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Ungefär var tredje vecka för en målvakt.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dirty="0">
              <a:ln>
                <a:noFill/>
              </a:ln>
              <a:solidFill>
                <a:prstClr val="black"/>
              </a:solidFill>
              <a:effectLst/>
              <a:highlight>
                <a:srgbClr val="FFFFFF"/>
              </a:highlight>
              <a:uLnTx/>
              <a:uFillTx/>
              <a:latin typeface="Gill Sans MT"/>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Policyutveckling</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Trygga idrottsmiljöer: </a:t>
            </a:r>
          </a:p>
          <a:p>
            <a:pPr marL="800100" marR="0" lvl="1"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Ledare i omklädningsrummet</a:t>
            </a:r>
          </a:p>
          <a:p>
            <a:pPr marL="800100" marR="0" lvl="1"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Registerutdrag </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Handböcker</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Trygg idrott, Krishanteringsplan, Delegeringsordning. </a:t>
            </a:r>
            <a:endPar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9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p:txBody>
      </p:sp>
    </p:spTree>
    <p:extLst>
      <p:ext uri="{BB962C8B-B14F-4D97-AF65-F5344CB8AC3E}">
        <p14:creationId xmlns:p14="http://schemas.microsoft.com/office/powerpoint/2010/main" val="12535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8A25C-69C9-0955-F3EA-AC4170246E42}"/>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748FEDD0-13DC-0121-3E82-DD4E0DFADCE2}"/>
              </a:ext>
            </a:extLst>
          </p:cNvPr>
          <p:cNvSpPr>
            <a:spLocks noChangeArrowheads="1"/>
          </p:cNvSpPr>
          <p:nvPr/>
        </p:nvSpPr>
        <p:spPr bwMode="auto">
          <a:xfrm>
            <a:off x="517968" y="1298274"/>
            <a:ext cx="5578032" cy="527073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Nytt avtal materialsponsor 4 år</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Intersport, </a:t>
            </a:r>
            <a:r>
              <a:rPr kumimoji="0" lang="sv-SE" sz="1800" b="1" i="0"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Unihoc</a:t>
            </a: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a:t>
            </a:r>
            <a:r>
              <a:rPr kumimoji="0" lang="sv-SE" sz="1800" b="1" i="0"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Mizuno</a:t>
            </a:r>
            <a:endPar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Kickback på inköp (föreningens och kundklubb)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Förmånliga rabatter till hela föreningen och dess medlemmar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Föreningsdagen med förmånliga rabatter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Särskild prislista till JIK utveckling Dam och Herr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Särskild prislista till föreningens målvakter där Intersport står med en del och JIK en del (50%)</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Förmånliga erbjudanden efter behov</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SIGN-ON BONUS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Sublimerade matchställ till barn och ungdom.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prstClr val="black"/>
                </a:solidFill>
                <a:effectLst/>
                <a:highlight>
                  <a:srgbClr val="FFFFFF"/>
                </a:highlight>
                <a:uLnTx/>
                <a:uFillTx/>
                <a:latin typeface="Gill Sans MT"/>
                <a:ea typeface="+mn-ea"/>
                <a:cs typeface="+mn-cs"/>
              </a:rPr>
              <a:t>Unihoc</a:t>
            </a: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 åtar sig att sponsra med 50%.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Inköp sker under våren 2027.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JIK söker sponsorer för att täcka återstående 50%. Exponering 4 år på samtliga BoU spelare.</a:t>
            </a: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p:txBody>
      </p:sp>
      <p:sp>
        <p:nvSpPr>
          <p:cNvPr id="3" name="Rubrik 1">
            <a:extLst>
              <a:ext uri="{FF2B5EF4-FFF2-40B4-BE49-F238E27FC236}">
                <a16:creationId xmlns:a16="http://schemas.microsoft.com/office/drawing/2014/main" id="{BA6E8E4F-4651-66D4-9929-074931413283}"/>
              </a:ext>
            </a:extLst>
          </p:cNvPr>
          <p:cNvSpPr txBox="1">
            <a:spLocks/>
          </p:cNvSpPr>
          <p:nvPr/>
        </p:nvSpPr>
        <p:spPr>
          <a:xfrm>
            <a:off x="3351166" y="0"/>
            <a:ext cx="4942955"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På</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a:t>
            </a: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gång</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a:t>
            </a: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i</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JIK 2026/27</a:t>
            </a:r>
          </a:p>
        </p:txBody>
      </p:sp>
      <p:sp>
        <p:nvSpPr>
          <p:cNvPr id="5" name="Rectangle 1">
            <a:extLst>
              <a:ext uri="{FF2B5EF4-FFF2-40B4-BE49-F238E27FC236}">
                <a16:creationId xmlns:a16="http://schemas.microsoft.com/office/drawing/2014/main" id="{3E1FA435-C190-D290-6E7E-A933B8168DDA}"/>
              </a:ext>
            </a:extLst>
          </p:cNvPr>
          <p:cNvSpPr>
            <a:spLocks noChangeArrowheads="1"/>
          </p:cNvSpPr>
          <p:nvPr/>
        </p:nvSpPr>
        <p:spPr bwMode="auto">
          <a:xfrm>
            <a:off x="6369357" y="1009289"/>
            <a:ext cx="5822643" cy="47914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Cuper och camper</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Camper</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a:t>
            </a:r>
          </a:p>
          <a:p>
            <a:pPr marL="800100" marR="0" lvl="1"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Förnyat koncept för summer, fall, </a:t>
            </a:r>
            <a:r>
              <a:rPr kumimoji="0" lang="sv-SE" sz="1800" b="0" i="0"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winter</a:t>
            </a:r>
            <a:endPar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a:p>
            <a:pPr marL="800100" marR="0" lvl="1"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Nytt koncept: </a:t>
            </a:r>
            <a:r>
              <a:rPr kumimoji="0" lang="sv-SE" sz="1800" b="0" i="0"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procamp</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lanseras i dec</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Tävlingar</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Ansökan om USM-finalerna</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1"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FPC</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Målet är att ta över helt från 2029</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Intresse att vara med? </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hlinkClick r:id="rId3"/>
              </a:rPr>
              <a:t>Lena.olaison@jik.se</a:t>
            </a: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highlight>
                <a:srgbClr val="FFFFFF"/>
              </a:highligh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highlight>
                <a:srgbClr val="FFFFFF"/>
              </a:highligh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highlight>
                  <a:srgbClr val="FFFFFF"/>
                </a:highlight>
                <a:uLnTx/>
                <a:uFillTx/>
                <a:latin typeface="Gill Sans MT"/>
                <a:ea typeface="+mn-ea"/>
                <a:cs typeface="+mn-cs"/>
              </a:rPr>
              <a:t>Utveckla ett mentorsprogram unga ledare </a:t>
            </a:r>
            <a:endPar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Unga ledare från Herr/Dam utveckling (17-20 år)</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prstClr val="black"/>
                </a:solidFill>
                <a:effectLst/>
                <a:highlight>
                  <a:srgbClr val="FFFFFF"/>
                </a:highlight>
                <a:uLnTx/>
                <a:uFillTx/>
                <a:latin typeface="Gill Sans MT"/>
                <a:ea typeface="+mn-ea"/>
                <a:cs typeface="+mn-cs"/>
              </a:rPr>
              <a:t>Fadderlag</a:t>
            </a:r>
            <a:r>
              <a:rPr kumimoji="0" lang="sv-SE" sz="1800" b="0" i="0" u="none" strike="noStrike" kern="1200" cap="none" spc="0" normalizeH="0" baseline="0" noProof="0" dirty="0">
                <a:ln>
                  <a:noFill/>
                </a:ln>
                <a:solidFill>
                  <a:prstClr val="black"/>
                </a:solidFill>
                <a:effectLst/>
                <a:highlight>
                  <a:srgbClr val="FFFFFF"/>
                </a:highlight>
                <a:uLnTx/>
                <a:uFillTx/>
                <a:latin typeface="Gill Sans MT"/>
                <a:ea typeface="+mn-ea"/>
                <a:cs typeface="+mn-cs"/>
              </a:rPr>
              <a:t>. 1-2 träningar i månaden + en match.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Pilot 26/27</a:t>
            </a: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endParaRPr>
          </a:p>
        </p:txBody>
      </p:sp>
    </p:spTree>
    <p:extLst>
      <p:ext uri="{BB962C8B-B14F-4D97-AF65-F5344CB8AC3E}">
        <p14:creationId xmlns:p14="http://schemas.microsoft.com/office/powerpoint/2010/main" val="2280284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02B9-F6B6-27D3-E638-DEF3CC83FAAF}"/>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A08C1312-CF8D-43BF-C822-D519250D45C6}"/>
              </a:ext>
            </a:extLst>
          </p:cNvPr>
          <p:cNvSpPr>
            <a:spLocks noChangeArrowheads="1"/>
          </p:cNvSpPr>
          <p:nvPr/>
        </p:nvSpPr>
        <p:spPr bwMode="auto">
          <a:xfrm>
            <a:off x="1136254" y="1612910"/>
            <a:ext cx="6480871" cy="448596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BoU sektionen 2026/27 (önskat läge)</a:t>
            </a:r>
          </a:p>
          <a:p>
            <a:pPr marL="800100" marR="0" lvl="1" indent="-342900" algn="l" defTabSz="914400" rtl="0" eaLnBrk="1" fontAlgn="auto" latinLnBrk="0" hangingPunct="1">
              <a:lnSpc>
                <a:spcPct val="120000"/>
              </a:lnSpc>
              <a:spcBef>
                <a:spcPts val="0"/>
              </a:spcBef>
              <a:spcAft>
                <a:spcPts val="0"/>
              </a:spcAft>
              <a:buClrTx/>
              <a:buSzPct val="50000"/>
              <a:buFont typeface="Courier New" panose="02070309020205020404" pitchFamily="49" charset="0"/>
              <a:buChar char="o"/>
              <a:tabLst/>
              <a:defRPr/>
            </a:pPr>
            <a:r>
              <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En representant för grön, blå </a:t>
            </a:r>
            <a:r>
              <a:rPr kumimoji="0" lang="sv-SE" sz="2000" b="0" i="0" u="none" strike="noStrike" kern="1200" cap="none" spc="0" normalizeH="0" baseline="0" noProof="0" dirty="0" err="1">
                <a:ln>
                  <a:noFill/>
                </a:ln>
                <a:solidFill>
                  <a:srgbClr val="242424"/>
                </a:solidFill>
                <a:effectLst/>
                <a:highlight>
                  <a:srgbClr val="FFFFFF"/>
                </a:highlight>
                <a:uLnTx/>
                <a:uFillTx/>
                <a:latin typeface="Gill Sans MT"/>
                <a:ea typeface="+mn-ea"/>
                <a:cs typeface="Segoe UI" panose="020B0502040204020203" pitchFamily="34" charset="0"/>
              </a:rPr>
              <a:t>resp</a:t>
            </a:r>
            <a:r>
              <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 röd nivå (informationskanal, samordning och samarbeten mellan lag)</a:t>
            </a:r>
          </a:p>
          <a:p>
            <a:pPr marL="800100" marR="0" lvl="1" indent="-342900" algn="l" defTabSz="914400" rtl="0" eaLnBrk="1" fontAlgn="auto" latinLnBrk="0" hangingPunct="1">
              <a:lnSpc>
                <a:spcPct val="120000"/>
              </a:lnSpc>
              <a:spcBef>
                <a:spcPts val="0"/>
              </a:spcBef>
              <a:spcAft>
                <a:spcPts val="0"/>
              </a:spcAft>
              <a:buClrTx/>
              <a:buSzPct val="50000"/>
              <a:buFont typeface="Courier New" panose="02070309020205020404" pitchFamily="49" charset="0"/>
              <a:buChar char="o"/>
              <a:tabLst/>
              <a:defRPr/>
            </a:pPr>
            <a:r>
              <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Domaransvarig, materialansvarig, ansvarig för att starta nya lag</a:t>
            </a:r>
          </a:p>
          <a:p>
            <a:pPr marL="800100" marR="0" lvl="1" indent="-342900" algn="l" defTabSz="914400" rtl="0" eaLnBrk="1" fontAlgn="auto" latinLnBrk="0" hangingPunct="1">
              <a:lnSpc>
                <a:spcPct val="120000"/>
              </a:lnSpc>
              <a:spcBef>
                <a:spcPts val="0"/>
              </a:spcBef>
              <a:spcAft>
                <a:spcPts val="0"/>
              </a:spcAft>
              <a:buClrTx/>
              <a:buSzPct val="50000"/>
              <a:buFont typeface="Courier New" panose="02070309020205020404" pitchFamily="49" charset="0"/>
              <a:buChar char="o"/>
              <a:tabLst/>
              <a:defRPr/>
            </a:pPr>
            <a:r>
              <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Sökes personer till BoU sektionens arbete!</a:t>
            </a:r>
          </a:p>
          <a:p>
            <a:pPr marL="800100" marR="0" lvl="1" indent="-342900" algn="l" defTabSz="914400" rtl="0" eaLnBrk="1" fontAlgn="auto" latinLnBrk="0" hangingPunct="1">
              <a:lnSpc>
                <a:spcPct val="120000"/>
              </a:lnSpc>
              <a:spcBef>
                <a:spcPts val="0"/>
              </a:spcBef>
              <a:spcAft>
                <a:spcPts val="0"/>
              </a:spcAft>
              <a:buClrTx/>
              <a:buSzPct val="50000"/>
              <a:buFont typeface="Courier New" panose="02070309020205020404" pitchFamily="49" charset="0"/>
              <a:buChar char="o"/>
              <a:tabLst/>
              <a:defRPr/>
            </a:pPr>
            <a:r>
              <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Kontakta ungdom@jik.se</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242424"/>
                </a:solidFill>
                <a:effectLst/>
                <a:highlight>
                  <a:srgbClr val="FFFFFF"/>
                </a:highlight>
                <a:uLnTx/>
                <a:uFillTx/>
                <a:latin typeface="Gill Sans MT"/>
                <a:ea typeface="+mn-ea"/>
                <a:cs typeface="Segoe UI" panose="020B0502040204020203" pitchFamily="34" charset="0"/>
              </a:rPr>
              <a:t>Nya lag: F2019/20, P2019, P2020 och innebandyskola F/P2021</a:t>
            </a:r>
          </a:p>
        </p:txBody>
      </p:sp>
      <p:pic>
        <p:nvPicPr>
          <p:cNvPr id="7" name="Picture 6" descr="A black and white logo">
            <a:extLst>
              <a:ext uri="{FF2B5EF4-FFF2-40B4-BE49-F238E27FC236}">
                <a16:creationId xmlns:a16="http://schemas.microsoft.com/office/drawing/2014/main" id="{6EDA79E1-67E4-A1C9-73ED-6E38D68BCBC7}"/>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926A4457-B750-7516-FCC0-53BB37D4BF8B}"/>
              </a:ext>
            </a:extLst>
          </p:cNvPr>
          <p:cNvSpPr txBox="1">
            <a:spLocks/>
          </p:cNvSpPr>
          <p:nvPr/>
        </p:nvSpPr>
        <p:spPr>
          <a:xfrm>
            <a:off x="813954" y="528794"/>
            <a:ext cx="4942955"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På</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a:t>
            </a: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gång</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i </a:t>
            </a:r>
            <a:r>
              <a:rPr kumimoji="0" lang="en-US" sz="3600" b="1" i="0" u="none" strike="noStrike" kern="1200" cap="none" spc="0" normalizeH="0" baseline="0" noProof="0" dirty="0" err="1">
                <a:ln>
                  <a:noFill/>
                </a:ln>
                <a:solidFill>
                  <a:prstClr val="black"/>
                </a:solidFill>
                <a:effectLst/>
                <a:uLnTx/>
                <a:uFillTx/>
                <a:latin typeface="Noto IKEA Latin" panose="020B0502040504020204" pitchFamily="34" charset="0"/>
                <a:ea typeface="+mj-ea"/>
                <a:cs typeface="+mj-cs"/>
              </a:rPr>
              <a:t>BoU</a:t>
            </a:r>
            <a:r>
              <a:rPr kumimoji="0" lang="en-US" sz="3600" b="1" i="0" u="none" strike="noStrike" kern="1200" cap="none" spc="0" normalizeH="0" baseline="0" noProof="0" dirty="0">
                <a:ln>
                  <a:noFill/>
                </a:ln>
                <a:solidFill>
                  <a:prstClr val="black"/>
                </a:solidFill>
                <a:effectLst/>
                <a:uLnTx/>
                <a:uFillTx/>
                <a:latin typeface="Noto IKEA Latin" panose="020B0502040504020204" pitchFamily="34" charset="0"/>
                <a:ea typeface="+mj-ea"/>
                <a:cs typeface="+mj-cs"/>
              </a:rPr>
              <a:t> 2026/27</a:t>
            </a:r>
          </a:p>
        </p:txBody>
      </p:sp>
      <p:pic>
        <p:nvPicPr>
          <p:cNvPr id="2" name="Picture 1" descr="A group of people in red uniforms&#10;&#10;Description automatically generated">
            <a:extLst>
              <a:ext uri="{FF2B5EF4-FFF2-40B4-BE49-F238E27FC236}">
                <a16:creationId xmlns:a16="http://schemas.microsoft.com/office/drawing/2014/main" id="{E29EBC30-3FD5-0956-34D7-DFCD44E16AE1}"/>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l="3" r="-4" b="9628"/>
          <a:stretch/>
        </p:blipFill>
        <p:spPr>
          <a:xfrm>
            <a:off x="8082063" y="2149799"/>
            <a:ext cx="2809781" cy="2558402"/>
          </a:xfrm>
          <a:prstGeom prst="rect">
            <a:avLst/>
          </a:prstGeom>
        </p:spPr>
      </p:pic>
    </p:spTree>
    <p:extLst>
      <p:ext uri="{BB962C8B-B14F-4D97-AF65-F5344CB8AC3E}">
        <p14:creationId xmlns:p14="http://schemas.microsoft.com/office/powerpoint/2010/main" val="125261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755283" y="1912668"/>
            <a:ext cx="6968290" cy="321888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a:lnSpc>
                <a:spcPct val="120000"/>
              </a:lnSpc>
            </a:pPr>
            <a:r>
              <a:rPr lang="sv-SE" sz="2000" dirty="0"/>
              <a:t>• Att skapa glädje och gemenskap. </a:t>
            </a:r>
          </a:p>
          <a:p>
            <a:pPr>
              <a:lnSpc>
                <a:spcPct val="120000"/>
              </a:lnSpc>
            </a:pPr>
            <a:r>
              <a:rPr lang="sv-SE" sz="2000" dirty="0"/>
              <a:t>• Ge förutsättningar för att så många som möjligt vara med så länge som möjligt. </a:t>
            </a:r>
          </a:p>
          <a:p>
            <a:pPr>
              <a:lnSpc>
                <a:spcPct val="120000"/>
              </a:lnSpc>
            </a:pPr>
            <a:r>
              <a:rPr lang="sv-SE" sz="2000" dirty="0"/>
              <a:t>• Låt varje individ utvecklas utifrån sina egna, unika förutsättningar. </a:t>
            </a:r>
          </a:p>
          <a:p>
            <a:pPr>
              <a:lnSpc>
                <a:spcPct val="120000"/>
              </a:lnSpc>
            </a:pPr>
            <a:r>
              <a:rPr lang="sv-SE" sz="2000" dirty="0"/>
              <a:t>• Varje individ ska i sin utveckling endast jämföras med sig själv. </a:t>
            </a:r>
          </a:p>
          <a:p>
            <a:pPr>
              <a:lnSpc>
                <a:spcPct val="120000"/>
              </a:lnSpc>
            </a:pPr>
            <a:r>
              <a:rPr lang="sv-SE" sz="2000" dirty="0"/>
              <a:t>• Låt kampmomentet i tävlingen vara överordnad resultatet. </a:t>
            </a:r>
          </a:p>
          <a:p>
            <a:pPr>
              <a:lnSpc>
                <a:spcPct val="120000"/>
              </a:lnSpc>
            </a:pPr>
            <a:r>
              <a:rPr lang="sv-SE" sz="2000" dirty="0"/>
              <a:t>• Tillhandahålla en bra utbildning för vår verksamhet och idrott. </a:t>
            </a:r>
          </a:p>
          <a:p>
            <a:pPr>
              <a:lnSpc>
                <a:spcPct val="120000"/>
              </a:lnSpc>
            </a:pPr>
            <a:r>
              <a:rPr lang="sv-SE" sz="2000" dirty="0"/>
              <a:t>• Skapa förutsättningar för att kunna försörja seniora herr- och damlag med en stor andel egna produkter.</a:t>
            </a:r>
            <a:endParaRPr lang="sv-SE" sz="2000" dirty="0">
              <a:solidFill>
                <a:srgbClr val="242424"/>
              </a:solidFill>
              <a:highlight>
                <a:srgbClr val="FFFFFF"/>
              </a:highlight>
              <a:cs typeface="Segoe UI" panose="020B0502040204020203" pitchFamily="34" charset="0"/>
            </a:endParaRPr>
          </a:p>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56524" y="339683"/>
            <a:ext cx="8957993"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r>
              <a:rPr lang="en-US" sz="3600" b="1" cap="none" spc="0" dirty="0" err="1">
                <a:solidFill>
                  <a:prstClr val="black"/>
                </a:solidFill>
                <a:latin typeface="Noto IKEA Latin" panose="020B0502040504020204" pitchFamily="34" charset="0"/>
                <a:ea typeface="+mn-ea"/>
                <a:cs typeface="+mn-cs"/>
              </a:rPr>
              <a:t>Målsättning</a:t>
            </a:r>
            <a:r>
              <a:rPr lang="en-US" sz="3600" b="1" cap="none" spc="0" dirty="0">
                <a:solidFill>
                  <a:prstClr val="black"/>
                </a:solidFill>
                <a:latin typeface="Noto IKEA Latin" panose="020B0502040504020204" pitchFamily="34" charset="0"/>
                <a:ea typeface="+mn-ea"/>
                <a:cs typeface="+mn-cs"/>
              </a:rPr>
              <a:t> med barn- och </a:t>
            </a:r>
            <a:r>
              <a:rPr lang="en-US" sz="3600" b="1" cap="none" spc="0" dirty="0" err="1">
                <a:solidFill>
                  <a:prstClr val="black"/>
                </a:solidFill>
                <a:latin typeface="Noto IKEA Latin" panose="020B0502040504020204" pitchFamily="34" charset="0"/>
                <a:ea typeface="+mn-ea"/>
                <a:cs typeface="+mn-cs"/>
              </a:rPr>
              <a:t>ungdomsverksamheten</a:t>
            </a:r>
            <a:r>
              <a:rPr lang="en-US" sz="3600" b="1" cap="none" spc="0" dirty="0">
                <a:solidFill>
                  <a:prstClr val="black"/>
                </a:solidFill>
                <a:latin typeface="Noto IKEA Latin" panose="020B0502040504020204" pitchFamily="34" charset="0"/>
                <a:ea typeface="+mn-ea"/>
                <a:cs typeface="+mn-cs"/>
              </a:rPr>
              <a:t>:</a:t>
            </a:r>
          </a:p>
        </p:txBody>
      </p:sp>
      <p:sp>
        <p:nvSpPr>
          <p:cNvPr id="2" name="TextBox 1">
            <a:extLst>
              <a:ext uri="{FF2B5EF4-FFF2-40B4-BE49-F238E27FC236}">
                <a16:creationId xmlns:a16="http://schemas.microsoft.com/office/drawing/2014/main" id="{1B2D6882-81D6-DACD-9AAB-F2B9D310B40A}"/>
              </a:ext>
            </a:extLst>
          </p:cNvPr>
          <p:cNvSpPr txBox="1"/>
          <p:nvPr/>
        </p:nvSpPr>
        <p:spPr>
          <a:xfrm>
            <a:off x="755283" y="5240614"/>
            <a:ext cx="3316870" cy="646331"/>
          </a:xfrm>
          <a:prstGeom prst="rect">
            <a:avLst/>
          </a:prstGeom>
          <a:noFill/>
        </p:spPr>
        <p:txBody>
          <a:bodyPr wrap="none" rtlCol="0">
            <a:spAutoFit/>
          </a:bodyPr>
          <a:lstStyle/>
          <a:p>
            <a:r>
              <a:rPr lang="en-US" b="1" i="1" dirty="0" err="1">
                <a:solidFill>
                  <a:prstClr val="black"/>
                </a:solidFill>
                <a:latin typeface="Noto IKEA Latin" panose="020B0502040504020204" pitchFamily="34" charset="0"/>
              </a:rPr>
              <a:t>ur</a:t>
            </a:r>
            <a:r>
              <a:rPr lang="en-US" sz="1800" b="1" i="1" cap="none" spc="0" dirty="0">
                <a:solidFill>
                  <a:prstClr val="black"/>
                </a:solidFill>
                <a:latin typeface="Noto IKEA Latin" panose="020B0502040504020204" pitchFamily="34" charset="0"/>
                <a:ea typeface="+mn-ea"/>
                <a:cs typeface="+mn-cs"/>
              </a:rPr>
              <a:t> JIKs Barn- och </a:t>
            </a:r>
            <a:r>
              <a:rPr lang="en-US" sz="1800" b="1" i="1" cap="none" spc="0" dirty="0" err="1">
                <a:solidFill>
                  <a:prstClr val="black"/>
                </a:solidFill>
                <a:latin typeface="Noto IKEA Latin" panose="020B0502040504020204" pitchFamily="34" charset="0"/>
                <a:ea typeface="+mn-ea"/>
                <a:cs typeface="+mn-cs"/>
              </a:rPr>
              <a:t>ungdomspolicy</a:t>
            </a:r>
            <a:r>
              <a:rPr lang="en-US" sz="1800" b="1" i="1" cap="none" spc="0" dirty="0">
                <a:solidFill>
                  <a:prstClr val="black"/>
                </a:solidFill>
                <a:latin typeface="Noto IKEA Latin" panose="020B0502040504020204" pitchFamily="34" charset="0"/>
                <a:ea typeface="+mn-ea"/>
                <a:cs typeface="+mn-cs"/>
              </a:rPr>
              <a:t> </a:t>
            </a:r>
          </a:p>
          <a:p>
            <a:endParaRPr lang="sv-SE" dirty="0"/>
          </a:p>
        </p:txBody>
      </p:sp>
      <p:pic>
        <p:nvPicPr>
          <p:cNvPr id="6" name="Picture 5">
            <a:extLst>
              <a:ext uri="{FF2B5EF4-FFF2-40B4-BE49-F238E27FC236}">
                <a16:creationId xmlns:a16="http://schemas.microsoft.com/office/drawing/2014/main" id="{E5323A1F-7EDA-2DA3-6B5B-CB30238AAFDA}"/>
              </a:ext>
            </a:extLst>
          </p:cNvPr>
          <p:cNvPicPr>
            <a:picLocks noChangeAspect="1"/>
          </p:cNvPicPr>
          <p:nvPr/>
        </p:nvPicPr>
        <p:blipFill rotWithShape="1">
          <a:blip r:embed="rId4">
            <a:alphaModFix/>
          </a:blip>
          <a:srcRect l="13634" t="13072" r="2727" b="8088"/>
          <a:stretch>
            <a:fillRect/>
          </a:stretch>
        </p:blipFill>
        <p:spPr>
          <a:xfrm>
            <a:off x="8247355" y="493777"/>
            <a:ext cx="3758214" cy="2302689"/>
          </a:xfrm>
          <a:prstGeom prst="rect">
            <a:avLst/>
          </a:prstGeom>
        </p:spPr>
      </p:pic>
    </p:spTree>
    <p:extLst>
      <p:ext uri="{BB962C8B-B14F-4D97-AF65-F5344CB8AC3E}">
        <p14:creationId xmlns:p14="http://schemas.microsoft.com/office/powerpoint/2010/main" val="527339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39772" y="1443334"/>
            <a:ext cx="6998455" cy="370663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r>
              <a:rPr lang="sv-SE" dirty="0">
                <a:solidFill>
                  <a:srgbClr val="242424"/>
                </a:solidFill>
                <a:highlight>
                  <a:srgbClr val="FFFFFF"/>
                </a:highlight>
                <a:cs typeface="Segoe UI" panose="020B0502040204020203" pitchFamily="34" charset="0"/>
              </a:rPr>
              <a:t>Nya regler med högre krav fr o m säsongen 2026/27: </a:t>
            </a:r>
          </a:p>
          <a:p>
            <a:pPr marL="285750" indent="-285750">
              <a:buFont typeface="Arial" panose="020B0604020202020204" pitchFamily="34" charset="0"/>
              <a:buChar char="•"/>
            </a:pPr>
            <a:endParaRPr lang="sv-SE" dirty="0">
              <a:solidFill>
                <a:srgbClr val="242424"/>
              </a:solidFill>
              <a:highlight>
                <a:srgbClr val="FFFFFF"/>
              </a:highlight>
              <a:cs typeface="Segoe UI" panose="020B0502040204020203" pitchFamily="34" charset="0"/>
            </a:endParaRPr>
          </a:p>
          <a:p>
            <a:r>
              <a:rPr lang="sv-SE" b="1" dirty="0"/>
              <a:t>Alla ledare som står i båset under barn- och ungdomsmatch ska ha en godkänd ledarutbildning (ledarlicens). </a:t>
            </a:r>
          </a:p>
          <a:p>
            <a:pPr marL="742950" lvl="1" indent="-285750">
              <a:buFont typeface="Courier New" panose="02070309020205020404" pitchFamily="49" charset="0"/>
              <a:buChar char="o"/>
            </a:pPr>
            <a:endParaRPr lang="sv-SE" dirty="0">
              <a:solidFill>
                <a:srgbClr val="242424"/>
              </a:solidFill>
              <a:highlight>
                <a:srgbClr val="FFFFFF"/>
              </a:highlight>
              <a:cs typeface="Segoe UI" panose="020B0502040204020203" pitchFamily="34" charset="0"/>
            </a:endParaRPr>
          </a:p>
          <a:p>
            <a:pPr lvl="1"/>
            <a:endParaRPr lang="sv-SE" dirty="0">
              <a:solidFill>
                <a:srgbClr val="242424"/>
              </a:solidFill>
              <a:highlight>
                <a:srgbClr val="FFFFFF"/>
              </a:highlight>
              <a:cs typeface="Segoe UI" panose="020B0502040204020203" pitchFamily="34" charset="0"/>
            </a:endParaRPr>
          </a:p>
          <a:p>
            <a:endParaRPr lang="sv-SE" dirty="0">
              <a:solidFill>
                <a:srgbClr val="242424"/>
              </a:solidFill>
              <a:highlight>
                <a:srgbClr val="FFFFFF"/>
              </a:highlight>
              <a:cs typeface="Segoe UI" panose="020B0502040204020203" pitchFamily="34" charset="0"/>
            </a:endParaRPr>
          </a:p>
          <a:p>
            <a:r>
              <a:rPr lang="sv-SE" dirty="0">
                <a:solidFill>
                  <a:srgbClr val="242424"/>
                </a:solidFill>
                <a:highlight>
                  <a:srgbClr val="FFFFFF"/>
                </a:highlight>
                <a:cs typeface="Segoe UI" panose="020B0502040204020203" pitchFamily="34" charset="0"/>
              </a:rPr>
              <a:t>Giltighetstid för grundutbildning/fortbildning är 2 år</a:t>
            </a:r>
          </a:p>
          <a:p>
            <a:r>
              <a:rPr lang="sv-SE" dirty="0">
                <a:solidFill>
                  <a:srgbClr val="242424"/>
                </a:solidFill>
                <a:highlight>
                  <a:srgbClr val="FFFFFF"/>
                </a:highlight>
                <a:cs typeface="Segoe UI" panose="020B0502040204020203" pitchFamily="34" charset="0"/>
              </a:rPr>
              <a:t>Giltighetstid för Steg 1 (grön, blå, röd), Steg 2 (röd) och målvaktsutbildning är 3 år</a:t>
            </a: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92034" y="467834"/>
            <a:ext cx="4697089"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Tränarutbildningar</a:t>
            </a:r>
            <a:endParaRPr lang="en-US" sz="3600" b="1" cap="none" spc="0" dirty="0">
              <a:solidFill>
                <a:prstClr val="black"/>
              </a:solidFill>
              <a:latin typeface="Noto IKEA Latin" panose="020B0502040504020204" pitchFamily="34" charset="0"/>
              <a:ea typeface="+mn-ea"/>
              <a:cs typeface="+mn-cs"/>
            </a:endParaRPr>
          </a:p>
        </p:txBody>
      </p:sp>
      <p:pic>
        <p:nvPicPr>
          <p:cNvPr id="2" name="Picture 2">
            <a:extLst>
              <a:ext uri="{FF2B5EF4-FFF2-40B4-BE49-F238E27FC236}">
                <a16:creationId xmlns:a16="http://schemas.microsoft.com/office/drawing/2014/main" id="{1466DF93-349E-CF89-E411-63B9E4A296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85965" y="1306981"/>
            <a:ext cx="2577195" cy="3436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966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5288A-7E6A-274B-E6F4-C6B6B6C1C25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74D97AE-1F0C-E5F6-22B7-C966913A7B66}"/>
              </a:ext>
            </a:extLst>
          </p:cNvPr>
          <p:cNvSpPr>
            <a:spLocks noChangeArrowheads="1"/>
          </p:cNvSpPr>
          <p:nvPr/>
        </p:nvSpPr>
        <p:spPr bwMode="auto">
          <a:xfrm>
            <a:off x="1234677" y="1908540"/>
            <a:ext cx="7817883" cy="321888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Söndag 30 augusti Föreningsdag med träningsmatcher, erbjudanden från Intersport, tävlingar </a:t>
            </a:r>
            <a:r>
              <a:rPr lang="sv-SE" sz="2000" dirty="0" err="1">
                <a:solidFill>
                  <a:srgbClr val="242424"/>
                </a:solidFill>
                <a:highlight>
                  <a:srgbClr val="FFFFFF"/>
                </a:highlight>
                <a:cs typeface="Segoe UI" panose="020B0502040204020203" pitchFamily="34" charset="0"/>
              </a:rPr>
              <a:t>etc</a:t>
            </a:r>
            <a:endParaRPr lang="sv-SE" sz="2000" dirty="0">
              <a:solidFill>
                <a:srgbClr val="242424"/>
              </a:solidFill>
              <a:highlight>
                <a:srgbClr val="FFFFFF"/>
              </a:highlight>
              <a:cs typeface="Segoe UI" panose="020B0502040204020203" pitchFamily="34" charset="0"/>
            </a:endParaRP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Försäljning Ravelli – oktober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Försäljning Bingolotter – november-december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XX december: Julavslutning för hela föreningen. BoU arrangerar och deltar.</a:t>
            </a:r>
          </a:p>
          <a:p>
            <a:pPr marL="285750" indent="-285750">
              <a:lnSpc>
                <a:spcPct val="120000"/>
              </a:lnSpc>
              <a:buFont typeface="Arial" panose="020B0604020202020204" pitchFamily="34" charset="0"/>
              <a:buChar char="•"/>
            </a:pPr>
            <a:r>
              <a:rPr lang="sv-SE" sz="2000" dirty="0">
                <a:solidFill>
                  <a:srgbClr val="242424"/>
                </a:solidFill>
                <a:highlight>
                  <a:srgbClr val="FFFFFF"/>
                </a:highlight>
                <a:cs typeface="Segoe UI" panose="020B0502040204020203" pitchFamily="34" charset="0"/>
              </a:rPr>
              <a:t>2-4 april och 16-18 april: </a:t>
            </a:r>
            <a:r>
              <a:rPr lang="sv-SE" sz="2000" dirty="0" err="1">
                <a:solidFill>
                  <a:srgbClr val="242424"/>
                </a:solidFill>
                <a:highlight>
                  <a:srgbClr val="FFFFFF"/>
                </a:highlight>
                <a:cs typeface="Segoe UI" panose="020B0502040204020203" pitchFamily="34" charset="0"/>
              </a:rPr>
              <a:t>Fairplay</a:t>
            </a:r>
            <a:r>
              <a:rPr lang="sv-SE" sz="2000" dirty="0">
                <a:solidFill>
                  <a:srgbClr val="242424"/>
                </a:solidFill>
                <a:highlight>
                  <a:srgbClr val="FFFFFF"/>
                </a:highlight>
                <a:cs typeface="Segoe UI" panose="020B0502040204020203" pitchFamily="34" charset="0"/>
              </a:rPr>
              <a:t> cup 2027 (ca10 h arbete per barn)</a:t>
            </a:r>
          </a:p>
          <a:p>
            <a:pPr>
              <a:lnSpc>
                <a:spcPct val="120000"/>
              </a:lnSpc>
            </a:pPr>
            <a:endParaRPr lang="sv-SE" sz="2000" dirty="0">
              <a:solidFill>
                <a:srgbClr val="242424"/>
              </a:solidFill>
              <a:highlight>
                <a:srgbClr val="FFFFFF"/>
              </a:highlight>
              <a:cs typeface="Segoe UI" panose="020B0502040204020203" pitchFamily="34" charset="0"/>
            </a:endParaRPr>
          </a:p>
          <a:p>
            <a:pPr>
              <a:lnSpc>
                <a:spcPct val="120000"/>
              </a:lnSpc>
            </a:pPr>
            <a:endParaRPr lang="sv-SE" sz="2000" dirty="0">
              <a:solidFill>
                <a:srgbClr val="242424"/>
              </a:solidFill>
              <a:highlight>
                <a:srgbClr val="FFFFFF"/>
              </a:highlight>
              <a:cs typeface="Segoe UI" panose="020B0502040204020203" pitchFamily="34" charset="0"/>
            </a:endParaRPr>
          </a:p>
        </p:txBody>
      </p:sp>
      <p:pic>
        <p:nvPicPr>
          <p:cNvPr id="7" name="Picture 6" descr="A black and white logo">
            <a:extLst>
              <a:ext uri="{FF2B5EF4-FFF2-40B4-BE49-F238E27FC236}">
                <a16:creationId xmlns:a16="http://schemas.microsoft.com/office/drawing/2014/main" id="{ACBFFBB7-9B4E-8CC7-A1E3-811F1B8A040B}"/>
              </a:ext>
            </a:extLst>
          </p:cNvPr>
          <p:cNvPicPr>
            <a:picLocks noChangeAspect="1"/>
          </p:cNvPicPr>
          <p:nvPr/>
        </p:nvPicPr>
        <p:blipFill rotWithShape="1">
          <a:blip r:embed="rId3">
            <a:extLst>
              <a:ext uri="{28A0092B-C50C-407E-A947-70E740481C1C}">
                <a14:useLocalDpi xmlns:a14="http://schemas.microsoft.com/office/drawing/2010/main" val="0"/>
              </a:ext>
            </a:extLst>
          </a:blip>
          <a:srcRect r="71188"/>
          <a:stretch/>
        </p:blipFill>
        <p:spPr>
          <a:xfrm>
            <a:off x="9837700" y="5555524"/>
            <a:ext cx="1704060" cy="868690"/>
          </a:xfrm>
          <a:prstGeom prst="rect">
            <a:avLst/>
          </a:prstGeom>
        </p:spPr>
      </p:pic>
      <p:sp>
        <p:nvSpPr>
          <p:cNvPr id="3" name="Rubrik 1">
            <a:extLst>
              <a:ext uri="{FF2B5EF4-FFF2-40B4-BE49-F238E27FC236}">
                <a16:creationId xmlns:a16="http://schemas.microsoft.com/office/drawing/2014/main" id="{8A9D632B-F2F8-77A8-DB5F-250FA05D5C6A}"/>
              </a:ext>
            </a:extLst>
          </p:cNvPr>
          <p:cNvSpPr txBox="1">
            <a:spLocks/>
          </p:cNvSpPr>
          <p:nvPr/>
        </p:nvSpPr>
        <p:spPr>
          <a:xfrm>
            <a:off x="692035" y="467834"/>
            <a:ext cx="3648738" cy="12627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r>
              <a:rPr lang="en-US" sz="3600" b="1" cap="none" spc="0" dirty="0" err="1">
                <a:solidFill>
                  <a:prstClr val="black"/>
                </a:solidFill>
                <a:latin typeface="Noto IKEA Latin" panose="020B0502040504020204" pitchFamily="34" charset="0"/>
                <a:ea typeface="+mn-ea"/>
                <a:cs typeface="+mn-cs"/>
              </a:rPr>
              <a:t>Viktiga</a:t>
            </a:r>
            <a:r>
              <a:rPr lang="en-US" sz="3600" b="1" cap="none" spc="0" dirty="0">
                <a:solidFill>
                  <a:prstClr val="black"/>
                </a:solidFill>
                <a:latin typeface="Noto IKEA Latin" panose="020B0502040504020204" pitchFamily="34" charset="0"/>
                <a:ea typeface="+mn-ea"/>
                <a:cs typeface="+mn-cs"/>
              </a:rPr>
              <a:t> datum</a:t>
            </a:r>
          </a:p>
        </p:txBody>
      </p:sp>
      <p:pic>
        <p:nvPicPr>
          <p:cNvPr id="1027" name="0A866F5C-46E4-4E52-8384-07C3A1290EC2" descr="PHOTO-2024-08-16-10-14-09.jpg">
            <a:extLst>
              <a:ext uri="{FF2B5EF4-FFF2-40B4-BE49-F238E27FC236}">
                <a16:creationId xmlns:a16="http://schemas.microsoft.com/office/drawing/2014/main" id="{40E23835-C37B-3EDE-B8D9-FA236A914CA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149" t="12216" r="14988" b="29833"/>
          <a:stretch/>
        </p:blipFill>
        <p:spPr bwMode="auto">
          <a:xfrm>
            <a:off x="9561197" y="467834"/>
            <a:ext cx="2257065" cy="2361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2326983"/>
      </p:ext>
    </p:extLst>
  </p:cSld>
  <p:clrMapOvr>
    <a:masterClrMapping/>
  </p:clrMapOvr>
</p:sld>
</file>

<file path=ppt/theme/theme1.xml><?xml version="1.0" encoding="utf-8"?>
<a:theme xmlns:a="http://schemas.openxmlformats.org/drawingml/2006/main" name="ClassicFrameVTI">
  <a:themeElements>
    <a:clrScheme name="Custom 1">
      <a:dk1>
        <a:sysClr val="windowText" lastClr="000000"/>
      </a:dk1>
      <a:lt1>
        <a:sysClr val="window" lastClr="FFFFFF"/>
      </a:lt1>
      <a:dk2>
        <a:srgbClr val="44546A"/>
      </a:dk2>
      <a:lt2>
        <a:srgbClr val="E7E6E6"/>
      </a:lt2>
      <a:accent1>
        <a:srgbClr val="FF0000"/>
      </a:accent1>
      <a:accent2>
        <a:srgbClr val="000000"/>
      </a:accent2>
      <a:accent3>
        <a:srgbClr val="A5A5A5"/>
      </a:accent3>
      <a:accent4>
        <a:srgbClr val="FFC000"/>
      </a:accent4>
      <a:accent5>
        <a:srgbClr val="5B9BD5"/>
      </a:accent5>
      <a:accent6>
        <a:srgbClr val="70AD47"/>
      </a:accent6>
      <a:hlink>
        <a:srgbClr val="0563C1"/>
      </a:hlink>
      <a:folHlink>
        <a:srgbClr val="954F72"/>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ceba7ec3-aef6-4420-8859-237cc0e7caba"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D701BE3A18D2DA4D885197FC41B40108" ma:contentTypeVersion="22" ma:contentTypeDescription="Skapa ett nytt dokument." ma:contentTypeScope="" ma:versionID="9dcb50ef51b82af505b5a5912eb38368">
  <xsd:schema xmlns:xsd="http://www.w3.org/2001/XMLSchema" xmlns:xs="http://www.w3.org/2001/XMLSchema" xmlns:p="http://schemas.microsoft.com/office/2006/metadata/properties" xmlns:ns1="http://schemas.microsoft.com/sharepoint/v3" xmlns:ns3="87b6a2f2-6f75-406f-9738-b7305c0bf72d" xmlns:ns4="ceba7ec3-aef6-4420-8859-237cc0e7caba" targetNamespace="http://schemas.microsoft.com/office/2006/metadata/properties" ma:root="true" ma:fieldsID="b3d69ca3fa49179552645fff2098af41" ns1:_="" ns3:_="" ns4:_="">
    <xsd:import namespace="http://schemas.microsoft.com/sharepoint/v3"/>
    <xsd:import namespace="87b6a2f2-6f75-406f-9738-b7305c0bf72d"/>
    <xsd:import namespace="ceba7ec3-aef6-4420-8859-237cc0e7caba"/>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1:_ip_UnifiedCompliancePolicyProperties" minOccurs="0"/>
                <xsd:element ref="ns1:_ip_UnifiedCompliancePolicyUIAction"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Egenskaper för enhetlig efterlevnadsprincip" ma:description="" ma:hidden="true" ma:internalName="_ip_UnifiedCompliancePolicyProperties">
      <xsd:simpleType>
        <xsd:restriction base="dms:Note"/>
      </xsd:simpleType>
    </xsd:element>
    <xsd:element name="_ip_UnifiedCompliancePolicyUIAction" ma:index="16" nillable="true" ma:displayName="Gränssnittsåtgärd för enhetlig efterlevnadsprincip"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6a2f2-6f75-406f-9738-b7305c0bf72d" elementFormDefault="qualified">
    <xsd:import namespace="http://schemas.microsoft.com/office/2006/documentManagement/types"/>
    <xsd:import namespace="http://schemas.microsoft.com/office/infopath/2007/PartnerControls"/>
    <xsd:element name="SharedWithUsers" ma:index="8"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description="" ma:internalName="SharedWithDetails" ma:readOnly="true">
      <xsd:simpleType>
        <xsd:restriction base="dms:Note">
          <xsd:maxLength value="255"/>
        </xsd:restriction>
      </xsd:simpleType>
    </xsd:element>
    <xsd:element name="SharingHintHash" ma:index="10" nillable="true" ma:displayName="Delar tips, Hash" ma:description="" ma:hidden="true" ma:internalName="SharingHintHash" ma:readOnly="true">
      <xsd:simpleType>
        <xsd:restriction base="dms:Text"/>
      </xsd:simpleType>
    </xsd:element>
    <xsd:element name="LastSharedByUser" ma:index="11" nillable="true" ma:displayName="Senast delad per användare" ma:description="" ma:internalName="LastSharedByUser" ma:readOnly="true">
      <xsd:simpleType>
        <xsd:restriction base="dms:Note">
          <xsd:maxLength value="255"/>
        </xsd:restriction>
      </xsd:simpleType>
    </xsd:element>
    <xsd:element name="LastSharedByTime" ma:index="12" nillable="true" ma:displayName="Senast delad per tid"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eba7ec3-aef6-4420-8859-237cc0e7caba"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AutoTags" ma:index="18" nillable="true" ma:displayName="MediaServiceAutoTags" ma:description="" ma:internalName="MediaServiceAutoTags" ma:readOnly="true">
      <xsd:simpleType>
        <xsd:restriction base="dms:Text"/>
      </xsd:simpleType>
    </xsd:element>
    <xsd:element name="MediaServiceLocation" ma:index="19" nillable="true" ma:displayName="MediaServiceLocation" ma:descrip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element name="MediaLengthInSeconds" ma:index="25" nillable="true" ma:displayName="MediaLengthInSeconds" ma:hidden="true" ma:internalName="MediaLengthInSeconds" ma:readOnly="true">
      <xsd:simpleType>
        <xsd:restriction base="dms:Unknown"/>
      </xsd:simpleType>
    </xsd:element>
    <xsd:element name="_activity" ma:index="26" nillable="true" ma:displayName="_activity" ma:hidden="true" ma:internalName="_activity">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ystemTags" ma:index="28" nillable="true" ma:displayName="MediaServiceSystemTags" ma:hidden="true" ma:internalName="MediaServiceSystemTags" ma:readOnly="true">
      <xsd:simpleType>
        <xsd:restriction base="dms:Note"/>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2C8050-2076-4E56-91B3-668D6E6C1CF3}">
  <ds:schemaRefs>
    <ds:schemaRef ds:uri="http://schemas.microsoft.com/sharepoint/v3/contenttype/forms"/>
  </ds:schemaRefs>
</ds:datastoreItem>
</file>

<file path=customXml/itemProps2.xml><?xml version="1.0" encoding="utf-8"?>
<ds:datastoreItem xmlns:ds="http://schemas.openxmlformats.org/officeDocument/2006/customXml" ds:itemID="{0A7CD72F-89EB-4288-A3B4-AD1D7B1B0C50}">
  <ds:schemaRefs>
    <ds:schemaRef ds:uri="http://schemas.microsoft.com/office/2006/documentManagement/types"/>
    <ds:schemaRef ds:uri="http://schemas.microsoft.com/office/2006/metadata/properties"/>
    <ds:schemaRef ds:uri="http://purl.org/dc/dcmitype/"/>
    <ds:schemaRef ds:uri="http://schemas.microsoft.com/office/infopath/2007/PartnerControls"/>
    <ds:schemaRef ds:uri="http://purl.org/dc/elements/1.1/"/>
    <ds:schemaRef ds:uri="http://schemas.openxmlformats.org/package/2006/metadata/core-properties"/>
    <ds:schemaRef ds:uri="http://purl.org/dc/terms/"/>
    <ds:schemaRef ds:uri="ceba7ec3-aef6-4420-8859-237cc0e7caba"/>
    <ds:schemaRef ds:uri="87b6a2f2-6f75-406f-9738-b7305c0bf72d"/>
    <ds:schemaRef ds:uri="http://schemas.microsoft.com/sharepoint/v3"/>
    <ds:schemaRef ds:uri="http://www.w3.org/XML/1998/namespace"/>
  </ds:schemaRefs>
</ds:datastoreItem>
</file>

<file path=customXml/itemProps3.xml><?xml version="1.0" encoding="utf-8"?>
<ds:datastoreItem xmlns:ds="http://schemas.openxmlformats.org/officeDocument/2006/customXml" ds:itemID="{754D7E07-5D5A-4636-84DC-A17093BA27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7b6a2f2-6f75-406f-9738-b7305c0bf72d"/>
    <ds:schemaRef ds:uri="ceba7ec3-aef6-4420-8859-237cc0e7ca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4408</TotalTime>
  <Words>1410</Words>
  <Application>Microsoft Office PowerPoint</Application>
  <PresentationFormat>Widescreen</PresentationFormat>
  <Paragraphs>177</Paragraphs>
  <Slides>12</Slides>
  <Notes>10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12</vt:i4>
      </vt:variant>
    </vt:vector>
  </HeadingPairs>
  <TitlesOfParts>
    <vt:vector size="25" baseType="lpstr">
      <vt:lpstr>Aptos</vt:lpstr>
      <vt:lpstr>Arial</vt:lpstr>
      <vt:lpstr>Calibri</vt:lpstr>
      <vt:lpstr>Calibri Light</vt:lpstr>
      <vt:lpstr>Courier New</vt:lpstr>
      <vt:lpstr>Garamond</vt:lpstr>
      <vt:lpstr>Gill Sans MT</vt:lpstr>
      <vt:lpstr>Goudy Old Style</vt:lpstr>
      <vt:lpstr>Noto IKEA Latin</vt:lpstr>
      <vt:lpstr>Segoe UI</vt:lpstr>
      <vt:lpstr>Symbol</vt:lpstr>
      <vt:lpstr>ClassicFrameVTI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Barn och ungdomsektionen i JIK: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dc:title>
  <dc:creator>Karin Viberg</dc:creator>
  <cp:lastModifiedBy>Ingrid Wadskog</cp:lastModifiedBy>
  <cp:revision>30</cp:revision>
  <dcterms:created xsi:type="dcterms:W3CDTF">2020-08-23T12:18:37Z</dcterms:created>
  <dcterms:modified xsi:type="dcterms:W3CDTF">2026-08-25T15:53:17Z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0x010100D701BE3A18D2DA4D885197FC41B40108</vt:lpwstr>
  </property>
</Properties>
</file>