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73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404A5B-7E2E-40AC-A42E-B0387DF398CD}" v="81" dt="2019-10-07T09:18:27.6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Wellergård" userId="acbf2d5fff1965ae" providerId="LiveId" clId="{A4404A5B-7E2E-40AC-A42E-B0387DF398CD}"/>
    <pc:docChg chg="modSld">
      <pc:chgData name="Jan Wellergård" userId="acbf2d5fff1965ae" providerId="LiveId" clId="{A4404A5B-7E2E-40AC-A42E-B0387DF398CD}" dt="2019-10-07T09:18:27.638" v="80" actId="20577"/>
      <pc:docMkLst>
        <pc:docMk/>
      </pc:docMkLst>
      <pc:sldChg chg="addSp modSp">
        <pc:chgData name="Jan Wellergård" userId="acbf2d5fff1965ae" providerId="LiveId" clId="{A4404A5B-7E2E-40AC-A42E-B0387DF398CD}" dt="2019-10-07T09:18:27.638" v="80" actId="20577"/>
        <pc:sldMkLst>
          <pc:docMk/>
          <pc:sldMk cId="1155615986" sldId="281"/>
        </pc:sldMkLst>
        <pc:spChg chg="add mod">
          <ac:chgData name="Jan Wellergård" userId="acbf2d5fff1965ae" providerId="LiveId" clId="{A4404A5B-7E2E-40AC-A42E-B0387DF398CD}" dt="2019-10-07T09:18:27.638" v="80" actId="20577"/>
          <ac:spMkLst>
            <pc:docMk/>
            <pc:sldMk cId="1155615986" sldId="281"/>
            <ac:spMk id="2" creationId="{3B67810A-7138-43EE-B319-14ECECCA337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3450F-F34B-4C6D-8503-DF86AF0F6FCD}" type="datetimeFigureOut">
              <a:rPr lang="sv-SE" smtClean="0"/>
              <a:t>2019-10-07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717BB-4040-4074-B9A5-5BBD966CE3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2237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737EC1DF-CC32-47AB-B026-36D24C91C3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77887" y="6356350"/>
            <a:ext cx="1278294" cy="365125"/>
          </a:xfrm>
        </p:spPr>
        <p:txBody>
          <a:bodyPr/>
          <a:lstStyle/>
          <a:p>
            <a:fld id="{32BDCA53-AEA4-496F-A46C-DFF306C3E37E}" type="datetime1">
              <a:rPr lang="sv-SE" smtClean="0"/>
              <a:t>2019-10-07</a:t>
            </a:fld>
            <a:endParaRPr lang="sv-SE" dirty="0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821923C-3B46-4149-A10D-2DB94355F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49011" y="6356350"/>
            <a:ext cx="4004389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7605EE72-9932-4752-B666-7E1135BF0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0384" y="6356350"/>
            <a:ext cx="1676678" cy="365125"/>
          </a:xfr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BA8EF46-7866-448D-9F85-908B108D9C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1264" y="6230675"/>
            <a:ext cx="3272825" cy="48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94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FCFBAAC-5750-4A77-A3BF-2D2FDEA3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31233" y="6356350"/>
            <a:ext cx="1268963" cy="365125"/>
          </a:xfrm>
          <a:prstGeom prst="rect">
            <a:avLst/>
          </a:prstGeom>
        </p:spPr>
        <p:txBody>
          <a:bodyPr/>
          <a:lstStyle/>
          <a:p>
            <a:fld id="{32BDCA53-AEA4-496F-A46C-DFF306C3E37E}" type="datetime1">
              <a:rPr lang="sv-SE" smtClean="0"/>
              <a:t>2019-10-07</a:t>
            </a:fld>
            <a:endParaRPr lang="sv-SE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A5A698A-7FA7-4B1A-8163-EE71188BE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F83F2B9A-A429-43A5-8230-87A0FA96D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61886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590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81BA00B6-07A7-43F1-A54A-157AAAE63D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31233" y="6356350"/>
            <a:ext cx="1315616" cy="365125"/>
          </a:xfrm>
          <a:prstGeom prst="rect">
            <a:avLst/>
          </a:prstGeom>
        </p:spPr>
        <p:txBody>
          <a:bodyPr/>
          <a:lstStyle/>
          <a:p>
            <a:fld id="{32BDCA53-AEA4-496F-A46C-DFF306C3E37E}" type="datetime1">
              <a:rPr lang="sv-SE" smtClean="0"/>
              <a:t>2019-10-07</a:t>
            </a:fld>
            <a:endParaRPr lang="sv-SE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A5B4B4F-99EB-4977-BBAB-C3C4557FC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C67CC98-1BE2-4833-80D2-852F8869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61886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44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1932992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04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7BC7F7-4958-447C-84B2-13C2002A62D7}" type="datetime1">
              <a:rPr lang="sv-SE" smtClean="0"/>
              <a:t>2019-10-07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53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75249" y="6356350"/>
            <a:ext cx="1268963" cy="365125"/>
          </a:xfrm>
          <a:prstGeom prst="rect">
            <a:avLst/>
          </a:prstGeom>
        </p:spPr>
        <p:txBody>
          <a:bodyPr/>
          <a:lstStyle/>
          <a:p>
            <a:fld id="{32BDCA53-AEA4-496F-A46C-DFF306C3E37E}" type="datetime1">
              <a:rPr lang="sv-SE" smtClean="0"/>
              <a:t>2019-10-07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61886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709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565918" y="6356350"/>
            <a:ext cx="1250302" cy="365125"/>
          </a:xfrm>
          <a:prstGeom prst="rect">
            <a:avLst/>
          </a:prstGeom>
        </p:spPr>
        <p:txBody>
          <a:bodyPr/>
          <a:lstStyle/>
          <a:p>
            <a:fld id="{008255FD-8221-41DD-8FA0-512AE6FCB5C2}" type="datetime1">
              <a:rPr lang="sv-SE" smtClean="0"/>
              <a:t>2019-10-07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9787" y="6349218"/>
            <a:ext cx="1390229" cy="365125"/>
          </a:xfrm>
          <a:prstGeom prst="rect">
            <a:avLst/>
          </a:prstGeom>
        </p:spPr>
        <p:txBody>
          <a:bodyPr/>
          <a:lstStyle/>
          <a:p>
            <a:fld id="{77471688-D563-4F49-9D96-CCC6BC0DA0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844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11355" y="6356349"/>
            <a:ext cx="1586203" cy="365125"/>
          </a:xfrm>
          <a:prstGeom prst="rect">
            <a:avLst/>
          </a:prstGeom>
        </p:spPr>
        <p:txBody>
          <a:bodyPr/>
          <a:lstStyle/>
          <a:p>
            <a:fld id="{E242C3B4-1B65-4DBF-923D-8217CE288249}" type="datetime1">
              <a:rPr lang="sv-SE" smtClean="0"/>
              <a:t>2019-10-07</a:t>
            </a:fld>
            <a:endParaRPr lang="sv-S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194318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14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82D1D-39AF-40DC-A215-30B1A1A8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31233" y="6356350"/>
            <a:ext cx="1268963" cy="365125"/>
          </a:xfrm>
          <a:prstGeom prst="rect">
            <a:avLst/>
          </a:prstGeom>
        </p:spPr>
        <p:txBody>
          <a:bodyPr/>
          <a:lstStyle/>
          <a:p>
            <a:fld id="{32BDCA53-AEA4-496F-A46C-DFF306C3E37E}" type="datetime1">
              <a:rPr lang="sv-SE" smtClean="0"/>
              <a:t>2019-10-07</a:t>
            </a:fld>
            <a:endParaRPr lang="sv-S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4E5C1-DFFF-489C-A358-23C74727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606B10-8574-4B7B-9770-3DFCC16D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61886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297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63281" y="6356350"/>
            <a:ext cx="1436881" cy="365125"/>
          </a:xfrm>
          <a:prstGeom prst="rect">
            <a:avLst/>
          </a:prstGeom>
        </p:spPr>
        <p:txBody>
          <a:bodyPr/>
          <a:lstStyle/>
          <a:p>
            <a:fld id="{E663A9D6-8DD3-4099-BD71-DBA2BF5410CC}" type="datetime1">
              <a:rPr lang="sv-SE" smtClean="0"/>
              <a:t>2019-10-07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9788" y="6356349"/>
            <a:ext cx="143688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667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76CFC651-DC3E-404C-A8FD-1CC13B29FB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49893" y="6356350"/>
            <a:ext cx="1296955" cy="365125"/>
          </a:xfrm>
          <a:prstGeom prst="rect">
            <a:avLst/>
          </a:prstGeom>
        </p:spPr>
        <p:txBody>
          <a:bodyPr/>
          <a:lstStyle/>
          <a:p>
            <a:fld id="{32BDCA53-AEA4-496F-A46C-DFF306C3E37E}" type="datetime1">
              <a:rPr lang="sv-SE" smtClean="0"/>
              <a:t>2019-10-07</a:t>
            </a:fld>
            <a:endParaRPr lang="sv-SE" dirty="0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8B11A95-BDB8-400A-ACAB-CE140EB66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1C9D0AE7-24F8-4FD2-AD2F-AD9172CBB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61886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255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467A672-C082-45C7-AA42-C900E63755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87215" y="6356350"/>
            <a:ext cx="1324947" cy="365125"/>
          </a:xfrm>
          <a:prstGeom prst="rect">
            <a:avLst/>
          </a:prstGeom>
        </p:spPr>
        <p:txBody>
          <a:bodyPr/>
          <a:lstStyle/>
          <a:p>
            <a:fld id="{32BDCA53-AEA4-496F-A46C-DFF306C3E37E}" type="datetime1">
              <a:rPr lang="sv-SE" smtClean="0"/>
              <a:t>2019-10-07</a:t>
            </a:fld>
            <a:endParaRPr lang="sv-SE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B6E2E3BE-83CC-4AD9-9523-FA5ED4BCA8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54862" y="6356350"/>
            <a:ext cx="3498538" cy="365125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C3789FCB-C455-4ED0-B32B-3D265AB71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1618861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77471688-D563-4F49-9D96-CCC6BC0DA08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2FD5DCC-5527-477B-95C4-AAEEDCDA2CD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5552" y="6230675"/>
            <a:ext cx="3498537" cy="483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039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Sekretariat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928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Viktigt	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Stötta domarna, även om de gör fel, tänk på att de är på utbildning som era spelare.</a:t>
            </a:r>
          </a:p>
          <a:p>
            <a:r>
              <a:rPr lang="sv-SE" dirty="0"/>
              <a:t>Vid stora fel så meddela dommaransvarig (DIAF) i JHK så kommer denne kan komma och </a:t>
            </a:r>
            <a:r>
              <a:rPr lang="sv-SE" dirty="0" err="1"/>
              <a:t>och</a:t>
            </a:r>
            <a:r>
              <a:rPr lang="sv-SE" dirty="0"/>
              <a:t> titta vid nästa tillfälle.</a:t>
            </a:r>
          </a:p>
          <a:p>
            <a:r>
              <a:rPr lang="sv-SE" dirty="0"/>
              <a:t>Skulle någon ledare i lagen (hemma som bortalag) uppträda dåligt mot någon domare skall detta meddelas till ungdomsansvarig i JHK</a:t>
            </a:r>
          </a:p>
          <a:p>
            <a:pPr lvl="1"/>
            <a:r>
              <a:rPr lang="sv-SE" dirty="0"/>
              <a:t>Ledare som uppträder kränkande eller hotfullt mot domare/funktionärer </a:t>
            </a:r>
            <a:r>
              <a:rPr lang="sv-SE" b="1" u="sng" dirty="0"/>
              <a:t>skall</a:t>
            </a:r>
            <a:r>
              <a:rPr lang="sv-SE" dirty="0"/>
              <a:t> avvisas från arenan.</a:t>
            </a:r>
          </a:p>
          <a:p>
            <a:r>
              <a:rPr lang="sv-SE" dirty="0"/>
              <a:t>Spara laguppställningar och se till att notera </a:t>
            </a:r>
            <a:r>
              <a:rPr lang="sv-SE" dirty="0" err="1"/>
              <a:t>ev</a:t>
            </a:r>
            <a:r>
              <a:rPr lang="sv-SE" dirty="0"/>
              <a:t> skador som sker under match i protokollet för försäkringen</a:t>
            </a:r>
          </a:p>
        </p:txBody>
      </p:sp>
    </p:spTree>
    <p:extLst>
      <p:ext uri="{BB962C8B-B14F-4D97-AF65-F5344CB8AC3E}">
        <p14:creationId xmlns:p14="http://schemas.microsoft.com/office/powerpoint/2010/main" val="118690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137808" y="1115403"/>
            <a:ext cx="4794377" cy="4525963"/>
          </a:xfrm>
        </p:spPr>
        <p:txBody>
          <a:bodyPr>
            <a:noAutofit/>
          </a:bodyPr>
          <a:lstStyle/>
          <a:p>
            <a:pPr lvl="1"/>
            <a:r>
              <a:rPr lang="sv-SE" sz="1100" dirty="0"/>
              <a:t>Musik/Speaker</a:t>
            </a:r>
          </a:p>
          <a:p>
            <a:pPr lvl="2"/>
            <a:r>
              <a:rPr lang="sv-SE" sz="1050" dirty="0"/>
              <a:t>Spela musik</a:t>
            </a:r>
          </a:p>
          <a:p>
            <a:pPr lvl="2"/>
            <a:r>
              <a:rPr lang="sv-SE" sz="1050" dirty="0"/>
              <a:t>Annonsering av händelser och laguppställningar</a:t>
            </a:r>
          </a:p>
          <a:p>
            <a:pPr lvl="2"/>
            <a:r>
              <a:rPr lang="sv-SE" sz="1050" dirty="0"/>
              <a:t>Föra eget protokoll</a:t>
            </a:r>
          </a:p>
          <a:p>
            <a:pPr lvl="1"/>
            <a:r>
              <a:rPr lang="sv-SE" sz="1100" dirty="0"/>
              <a:t>Klocka (matchtidtagare)</a:t>
            </a:r>
          </a:p>
          <a:p>
            <a:pPr lvl="2"/>
            <a:r>
              <a:rPr lang="sv-SE" sz="1050" dirty="0"/>
              <a:t>Sköta klocka och tavla</a:t>
            </a:r>
          </a:p>
          <a:p>
            <a:pPr lvl="2"/>
            <a:r>
              <a:rPr lang="sv-SE" sz="1050" dirty="0"/>
              <a:t>Matchpuckar</a:t>
            </a:r>
          </a:p>
          <a:p>
            <a:pPr lvl="1"/>
            <a:r>
              <a:rPr lang="sv-SE" sz="1100" dirty="0"/>
              <a:t>Protokollförare (Huvudansvarig)</a:t>
            </a:r>
          </a:p>
          <a:p>
            <a:pPr lvl="2"/>
            <a:r>
              <a:rPr lang="sv-SE" sz="1050" dirty="0"/>
              <a:t>Mata in i OVR, sköta OVR och underskrifter</a:t>
            </a:r>
          </a:p>
          <a:p>
            <a:pPr lvl="2"/>
            <a:r>
              <a:rPr lang="sv-SE" sz="1050" dirty="0"/>
              <a:t>Föra protokoll på papper</a:t>
            </a:r>
          </a:p>
          <a:p>
            <a:pPr lvl="2"/>
            <a:r>
              <a:rPr lang="sv-SE" sz="1050" dirty="0"/>
              <a:t>Har övergripande koll</a:t>
            </a:r>
          </a:p>
          <a:p>
            <a:pPr lvl="1"/>
            <a:r>
              <a:rPr lang="sv-SE" sz="1100" dirty="0"/>
              <a:t>Strafftidtagare</a:t>
            </a:r>
          </a:p>
          <a:p>
            <a:pPr lvl="2"/>
            <a:r>
              <a:rPr lang="sv-SE" sz="1050" dirty="0"/>
              <a:t>Sköta </a:t>
            </a:r>
            <a:r>
              <a:rPr lang="sv-SE" sz="1050" dirty="0" err="1"/>
              <a:t>båsdörr</a:t>
            </a:r>
            <a:r>
              <a:rPr lang="sv-SE" sz="1050" dirty="0"/>
              <a:t> / strafftidtagare höger</a:t>
            </a:r>
          </a:p>
          <a:p>
            <a:pPr lvl="2"/>
            <a:r>
              <a:rPr lang="sv-SE" sz="1050" dirty="0" err="1"/>
              <a:t>Skottstatisik</a:t>
            </a:r>
            <a:r>
              <a:rPr lang="sv-SE" sz="1050" dirty="0"/>
              <a:t> höger </a:t>
            </a:r>
            <a:r>
              <a:rPr lang="sv-SE" sz="1050" dirty="0" err="1"/>
              <a:t>ovh</a:t>
            </a:r>
            <a:r>
              <a:rPr lang="sv-SE" sz="1050" dirty="0"/>
              <a:t> vänster</a:t>
            </a:r>
          </a:p>
        </p:txBody>
      </p:sp>
      <p:grpSp>
        <p:nvGrpSpPr>
          <p:cNvPr id="15" name="Grupp 14"/>
          <p:cNvGrpSpPr/>
          <p:nvPr/>
        </p:nvGrpSpPr>
        <p:grpSpPr>
          <a:xfrm>
            <a:off x="8472264" y="279766"/>
            <a:ext cx="2195736" cy="5059362"/>
            <a:chOff x="5524500" y="274638"/>
            <a:chExt cx="3619500" cy="6202362"/>
          </a:xfrm>
        </p:grpSpPr>
        <p:sp>
          <p:nvSpPr>
            <p:cNvPr id="11" name="Rektangel 10"/>
            <p:cNvSpPr/>
            <p:nvPr/>
          </p:nvSpPr>
          <p:spPr>
            <a:xfrm>
              <a:off x="7251700" y="3238500"/>
              <a:ext cx="1892300" cy="254000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4" name="Grupp 13"/>
            <p:cNvGrpSpPr/>
            <p:nvPr/>
          </p:nvGrpSpPr>
          <p:grpSpPr>
            <a:xfrm>
              <a:off x="5524500" y="274638"/>
              <a:ext cx="1727200" cy="6202362"/>
              <a:chOff x="5524500" y="274638"/>
              <a:chExt cx="1727200" cy="6202362"/>
            </a:xfrm>
          </p:grpSpPr>
          <p:sp>
            <p:nvSpPr>
              <p:cNvPr id="10" name="Rektangel 9"/>
              <p:cNvSpPr/>
              <p:nvPr/>
            </p:nvSpPr>
            <p:spPr>
              <a:xfrm>
                <a:off x="5524500" y="1562100"/>
                <a:ext cx="1485900" cy="36195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Rektangel 3"/>
              <p:cNvSpPr/>
              <p:nvPr/>
            </p:nvSpPr>
            <p:spPr>
              <a:xfrm>
                <a:off x="5690249" y="3803651"/>
                <a:ext cx="1154405" cy="482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Speaker/</a:t>
                </a:r>
                <a:r>
                  <a:rPr lang="en-GB" sz="1100" dirty="0" err="1"/>
                  <a:t>Musik</a:t>
                </a:r>
                <a:endParaRPr lang="en-GB" sz="1100" dirty="0"/>
              </a:p>
            </p:txBody>
          </p:sp>
          <p:sp>
            <p:nvSpPr>
              <p:cNvPr id="5" name="Rektangel 4"/>
              <p:cNvSpPr/>
              <p:nvPr/>
            </p:nvSpPr>
            <p:spPr>
              <a:xfrm>
                <a:off x="5678196" y="1841499"/>
                <a:ext cx="1160754" cy="482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 err="1"/>
                  <a:t>Strafftidtagare</a:t>
                </a:r>
                <a:endParaRPr lang="en-GB" sz="1100" dirty="0"/>
              </a:p>
            </p:txBody>
          </p:sp>
          <p:sp>
            <p:nvSpPr>
              <p:cNvPr id="6" name="Rektangel 5"/>
              <p:cNvSpPr/>
              <p:nvPr/>
            </p:nvSpPr>
            <p:spPr>
              <a:xfrm>
                <a:off x="5678196" y="3149600"/>
                <a:ext cx="1160754" cy="482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 err="1"/>
                  <a:t>Klocka</a:t>
                </a:r>
                <a:endParaRPr lang="en-GB" sz="1100" dirty="0"/>
              </a:p>
            </p:txBody>
          </p:sp>
          <p:sp>
            <p:nvSpPr>
              <p:cNvPr id="7" name="Rektangel 6"/>
              <p:cNvSpPr/>
              <p:nvPr/>
            </p:nvSpPr>
            <p:spPr>
              <a:xfrm>
                <a:off x="5664087" y="2495550"/>
                <a:ext cx="1148053" cy="482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 err="1"/>
                  <a:t>Protokoll</a:t>
                </a:r>
                <a:endParaRPr lang="en-GB" sz="1100" dirty="0"/>
              </a:p>
            </p:txBody>
          </p:sp>
          <p:sp>
            <p:nvSpPr>
              <p:cNvPr id="8" name="Rektangel 7"/>
              <p:cNvSpPr/>
              <p:nvPr/>
            </p:nvSpPr>
            <p:spPr>
              <a:xfrm>
                <a:off x="5678197" y="4394200"/>
                <a:ext cx="1135354" cy="482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 err="1"/>
                  <a:t>Strafftidtagare</a:t>
                </a:r>
                <a:endParaRPr lang="en-GB" sz="1100" dirty="0"/>
              </a:p>
            </p:txBody>
          </p:sp>
          <p:sp>
            <p:nvSpPr>
              <p:cNvPr id="9" name="Rektangel 8"/>
              <p:cNvSpPr/>
              <p:nvPr/>
            </p:nvSpPr>
            <p:spPr>
              <a:xfrm>
                <a:off x="7010400" y="274638"/>
                <a:ext cx="241300" cy="620236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Rektangel 11"/>
              <p:cNvSpPr/>
              <p:nvPr/>
            </p:nvSpPr>
            <p:spPr>
              <a:xfrm>
                <a:off x="5524500" y="660400"/>
                <a:ext cx="1485900" cy="90170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 err="1">
                    <a:solidFill>
                      <a:schemeClr val="tx1"/>
                    </a:solidFill>
                  </a:rPr>
                  <a:t>Utvisningsbås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ktangel 12"/>
              <p:cNvSpPr/>
              <p:nvPr/>
            </p:nvSpPr>
            <p:spPr>
              <a:xfrm>
                <a:off x="5524500" y="5181600"/>
                <a:ext cx="1485900" cy="90170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 err="1">
                    <a:solidFill>
                      <a:schemeClr val="tx1"/>
                    </a:solidFill>
                  </a:rPr>
                  <a:t>Utvisningsbås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5140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Klockan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Matchtid 2x</a:t>
            </a:r>
            <a:r>
              <a:rPr lang="sv-SE" b="1" dirty="0">
                <a:solidFill>
                  <a:srgbClr val="FF0000"/>
                </a:solidFill>
              </a:rPr>
              <a:t>20</a:t>
            </a:r>
            <a:r>
              <a:rPr lang="sv-SE" dirty="0"/>
              <a:t> minuter (program “ishockey”) (A pojk 3x20)</a:t>
            </a:r>
          </a:p>
          <a:p>
            <a:pPr lvl="1"/>
            <a:r>
              <a:rPr lang="sv-SE" dirty="0"/>
              <a:t>Kör </a:t>
            </a:r>
            <a:r>
              <a:rPr lang="sv-SE" b="1" dirty="0"/>
              <a:t>ej</a:t>
            </a:r>
            <a:r>
              <a:rPr lang="sv-SE" dirty="0"/>
              <a:t> “ishockey –jr” (tut hockey)</a:t>
            </a:r>
          </a:p>
          <a:p>
            <a:r>
              <a:rPr lang="sv-SE" dirty="0"/>
              <a:t>Klockan skall startas ögonblicket då pucken når isen och ska stoppas när en funktionär blåser i visselpipan.</a:t>
            </a:r>
          </a:p>
          <a:p>
            <a:r>
              <a:rPr lang="sv-SE" dirty="0"/>
              <a:t>Blir det fel,</a:t>
            </a:r>
            <a:r>
              <a:rPr lang="sv-SE" baseline="0" dirty="0"/>
              <a:t> kan klockan ljuseras manuellt genom att lägga på / ta bort sekunder</a:t>
            </a:r>
          </a:p>
          <a:p>
            <a:r>
              <a:rPr lang="sv-SE" baseline="0" dirty="0"/>
              <a:t>Efter periodslut, tryck fram ny period</a:t>
            </a:r>
            <a:r>
              <a:rPr lang="sv-SE" dirty="0"/>
              <a:t> direkt (ingen fast periodpaus)</a:t>
            </a:r>
          </a:p>
          <a:p>
            <a:pPr lvl="1"/>
            <a:r>
              <a:rPr lang="sv-SE" dirty="0"/>
              <a:t>Vid spoling skall klockan visa ”</a:t>
            </a:r>
            <a:r>
              <a:rPr lang="sv-SE" dirty="0" err="1"/>
              <a:t>paustid</a:t>
            </a:r>
            <a:r>
              <a:rPr lang="sv-SE" dirty="0"/>
              <a:t>”. Kontrollera i seriebestämmelsen hur lång tid pausen (intermission) är.</a:t>
            </a:r>
            <a:endParaRPr lang="sv-SE" baseline="0" dirty="0"/>
          </a:p>
        </p:txBody>
      </p:sp>
    </p:spTree>
    <p:extLst>
      <p:ext uri="{BB962C8B-B14F-4D97-AF65-F5344CB8AC3E}">
        <p14:creationId xmlns:p14="http://schemas.microsoft.com/office/powerpoint/2010/main" val="73385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Utvisning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/>
              <a:t>Tryck rätt knapp på det drabbade laget för att lägga till utvisning.</a:t>
            </a:r>
          </a:p>
          <a:p>
            <a:r>
              <a:rPr lang="sv-SE" dirty="0"/>
              <a:t>Mata in spelaren nummer (även målvakt även om denne inte sitter av den). Vid lagstraff – 00</a:t>
            </a:r>
          </a:p>
          <a:p>
            <a:r>
              <a:rPr lang="sv-SE" dirty="0"/>
              <a:t>Om laget </a:t>
            </a:r>
            <a:r>
              <a:rPr lang="sv-SE" u="sng" dirty="0"/>
              <a:t>med numerärt överläge</a:t>
            </a:r>
            <a:r>
              <a:rPr lang="sv-SE" dirty="0"/>
              <a:t> gör mål skall den utvisade in igen. Redigera dennes tid och ta bort utvisningen.</a:t>
            </a:r>
          </a:p>
          <a:p>
            <a:pPr lvl="1"/>
            <a:r>
              <a:rPr lang="sv-SE" dirty="0"/>
              <a:t>Detta gäller ej vid spel 4-4 (ej numerärt överläge)</a:t>
            </a:r>
          </a:p>
          <a:p>
            <a:pPr lvl="1"/>
            <a:r>
              <a:rPr lang="sv-SE" dirty="0"/>
              <a:t>Gäller ej spelare som sitter på 5 minuter, dessa sitter alltid tiden ut! </a:t>
            </a:r>
          </a:p>
          <a:p>
            <a:pPr lvl="1"/>
            <a:r>
              <a:rPr lang="sv-SE" dirty="0"/>
              <a:t>Använd knappen -&gt;0 för att ta bort </a:t>
            </a:r>
            <a:r>
              <a:rPr lang="sv-SE" dirty="0" err="1"/>
              <a:t>utvistning</a:t>
            </a:r>
            <a:endParaRPr lang="sv-SE" dirty="0"/>
          </a:p>
          <a:p>
            <a:r>
              <a:rPr lang="sv-SE" dirty="0"/>
              <a:t>Utvisade kommer in enligt “först ut – först in”</a:t>
            </a:r>
          </a:p>
          <a:p>
            <a:pPr lvl="1"/>
            <a:r>
              <a:rPr lang="sv-SE" b="1" dirty="0"/>
              <a:t>Undantag</a:t>
            </a:r>
            <a:endParaRPr lang="sv-SE" dirty="0"/>
          </a:p>
          <a:p>
            <a:pPr lvl="2"/>
            <a:r>
              <a:rPr lang="sv-SE" dirty="0"/>
              <a:t>Den spelare om </a:t>
            </a:r>
            <a:r>
              <a:rPr lang="sv-SE" b="1" u="sng" dirty="0"/>
              <a:t>orsakar det första underläget</a:t>
            </a:r>
            <a:r>
              <a:rPr lang="sv-SE" dirty="0"/>
              <a:t> skall in först (behöver inte vara först ut (om det redan satt en från varje lag som åkte ut samtidigt)</a:t>
            </a:r>
          </a:p>
          <a:p>
            <a:pPr lvl="2"/>
            <a:r>
              <a:rPr lang="sv-SE" dirty="0"/>
              <a:t>Eftersom det som får 5 min alltid sitter tiden ut så får en som sitter på en 2 komma ut även om denna är utvisad senare och </a:t>
            </a:r>
            <a:r>
              <a:rPr lang="sv-SE"/>
              <a:t>har mer tid kvar. </a:t>
            </a:r>
            <a:endParaRPr lang="sv-SE" dirty="0"/>
          </a:p>
          <a:p>
            <a:r>
              <a:rPr lang="sv-SE" dirty="0"/>
              <a:t>Kvittningar och personliga straff (10 min) förs inte upp på tavlan. Detta måste strafftidtagaren själv ha koll på. Spelaren skall in efter </a:t>
            </a:r>
            <a:r>
              <a:rPr lang="sv-SE" u="sng" dirty="0"/>
              <a:t>nästa avblåsning när utvisningen är slut </a:t>
            </a:r>
            <a:r>
              <a:rPr lang="sv-SE" dirty="0"/>
              <a:t>(kommer ej in om mål görs).</a:t>
            </a:r>
          </a:p>
          <a:p>
            <a:r>
              <a:rPr lang="sv-SE" dirty="0"/>
              <a:t>5 minuter ger automatiskt Game </a:t>
            </a:r>
            <a:r>
              <a:rPr lang="sv-SE" dirty="0" err="1"/>
              <a:t>Misconduct</a:t>
            </a:r>
            <a:r>
              <a:rPr lang="sv-SE" dirty="0"/>
              <a:t> (20 min) och spelaren går till omklädningsrummet.</a:t>
            </a:r>
          </a:p>
        </p:txBody>
      </p:sp>
    </p:spTree>
    <p:extLst>
      <p:ext uri="{BB962C8B-B14F-4D97-AF65-F5344CB8AC3E}">
        <p14:creationId xmlns:p14="http://schemas.microsoft.com/office/powerpoint/2010/main" val="856886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out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Det finns en speciell knapp för </a:t>
            </a:r>
            <a:r>
              <a:rPr lang="sv-SE" dirty="0" err="1"/>
              <a:t>timout:er</a:t>
            </a:r>
            <a:r>
              <a:rPr lang="sv-SE" dirty="0"/>
              <a:t> (en för varje lag.</a:t>
            </a:r>
          </a:p>
          <a:p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är 30 s och sirenen låter efter 30 s</a:t>
            </a:r>
          </a:p>
          <a:p>
            <a:r>
              <a:rPr lang="sv-SE" dirty="0"/>
              <a:t>Båda lagen har </a:t>
            </a:r>
            <a:r>
              <a:rPr lang="sv-SE" b="1" u="sng" dirty="0"/>
              <a:t>en</a:t>
            </a:r>
            <a:r>
              <a:rPr lang="sv-SE" dirty="0"/>
              <a:t> time-out under match.</a:t>
            </a:r>
          </a:p>
          <a:p>
            <a:r>
              <a:rPr lang="sv-SE" dirty="0"/>
              <a:t>Ingen musik under timeouten.</a:t>
            </a:r>
          </a:p>
          <a:p>
            <a:r>
              <a:rPr lang="sv-SE" dirty="0"/>
              <a:t>Klockan för </a:t>
            </a:r>
            <a:r>
              <a:rPr lang="sv-SE" dirty="0" err="1"/>
              <a:t>timeout:en</a:t>
            </a:r>
            <a:r>
              <a:rPr lang="sv-SE" dirty="0"/>
              <a:t> startas när spelarna är vid båset (sargen)</a:t>
            </a:r>
          </a:p>
        </p:txBody>
      </p:sp>
    </p:spTree>
    <p:extLst>
      <p:ext uri="{BB962C8B-B14F-4D97-AF65-F5344CB8AC3E}">
        <p14:creationId xmlns:p14="http://schemas.microsoft.com/office/powerpoint/2010/main" val="67317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Matchprotokoll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u="sng" dirty="0"/>
              <a:t>Skottstatistik</a:t>
            </a:r>
          </a:p>
          <a:p>
            <a:r>
              <a:rPr lang="sv-SE" dirty="0"/>
              <a:t>Skott som går i mål räknas</a:t>
            </a:r>
          </a:p>
          <a:p>
            <a:r>
              <a:rPr lang="sv-SE" dirty="0"/>
              <a:t>Skott som målvakten räddar som hade gått i mål annars räknas</a:t>
            </a:r>
          </a:p>
          <a:p>
            <a:r>
              <a:rPr lang="sv-SE" dirty="0"/>
              <a:t>Skott i stolpen eller ribba räknas </a:t>
            </a:r>
            <a:r>
              <a:rPr lang="sv-SE" b="1" dirty="0"/>
              <a:t>inte</a:t>
            </a:r>
          </a:p>
          <a:p>
            <a:r>
              <a:rPr lang="sv-SE" dirty="0"/>
              <a:t>En puck som en målvakt tar som tydligt skulle gå </a:t>
            </a:r>
            <a:r>
              <a:rPr lang="sv-SE" u="sng" dirty="0"/>
              <a:t>utanför</a:t>
            </a:r>
            <a:r>
              <a:rPr lang="sv-SE" dirty="0"/>
              <a:t> räknas </a:t>
            </a:r>
            <a:r>
              <a:rPr lang="sv-SE" b="1" dirty="0"/>
              <a:t>inte</a:t>
            </a:r>
          </a:p>
          <a:p>
            <a:r>
              <a:rPr lang="sv-SE" dirty="0"/>
              <a:t>Om en utespelare blockerar ett skott räknas detta </a:t>
            </a:r>
            <a:r>
              <a:rPr lang="sv-SE" b="1" dirty="0"/>
              <a:t>inte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u="sng" dirty="0"/>
              <a:t>Notera</a:t>
            </a:r>
          </a:p>
          <a:p>
            <a:r>
              <a:rPr lang="sv-SE" dirty="0"/>
              <a:t>Mål (ställning)</a:t>
            </a:r>
          </a:p>
          <a:p>
            <a:r>
              <a:rPr lang="sv-SE" dirty="0"/>
              <a:t>Målgörare och assist</a:t>
            </a:r>
          </a:p>
          <a:p>
            <a:r>
              <a:rPr lang="sv-SE" dirty="0"/>
              <a:t>Utvisningar (kod), längd och vem.</a:t>
            </a:r>
          </a:p>
          <a:p>
            <a:pPr lvl="1"/>
            <a:r>
              <a:rPr lang="sv-SE" dirty="0"/>
              <a:t>Skriv L vid lagstraff på papper</a:t>
            </a:r>
          </a:p>
          <a:p>
            <a:pPr lvl="1"/>
            <a:r>
              <a:rPr lang="sv-SE" dirty="0"/>
              <a:t>Ange vem som sitter</a:t>
            </a:r>
          </a:p>
          <a:p>
            <a:r>
              <a:rPr lang="sv-SE" dirty="0"/>
              <a:t>Straff</a:t>
            </a:r>
          </a:p>
          <a:p>
            <a:pPr lvl="1"/>
            <a:r>
              <a:rPr lang="sv-SE" dirty="0"/>
              <a:t>Det lag som får </a:t>
            </a:r>
            <a:r>
              <a:rPr lang="sv-SE" dirty="0" err="1"/>
              <a:t>staff</a:t>
            </a:r>
            <a:r>
              <a:rPr lang="sv-SE" dirty="0"/>
              <a:t> </a:t>
            </a:r>
            <a:r>
              <a:rPr lang="sv-SE" b="1" u="sng" dirty="0"/>
              <a:t>mot sig skall </a:t>
            </a:r>
            <a:r>
              <a:rPr lang="sv-SE" dirty="0"/>
              <a:t>noteras.</a:t>
            </a:r>
          </a:p>
          <a:p>
            <a:pPr lvl="1"/>
            <a:r>
              <a:rPr lang="sv-SE" dirty="0"/>
              <a:t>Om det blir mål noteras detta också som vanligt</a:t>
            </a:r>
          </a:p>
          <a:p>
            <a:r>
              <a:rPr lang="sv-SE" dirty="0"/>
              <a:t>Ny period</a:t>
            </a:r>
          </a:p>
          <a:p>
            <a:pPr lvl="1"/>
            <a:r>
              <a:rPr lang="sv-SE" dirty="0"/>
              <a:t>Dra streck efter sista händelsen.</a:t>
            </a:r>
          </a:p>
          <a:p>
            <a:pPr lvl="1"/>
            <a:r>
              <a:rPr lang="sv-SE" dirty="0"/>
              <a:t>Om det inte händer något i period 1, skriv P2 i första händelsen i tiden.</a:t>
            </a:r>
          </a:p>
          <a:p>
            <a:r>
              <a:rPr lang="sv-SE" dirty="0"/>
              <a:t>Vid straffavgörande skall endast den avgörande straffen noteras.</a:t>
            </a:r>
          </a:p>
        </p:txBody>
      </p:sp>
    </p:spTree>
    <p:extLst>
      <p:ext uri="{BB962C8B-B14F-4D97-AF65-F5344CB8AC3E}">
        <p14:creationId xmlns:p14="http://schemas.microsoft.com/office/powerpoint/2010/main" val="1160121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tänka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sekretariatet</a:t>
            </a:r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sv-SE" dirty="0"/>
              <a:t>SPEAKER</a:t>
            </a:r>
          </a:p>
          <a:p>
            <a:pPr lvl="1"/>
            <a:r>
              <a:rPr lang="sv-SE" dirty="0"/>
              <a:t>Speaker samt övriga i sekretariatet skall vara korrekta och neutrala. </a:t>
            </a:r>
          </a:p>
          <a:p>
            <a:pPr lvl="1"/>
            <a:r>
              <a:rPr lang="sv-SE" dirty="0"/>
              <a:t>Speaker meddelar icing och offside, ej blockering</a:t>
            </a:r>
          </a:p>
          <a:p>
            <a:pPr lvl="1"/>
            <a:r>
              <a:rPr lang="sv-SE" dirty="0"/>
              <a:t>Vid dubbel utvisning läs upp gästande först</a:t>
            </a:r>
          </a:p>
          <a:p>
            <a:pPr lvl="1"/>
            <a:r>
              <a:rPr lang="sv-SE" dirty="0"/>
              <a:t>Meddela utvisning med spelare, orsak, storlek(längd) och tid.</a:t>
            </a:r>
          </a:p>
          <a:p>
            <a:pPr lvl="1"/>
            <a:r>
              <a:rPr lang="sv-SE" dirty="0"/>
              <a:t>Kroppstacklingsutvisning heter numera ”illegal hit” (regel 169)</a:t>
            </a:r>
          </a:p>
          <a:p>
            <a:pPr lvl="1"/>
            <a:r>
              <a:rPr lang="sv-SE" dirty="0"/>
              <a:t>Speaker meddelar när ett lag är fulltaligt. </a:t>
            </a:r>
          </a:p>
          <a:p>
            <a:pPr lvl="1"/>
            <a:r>
              <a:rPr lang="sv-SE" dirty="0"/>
              <a:t>Meddela när det är en minut kvar av </a:t>
            </a:r>
            <a:r>
              <a:rPr lang="sv-SE" b="1" dirty="0"/>
              <a:t>perioden </a:t>
            </a:r>
          </a:p>
          <a:p>
            <a:pPr lvl="1"/>
            <a:r>
              <a:rPr lang="sv-SE" dirty="0"/>
              <a:t>Meddela när det är två minuter kvar av </a:t>
            </a:r>
            <a:r>
              <a:rPr lang="sv-SE" b="1" dirty="0"/>
              <a:t>matchen </a:t>
            </a:r>
            <a:r>
              <a:rPr lang="sv-SE" dirty="0"/>
              <a:t>(Flyttas  målburen avsiktligt när det är två min kvar blir det straff.)</a:t>
            </a:r>
          </a:p>
          <a:p>
            <a:pPr lvl="1"/>
            <a:r>
              <a:rPr lang="sv-SE" dirty="0"/>
              <a:t>Speaker meddelar mål först när pucken är släppt i mittzon.  ( först då är målet giltigt)</a:t>
            </a:r>
          </a:p>
          <a:p>
            <a:pPr lvl="1"/>
            <a:r>
              <a:rPr lang="sv-SE" dirty="0"/>
              <a:t>Kolla att målgörare och assist är med i protokoll innan puck släpps, annars ej mål. </a:t>
            </a:r>
          </a:p>
          <a:p>
            <a:pPr lvl="1"/>
            <a:r>
              <a:rPr lang="sv-SE" dirty="0"/>
              <a:t>Om spelare inte är med får han inte spela mer.</a:t>
            </a:r>
          </a:p>
          <a:p>
            <a:r>
              <a:rPr lang="sv-SE" dirty="0"/>
              <a:t>TIDTAGARE</a:t>
            </a:r>
          </a:p>
          <a:p>
            <a:pPr lvl="1"/>
            <a:r>
              <a:rPr lang="sv-SE" dirty="0"/>
              <a:t>Startar klockan när pucken är i isen och stannar med visselpipan</a:t>
            </a:r>
          </a:p>
          <a:p>
            <a:pPr lvl="1"/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30 sec, startas när spelarna är vid sargen.</a:t>
            </a:r>
          </a:p>
          <a:p>
            <a:pPr lvl="1"/>
            <a:r>
              <a:rPr lang="sv-SE" dirty="0"/>
              <a:t>Vid straffslag är klockan ej på.</a:t>
            </a:r>
          </a:p>
          <a:p>
            <a:pPr lvl="1"/>
            <a:r>
              <a:rPr lang="sv-SE" dirty="0"/>
              <a:t>Tidtagare för Utvisning (strafftidtagare) informerar när det är 10 sec kvar</a:t>
            </a:r>
          </a:p>
          <a:p>
            <a:pPr lvl="1"/>
            <a:r>
              <a:rPr lang="sv-SE" dirty="0"/>
              <a:t>Kvittad utvisning skall ej upp på tavlan, ej heller personliga straff (10 minuter)</a:t>
            </a:r>
          </a:p>
          <a:p>
            <a:pPr lvl="1"/>
            <a:r>
              <a:rPr lang="sv-SE" dirty="0"/>
              <a:t>Öppna </a:t>
            </a:r>
            <a:r>
              <a:rPr lang="sv-SE" dirty="0" err="1"/>
              <a:t>båsdörr</a:t>
            </a:r>
            <a:r>
              <a:rPr lang="sv-SE" dirty="0"/>
              <a:t> om allt i sekretariatet inte är klart.</a:t>
            </a:r>
          </a:p>
          <a:p>
            <a:pPr lvl="1"/>
            <a:r>
              <a:rPr lang="sv-SE" dirty="0"/>
              <a:t>Om pucken släpps  då </a:t>
            </a:r>
            <a:r>
              <a:rPr lang="sv-SE" dirty="0" err="1"/>
              <a:t>båsdörr</a:t>
            </a:r>
            <a:r>
              <a:rPr lang="sv-SE" dirty="0"/>
              <a:t> är öppen - Ej godkänt</a:t>
            </a:r>
          </a:p>
          <a:p>
            <a:r>
              <a:rPr lang="sv-SE" dirty="0"/>
              <a:t>MUSIK</a:t>
            </a:r>
          </a:p>
          <a:p>
            <a:pPr lvl="1"/>
            <a:r>
              <a:rPr lang="sv-SE" dirty="0"/>
              <a:t>Spela inte musik när någon är skadad eller vid </a:t>
            </a:r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.</a:t>
            </a:r>
          </a:p>
          <a:p>
            <a:r>
              <a:rPr lang="sv-SE" dirty="0"/>
              <a:t>STRAFFTIDTAGARE</a:t>
            </a:r>
          </a:p>
          <a:p>
            <a:pPr lvl="1"/>
            <a:r>
              <a:rPr lang="sv-SE" dirty="0"/>
              <a:t>Vid kvittningar och personliga straff, skriv upp spelarnummer och vid vilken tid spelaren skall in igen ex 12 14:36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67810A-7138-43EE-B319-14ECECCA33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Bra att ha i sekretariatet</a:t>
            </a:r>
          </a:p>
          <a:p>
            <a:pPr lvl="1"/>
            <a:r>
              <a:rPr lang="sv-SE" dirty="0"/>
              <a:t>Populärversion av reglerna</a:t>
            </a:r>
          </a:p>
          <a:p>
            <a:pPr lvl="1"/>
            <a:r>
              <a:rPr lang="sv-SE" dirty="0"/>
              <a:t>Kladdpapper </a:t>
            </a:r>
            <a:r>
              <a:rPr lang="sv-SE"/>
              <a:t>och pennor</a:t>
            </a:r>
          </a:p>
          <a:p>
            <a:pPr lvl="1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561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 korthet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1999615" y="1196752"/>
            <a:ext cx="8229600" cy="3629000"/>
          </a:xfrm>
        </p:spPr>
        <p:txBody>
          <a:bodyPr>
            <a:noAutofit/>
          </a:bodyPr>
          <a:lstStyle/>
          <a:p>
            <a:r>
              <a:rPr lang="sv-SE" sz="1600" dirty="0"/>
              <a:t>Onlinerapportering i OVR (Online </a:t>
            </a:r>
            <a:r>
              <a:rPr lang="sv-SE" sz="1600" dirty="0" err="1"/>
              <a:t>Venue</a:t>
            </a:r>
            <a:r>
              <a:rPr lang="sv-SE" sz="1600" dirty="0"/>
              <a:t> </a:t>
            </a:r>
            <a:r>
              <a:rPr lang="sv-SE" sz="1600" dirty="0" err="1"/>
              <a:t>Reporting</a:t>
            </a:r>
            <a:r>
              <a:rPr lang="sv-SE" sz="1600" dirty="0"/>
              <a:t>)</a:t>
            </a:r>
          </a:p>
          <a:p>
            <a:pPr marL="742950" lvl="2" indent="-342900"/>
            <a:r>
              <a:rPr lang="sv-SE" sz="1400" dirty="0"/>
              <a:t>Laguppställningarna finns redan i OVR. Dessa läggs in av respektive lag.</a:t>
            </a:r>
          </a:p>
          <a:p>
            <a:pPr marL="742950" lvl="2" indent="-342900"/>
            <a:r>
              <a:rPr lang="sv-SE" sz="1400" dirty="0" err="1"/>
              <a:t>Ljusteringar</a:t>
            </a:r>
            <a:r>
              <a:rPr lang="sv-SE" sz="1400" dirty="0"/>
              <a:t> görs på ”</a:t>
            </a:r>
            <a:r>
              <a:rPr lang="sv-SE" sz="1400" dirty="0" err="1"/>
              <a:t>Preliminary</a:t>
            </a:r>
            <a:r>
              <a:rPr lang="sv-SE" sz="1400" dirty="0"/>
              <a:t> </a:t>
            </a:r>
            <a:r>
              <a:rPr lang="sv-SE" sz="1400" dirty="0" err="1"/>
              <a:t>Roster</a:t>
            </a:r>
            <a:r>
              <a:rPr lang="sv-SE" sz="1400" dirty="0"/>
              <a:t>”, </a:t>
            </a:r>
            <a:r>
              <a:rPr lang="sv-SE" sz="1400" dirty="0" err="1"/>
              <a:t>Official</a:t>
            </a:r>
            <a:r>
              <a:rPr lang="sv-SE" sz="1400" dirty="0"/>
              <a:t> signeras</a:t>
            </a:r>
          </a:p>
          <a:p>
            <a:r>
              <a:rPr lang="sv-SE" sz="1600" dirty="0"/>
              <a:t>Skriv ett enkelt matchprotokoll då man har koll om något snett och kan starta om. Om man är osäker kan man gå tillbaka och kolla</a:t>
            </a:r>
          </a:p>
          <a:p>
            <a:pPr lvl="1"/>
            <a:r>
              <a:rPr lang="sv-SE" sz="1400" dirty="0"/>
              <a:t>Skriv först I protokollet/på papper, försök sedan peta in det i OVR.</a:t>
            </a:r>
          </a:p>
          <a:p>
            <a:r>
              <a:rPr lang="sv-SE" sz="1600" dirty="0"/>
              <a:t>Om ni är osäkra, be domarna att kolla på tavlan att det står rätt, då kan de sätta igång spelet.</a:t>
            </a:r>
          </a:p>
          <a:p>
            <a:r>
              <a:rPr lang="sv-SE" sz="1600" dirty="0"/>
              <a:t>Om vi inte är klara eller osäkra, öppna </a:t>
            </a:r>
            <a:r>
              <a:rPr lang="sv-SE" sz="1600" dirty="0" err="1"/>
              <a:t>båsdörren</a:t>
            </a:r>
            <a:r>
              <a:rPr lang="sv-SE" sz="1600" dirty="0"/>
              <a:t> så kommer domaren.</a:t>
            </a:r>
          </a:p>
          <a:p>
            <a:r>
              <a:rPr lang="sv-SE" sz="1600" dirty="0"/>
              <a:t>Matchtid  är </a:t>
            </a:r>
            <a:r>
              <a:rPr lang="sv-SE" sz="1600" b="1" u="sng" dirty="0">
                <a:solidFill>
                  <a:srgbClr val="FF0000"/>
                </a:solidFill>
              </a:rPr>
              <a:t>2x20</a:t>
            </a:r>
            <a:r>
              <a:rPr lang="sv-SE" sz="1600" dirty="0"/>
              <a:t> minuter</a:t>
            </a:r>
          </a:p>
          <a:p>
            <a:r>
              <a:rPr lang="sv-SE" sz="1600" dirty="0"/>
              <a:t>Vid utvisning gäller normala regler, dvs  </a:t>
            </a:r>
            <a:r>
              <a:rPr lang="sv-SE" sz="1600" b="1" u="sng" dirty="0">
                <a:solidFill>
                  <a:srgbClr val="FF0000"/>
                </a:solidFill>
              </a:rPr>
              <a:t>2</a:t>
            </a:r>
            <a:r>
              <a:rPr lang="sv-SE" sz="1600" dirty="0"/>
              <a:t> minuter  för lilla straffet (minor) -normala utvisningar och </a:t>
            </a:r>
            <a:r>
              <a:rPr lang="sv-SE" sz="1600" b="1" dirty="0"/>
              <a:t>5</a:t>
            </a:r>
            <a:r>
              <a:rPr lang="sv-SE" sz="1600" dirty="0"/>
              <a:t> för stora (major).</a:t>
            </a:r>
          </a:p>
          <a:p>
            <a:r>
              <a:rPr lang="sv-SE" sz="1600" dirty="0"/>
              <a:t>Uppdatera tavlan och annonsera mål/assist </a:t>
            </a:r>
            <a:r>
              <a:rPr lang="sv-SE" sz="1600" u="sng" dirty="0"/>
              <a:t>efter</a:t>
            </a:r>
            <a:r>
              <a:rPr lang="sv-SE" sz="1600" dirty="0"/>
              <a:t> domaren släpper pucken vid mål (först då är målet formellt godkänt).</a:t>
            </a:r>
          </a:p>
          <a:p>
            <a:r>
              <a:rPr lang="sv-SE" sz="1600" dirty="0"/>
              <a:t>Skriv ned löpande så kan man gå tillbaka om man glömmer!!</a:t>
            </a:r>
          </a:p>
        </p:txBody>
      </p:sp>
    </p:spTree>
    <p:extLst>
      <p:ext uri="{BB962C8B-B14F-4D97-AF65-F5344CB8AC3E}">
        <p14:creationId xmlns:p14="http://schemas.microsoft.com/office/powerpoint/2010/main" val="595773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Praktiskt kring matcher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Möt upp domarna och hälsa på dem.</a:t>
            </a:r>
          </a:p>
          <a:p>
            <a:r>
              <a:rPr lang="sv-SE" dirty="0"/>
              <a:t>Efter matchen tar sekretariatet hand om kvittot och lägger detta i kanslibrevlådan (brevlådan i klubbhuset).</a:t>
            </a:r>
          </a:p>
          <a:p>
            <a:r>
              <a:rPr lang="sv-SE" dirty="0"/>
              <a:t>Ta en bild av kvittot och skicka till kassören så han kan snabbare betala ut ersättningen.</a:t>
            </a:r>
          </a:p>
          <a:p>
            <a:r>
              <a:rPr lang="sv-SE" dirty="0"/>
              <a:t>Använd </a:t>
            </a:r>
            <a:r>
              <a:rPr lang="sv-SE" dirty="0" err="1"/>
              <a:t>JHKs</a:t>
            </a:r>
            <a:r>
              <a:rPr lang="sv-SE" dirty="0"/>
              <a:t> skrivare samt dator (egen laptop funkar också)</a:t>
            </a:r>
          </a:p>
          <a:p>
            <a:pPr lvl="1"/>
            <a:r>
              <a:rPr lang="sv-SE" dirty="0"/>
              <a:t>Det finns trådlöst Internet i rinken. Vid nödfall, använd ”Internetdelning” på er mobil.</a:t>
            </a:r>
          </a:p>
          <a:p>
            <a:r>
              <a:rPr lang="sv-SE" dirty="0"/>
              <a:t>Skriv ut preliminär </a:t>
            </a:r>
            <a:r>
              <a:rPr lang="sv-SE" dirty="0" err="1"/>
              <a:t>rooster</a:t>
            </a:r>
            <a:r>
              <a:rPr lang="sv-SE" dirty="0"/>
              <a:t> innan ni åker hemifrån så ni kan ge denna till ledarna direkt när ni kommer</a:t>
            </a:r>
          </a:p>
        </p:txBody>
      </p:sp>
    </p:spTree>
    <p:extLst>
      <p:ext uri="{BB962C8B-B14F-4D97-AF65-F5344CB8AC3E}">
        <p14:creationId xmlns:p14="http://schemas.microsoft.com/office/powerpoint/2010/main" val="159198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HK template" id="{273AC66D-BF7C-4825-AFA8-46A3F0DBB70A}" vid="{CDDCDBB2-3CC7-4155-85E4-F8675DEA15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1190</Words>
  <Application>Microsoft Office PowerPoint</Application>
  <PresentationFormat>Widescreen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Sekretariat</vt:lpstr>
      <vt:lpstr>Roller</vt:lpstr>
      <vt:lpstr>Klockan</vt:lpstr>
      <vt:lpstr>Utvisning</vt:lpstr>
      <vt:lpstr>Time out</vt:lpstr>
      <vt:lpstr>Matchprotokoll</vt:lpstr>
      <vt:lpstr>Att tänka på i sekretariatet</vt:lpstr>
      <vt:lpstr>I korthet</vt:lpstr>
      <vt:lpstr>Praktiskt kring matcher</vt:lpstr>
      <vt:lpstr>Viktigt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Wellergård, Jan (K)</dc:creator>
  <cp:lastModifiedBy>Wellergård, Jan (K)</cp:lastModifiedBy>
  <cp:revision>3</cp:revision>
  <dcterms:created xsi:type="dcterms:W3CDTF">2019-10-07T07:39:23Z</dcterms:created>
  <dcterms:modified xsi:type="dcterms:W3CDTF">2019-10-07T09:18:32Z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iteId">
    <vt:lpwstr>81fa766e-a349-4867-8bf4-ab35e250a08f</vt:lpwstr>
  </property>
  <property fmtid="{D5CDD505-2E9C-101B-9397-08002B2CF9AE}" pid="4" name="MSIP_Label_7fea2623-af8f-4fb8-b1cf-b63cc8e496aa_Owner">
    <vt:lpwstr>JWELLERG@volvocars.com</vt:lpwstr>
  </property>
  <property fmtid="{D5CDD505-2E9C-101B-9397-08002B2CF9AE}" pid="5" name="MSIP_Label_7fea2623-af8f-4fb8-b1cf-b63cc8e496aa_SetDate">
    <vt:lpwstr>2019-10-07T08:46:00.1110378Z</vt:lpwstr>
  </property>
  <property fmtid="{D5CDD505-2E9C-101B-9397-08002B2CF9AE}" pid="6" name="MSIP_Label_7fea2623-af8f-4fb8-b1cf-b63cc8e496aa_Name">
    <vt:lpwstr>Proprietary</vt:lpwstr>
  </property>
  <property fmtid="{D5CDD505-2E9C-101B-9397-08002B2CF9AE}" pid="7" name="MSIP_Label_7fea2623-af8f-4fb8-b1cf-b63cc8e496aa_Application">
    <vt:lpwstr>Microsoft Azure Information Protection</vt:lpwstr>
  </property>
  <property fmtid="{D5CDD505-2E9C-101B-9397-08002B2CF9AE}" pid="8" name="MSIP_Label_7fea2623-af8f-4fb8-b1cf-b63cc8e496aa_ActionId">
    <vt:lpwstr>b5bb6270-e158-4db3-9cb4-d092a45bd681</vt:lpwstr>
  </property>
  <property fmtid="{D5CDD505-2E9C-101B-9397-08002B2CF9AE}" pid="9" name="MSIP_Label_7fea2623-af8f-4fb8-b1cf-b63cc8e496aa_Extended_MSFT_Method">
    <vt:lpwstr>Automatic</vt:lpwstr>
  </property>
  <property fmtid="{D5CDD505-2E9C-101B-9397-08002B2CF9AE}" pid="10" name="Sensitivity">
    <vt:lpwstr>Proprietary</vt:lpwstr>
  </property>
</Properties>
</file>