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j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j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j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el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Titeltext</a:t>
            </a:r>
          </a:p>
        </p:txBody>
      </p:sp>
      <p:sp>
        <p:nvSpPr>
          <p:cNvPr id="18" name="Brödtext nivå ett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”Skriv ett citat här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”Skriv ett citat här.” </a:t>
            </a:r>
          </a:p>
        </p:txBody>
      </p:sp>
      <p:sp>
        <p:nvSpPr>
          <p:cNvPr id="11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vartvit bild som fokuserar uppåt längs kablarna på en hängbro med moln i bakgrunden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Rubrik och innehål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spcBef>
                <a:spcPts val="0"/>
              </a:spcBef>
              <a:defRPr sz="88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36" name="Brödtext nivå ett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7" name="Diabildsnumm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–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j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j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j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j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Svartvit bild av Zeelandbron i Nederländerna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el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Titeltext</a:t>
            </a:r>
          </a:p>
        </p:txBody>
      </p:sp>
      <p:sp>
        <p:nvSpPr>
          <p:cNvPr id="33" name="Brödtext nivå ett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–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2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j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j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Svartvit bild av undersidan av en bro som sträcker sig över en flod och mot skyn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el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Titeltext</a:t>
            </a:r>
          </a:p>
        </p:txBody>
      </p:sp>
      <p:sp>
        <p:nvSpPr>
          <p:cNvPr id="54" name="Brödtext nivå ett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–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j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j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73" name="Brödtext nivå et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j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j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Svartvit bild av undersidan av en bro som sträcker sig över en flod och mot skyn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85" name="Brödtext nivå ett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6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ödtext nivå ett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vartvit bild som fokuserar uppåt längs kablarna på en hängbro med moln i bakgrunden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vartvit bild av Zeelandbron i Nederländerna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vartvit bild av undersidan av en bro som sträcker sig över en flod och mot skyn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j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j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el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5" name="Brödtext nivå ett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" name="Diabildsnumm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://laget.se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eam.intersport.se/jarlasa-if" TargetMode="Externa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s://uppland.svenskfotboll.se/4903f9/contentassets/e823e704ff8e472aa6081e3f177ed2f9/matchvardsutbildning-inbjudan.pdf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166" y="1200"/>
            <a:ext cx="11973026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Föräldramöte…"/>
          <p:cNvSpPr txBox="1"/>
          <p:nvPr/>
        </p:nvSpPr>
        <p:spPr>
          <a:xfrm>
            <a:off x="3283170" y="4425596"/>
            <a:ext cx="6911468" cy="2680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Föräldramöte</a:t>
            </a:r>
          </a:p>
          <a:p>
            <a:pPr>
              <a:defRPr sz="9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2026-03-26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Informationsspridning"/>
          <p:cNvSpPr txBox="1"/>
          <p:nvPr/>
        </p:nvSpPr>
        <p:spPr>
          <a:xfrm>
            <a:off x="676432" y="597710"/>
            <a:ext cx="8613627" cy="1088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Informationsspridning</a:t>
            </a:r>
          </a:p>
        </p:txBody>
      </p:sp>
      <p:pic>
        <p:nvPicPr>
          <p:cNvPr id="18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61809" y="6411"/>
            <a:ext cx="7113195" cy="7735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61809" y="5030535"/>
            <a:ext cx="7219729" cy="88297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All info kommer att skickas via laget.se…"/>
          <p:cNvSpPr txBox="1"/>
          <p:nvPr/>
        </p:nvSpPr>
        <p:spPr>
          <a:xfrm>
            <a:off x="596092" y="2541121"/>
            <a:ext cx="11640757" cy="6942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info kommer att skickas via </a:t>
            </a:r>
            <a:r>
              <a:rPr u="sng">
                <a:hlinkClick r:id="rId4" invalidUrl="" action="" tgtFrame="" tooltip="" history="1" highlightClick="0" endSnd="0"/>
              </a:rPr>
              <a:t>laget.se</a:t>
            </a:r>
          </a:p>
          <a:p>
            <a:pPr lvl="1" marL="999744" indent="-390144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Kallelse till träningar sker någon dag före aktivitetens start.</a:t>
            </a:r>
          </a:p>
          <a:p>
            <a:pPr lvl="1" marL="999744" indent="-390144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Kallelse till matcher</a:t>
            </a:r>
          </a:p>
          <a:p>
            <a:pPr lvl="1" marL="999744" indent="-390144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Informationsutskick</a:t>
            </a:r>
          </a:p>
          <a:p>
            <a:pPr algn="l" defTabSz="1828800">
              <a:lnSpc>
                <a:spcPct val="90000"/>
              </a:lnSpc>
              <a:spcBef>
                <a:spcPts val="2000"/>
              </a:spcBef>
              <a:buFont typeface="Arial"/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Vänligen svara på dessa och hjälp oss i vår planering.</a:t>
            </a: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Messengergrupp för allmän dialog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166" y="1200"/>
            <a:ext cx="11973026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Övriga aktiviteter i föreningen"/>
          <p:cNvSpPr txBox="1"/>
          <p:nvPr>
            <p:ph type="ctrTitle"/>
          </p:nvPr>
        </p:nvSpPr>
        <p:spPr>
          <a:xfrm>
            <a:off x="827091" y="1133674"/>
            <a:ext cx="6402733" cy="208235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591055">
              <a:spcBef>
                <a:spcPts val="0"/>
              </a:spcBef>
              <a:defRPr sz="696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Övriga aktiviteter i föreningen </a:t>
            </a:r>
          </a:p>
        </p:txBody>
      </p:sp>
      <p:sp>
        <p:nvSpPr>
          <p:cNvPr id="186" name="Städ i samhället (under april)…"/>
          <p:cNvSpPr txBox="1"/>
          <p:nvPr>
            <p:ph type="subTitle" sz="half" idx="1"/>
          </p:nvPr>
        </p:nvSpPr>
        <p:spPr>
          <a:xfrm>
            <a:off x="1307310" y="4199397"/>
            <a:ext cx="13110695" cy="6236121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Städ i samhället (under april)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Fotbollens dag 23 maj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Midsommar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Bingolotter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ntersport"/>
          <p:cNvSpPr txBox="1"/>
          <p:nvPr>
            <p:ph type="ctrTitle"/>
          </p:nvPr>
        </p:nvSpPr>
        <p:spPr>
          <a:xfrm>
            <a:off x="1320082" y="5534211"/>
            <a:ext cx="5761657" cy="6143814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r" defTabSz="1828800">
              <a:spcBef>
                <a:spcPts val="0"/>
              </a:spcBef>
              <a:defRPr sz="8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Intersport</a:t>
            </a:r>
          </a:p>
        </p:txBody>
      </p:sp>
      <p:sp>
        <p:nvSpPr>
          <p:cNvPr id="189" name="Intersport ny leverantör till Järlåsa IF Fotboll"/>
          <p:cNvSpPr txBox="1"/>
          <p:nvPr>
            <p:ph type="subTitle" sz="quarter" idx="1"/>
          </p:nvPr>
        </p:nvSpPr>
        <p:spPr>
          <a:xfrm>
            <a:off x="1320083" y="1613648"/>
            <a:ext cx="5839477" cy="298823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Intersport ny leverantör till Järlåsa IF Fotboll</a:t>
            </a:r>
          </a:p>
        </p:txBody>
      </p:sp>
      <p:sp>
        <p:nvSpPr>
          <p:cNvPr id="190" name="Rectangle 22"/>
          <p:cNvSpPr/>
          <p:nvPr/>
        </p:nvSpPr>
        <p:spPr>
          <a:xfrm flipH="1" rot="5400000">
            <a:off x="-2835078" y="2835076"/>
            <a:ext cx="13751637" cy="8081489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597"/>
              </a:gs>
            </a:gsLst>
            <a:lin ang="18600000"/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Rectangle 24"/>
          <p:cNvSpPr/>
          <p:nvPr/>
        </p:nvSpPr>
        <p:spPr>
          <a:xfrm rot="16200000">
            <a:off x="-316991" y="5320946"/>
            <a:ext cx="8711189" cy="8077207"/>
          </a:xfrm>
          <a:prstGeom prst="rect">
            <a:avLst/>
          </a:prstGeom>
          <a:gradFill>
            <a:gsLst>
              <a:gs pos="0">
                <a:srgbClr val="4472C4">
                  <a:alpha val="50000"/>
                </a:srgbClr>
              </a:gs>
              <a:gs pos="100000">
                <a:srgbClr val="203864">
                  <a:alpha val="0"/>
                </a:srgbClr>
              </a:gs>
            </a:gsLst>
            <a:lin ang="11400000"/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Rectangle 26"/>
          <p:cNvSpPr/>
          <p:nvPr/>
        </p:nvSpPr>
        <p:spPr>
          <a:xfrm flipH="1" rot="16200000">
            <a:off x="-2361765" y="3276170"/>
            <a:ext cx="13715146" cy="7162803"/>
          </a:xfrm>
          <a:prstGeom prst="rect">
            <a:avLst/>
          </a:prstGeom>
          <a:gradFill>
            <a:gsLst>
              <a:gs pos="0">
                <a:srgbClr val="000000">
                  <a:alpha val="58999"/>
                </a:srgbClr>
              </a:gs>
              <a:gs pos="69000">
                <a:srgbClr val="4472C4">
                  <a:alpha val="0"/>
                </a:srgbClr>
              </a:gs>
            </a:gsLst>
            <a:lin ang="13200000"/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Freeform: Shape 28"/>
          <p:cNvSpPr/>
          <p:nvPr/>
        </p:nvSpPr>
        <p:spPr>
          <a:xfrm rot="6097846">
            <a:off x="-1494710" y="2402623"/>
            <a:ext cx="9616604" cy="817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9" y="15261"/>
                </a:moveTo>
                <a:cubicBezTo>
                  <a:pt x="76" y="14434"/>
                  <a:pt x="0" y="13578"/>
                  <a:pt x="0" y="12701"/>
                </a:cubicBezTo>
                <a:cubicBezTo>
                  <a:pt x="0" y="5686"/>
                  <a:pt x="4835" y="0"/>
                  <a:pt x="10800" y="0"/>
                </a:cubicBezTo>
                <a:cubicBezTo>
                  <a:pt x="16765" y="0"/>
                  <a:pt x="21600" y="5686"/>
                  <a:pt x="21600" y="12701"/>
                </a:cubicBezTo>
                <a:cubicBezTo>
                  <a:pt x="21600" y="14016"/>
                  <a:pt x="21430" y="15285"/>
                  <a:pt x="21114" y="16478"/>
                </a:cubicBezTo>
                <a:lnTo>
                  <a:pt x="20858" y="17302"/>
                </a:lnTo>
                <a:lnTo>
                  <a:pt x="3100" y="21600"/>
                </a:lnTo>
                <a:lnTo>
                  <a:pt x="2466" y="20780"/>
                </a:lnTo>
                <a:cubicBezTo>
                  <a:pt x="1366" y="19212"/>
                  <a:pt x="579" y="17328"/>
                  <a:pt x="219" y="15261"/>
                </a:cubicBezTo>
                <a:close/>
              </a:path>
            </a:pathLst>
          </a:custGeom>
          <a:gradFill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000"/>
                </a:srgbClr>
              </a:gs>
            </a:gsLst>
            <a:lin ang="18600000"/>
          </a:gra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textruta 6"/>
          <p:cNvSpPr txBox="1"/>
          <p:nvPr/>
        </p:nvSpPr>
        <p:spPr>
          <a:xfrm>
            <a:off x="9833416" y="588092"/>
            <a:ext cx="12012792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Handla föreningskläder för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Järlåsa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 IF online | INTERSPORT</a:t>
            </a:r>
          </a:p>
        </p:txBody>
      </p:sp>
      <p:pic>
        <p:nvPicPr>
          <p:cNvPr id="195" name="Bildobjekt 5" descr="Bildobjek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1899" y="1613648"/>
            <a:ext cx="6134146" cy="6248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Bildobjekt 8" descr="Bildobjekt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89202" y="1632698"/>
            <a:ext cx="6248447" cy="622939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extruta 9"/>
          <p:cNvSpPr txBox="1"/>
          <p:nvPr/>
        </p:nvSpPr>
        <p:spPr>
          <a:xfrm>
            <a:off x="11162211" y="9111342"/>
            <a:ext cx="9765297" cy="119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Går såklart även att handla separata delar, finns i webshopen.</a:t>
            </a:r>
          </a:p>
        </p:txBody>
      </p:sp>
      <p:sp>
        <p:nvSpPr>
          <p:cNvPr id="198" name="Rubrik 1"/>
          <p:cNvSpPr txBox="1"/>
          <p:nvPr/>
        </p:nvSpPr>
        <p:spPr>
          <a:xfrm>
            <a:off x="1320082" y="5534211"/>
            <a:ext cx="5761657" cy="6143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8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Intersport</a:t>
            </a:r>
          </a:p>
        </p:txBody>
      </p:sp>
      <p:sp>
        <p:nvSpPr>
          <p:cNvPr id="199" name="Platshållare för innehåll 2"/>
          <p:cNvSpPr txBox="1"/>
          <p:nvPr/>
        </p:nvSpPr>
        <p:spPr>
          <a:xfrm>
            <a:off x="1320083" y="1613648"/>
            <a:ext cx="5839477" cy="298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b">
            <a:normAutofit fontScale="100000" lnSpcReduction="0"/>
          </a:bodyPr>
          <a:lstStyle>
            <a:lvl1pPr algn="l" defTabSz="1828800">
              <a:lnSpc>
                <a:spcPct val="90000"/>
              </a:lnSpc>
              <a:spcBef>
                <a:spcPts val="2000"/>
              </a:spcBef>
              <a:buFont typeface="Arial"/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Intersport ny leverantör till Järlåsa IF Fotboll</a:t>
            </a:r>
          </a:p>
        </p:txBody>
      </p:sp>
      <p:pic>
        <p:nvPicPr>
          <p:cNvPr id="200" name="Bild" descr="Bil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96761" y="9841424"/>
            <a:ext cx="3397231" cy="389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43238" y="1200"/>
            <a:ext cx="11973027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Övriga frågor?"/>
          <p:cNvSpPr txBox="1"/>
          <p:nvPr/>
        </p:nvSpPr>
        <p:spPr>
          <a:xfrm>
            <a:off x="1711042" y="924862"/>
            <a:ext cx="8069288" cy="149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Övriga frågor?</a:t>
            </a:r>
          </a:p>
        </p:txBody>
      </p:sp>
      <p:pic>
        <p:nvPicPr>
          <p:cNvPr id="20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796" y="3952250"/>
            <a:ext cx="12545908" cy="8340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43238" y="1200"/>
            <a:ext cx="11973027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ack"/>
          <p:cNvSpPr txBox="1"/>
          <p:nvPr/>
        </p:nvSpPr>
        <p:spPr>
          <a:xfrm>
            <a:off x="3942236" y="4505715"/>
            <a:ext cx="4553534" cy="2520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166" y="1200"/>
            <a:ext cx="11973026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Agenda"/>
          <p:cNvSpPr txBox="1"/>
          <p:nvPr/>
        </p:nvSpPr>
        <p:spPr>
          <a:xfrm>
            <a:off x="1362950" y="973253"/>
            <a:ext cx="4405376" cy="149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51" name="Spelregler…"/>
          <p:cNvSpPr txBox="1"/>
          <p:nvPr/>
        </p:nvSpPr>
        <p:spPr>
          <a:xfrm>
            <a:off x="1004804" y="3135436"/>
            <a:ext cx="6263815" cy="871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90143" indent="-390143" algn="l">
              <a:lnSpc>
                <a:spcPct val="150000"/>
              </a:lnSpc>
              <a:buSzPct val="75000"/>
              <a:buChar char="•"/>
              <a:defRPr sz="4500">
                <a:solidFill>
                  <a:srgbClr val="FFFFFF"/>
                </a:solidFill>
              </a:defRPr>
            </a:pPr>
            <a:r>
              <a:t>Spelregler</a:t>
            </a:r>
          </a:p>
          <a:p>
            <a:pPr marL="390143" indent="-390143" algn="l">
              <a:lnSpc>
                <a:spcPct val="150000"/>
              </a:lnSpc>
              <a:buSzPct val="75000"/>
              <a:buChar char="•"/>
              <a:defRPr sz="4500">
                <a:solidFill>
                  <a:srgbClr val="FFFFFF"/>
                </a:solidFill>
              </a:defRPr>
            </a:pPr>
            <a:r>
              <a:t>Träning</a:t>
            </a:r>
          </a:p>
          <a:p>
            <a:pPr marL="390143" indent="-390143" algn="l">
              <a:lnSpc>
                <a:spcPct val="150000"/>
              </a:lnSpc>
              <a:buSzPct val="75000"/>
              <a:buChar char="•"/>
              <a:defRPr sz="4500">
                <a:solidFill>
                  <a:srgbClr val="FFFFFF"/>
                </a:solidFill>
              </a:defRPr>
            </a:pPr>
            <a:r>
              <a:t>Seriespel</a:t>
            </a:r>
          </a:p>
          <a:p>
            <a:pPr marL="390143" indent="-390143" algn="l">
              <a:lnSpc>
                <a:spcPct val="150000"/>
              </a:lnSpc>
              <a:buSzPct val="75000"/>
              <a:buChar char="•"/>
              <a:defRPr sz="4500">
                <a:solidFill>
                  <a:srgbClr val="FFFFFF"/>
                </a:solidFill>
              </a:defRPr>
            </a:pPr>
            <a:r>
              <a:t>Avgift och ekonomi</a:t>
            </a:r>
          </a:p>
          <a:p>
            <a:pPr marL="390143" indent="-390143" algn="l">
              <a:lnSpc>
                <a:spcPct val="150000"/>
              </a:lnSpc>
              <a:buSzPct val="75000"/>
              <a:buChar char="•"/>
              <a:defRPr sz="4500">
                <a:solidFill>
                  <a:srgbClr val="FFFFFF"/>
                </a:solidFill>
              </a:defRPr>
            </a:pPr>
            <a:r>
              <a:t>Informationsspridning</a:t>
            </a:r>
          </a:p>
          <a:p>
            <a:pPr marL="390143" indent="-390143" algn="l">
              <a:lnSpc>
                <a:spcPct val="150000"/>
              </a:lnSpc>
              <a:buSzPct val="75000"/>
              <a:buChar char="•"/>
              <a:defRPr sz="4500">
                <a:solidFill>
                  <a:srgbClr val="FFFFFF"/>
                </a:solidFill>
              </a:defRPr>
            </a:pPr>
            <a:r>
              <a:t>Övrig aktivitet</a:t>
            </a:r>
          </a:p>
          <a:p>
            <a:pPr marL="390143" indent="-390143" algn="l">
              <a:lnSpc>
                <a:spcPct val="150000"/>
              </a:lnSpc>
              <a:buSzPct val="75000"/>
              <a:buChar char="•"/>
              <a:defRPr sz="4500">
                <a:solidFill>
                  <a:srgbClr val="FFFFFF"/>
                </a:solidFill>
              </a:defRPr>
            </a:pPr>
            <a:r>
              <a:t>Intersport</a:t>
            </a:r>
          </a:p>
          <a:p>
            <a:pPr marL="390143" indent="-390143" algn="l">
              <a:lnSpc>
                <a:spcPct val="150000"/>
              </a:lnSpc>
              <a:buSzPct val="75000"/>
              <a:buChar char="•"/>
              <a:defRPr sz="4500">
                <a:solidFill>
                  <a:srgbClr val="FFFFFF"/>
                </a:solidFill>
              </a:defRPr>
            </a:pPr>
            <a:r>
              <a:t>Övrigt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78247" y="-33747"/>
            <a:ext cx="10793692" cy="1378349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På träning"/>
          <p:cNvSpPr txBox="1"/>
          <p:nvPr/>
        </p:nvSpPr>
        <p:spPr>
          <a:xfrm>
            <a:off x="887820" y="344741"/>
            <a:ext cx="4166891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På träning</a:t>
            </a:r>
          </a:p>
        </p:txBody>
      </p:sp>
      <p:sp>
        <p:nvSpPr>
          <p:cNvPr id="155" name="Vi försöker vara i tid…"/>
          <p:cNvSpPr txBox="1"/>
          <p:nvPr/>
        </p:nvSpPr>
        <p:spPr>
          <a:xfrm>
            <a:off x="737794" y="1956421"/>
            <a:ext cx="11773189" cy="10749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försöker vara i tid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har alltid samling i början och slutet av träningen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lyssnar på samling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gör vårt bästa på övningar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har en positiv inställning till övningar, positioner och lagindelning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peppar varandra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tränar som ett lag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Har man dålig attityd kommer man få ta en paus under träningen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Ska man vara med på match så ska man vara med på träningar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78247" y="-33747"/>
            <a:ext cx="10793692" cy="1378349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å match"/>
          <p:cNvSpPr txBox="1"/>
          <p:nvPr/>
        </p:nvSpPr>
        <p:spPr>
          <a:xfrm>
            <a:off x="706723" y="344741"/>
            <a:ext cx="386954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På match</a:t>
            </a:r>
          </a:p>
        </p:txBody>
      </p:sp>
      <p:sp>
        <p:nvSpPr>
          <p:cNvPr id="159" name="Vi hälsar och tackar alltid innan och efter match…"/>
          <p:cNvSpPr txBox="1"/>
          <p:nvPr/>
        </p:nvSpPr>
        <p:spPr>
          <a:xfrm>
            <a:off x="721473" y="2520048"/>
            <a:ext cx="11773189" cy="70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hälsar och tackar alltid innan och efter match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har samling innan, i periodpaus och efter match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lyssnar på samling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pratar inte negativt om positioner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har en positiv attityd mot domare och andra spelare under match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När man inte är på planen så håller man sig på sin plats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 lämnar inte pågående match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166" y="1200"/>
            <a:ext cx="11973026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21 träningar…"/>
          <p:cNvSpPr txBox="1"/>
          <p:nvPr/>
        </p:nvSpPr>
        <p:spPr>
          <a:xfrm>
            <a:off x="770123" y="3560307"/>
            <a:ext cx="6445267" cy="9823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21 träningar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cup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 stycken med över 60% närvaro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16 spelare i laget.</a:t>
            </a: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166" y="1200"/>
            <a:ext cx="11973026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räning"/>
          <p:cNvSpPr txBox="1"/>
          <p:nvPr/>
        </p:nvSpPr>
        <p:spPr>
          <a:xfrm>
            <a:off x="953664" y="397843"/>
            <a:ext cx="3095576" cy="1088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Träning</a:t>
            </a:r>
          </a:p>
        </p:txBody>
      </p:sp>
      <p:sp>
        <p:nvSpPr>
          <p:cNvPr id="166" name="Utomhusträning…"/>
          <p:cNvSpPr txBox="1"/>
          <p:nvPr/>
        </p:nvSpPr>
        <p:spPr>
          <a:xfrm>
            <a:off x="770123" y="4023559"/>
            <a:ext cx="4682348" cy="889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Utomhusträning</a:t>
            </a:r>
          </a:p>
          <a:p>
            <a:pPr lvl="1" marL="999744" indent="-390144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Tisdag och torsdag</a:t>
            </a:r>
          </a:p>
          <a:p>
            <a:pPr lvl="1" marL="999744" indent="-390144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1,5h start runt 18</a:t>
            </a:r>
          </a:p>
          <a:p>
            <a:pPr lvl="1" marL="999744" indent="-390144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Startdatum kommer</a:t>
            </a: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166" y="1200"/>
            <a:ext cx="11973026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eriespel"/>
          <p:cNvSpPr txBox="1"/>
          <p:nvPr/>
        </p:nvSpPr>
        <p:spPr>
          <a:xfrm>
            <a:off x="825730" y="244547"/>
            <a:ext cx="3820494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Seriespel</a:t>
            </a:r>
          </a:p>
        </p:txBody>
      </p:sp>
      <p:sp>
        <p:nvSpPr>
          <p:cNvPr id="170" name="Matchschema…"/>
          <p:cNvSpPr txBox="1"/>
          <p:nvPr/>
        </p:nvSpPr>
        <p:spPr>
          <a:xfrm>
            <a:off x="799819" y="1753032"/>
            <a:ext cx="20155496" cy="11889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Matchschema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Max 13 spelare per match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Kommer prioritera efter träningsnärvaro, god kamratskap, rätt attityd</a:t>
            </a:r>
          </a:p>
          <a:p>
            <a:pPr marL="390143" indent="-390143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Deadline på kallelse till matcher</a:t>
            </a: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Kiosk och matchvärd </a:t>
            </a:r>
          </a:p>
          <a:p>
            <a:pPr lvl="1" marL="999744" indent="-390144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Schema kommer tas fram och kallelse kommer att skickas ut</a:t>
            </a:r>
          </a:p>
          <a:p>
            <a:pPr lvl="1" marL="999744" indent="-390144" algn="l">
              <a:lnSpc>
                <a:spcPct val="200000"/>
              </a:lnSpc>
              <a:buSzPct val="75000"/>
              <a:buChar char="•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Byten sker internt mellan föräldrar</a:t>
            </a:r>
          </a:p>
          <a:p>
            <a:pPr lvl="2"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Föräldragrupp?</a:t>
            </a:r>
          </a:p>
          <a:p>
            <a:pPr lvl="2"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sz="2000">
                <a:solidFill>
                  <a:srgbClr val="F4FFF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Matchvärd – Vara på plats innan motståndare/domare anländer. Hälsa välkommen, visa omklädningsrum etc. Finnas tillgänglig för domare, motståndare och publik före, under och efter matchen. 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sz="2000">
                <a:solidFill>
                  <a:srgbClr val="F4FFF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Digital ”utbildning” 45 minuter via UFF 28 april, anmäl dig via länken </a:t>
            </a:r>
            <a:r>
              <a:rPr u="sng"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matchvardsutbildning-inbjudan.pdf</a:t>
            </a:r>
          </a:p>
          <a:p>
            <a:pPr lvl="2" algn="l" defTabSz="914400"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166" y="1200"/>
            <a:ext cx="11973026" cy="137136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3" name="Tabell 1"/>
          <p:cNvGraphicFramePr/>
          <p:nvPr/>
        </p:nvGraphicFramePr>
        <p:xfrm>
          <a:off x="1711104" y="1441316"/>
          <a:ext cx="6350001" cy="544108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499600"/>
              </a:tblGrid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Bälinge IF P16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FFFFFF"/>
                    </a:solidFill>
                  </a:tcPr>
                </a:tc>
              </a:tr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Börje SK P15-17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EEEEEE"/>
                    </a:solidFill>
                  </a:tcPr>
                </a:tc>
              </a:tr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Harbo IF 1, P10 år Lätt Uppland 2025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FFFFFF"/>
                    </a:solidFill>
                  </a:tcPr>
                </a:tc>
              </a:tr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Heby AIF P16 Gul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EEEEEE"/>
                    </a:solidFill>
                  </a:tcPr>
                </a:tc>
              </a:tr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IK Fyris Uppsala P16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FFFFFF"/>
                    </a:solidFill>
                  </a:tcPr>
                </a:tc>
              </a:tr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Järlåsa IF 2015/16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EEEEEE"/>
                    </a:solidFill>
                  </a:tcPr>
                </a:tc>
              </a:tr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Örsundsbro IF Röd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FFFFFF"/>
                    </a:solidFill>
                  </a:tcPr>
                </a:tc>
              </a:tr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SK Iron P2016 Blå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EEEEEE"/>
                    </a:solidFill>
                  </a:tcPr>
                </a:tc>
              </a:tr>
              <a:tr h="604564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000">
                          <a:solidFill>
                            <a:srgbClr val="41414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Skuttunge SK /IK Hinden</a:t>
                      </a:r>
                    </a:p>
                  </a:txBody>
                  <a:tcPr marL="63500" marR="63500" marT="25400" marB="25400" anchor="t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6263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1166" y="1200"/>
            <a:ext cx="11973026" cy="1371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Avgifter och ekonomi"/>
          <p:cNvSpPr txBox="1"/>
          <p:nvPr/>
        </p:nvSpPr>
        <p:spPr>
          <a:xfrm>
            <a:off x="1053170" y="474977"/>
            <a:ext cx="8399625" cy="108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Avgifter och ekonomi</a:t>
            </a:r>
          </a:p>
        </p:txBody>
      </p:sp>
      <p:sp>
        <p:nvSpPr>
          <p:cNvPr id="177" name="Medlemsavgift…"/>
          <p:cNvSpPr txBox="1"/>
          <p:nvPr/>
        </p:nvSpPr>
        <p:spPr>
          <a:xfrm>
            <a:off x="622565" y="1842586"/>
            <a:ext cx="13443546" cy="10503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Medlemsavgift</a:t>
            </a:r>
            <a:r>
              <a:rPr b="0"/>
              <a:t> </a:t>
            </a:r>
            <a:endParaRPr b="0"/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(krav att vara medlem för att få spela seriespel, betalas via hemsidan, jarlasaif.se)</a:t>
            </a:r>
            <a:endParaRPr i="1"/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Familjemedlemskap 300 kr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Ungdom 18 år eller yngre 100 kr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Försäkring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Aktivitetsstöd från RF och Uppsala kommun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Spelaravgift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500 kr + administrationsavgift 19 kr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  <a:buFont typeface="Arial"/>
              <a:defRPr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Faktureras i april via laget.se</a:t>
            </a: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Egen klubbkassa</a:t>
            </a:r>
          </a:p>
          <a:p>
            <a:pPr marL="228600" indent="-228600" algn="l" defTabSz="9144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Sponsorer</a:t>
            </a:r>
          </a:p>
          <a:p>
            <a:pPr marL="228600" indent="-228600" algn="l" defTabSz="9144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Försäljning</a:t>
            </a:r>
          </a:p>
          <a:p>
            <a:pPr marL="228600" indent="-228600" algn="l" defTabSz="914400">
              <a:lnSpc>
                <a:spcPct val="81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Intäktsaktiviteter</a:t>
            </a: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>
              <a:lnSpc>
                <a:spcPct val="20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Föräldragrupp?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