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86" r:id="rId2"/>
    <p:sldId id="281" r:id="rId3"/>
    <p:sldId id="261" r:id="rId4"/>
    <p:sldId id="257" r:id="rId5"/>
    <p:sldId id="287" r:id="rId6"/>
    <p:sldId id="258" r:id="rId7"/>
    <p:sldId id="260" r:id="rId8"/>
    <p:sldId id="289" r:id="rId9"/>
    <p:sldId id="290" r:id="rId10"/>
    <p:sldId id="288" r:id="rId11"/>
    <p:sldId id="262" r:id="rId12"/>
  </p:sldIdLst>
  <p:sldSz cx="12192000" cy="6858000"/>
  <p:notesSz cx="6858000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D34826-5506-4537-B88E-BFFAAA8F1B1C}" type="datetimeFigureOut">
              <a:rPr lang="sv-SE" smtClean="0"/>
              <a:t>2024-09-27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77194"/>
            <a:ext cx="548640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9ADE54-95EF-4184-B94B-DC12BB15C4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62272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69DB34-EAF9-4A3F-8726-38B35BE72656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07518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EEFA60-3A09-786E-A95C-4D4BC453AD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A3E39ACA-2EC5-AF0D-C2B5-91955E22FC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96D66267-058C-8D31-CA8C-B1B17C7F33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057C178B-6A49-BEA6-AD68-A40B03930A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69DB34-EAF9-4A3F-8726-38B35BE72656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11491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BBD5170-9E20-7813-A9C4-FCE3198D29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8B0792D-4032-D97B-3621-F416C429F4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CBFACD5-32E4-16B5-FC22-028F3EF3D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3826B-037C-4968-8734-B58A0A993514}" type="datetime1">
              <a:rPr lang="sv-SE" smtClean="0"/>
              <a:t>2024-09-27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22560EB-13A5-78A9-A7BE-918F8937B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99B023A-E897-4195-93CB-24E0F5323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C1E90-7F49-4324-8C67-52D7494E950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46518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DAB7194-5D79-FBBF-9691-CC1ADE485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D5D2AB0F-0D5C-1973-FE7D-93E00010E9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7B6E001-1142-BCDC-C11A-2429CEF41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37DC3-ED4F-4898-A086-2E9540D18DC0}" type="datetime1">
              <a:rPr lang="sv-SE" smtClean="0"/>
              <a:t>2024-09-27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0948536-6156-94FF-DB67-1BD897012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3A48071-59CF-7B3E-D7F8-2E61E3E05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C1E90-7F49-4324-8C67-52D7494E950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70594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103BDD3C-5C74-BFE3-E589-43C2930BE6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E1ADB1EF-418C-1631-594C-88BE69D294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A3485E0-4C48-9135-3A34-434DC34E4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A241F-0657-4F01-A093-AAB20F84E1EB}" type="datetime1">
              <a:rPr lang="sv-SE" smtClean="0"/>
              <a:t>2024-09-27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C5A046A-E890-38F9-1CEE-73E8AC94E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5C6EDE8-5F1D-BA44-5EC7-A46055321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C1E90-7F49-4324-8C67-52D7494E950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4899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BEF3F84-FB77-40F7-6B39-C233A092A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BBB9FC8-1AF0-1E30-F732-615FC63DB3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71D3EC7-F776-4CF8-D9BE-F47230CF0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C5F84-E35B-4B54-B6DE-3DEB4C2CFA1C}" type="datetime1">
              <a:rPr lang="sv-SE" smtClean="0"/>
              <a:t>2024-09-27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977C8D8-FDFF-4556-36E8-D4422019B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2B34B69-1CD7-13FC-C803-9A46CF480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C1E90-7F49-4324-8C67-52D7494E950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96610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FAA3EA0-333E-BFC2-35CF-C695DDCDE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4920250-68B0-4D32-5981-49A142245F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416F7BD-F5D7-DE95-1621-75EC1B3F4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EF69E-80B6-4745-A0E5-E47795422622}" type="datetime1">
              <a:rPr lang="sv-SE" smtClean="0"/>
              <a:t>2024-09-27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A434861-5410-CC9E-872F-7555821E3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53C830C-B764-A07F-3D12-D194E13D2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C1E90-7F49-4324-8C67-52D7494E950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77313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0B2020A-9A93-805A-C8B7-66EDD1FBE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19C5386-C64F-7776-74B3-607DB40180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C5085803-F184-EB77-CC57-6B08651F57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9F1AFBE-DBBA-E9F0-9395-95C62D25D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E0EF1-545B-4EF0-ABBD-7BB5329A1516}" type="datetime1">
              <a:rPr lang="sv-SE" smtClean="0"/>
              <a:t>2024-09-27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28DF4BF-BA91-4B1A-C944-06651EB87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D267604-1934-AA76-ECE2-CF547CDE8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C1E90-7F49-4324-8C67-52D7494E950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28646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A3DAAEE-A254-62FE-3304-524D51B0D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2EDDD9D-837E-4EB2-82C3-F30E21CA6B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FBC609EC-A69B-DACE-114F-AC7FA2EDF6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137056A7-5EDB-F793-0A8A-0409C8D314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BCCD9336-1FC8-7DF7-926C-9591079414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C9F0E302-023E-A979-F424-5F8234B89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92C19-21B8-4170-B427-547EBFE71273}" type="datetime1">
              <a:rPr lang="sv-SE" smtClean="0"/>
              <a:t>2024-09-27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547556F1-9A74-B325-9AB9-B36222F91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2BD73696-3A80-EAF7-612A-0CA5C600C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C1E90-7F49-4324-8C67-52D7494E950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73746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9C87E39-C0C3-F1EF-C074-8958A8112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34C1EBBD-198B-7101-4821-02DBB6A16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CB62C-BE2C-4F7B-8B1F-CC812DD8DE31}" type="datetime1">
              <a:rPr lang="sv-SE" smtClean="0"/>
              <a:t>2024-09-27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F79ADC42-7BB9-8887-EF9E-934B767BB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6684ED0-B2CF-8025-68E2-0A1AC8591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C1E90-7F49-4324-8C67-52D7494E950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84069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72AD2A63-AC54-6B7C-DB4B-35A8E16F0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F374F-2D79-4284-9441-7F1CCDB836D2}" type="datetime1">
              <a:rPr lang="sv-SE" smtClean="0"/>
              <a:t>2024-09-27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3BFB0F30-1DD6-DC85-FA6E-4A9BC18C8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C41D79C-ADFA-70DF-1889-1B51D2151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C1E90-7F49-4324-8C67-52D7494E950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20566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37E0B2B-B3AC-7A3B-E8D0-7E3D0D46D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4D9AC10-A2F0-74AC-CE8E-3BE02FEA4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59D26A4-DE44-63FD-3956-A9297C6F08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4D8AE0C-30FF-BFEB-F6B4-8553ED375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C9FB5-E75E-43DD-8061-0277D6A137DD}" type="datetime1">
              <a:rPr lang="sv-SE" smtClean="0"/>
              <a:t>2024-09-27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9767CE2A-105B-4677-CB9E-75516D484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B1F5543-43BD-38D8-4891-FBE22F599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C1E90-7F49-4324-8C67-52D7494E950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01348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6238CD0-C2A8-039F-7649-B964E9FCD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C9D8242F-0F84-B7A8-D741-DB49A7EC61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750157E-206C-16DD-C133-3B4B96655C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0434C35-A5DD-9A25-54B6-2AE91BB57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ECF65-801F-4A44-A063-031A9285B0B7}" type="datetime1">
              <a:rPr lang="sv-SE" smtClean="0"/>
              <a:t>2024-09-27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6E919D1-4C4B-C8D9-64A7-8DD7597F6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5A0348F-8E91-5C8C-B12E-249D25883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C1E90-7F49-4324-8C67-52D7494E950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04524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5613546B-8137-4CD6-52AE-7E2AAD1A8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8F327D4-62DB-F23D-398F-FC494003CA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A71743E-EDB2-A476-D7B6-352CDFCF97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2D081-EF1B-4D7A-B0B8-E40DBC8456CD}" type="datetime1">
              <a:rPr lang="sv-SE" smtClean="0"/>
              <a:t>2024-09-27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A4533E6-7B70-1F9A-17A0-0E3A3CC23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EF2129A-2B23-DC42-FDBA-B72B2B71E6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BC1E90-7F49-4324-8C67-52D7494E950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5804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758A427-84E2-F32D-4E7B-0046DD73AB94}"/>
              </a:ext>
            </a:extLst>
          </p:cNvPr>
          <p:cNvSpPr txBox="1"/>
          <p:nvPr/>
        </p:nvSpPr>
        <p:spPr>
          <a:xfrm>
            <a:off x="638882" y="639193"/>
            <a:ext cx="3571810" cy="35735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41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Välkomna</a:t>
            </a:r>
            <a:r>
              <a:rPr kumimoji="0" lang="en-US" sz="41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till </a:t>
            </a:r>
            <a:r>
              <a:rPr lang="en-US" sz="41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föräldramöte</a:t>
            </a:r>
            <a:r>
              <a:rPr lang="en-US" sz="41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41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14 September </a:t>
            </a:r>
          </a:p>
          <a:p>
            <a:pPr marL="0" marR="0" lvl="0" indent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41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JIK P13</a:t>
            </a:r>
            <a:r>
              <a:rPr kumimoji="0" lang="en-US" sz="41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41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Säsongen</a:t>
            </a:r>
            <a:r>
              <a:rPr kumimoji="0" lang="en-US" sz="41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24/25</a:t>
            </a:r>
          </a:p>
          <a:p>
            <a:pPr marL="0" marR="0" lvl="0" indent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sz="4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935EBEDB-0BA3-1D4F-83F7-C675BDE466F5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296" y="709803"/>
            <a:ext cx="7214616" cy="5410962"/>
          </a:xfrm>
          <a:prstGeom prst="rect">
            <a:avLst/>
          </a:prstGeom>
        </p:spPr>
      </p:pic>
      <p:pic>
        <p:nvPicPr>
          <p:cNvPr id="2" name="Picture 1" descr="A black and white logo">
            <a:extLst>
              <a:ext uri="{FF2B5EF4-FFF2-40B4-BE49-F238E27FC236}">
                <a16:creationId xmlns:a16="http://schemas.microsoft.com/office/drawing/2014/main" id="{12BD59A5-AF6D-3D40-189E-14487E61C29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188"/>
          <a:stretch/>
        </p:blipFill>
        <p:spPr>
          <a:xfrm>
            <a:off x="9837700" y="5555524"/>
            <a:ext cx="1704060" cy="86869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F73494-C6D1-96A1-BFFB-23C585BBF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C1E90-7F49-4324-8C67-52D7494E950F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83509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C86A5C8-17D1-1E7A-6B6C-C71EAD62B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Övrig info / På gång i JIK 2024/25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84234E5-96A5-A4CE-31C0-A4AC367729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MEDLEMSAVGIFT: 400,-</a:t>
            </a:r>
          </a:p>
          <a:p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TRÄNINGSAVGIFT: 1350,- = försäkrad vid träningar och matcher</a:t>
            </a:r>
          </a:p>
          <a:p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Parkeringsinsats föräldrar Elmia (september + </a:t>
            </a:r>
            <a:r>
              <a:rPr lang="sv-SE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ev</a:t>
            </a:r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en till)</a:t>
            </a:r>
          </a:p>
          <a:p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Lagfotografering 24 september </a:t>
            </a:r>
            <a:r>
              <a:rPr lang="sv-SE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kl</a:t>
            </a:r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16.45</a:t>
            </a:r>
          </a:p>
          <a:p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FÖRSÄLJNING: </a:t>
            </a:r>
          </a:p>
          <a:p>
            <a:pPr lvl="1"/>
            <a:r>
              <a:rPr lang="sv-SE" sz="1400" dirty="0">
                <a:solidFill>
                  <a:srgbClr val="000000"/>
                </a:solidFill>
                <a:latin typeface="Calibri" panose="020F0502020204030204" pitchFamily="34" charset="0"/>
              </a:rPr>
              <a:t>Lotter till uppesittarkväll (okt-dec 2024) </a:t>
            </a:r>
          </a:p>
          <a:p>
            <a:pPr lvl="1"/>
            <a:r>
              <a:rPr lang="sv-SE" sz="1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Ravelli (Februari 2025) </a:t>
            </a:r>
          </a:p>
          <a:p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LAGANSVAR: Kallelse via Laget.se. Kan man inte, eget ansvarar för byte! 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FAIR PLAY CUP 2025: 28-30 mars och 11-13 April, ca 10 h/per barn</a:t>
            </a:r>
          </a:p>
          <a:p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Intersport: Klubbkläder</a:t>
            </a:r>
          </a:p>
          <a:p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9 mars 2025 – Jubileumsfest JIK 40 år för hela föreningen </a:t>
            </a:r>
          </a:p>
          <a:p>
            <a:endParaRPr lang="sv-SE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4" name="Picture 3" descr="A black and white logo">
            <a:extLst>
              <a:ext uri="{FF2B5EF4-FFF2-40B4-BE49-F238E27FC236}">
                <a16:creationId xmlns:a16="http://schemas.microsoft.com/office/drawing/2014/main" id="{822F2E03-7143-28A6-1E13-7F08325CAE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188"/>
          <a:stretch/>
        </p:blipFill>
        <p:spPr>
          <a:xfrm>
            <a:off x="9837700" y="5555524"/>
            <a:ext cx="1704060" cy="868690"/>
          </a:xfrm>
          <a:prstGeom prst="rect">
            <a:avLst/>
          </a:prstGeom>
        </p:spPr>
      </p:pic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5A43232C-01CF-7FA9-BE20-AC4DD3745360}"/>
              </a:ext>
            </a:extLst>
          </p:cNvPr>
          <p:cNvSpPr txBox="1">
            <a:spLocks/>
          </p:cNvSpPr>
          <p:nvPr/>
        </p:nvSpPr>
        <p:spPr>
          <a:xfrm>
            <a:off x="6694704" y="2561491"/>
            <a:ext cx="4578232" cy="650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1800" i="1" dirty="0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 </a:t>
            </a:r>
            <a:endParaRPr lang="sv-SE" sz="1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sv-S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1C1D10-D0A8-521B-AED4-564EDFD5A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C1E90-7F49-4324-8C67-52D7494E950F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05574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D5E96C9C-5D67-7683-B691-658F9017A78E}"/>
              </a:ext>
            </a:extLst>
          </p:cNvPr>
          <p:cNvPicPr>
            <a:picLocks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93" y="-62368"/>
            <a:ext cx="9912018" cy="7666817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9C86A5C8-17D1-1E7A-6B6C-C71EAD62B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Sammanfattningsvis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84234E5-96A5-A4CE-31C0-A4AC367729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id="{C16830C3-9A6B-17DB-31E7-04D4F745EFF4}"/>
              </a:ext>
            </a:extLst>
          </p:cNvPr>
          <p:cNvSpPr txBox="1">
            <a:spLocks/>
          </p:cNvSpPr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8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Aptos" panose="020B0004020202020204" pitchFamily="34" charset="0"/>
              </a:rPr>
              <a:t>Ett gott gäng killar </a:t>
            </a:r>
          </a:p>
          <a:p>
            <a:r>
              <a:rPr lang="sv-SE" sz="1800" dirty="0">
                <a:latin typeface="Aptos" panose="020B0004020202020204" pitchFamily="34" charset="0"/>
                <a:ea typeface="DengXian" panose="02010600030101010101" pitchFamily="2" charset="-122"/>
                <a:cs typeface="Aptos" panose="020B0004020202020204" pitchFamily="34" charset="0"/>
              </a:rPr>
              <a:t>Oftast </a:t>
            </a:r>
            <a:r>
              <a:rPr lang="sv-SE" sz="18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Aptos" panose="020B0004020202020204" pitchFamily="34" charset="0"/>
              </a:rPr>
              <a:t>schyssta mot varandra, andra lag och domare </a:t>
            </a:r>
          </a:p>
          <a:p>
            <a:endParaRPr lang="sv-SE" sz="1800" dirty="0">
              <a:latin typeface="Aptos" panose="020B0004020202020204" pitchFamily="34" charset="0"/>
              <a:ea typeface="DengXian" panose="02010600030101010101" pitchFamily="2" charset="-122"/>
              <a:cs typeface="Aptos" panose="020B0004020202020204" pitchFamily="34" charset="0"/>
            </a:endParaRPr>
          </a:p>
          <a:p>
            <a:pPr marL="0" indent="0">
              <a:buNone/>
            </a:pPr>
            <a:r>
              <a:rPr lang="sv-SE" sz="1800" dirty="0" err="1">
                <a:effectLst/>
                <a:latin typeface="Aptos" panose="020B0004020202020204" pitchFamily="34" charset="0"/>
                <a:ea typeface="DengXian" panose="02010600030101010101" pitchFamily="2" charset="-122"/>
                <a:cs typeface="Aptos" panose="020B0004020202020204" pitchFamily="34" charset="0"/>
              </a:rPr>
              <a:t>Kick-Off</a:t>
            </a:r>
            <a:r>
              <a:rPr lang="sv-SE" sz="18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Aptos" panose="020B0004020202020204" pitchFamily="34" charset="0"/>
              </a:rPr>
              <a:t> innehåll</a:t>
            </a:r>
          </a:p>
          <a:p>
            <a:r>
              <a:rPr lang="sv-SE" sz="1800" dirty="0">
                <a:latin typeface="Aptos" panose="020B0004020202020204" pitchFamily="34" charset="0"/>
                <a:ea typeface="DengXian" panose="02010600030101010101" pitchFamily="2" charset="-122"/>
                <a:cs typeface="Aptos" panose="020B0004020202020204" pitchFamily="34" charset="0"/>
              </a:rPr>
              <a:t>Kort övning med killarna där d</a:t>
            </a:r>
            <a:r>
              <a:rPr lang="sv-SE" sz="18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Aptos" panose="020B0004020202020204" pitchFamily="34" charset="0"/>
              </a:rPr>
              <a:t>e får ge input på sina förväntningar på säsongen, på varandra som lagkompisar  </a:t>
            </a:r>
          </a:p>
          <a:p>
            <a:r>
              <a:rPr lang="sv-SE" sz="18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Aptos" panose="020B0004020202020204" pitchFamily="34" charset="0"/>
              </a:rPr>
              <a:t>Att de gemensamt ska komma med input </a:t>
            </a:r>
          </a:p>
          <a:p>
            <a:r>
              <a:rPr lang="sv-SE" sz="18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Aptos" panose="020B0004020202020204" pitchFamily="34" charset="0"/>
              </a:rPr>
              <a:t>Tillsammans komma överens om förhållningsregler som vi kan falla tillbaka på</a:t>
            </a:r>
          </a:p>
          <a:p>
            <a:r>
              <a:rPr lang="sv-SE" sz="1800" dirty="0">
                <a:latin typeface="Aptos" panose="020B0004020202020204" pitchFamily="34" charset="0"/>
                <a:ea typeface="DengXian" panose="02010600030101010101" pitchFamily="2" charset="-122"/>
              </a:rPr>
              <a:t>11 åringar, kommer ställa högre krav på </a:t>
            </a:r>
            <a:r>
              <a:rPr lang="sv-SE" sz="1800" dirty="0" err="1">
                <a:latin typeface="Aptos" panose="020B0004020202020204" pitchFamily="34" charset="0"/>
                <a:ea typeface="DengXian" panose="02010600030101010101" pitchFamily="2" charset="-122"/>
              </a:rPr>
              <a:t>diciplin</a:t>
            </a:r>
            <a:r>
              <a:rPr lang="sv-SE" sz="1800" dirty="0">
                <a:latin typeface="Aptos" panose="020B0004020202020204" pitchFamily="34" charset="0"/>
                <a:ea typeface="DengXian" panose="02010600030101010101" pitchFamily="2" charset="-122"/>
              </a:rPr>
              <a:t> och fokus under träning</a:t>
            </a:r>
            <a:endParaRPr lang="sv-SE" dirty="0"/>
          </a:p>
          <a:p>
            <a:pPr marL="0" indent="0">
              <a:buFont typeface="Arial" panose="020B0604020202020204" pitchFamily="34" charset="0"/>
              <a:buNone/>
            </a:pPr>
            <a:endParaRPr lang="sv-SE" dirty="0"/>
          </a:p>
        </p:txBody>
      </p:sp>
      <p:pic>
        <p:nvPicPr>
          <p:cNvPr id="6" name="Picture 5" descr="A black and white logo">
            <a:extLst>
              <a:ext uri="{FF2B5EF4-FFF2-40B4-BE49-F238E27FC236}">
                <a16:creationId xmlns:a16="http://schemas.microsoft.com/office/drawing/2014/main" id="{7B6B789A-6A20-133F-2E30-190610D878E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188"/>
          <a:stretch/>
        </p:blipFill>
        <p:spPr>
          <a:xfrm>
            <a:off x="9837700" y="5555524"/>
            <a:ext cx="1704060" cy="868690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0EBD00-C912-2109-7D8D-C177CD8FD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C1E90-7F49-4324-8C67-52D7494E950F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97241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F5288A-7E6A-274B-E6F4-C6B6B6C1C2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674D97AE-1F0C-E5F6-22B7-C966913A7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892" y="1486065"/>
            <a:ext cx="6058425" cy="426410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v-SE" sz="2000" dirty="0" err="1"/>
              <a:t>JIKs</a:t>
            </a:r>
            <a:r>
              <a:rPr lang="sv-SE" sz="2000" dirty="0"/>
              <a:t> Barn &amp; Ungdomspolicy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v-SE" sz="2000" dirty="0"/>
              <a:t>Uppsummering föregående säsong 2023/24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v-SE" sz="2000" dirty="0"/>
              <a:t>Ledare 2024/25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v-SE" sz="2000" dirty="0"/>
              <a:t>Träningstider och träningsupplägg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v-SE" sz="2000" dirty="0"/>
              <a:t>Seriespel och cuper 2024/25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v-SE" sz="2000" dirty="0"/>
              <a:t>Övrig info - På gång i JIK 2024/25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sv-SE" sz="2000" dirty="0"/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sv-SE" sz="2000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FCDEB040-2D98-E222-4429-D7EE634F08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2" r="31696"/>
          <a:stretch/>
        </p:blipFill>
        <p:spPr bwMode="auto">
          <a:xfrm>
            <a:off x="8487520" y="467834"/>
            <a:ext cx="3128655" cy="2946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1FDE4AAD-497C-D3FB-648E-93FED9DE32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683" y="4207961"/>
            <a:ext cx="3109429" cy="233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357A37A-056D-21C7-1D2C-4D224C96233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694" r="6824" b="2"/>
          <a:stretch/>
        </p:blipFill>
        <p:spPr>
          <a:xfrm>
            <a:off x="7738947" y="2764676"/>
            <a:ext cx="2624493" cy="2653968"/>
          </a:xfrm>
          <a:prstGeom prst="rect">
            <a:avLst/>
          </a:prstGeom>
        </p:spPr>
      </p:pic>
      <p:pic>
        <p:nvPicPr>
          <p:cNvPr id="7" name="Picture 6" descr="A black and white logo">
            <a:extLst>
              <a:ext uri="{FF2B5EF4-FFF2-40B4-BE49-F238E27FC236}">
                <a16:creationId xmlns:a16="http://schemas.microsoft.com/office/drawing/2014/main" id="{ACBFFBB7-9B4E-8CC7-A1E3-811F1B8A040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188"/>
          <a:stretch/>
        </p:blipFill>
        <p:spPr>
          <a:xfrm>
            <a:off x="9837700" y="5555524"/>
            <a:ext cx="1704060" cy="868690"/>
          </a:xfrm>
          <a:prstGeom prst="rect">
            <a:avLst/>
          </a:prstGeom>
        </p:spPr>
      </p:pic>
      <p:sp>
        <p:nvSpPr>
          <p:cNvPr id="3" name="Rubrik 1">
            <a:extLst>
              <a:ext uri="{FF2B5EF4-FFF2-40B4-BE49-F238E27FC236}">
                <a16:creationId xmlns:a16="http://schemas.microsoft.com/office/drawing/2014/main" id="{8A9D632B-F2F8-77A8-DB5F-250FA05D5C6A}"/>
              </a:ext>
            </a:extLst>
          </p:cNvPr>
          <p:cNvSpPr txBox="1">
            <a:spLocks/>
          </p:cNvSpPr>
          <p:nvPr/>
        </p:nvSpPr>
        <p:spPr>
          <a:xfrm>
            <a:off x="692035" y="467834"/>
            <a:ext cx="2742028" cy="1262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spc="3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cap="none" spc="0" dirty="0">
                <a:solidFill>
                  <a:prstClr val="black"/>
                </a:solidFill>
                <a:latin typeface="Noto IKEA Latin" panose="020B0502040504020204" pitchFamily="34" charset="0"/>
                <a:ea typeface="+mn-ea"/>
                <a:cs typeface="+mn-cs"/>
              </a:rPr>
              <a:t>AGENDA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3E669FB-6AC1-9B59-D848-7DC3DE1AD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C1E90-7F49-4324-8C67-52D7494E950F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0831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658BF88-B6F2-B47F-8C56-311D8FC4D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JIKs</a:t>
            </a:r>
            <a:r>
              <a:rPr lang="sv-SE" dirty="0"/>
              <a:t> Barn &amp; ungdomspolicy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05AD52C-2A63-4E2D-D5DC-62F366E192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v-SE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Målsättning med barn och ungdomsverksamheten: </a:t>
            </a:r>
          </a:p>
          <a:p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Att skapa glädje och gemenskap </a:t>
            </a:r>
          </a:p>
          <a:p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Ge förutsättningar för att så många som möjligt vara med så länge som möjligt </a:t>
            </a:r>
          </a:p>
          <a:p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Låt varje individ utvecklas utifrån sina egna, unika förutsättningar </a:t>
            </a:r>
          </a:p>
          <a:p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Varje individ ska i sin utveckling endast jämföras med sig själv</a:t>
            </a:r>
            <a:r>
              <a:rPr lang="sv-SE" sz="18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sv-SE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Låt kampmomentet i tävlingen vara överordnad resultatet </a:t>
            </a:r>
          </a:p>
          <a:p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Tillhandahålla en bra utbildning för vår verksamhet och idrott</a:t>
            </a:r>
            <a:r>
              <a:rPr lang="sv-SE" sz="18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sv-SE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Skapa förutsättningar för att kunna försörja seniora herr-och damlag med en stor andel egna produkter</a:t>
            </a:r>
          </a:p>
          <a:p>
            <a:endParaRPr lang="sv-SE" sz="1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sv-SE" sz="1800" b="1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Aptos" panose="020B0004020202020204" pitchFamily="34" charset="0"/>
              </a:rPr>
              <a:t>Långsiktig utveckling är grunden i alla lägen och prioriteras alltid före kortsiktiga resultatmål.</a:t>
            </a:r>
            <a:endParaRPr lang="sv-SE" sz="1800" dirty="0">
              <a:effectLst/>
              <a:latin typeface="Aptos" panose="020B0004020202020204" pitchFamily="34" charset="0"/>
              <a:ea typeface="DengXian" panose="02010600030101010101" pitchFamily="2" charset="-122"/>
              <a:cs typeface="Aptos" panose="020B0004020202020204" pitchFamily="34" charset="0"/>
            </a:endParaRPr>
          </a:p>
          <a:p>
            <a:pPr lvl="0"/>
            <a:r>
              <a:rPr lang="sv-SE" sz="18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Aptos" panose="020B0004020202020204" pitchFamily="34" charset="0"/>
              </a:rPr>
              <a:t>Föräldrarna är en mycket viktig del av barnens idrottande när det kommer till stöttning, engagemang och uppförande. </a:t>
            </a:r>
          </a:p>
          <a:p>
            <a:pPr lvl="0"/>
            <a:r>
              <a:rPr lang="sv-SE" sz="18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Aptos" panose="020B0004020202020204" pitchFamily="34" charset="0"/>
              </a:rPr>
              <a:t>Låt barnen ta sina egna beslut på planen och instruera dem inte från läktaren. </a:t>
            </a:r>
          </a:p>
          <a:p>
            <a:r>
              <a:rPr lang="sv-SE" sz="18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Aptos" panose="020B0004020202020204" pitchFamily="34" charset="0"/>
              </a:rPr>
              <a:t>Beröm och peppa istället genom att heja, lyfta fram positiva insatser och kämpande.</a:t>
            </a:r>
            <a:endParaRPr lang="sv-SE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6" name="Picture 5" descr="A black and white logo">
            <a:extLst>
              <a:ext uri="{FF2B5EF4-FFF2-40B4-BE49-F238E27FC236}">
                <a16:creationId xmlns:a16="http://schemas.microsoft.com/office/drawing/2014/main" id="{31027487-4432-4D0F-164E-2B3FEA168A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188"/>
          <a:stretch/>
        </p:blipFill>
        <p:spPr>
          <a:xfrm>
            <a:off x="9837700" y="5555524"/>
            <a:ext cx="1704060" cy="86869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FB113E-9916-37A1-D7A8-21641D74C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C1E90-7F49-4324-8C67-52D7494E950F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41284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1F772AE-CE71-D6F1-E0A0-5E81841AA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Uppsummering fjolårssäsong 2023/24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8159C73-FF78-6810-1365-32D18EBDD5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l">
              <a:buNone/>
            </a:pPr>
            <a:r>
              <a:rPr lang="sv-SE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24 spelare </a:t>
            </a:r>
          </a:p>
          <a:p>
            <a:r>
              <a:rPr lang="sv-SE" sz="1800" dirty="0">
                <a:solidFill>
                  <a:srgbClr val="000000"/>
                </a:solidFill>
                <a:latin typeface="Calibri" panose="020F0502020204030204" pitchFamily="34" charset="0"/>
              </a:rPr>
              <a:t>75</a:t>
            </a:r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tillfällen med träning oc</a:t>
            </a:r>
            <a:r>
              <a:rPr lang="sv-SE" sz="1800" dirty="0">
                <a:solidFill>
                  <a:srgbClr val="000000"/>
                </a:solidFill>
                <a:latin typeface="Calibri" panose="020F0502020204030204" pitchFamily="34" charset="0"/>
              </a:rPr>
              <a:t>h aktiviteter</a:t>
            </a:r>
            <a:endParaRPr lang="sv-SE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2 lagaktiviteter, pizzakväll + JIK-match 29 september + Säsongsavslutning 23 april  </a:t>
            </a:r>
          </a:p>
          <a:p>
            <a:r>
              <a:rPr lang="sv-SE" sz="1800" dirty="0">
                <a:solidFill>
                  <a:srgbClr val="000000"/>
                </a:solidFill>
                <a:latin typeface="Calibri" panose="020F0502020204030204" pitchFamily="34" charset="0"/>
              </a:rPr>
              <a:t>Genomsnitt 49</a:t>
            </a:r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% närvaro på träningar (mellan 20-70%), 14 killar hade  +60% närvaro</a:t>
            </a:r>
          </a:p>
          <a:p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Totalt 34 spelade seriematcher vid 17 matchtillfällen</a:t>
            </a:r>
          </a:p>
          <a:p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1 cup, Hovslätts Cup i Idrottshuset under påsklovet</a:t>
            </a:r>
          </a:p>
          <a:p>
            <a:r>
              <a:rPr lang="sv-SE" sz="1800" dirty="0">
                <a:solidFill>
                  <a:srgbClr val="000000"/>
                </a:solidFill>
                <a:latin typeface="Calibri" panose="020F0502020204030204" pitchFamily="34" charset="0"/>
              </a:rPr>
              <a:t>Tajt match mot ledarna på säsongsavslutningen där killarna avgjorde i sista sekund till stort jubel</a:t>
            </a:r>
            <a:r>
              <a:rPr lang="sv-SE" sz="1800" dirty="0">
                <a:solidFill>
                  <a:srgbClr val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sv-SE" sz="1800" dirty="0">
                <a:effectLst/>
                <a:latin typeface="Segoe UI Emoji" panose="020B0502040204020203" pitchFamily="34" charset="0"/>
                <a:ea typeface="DengXian" panose="02010600030101010101" pitchFamily="2" charset="-122"/>
                <a:cs typeface="Segoe UI Emoji" panose="020B0502040204020203" pitchFamily="34" charset="0"/>
              </a:rPr>
              <a:t>😊</a:t>
            </a:r>
            <a:endParaRPr lang="sv-SE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sv-SE" sz="1800" dirty="0">
                <a:solidFill>
                  <a:srgbClr val="000000"/>
                </a:solidFill>
                <a:latin typeface="Calibri" panose="020F0502020204030204" pitchFamily="34" charset="0"/>
              </a:rPr>
              <a:t>God stöttning från föräldrar i föräldrauppdragen: 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sv-SE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Föräldrauppdrag </a:t>
            </a:r>
            <a:r>
              <a:rPr lang="sv-SE" sz="16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Fairplay</a:t>
            </a:r>
            <a:r>
              <a:rPr lang="sv-SE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Cup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sv-SE" sz="1600" dirty="0">
                <a:solidFill>
                  <a:srgbClr val="000000"/>
                </a:solidFill>
                <a:latin typeface="Calibri" panose="020F0502020204030204" pitchFamily="34" charset="0"/>
              </a:rPr>
              <a:t>Kioskförsäljning på hemmamatcher i Hisingstorpshallen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sv-SE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Parkeringsuppdrag på Husvagnsmässan</a:t>
            </a:r>
            <a:br>
              <a:rPr lang="sv-SE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sv-SE" sz="16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lvl="1" indent="0">
              <a:buNone/>
            </a:pP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  <a:r>
              <a:rPr lang="sv-SE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STORT TACK FÖR DESSA INSATSER! </a:t>
            </a:r>
            <a:endParaRPr lang="sv-SE" sz="1600" b="1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sv-SE" sz="1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4" name="Picture 3" descr="A black and white logo">
            <a:extLst>
              <a:ext uri="{FF2B5EF4-FFF2-40B4-BE49-F238E27FC236}">
                <a16:creationId xmlns:a16="http://schemas.microsoft.com/office/drawing/2014/main" id="{935D0B3B-1F55-0846-5615-1A4A907645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188"/>
          <a:stretch/>
        </p:blipFill>
        <p:spPr>
          <a:xfrm>
            <a:off x="9858696" y="5457564"/>
            <a:ext cx="1704060" cy="86869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5B5525-2687-1436-E8B6-385E00869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C1E90-7F49-4324-8C67-52D7494E950F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53694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1F772AE-CE71-D6F1-E0A0-5E81841AA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Ledare 2024/25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8159C73-FF78-6810-1365-32D18EBDD5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9623"/>
            <a:ext cx="5131279" cy="4983252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sv-SE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Tränare: </a:t>
            </a:r>
          </a:p>
          <a:p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Anna-Lena Haglind (Alfred)		</a:t>
            </a:r>
            <a:r>
              <a:rPr lang="sv-SE" sz="1800" b="0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Delvis</a:t>
            </a:r>
          </a:p>
          <a:p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Ron Andersson (Jack)</a:t>
            </a:r>
          </a:p>
          <a:p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Victor Sterndalen (Alex)		</a:t>
            </a:r>
            <a:r>
              <a:rPr lang="sv-SE" sz="1800" b="0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Delvis</a:t>
            </a:r>
            <a:endParaRPr lang="sv-SE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Johan Davidsson (Leo)</a:t>
            </a:r>
          </a:p>
          <a:p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Andreas Georgii (Svante)		</a:t>
            </a:r>
          </a:p>
          <a:p>
            <a:r>
              <a:rPr lang="sv-SE" sz="1800" dirty="0">
                <a:solidFill>
                  <a:srgbClr val="000000"/>
                </a:solidFill>
                <a:latin typeface="Calibri" panose="020F0502020204030204" pitchFamily="34" charset="0"/>
              </a:rPr>
              <a:t>Ola Wernergård (Valter)  		</a:t>
            </a:r>
            <a:r>
              <a:rPr lang="sv-SE" sz="1800" b="0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Delvis</a:t>
            </a:r>
            <a:endParaRPr lang="sv-SE" sz="1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sv-SE" sz="1800" dirty="0">
                <a:solidFill>
                  <a:srgbClr val="000000"/>
                </a:solidFill>
                <a:latin typeface="Calibri" panose="020F0502020204030204" pitchFamily="34" charset="0"/>
              </a:rPr>
              <a:t>Fler Frivilliga? </a:t>
            </a:r>
          </a:p>
          <a:p>
            <a:endParaRPr lang="sv-SE" sz="1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sv-SE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Lagföräldrar:</a:t>
            </a:r>
          </a:p>
          <a:p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Lily Ahlberg (lagförälder, John)</a:t>
            </a:r>
          </a:p>
          <a:p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Ny förälder</a:t>
            </a:r>
            <a:r>
              <a:rPr lang="sv-SE" sz="1800" dirty="0">
                <a:solidFill>
                  <a:srgbClr val="000000"/>
                </a:solidFill>
                <a:latin typeface="Calibri" panose="020F0502020204030204" pitchFamily="34" charset="0"/>
              </a:rPr>
              <a:t>, Emma Weimer</a:t>
            </a:r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avlöser Elin </a:t>
            </a:r>
            <a:b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(Tack till Elin för dina insatser </a:t>
            </a:r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) </a:t>
            </a:r>
            <a:endParaRPr lang="sv-SE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Platshållare för innehåll 2">
            <a:extLst>
              <a:ext uri="{FF2B5EF4-FFF2-40B4-BE49-F238E27FC236}">
                <a16:creationId xmlns:a16="http://schemas.microsoft.com/office/drawing/2014/main" id="{FE2A4C68-6BAC-8B60-967C-3BF9B72D4ED7}"/>
              </a:ext>
            </a:extLst>
          </p:cNvPr>
          <p:cNvSpPr txBox="1">
            <a:spLocks/>
          </p:cNvSpPr>
          <p:nvPr/>
        </p:nvSpPr>
        <p:spPr>
          <a:xfrm>
            <a:off x="6444762" y="1509623"/>
            <a:ext cx="4585547" cy="49832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sv-SE" sz="18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sv-SE" sz="1800" b="1" dirty="0">
                <a:solidFill>
                  <a:srgbClr val="000000"/>
                </a:solidFill>
                <a:latin typeface="Calibri" panose="020F0502020204030204" pitchFamily="34" charset="0"/>
              </a:rPr>
              <a:t>Lagkassa: (Över 17 TSEK i kassan inför säsong)</a:t>
            </a:r>
          </a:p>
          <a:p>
            <a:endParaRPr lang="sv-SE" sz="1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sv-SE" sz="18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sv-SE" sz="18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sv-SE" sz="18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sv-SE" sz="1800" b="1" dirty="0">
                <a:solidFill>
                  <a:srgbClr val="000000"/>
                </a:solidFill>
                <a:latin typeface="Calibri" panose="020F0502020204030204" pitchFamily="34" charset="0"/>
              </a:rPr>
              <a:t>Lagaktiviteter:</a:t>
            </a:r>
          </a:p>
          <a:p>
            <a:r>
              <a:rPr lang="sv-SE" sz="1800" dirty="0">
                <a:solidFill>
                  <a:srgbClr val="000000"/>
                </a:solidFill>
                <a:latin typeface="Calibri" panose="020F0502020204030204" pitchFamily="34" charset="0"/>
              </a:rPr>
              <a:t>Cuper </a:t>
            </a:r>
          </a:p>
          <a:p>
            <a:r>
              <a:rPr lang="sv-SE" sz="1800" dirty="0">
                <a:solidFill>
                  <a:srgbClr val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Tex anordna besök i Arenan för att kolla på </a:t>
            </a:r>
            <a:r>
              <a:rPr lang="sv-SE" sz="1800" dirty="0" err="1">
                <a:solidFill>
                  <a:srgbClr val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JIKs</a:t>
            </a:r>
            <a:r>
              <a:rPr lang="sv-SE" sz="1800" dirty="0">
                <a:solidFill>
                  <a:srgbClr val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båda A-lag / </a:t>
            </a:r>
            <a:r>
              <a:rPr lang="sv-SE" sz="1800" dirty="0" err="1">
                <a:solidFill>
                  <a:srgbClr val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Ev</a:t>
            </a:r>
            <a:r>
              <a:rPr lang="sv-SE" sz="1800" dirty="0">
                <a:solidFill>
                  <a:srgbClr val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besök innebandy VM i Malmö 8 december</a:t>
            </a:r>
            <a:endParaRPr lang="sv-SE" sz="1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sv-SE" dirty="0"/>
          </a:p>
        </p:txBody>
      </p:sp>
      <p:pic>
        <p:nvPicPr>
          <p:cNvPr id="5" name="Picture 4" descr="A black and white logo">
            <a:extLst>
              <a:ext uri="{FF2B5EF4-FFF2-40B4-BE49-F238E27FC236}">
                <a16:creationId xmlns:a16="http://schemas.microsoft.com/office/drawing/2014/main" id="{F2D8CC0A-325F-726C-5BC5-5C695933CC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188"/>
          <a:stretch/>
        </p:blipFill>
        <p:spPr>
          <a:xfrm>
            <a:off x="9837700" y="5555524"/>
            <a:ext cx="1704060" cy="86869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BDE982-5D7F-6357-B128-28763E388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C1E90-7F49-4324-8C67-52D7494E950F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79766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7364213-94F4-CD53-B929-930B641C2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84112"/>
          </a:xfrm>
        </p:spPr>
        <p:txBody>
          <a:bodyPr>
            <a:normAutofit/>
          </a:bodyPr>
          <a:lstStyle/>
          <a:p>
            <a:r>
              <a:rPr lang="sv-SE" sz="4000" dirty="0"/>
              <a:t>Träningstider och träningsupplägg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C75B4AC-11A6-3A21-B000-7882302B0F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121274"/>
          </a:xfrm>
        </p:spPr>
        <p:txBody>
          <a:bodyPr>
            <a:normAutofit lnSpcReduction="10000"/>
          </a:bodyPr>
          <a:lstStyle/>
          <a:p>
            <a:r>
              <a:rPr lang="sv-SE" sz="1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Träningstillfällen – </a:t>
            </a:r>
            <a:r>
              <a:rPr lang="sv-SE" sz="1400" dirty="0">
                <a:solidFill>
                  <a:srgbClr val="000000"/>
                </a:solidFill>
                <a:latin typeface="Calibri" panose="020F0502020204030204" pitchFamily="34" charset="0"/>
              </a:rPr>
              <a:t>Bättre </a:t>
            </a:r>
            <a:r>
              <a:rPr lang="sv-SE" sz="1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hallar för säsongen!</a:t>
            </a:r>
          </a:p>
          <a:p>
            <a:pPr marL="0" indent="0">
              <a:buNone/>
            </a:pPr>
            <a:r>
              <a:rPr lang="sv-SE" sz="1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	Tisdag 17.10 - 18.20 A-hallen</a:t>
            </a:r>
          </a:p>
          <a:p>
            <a:pPr marL="0" indent="0">
              <a:buNone/>
            </a:pPr>
            <a:r>
              <a:rPr lang="sv-SE" sz="1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	Onsdag 16.00 - 17.00 A-hallen</a:t>
            </a:r>
          </a:p>
          <a:p>
            <a:pPr marL="0" indent="0">
              <a:buNone/>
            </a:pPr>
            <a:r>
              <a:rPr lang="sv-SE" sz="1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	Lördag 11.45 - 13:00 B-hallen</a:t>
            </a:r>
          </a:p>
          <a:p>
            <a:r>
              <a:rPr lang="sv-SE" sz="1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Kallelser skickas ut via Laget.se – Svara ALLTID!  (ställ in notis)</a:t>
            </a:r>
          </a:p>
          <a:p>
            <a:r>
              <a:rPr lang="sv-SE" sz="1400" dirty="0">
                <a:solidFill>
                  <a:srgbClr val="000000"/>
                </a:solidFill>
                <a:latin typeface="Calibri" panose="020F0502020204030204" pitchFamily="34" charset="0"/>
              </a:rPr>
              <a:t>Meddela tränare snarast via förhinder </a:t>
            </a:r>
            <a:endParaRPr lang="sv-SE" sz="14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sv-SE" sz="1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Förväntningar från tränarna: </a:t>
            </a:r>
          </a:p>
          <a:p>
            <a:r>
              <a:rPr lang="sv-SE" sz="1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Komma i tid med rätt utrustning         KLUBBA + </a:t>
            </a:r>
            <a:r>
              <a:rPr lang="sv-SE" sz="1400" dirty="0">
                <a:solidFill>
                  <a:srgbClr val="000000"/>
                </a:solidFill>
                <a:latin typeface="Calibri" panose="020F0502020204030204" pitchFamily="34" charset="0"/>
              </a:rPr>
              <a:t>ALLTID </a:t>
            </a:r>
            <a:r>
              <a:rPr lang="sv-SE" sz="1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GLASÖGON! </a:t>
            </a:r>
          </a:p>
          <a:p>
            <a:r>
              <a:rPr lang="sv-SE" sz="1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Högre krav på Disciplin och Fokus på Träningen under träning </a:t>
            </a:r>
          </a:p>
          <a:p>
            <a:r>
              <a:rPr lang="sv-SE" sz="1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Kom Pigga, </a:t>
            </a:r>
            <a:r>
              <a:rPr lang="sv-SE" sz="1400" dirty="0">
                <a:solidFill>
                  <a:srgbClr val="000000"/>
                </a:solidFill>
                <a:latin typeface="Calibri" panose="020F0502020204030204" pitchFamily="34" charset="0"/>
              </a:rPr>
              <a:t>Mätta och Sugna på att träna för att kunna </a:t>
            </a:r>
            <a:r>
              <a:rPr lang="sv-SE" sz="1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göra sitt bästa på varje träning/match</a:t>
            </a:r>
          </a:p>
          <a:p>
            <a:r>
              <a:rPr lang="sv-SE" sz="1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Vara en bra lagkompis</a:t>
            </a:r>
          </a:p>
          <a:p>
            <a:r>
              <a:rPr lang="sv-SE" sz="1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Alla hjälper till att bygga sarg vid träningar + inför hemmamatcher (lägga bort klubba/boll DIREKT när träningen börjar) för att optimera träningstiden</a:t>
            </a:r>
          </a:p>
          <a:p>
            <a:r>
              <a:rPr lang="sv-SE" sz="1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Målvakter – Färre antal killar som tränar målvaktsträning  (i syfte att ge dem bra träning) </a:t>
            </a:r>
          </a:p>
          <a:p>
            <a:pPr marL="0" indent="0">
              <a:buNone/>
            </a:pPr>
            <a:r>
              <a:rPr lang="sv-SE" sz="1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Träning med äldre åldersgrupper (JIK P12) </a:t>
            </a:r>
            <a:endParaRPr lang="sv-SE" sz="14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sv-SE" sz="1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Alla spelare tillhör i första hand sin åldersnivå och denna ska prioriteras</a:t>
            </a:r>
          </a:p>
          <a:p>
            <a:r>
              <a:rPr lang="sv-SE" sz="1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Rotation, alla som vill ska få möjlighet att testa</a:t>
            </a:r>
          </a:p>
        </p:txBody>
      </p:sp>
      <p:pic>
        <p:nvPicPr>
          <p:cNvPr id="4" name="Picture 3" descr="A black and white logo">
            <a:extLst>
              <a:ext uri="{FF2B5EF4-FFF2-40B4-BE49-F238E27FC236}">
                <a16:creationId xmlns:a16="http://schemas.microsoft.com/office/drawing/2014/main" id="{B0AF90C9-FCA1-DDF0-E8DA-1FDE17AB93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188"/>
          <a:stretch/>
        </p:blipFill>
        <p:spPr>
          <a:xfrm>
            <a:off x="9837700" y="5555524"/>
            <a:ext cx="1704060" cy="86869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12B042-B395-BA00-A609-4BACCBAC3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C1E90-7F49-4324-8C67-52D7494E950F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03827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6105F73-2E6A-6E3E-EB20-1EA3FC71B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Seriespel + Cuper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6D4441F-AE68-D60D-A94D-F7FA01B64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v-SE" sz="1800" b="1" dirty="0">
                <a:solidFill>
                  <a:srgbClr val="000000"/>
                </a:solidFill>
                <a:latin typeface="Calibri" panose="020F0502020204030204" pitchFamily="34" charset="0"/>
              </a:rPr>
              <a:t>Seriespel</a:t>
            </a:r>
          </a:p>
          <a:p>
            <a:r>
              <a:rPr lang="sv-SE" sz="1800" dirty="0">
                <a:solidFill>
                  <a:srgbClr val="000000"/>
                </a:solidFill>
                <a:latin typeface="Calibri" panose="020F0502020204030204" pitchFamily="34" charset="0"/>
              </a:rPr>
              <a:t>2</a:t>
            </a:r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sv-SE" sz="1800" dirty="0">
                <a:solidFill>
                  <a:srgbClr val="000000"/>
                </a:solidFill>
                <a:latin typeface="Calibri" panose="020F0502020204030204" pitchFamily="34" charset="0"/>
              </a:rPr>
              <a:t>lag = &gt; </a:t>
            </a:r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5-manna (målvakt + 4 utespelare)</a:t>
            </a:r>
          </a:p>
          <a:p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Inga fasta lag – kallar ca 10 spelare till varje tillfälle</a:t>
            </a:r>
          </a:p>
          <a:p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Inga fasta lag för att skapa ett lag och att alla ska känna alla. </a:t>
            </a:r>
          </a:p>
          <a:p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Matcher med start i början av oktober </a:t>
            </a:r>
          </a:p>
          <a:p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Seriespel hemma: sekretariat, sarg, matchvärd mm. Kallelse via Laget.se</a:t>
            </a:r>
          </a:p>
          <a:p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Seriespel ibland med bara 1 tränare behövs stöd av föräldrar</a:t>
            </a:r>
          </a:p>
          <a:p>
            <a:r>
              <a:rPr lang="sv-SE" sz="1800" dirty="0">
                <a:solidFill>
                  <a:srgbClr val="000000"/>
                </a:solidFill>
                <a:latin typeface="Calibri" panose="020F0502020204030204" pitchFamily="34" charset="0"/>
              </a:rPr>
              <a:t>Domaren dömer, tränare instruerar, föräldrar hejar </a:t>
            </a:r>
            <a:r>
              <a:rPr lang="sv-SE" sz="1800" dirty="0">
                <a:solidFill>
                  <a:srgbClr val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</a:t>
            </a:r>
            <a:endParaRPr lang="sv-SE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sv-SE" sz="1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sv-SE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Cuper 2024/25</a:t>
            </a:r>
          </a:p>
          <a:p>
            <a:r>
              <a:rPr lang="sv-SE" sz="1800" dirty="0">
                <a:solidFill>
                  <a:srgbClr val="000000"/>
                </a:solidFill>
                <a:latin typeface="Calibri" panose="020F0502020204030204" pitchFamily="34" charset="0"/>
              </a:rPr>
              <a:t>Cup på jullovet (Skövde </a:t>
            </a:r>
            <a:r>
              <a:rPr lang="sv-SE" sz="1800" dirty="0" err="1">
                <a:solidFill>
                  <a:srgbClr val="000000"/>
                </a:solidFill>
                <a:latin typeface="Calibri" panose="020F0502020204030204" pitchFamily="34" charset="0"/>
              </a:rPr>
              <a:t>Sibben</a:t>
            </a:r>
            <a:r>
              <a:rPr lang="sv-SE" sz="1800" dirty="0">
                <a:solidFill>
                  <a:srgbClr val="000000"/>
                </a:solidFill>
                <a:latin typeface="Calibri" panose="020F0502020204030204" pitchFamily="34" charset="0"/>
              </a:rPr>
              <a:t> Cup) 3-5 januari</a:t>
            </a:r>
          </a:p>
          <a:p>
            <a:r>
              <a:rPr lang="sv-SE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Fairplay</a:t>
            </a:r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cup 11-13 april (Kämpande klass för våra killar i P13)</a:t>
            </a:r>
          </a:p>
          <a:p>
            <a:endParaRPr lang="sv-SE" dirty="0"/>
          </a:p>
        </p:txBody>
      </p:sp>
      <p:pic>
        <p:nvPicPr>
          <p:cNvPr id="4" name="Picture 3" descr="A black and white logo">
            <a:extLst>
              <a:ext uri="{FF2B5EF4-FFF2-40B4-BE49-F238E27FC236}">
                <a16:creationId xmlns:a16="http://schemas.microsoft.com/office/drawing/2014/main" id="{10C13282-ECC8-6446-B17D-F2F11D8471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188"/>
          <a:stretch/>
        </p:blipFill>
        <p:spPr>
          <a:xfrm>
            <a:off x="9837700" y="5555524"/>
            <a:ext cx="1704060" cy="86869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DF0546-9CBD-67AD-F036-4EB2CB20A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C1E90-7F49-4324-8C67-52D7494E950F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84958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6105F73-2E6A-6E3E-EB20-1EA3FC71B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Seriespel + Cuper (forts)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6D4441F-AE68-D60D-A94D-F7FA01B64A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8999501" cy="435133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sv-SE" sz="1800" b="1" dirty="0">
                <a:solidFill>
                  <a:srgbClr val="000000"/>
                </a:solidFill>
                <a:latin typeface="Calibri" panose="020F0502020204030204" pitchFamily="34" charset="0"/>
              </a:rPr>
              <a:t>Kallelse till match</a:t>
            </a:r>
          </a:p>
          <a:p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Viktigt: svara på kallelsen i tid, behöver kalla in en annan om ”</a:t>
            </a:r>
            <a:r>
              <a:rPr lang="sv-SE" sz="1800" b="0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Kommer ej”</a:t>
            </a:r>
            <a:endParaRPr lang="sv-SE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sv-SE" sz="1800" dirty="0">
                <a:solidFill>
                  <a:srgbClr val="000000"/>
                </a:solidFill>
                <a:latin typeface="Calibri" panose="020F0502020204030204" pitchFamily="34" charset="0"/>
              </a:rPr>
              <a:t>En kallelse som inte är svarad på i tid kommer räknas som att spelare inte är spelbar denna match</a:t>
            </a:r>
          </a:p>
          <a:p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Träningsnärvaro är utgångspunkten fö</a:t>
            </a:r>
            <a:r>
              <a:rPr lang="sv-SE" sz="1800" dirty="0">
                <a:solidFill>
                  <a:srgbClr val="000000"/>
                </a:solidFill>
                <a:latin typeface="Calibri" panose="020F0502020204030204" pitchFamily="34" charset="0"/>
              </a:rPr>
              <a:t>r att bli kallad till </a:t>
            </a:r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matchspel </a:t>
            </a:r>
          </a:p>
          <a:p>
            <a:endParaRPr lang="sv-SE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sv-SE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Vid sjukdom</a:t>
            </a:r>
          </a:p>
          <a:p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Vid sjukdom efter att kallelsen är svarad på ringer ni eller sms:ar ansvarig ledare så snart som möjligt</a:t>
            </a:r>
          </a:p>
          <a:p>
            <a:endParaRPr lang="sv-SE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sv-SE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Samling inför match</a:t>
            </a:r>
            <a:endParaRPr lang="sv-SE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Samlingstider framgår av kallelse, tänk på körtid</a:t>
            </a:r>
          </a:p>
          <a:p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Seriespel hemma: sekretariat, sarg, matchvärd mm. Kallelse via Laget.se</a:t>
            </a:r>
          </a:p>
          <a:p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Seriespel borta ingen gemensam samåkning</a:t>
            </a:r>
          </a:p>
          <a:p>
            <a:endParaRPr lang="sv-SE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sv-SE" sz="1800" b="1" dirty="0">
                <a:solidFill>
                  <a:srgbClr val="000000"/>
                </a:solidFill>
                <a:latin typeface="Calibri" panose="020F0502020204030204" pitchFamily="34" charset="0"/>
              </a:rPr>
              <a:t>Matchkläder </a:t>
            </a:r>
          </a:p>
          <a:p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Matchställ (tröja/shorts) kommer delas ut och lånas under hela säsongen. Eget ansvar för tvätt! </a:t>
            </a:r>
          </a:p>
          <a:p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1) Egna svarta strumpor 2) Glasögon + 3) Vattenflaska ska också alltid vara med! </a:t>
            </a:r>
          </a:p>
          <a:p>
            <a:endParaRPr lang="sv-SE" dirty="0"/>
          </a:p>
        </p:txBody>
      </p:sp>
      <p:pic>
        <p:nvPicPr>
          <p:cNvPr id="4" name="Picture 3" descr="A black and white logo">
            <a:extLst>
              <a:ext uri="{FF2B5EF4-FFF2-40B4-BE49-F238E27FC236}">
                <a16:creationId xmlns:a16="http://schemas.microsoft.com/office/drawing/2014/main" id="{10C13282-ECC8-6446-B17D-F2F11D8471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188"/>
          <a:stretch/>
        </p:blipFill>
        <p:spPr>
          <a:xfrm>
            <a:off x="9837700" y="5555524"/>
            <a:ext cx="1704060" cy="86869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E87C51-24B2-0F12-DAE4-907D2B281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C1E90-7F49-4324-8C67-52D7494E950F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36143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6105F73-2E6A-6E3E-EB20-1EA3FC71B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Seriespel + Cuper (forts)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6D4441F-AE68-D60D-A94D-F7FA01B64A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899950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1800" b="1" dirty="0">
                <a:solidFill>
                  <a:srgbClr val="000000"/>
                </a:solidFill>
                <a:latin typeface="Calibri" panose="020F0502020204030204" pitchFamily="34" charset="0"/>
              </a:rPr>
              <a:t>Serie </a:t>
            </a:r>
            <a:r>
              <a:rPr lang="pt-BR" sz="1800" b="1" dirty="0">
                <a:solidFill>
                  <a:srgbClr val="000000"/>
                </a:solidFill>
                <a:latin typeface="Calibri" panose="020F0502020204030204" pitchFamily="34" charset="0"/>
              </a:rPr>
              <a:t>Pantamera P Blå N - 13A</a:t>
            </a:r>
            <a:br>
              <a:rPr lang="pt-BR" sz="18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i="0" dirty="0">
                <a:solidFill>
                  <a:srgbClr val="000000"/>
                </a:solidFill>
                <a:effectLst/>
              </a:rPr>
              <a:t>Fagerhult Habo IBK Ungdom P13/1</a:t>
            </a:r>
            <a:br>
              <a:rPr lang="sv-SE" sz="1400" dirty="0">
                <a:solidFill>
                  <a:srgbClr val="000000"/>
                </a:solidFill>
              </a:rPr>
            </a:br>
            <a:r>
              <a:rPr lang="sv-SE" sz="1400" i="0" dirty="0">
                <a:solidFill>
                  <a:srgbClr val="000000"/>
                </a:solidFill>
                <a:effectLst/>
              </a:rPr>
              <a:t>Hjältevad Mariannelund IS P12-13</a:t>
            </a:r>
            <a:br>
              <a:rPr lang="sv-SE" sz="1400" i="0" dirty="0">
                <a:solidFill>
                  <a:srgbClr val="000000"/>
                </a:solidFill>
                <a:effectLst/>
              </a:rPr>
            </a:br>
            <a:r>
              <a:rPr lang="sv-SE" sz="1400" i="0" dirty="0">
                <a:solidFill>
                  <a:srgbClr val="000000"/>
                </a:solidFill>
                <a:effectLst/>
              </a:rPr>
              <a:t>Husqvarna IK P13 Vit</a:t>
            </a:r>
            <a:br>
              <a:rPr lang="sv-SE" sz="1400" i="0" dirty="0">
                <a:solidFill>
                  <a:srgbClr val="000000"/>
                </a:solidFill>
                <a:effectLst/>
              </a:rPr>
            </a:br>
            <a:r>
              <a:rPr lang="sv-SE" sz="1400" dirty="0"/>
              <a:t>IBF Tranås P13-14</a:t>
            </a:r>
            <a:br>
              <a:rPr lang="sv-SE" sz="1400" dirty="0"/>
            </a:br>
            <a:r>
              <a:rPr lang="sv-SE" sz="1400" i="0" dirty="0">
                <a:solidFill>
                  <a:srgbClr val="000000"/>
                </a:solidFill>
                <a:effectLst/>
              </a:rPr>
              <a:t>IBK Husar P13/1</a:t>
            </a:r>
            <a:br>
              <a:rPr lang="sv-SE" sz="1400" i="0" dirty="0">
                <a:solidFill>
                  <a:srgbClr val="000000"/>
                </a:solidFill>
                <a:effectLst/>
              </a:rPr>
            </a:br>
            <a:r>
              <a:rPr lang="sv-SE" sz="1400" i="0" dirty="0">
                <a:solidFill>
                  <a:srgbClr val="000000"/>
                </a:solidFill>
                <a:effectLst/>
              </a:rPr>
              <a:t>IFK Österbymo P/F 12-14</a:t>
            </a:r>
            <a:br>
              <a:rPr lang="sv-SE" sz="1400" i="0" dirty="0">
                <a:solidFill>
                  <a:srgbClr val="000000"/>
                </a:solidFill>
                <a:effectLst/>
              </a:rPr>
            </a:br>
            <a:r>
              <a:rPr lang="sv-SE" sz="1400" i="0" dirty="0">
                <a:solidFill>
                  <a:srgbClr val="000000"/>
                </a:solidFill>
                <a:effectLst/>
              </a:rPr>
              <a:t>Sävsjö IBK P13</a:t>
            </a:r>
            <a:br>
              <a:rPr lang="sv-SE" sz="1400" dirty="0"/>
            </a:br>
            <a:r>
              <a:rPr lang="sv-SE" sz="1400" b="0" i="0" dirty="0">
                <a:solidFill>
                  <a:srgbClr val="000000"/>
                </a:solidFill>
                <a:effectLst/>
              </a:rPr>
              <a:t>Vetlanda IBF P13/1</a:t>
            </a:r>
            <a:br>
              <a:rPr lang="sv-SE" sz="1400" b="0" i="0" dirty="0">
                <a:solidFill>
                  <a:srgbClr val="000000"/>
                </a:solidFill>
                <a:effectLst/>
              </a:rPr>
            </a:br>
            <a:r>
              <a:rPr lang="sv-SE" sz="1400" b="0" i="0" dirty="0">
                <a:solidFill>
                  <a:srgbClr val="000000"/>
                </a:solidFill>
                <a:effectLst/>
              </a:rPr>
              <a:t>Vimmerby IBK P13</a:t>
            </a:r>
            <a:br>
              <a:rPr lang="sv-SE" sz="1400" b="0" i="0" dirty="0">
                <a:solidFill>
                  <a:srgbClr val="000000"/>
                </a:solidFill>
                <a:effectLst/>
              </a:rPr>
            </a:br>
            <a:br>
              <a:rPr lang="sv-SE" dirty="0"/>
            </a:br>
            <a:r>
              <a:rPr lang="sv-SE" sz="1800" b="1" dirty="0">
                <a:solidFill>
                  <a:srgbClr val="000000"/>
                </a:solidFill>
                <a:latin typeface="Calibri" panose="020F0502020204030204" pitchFamily="34" charset="0"/>
              </a:rPr>
              <a:t>Serie </a:t>
            </a:r>
            <a:r>
              <a:rPr lang="pt-BR" sz="1800" b="1" dirty="0">
                <a:solidFill>
                  <a:srgbClr val="000000"/>
                </a:solidFill>
                <a:latin typeface="Calibri" panose="020F0502020204030204" pitchFamily="34" charset="0"/>
              </a:rPr>
              <a:t>Pantamera P Blå N - 13B</a:t>
            </a:r>
            <a:br>
              <a:rPr lang="pt-BR" sz="18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0" i="0" dirty="0">
                <a:solidFill>
                  <a:srgbClr val="000000"/>
                </a:solidFill>
                <a:effectLst/>
              </a:rPr>
              <a:t>Aneby SK P13</a:t>
            </a:r>
            <a:br>
              <a:rPr lang="sv-SE" sz="1400" b="0" i="0" dirty="0">
                <a:solidFill>
                  <a:srgbClr val="000000"/>
                </a:solidFill>
                <a:effectLst/>
              </a:rPr>
            </a:br>
            <a:r>
              <a:rPr lang="sv-SE" sz="1400" b="0" i="0" dirty="0">
                <a:solidFill>
                  <a:srgbClr val="000000"/>
                </a:solidFill>
                <a:effectLst/>
              </a:rPr>
              <a:t>Bankeryds </a:t>
            </a:r>
            <a:r>
              <a:rPr lang="sv-SE" sz="1400" b="0" i="0" dirty="0" err="1">
                <a:solidFill>
                  <a:srgbClr val="000000"/>
                </a:solidFill>
                <a:effectLst/>
              </a:rPr>
              <a:t>Skid</a:t>
            </a:r>
            <a:r>
              <a:rPr lang="sv-SE" sz="1400" b="0" i="0" dirty="0">
                <a:solidFill>
                  <a:srgbClr val="000000"/>
                </a:solidFill>
                <a:effectLst/>
              </a:rPr>
              <a:t> o MK P13/1</a:t>
            </a:r>
            <a:br>
              <a:rPr lang="sv-SE" sz="1400" b="0" i="0" dirty="0">
                <a:solidFill>
                  <a:srgbClr val="000000"/>
                </a:solidFill>
                <a:effectLst/>
              </a:rPr>
            </a:br>
            <a:r>
              <a:rPr lang="sv-SE" sz="1400" b="0" i="0" dirty="0">
                <a:solidFill>
                  <a:srgbClr val="000000"/>
                </a:solidFill>
                <a:effectLst/>
              </a:rPr>
              <a:t>Fagerhult Habo IBK Ungdom P13/2</a:t>
            </a:r>
            <a:br>
              <a:rPr lang="sv-SE" sz="1400" b="0" i="0" dirty="0">
                <a:solidFill>
                  <a:srgbClr val="000000"/>
                </a:solidFill>
                <a:effectLst/>
              </a:rPr>
            </a:br>
            <a:r>
              <a:rPr lang="sv-SE" sz="1400" b="0" i="0" dirty="0">
                <a:solidFill>
                  <a:srgbClr val="000000"/>
                </a:solidFill>
                <a:effectLst/>
              </a:rPr>
              <a:t>Forserums IF P13</a:t>
            </a:r>
            <a:br>
              <a:rPr lang="sv-SE" sz="1400" b="0" i="0" dirty="0">
                <a:solidFill>
                  <a:srgbClr val="000000"/>
                </a:solidFill>
                <a:effectLst/>
              </a:rPr>
            </a:br>
            <a:r>
              <a:rPr lang="sv-SE" sz="1400" b="0" i="0" dirty="0">
                <a:solidFill>
                  <a:srgbClr val="000000"/>
                </a:solidFill>
                <a:effectLst/>
              </a:rPr>
              <a:t>Hovslätts IK P13/1</a:t>
            </a:r>
            <a:br>
              <a:rPr lang="sv-SE" sz="1400" b="0" i="0" dirty="0">
                <a:solidFill>
                  <a:srgbClr val="000000"/>
                </a:solidFill>
                <a:effectLst/>
              </a:rPr>
            </a:br>
            <a:r>
              <a:rPr lang="sv-SE" sz="1400" b="0" i="0" dirty="0">
                <a:solidFill>
                  <a:srgbClr val="000000"/>
                </a:solidFill>
                <a:effectLst/>
              </a:rPr>
              <a:t>Husqvarna IK P13 Svart</a:t>
            </a:r>
            <a:br>
              <a:rPr lang="sv-SE" sz="1400" b="0" i="0" dirty="0">
                <a:solidFill>
                  <a:srgbClr val="000000"/>
                </a:solidFill>
                <a:effectLst/>
              </a:rPr>
            </a:br>
            <a:r>
              <a:rPr lang="sv-SE" sz="1400" b="0" i="0" dirty="0">
                <a:solidFill>
                  <a:srgbClr val="000000"/>
                </a:solidFill>
                <a:effectLst/>
              </a:rPr>
              <a:t>KFUM Jönköping P13</a:t>
            </a:r>
            <a:br>
              <a:rPr lang="sv-SE" sz="1400" b="0" i="0" dirty="0">
                <a:solidFill>
                  <a:srgbClr val="000000"/>
                </a:solidFill>
                <a:effectLst/>
              </a:rPr>
            </a:br>
            <a:r>
              <a:rPr lang="sv-SE" sz="1400" b="0" i="0" dirty="0">
                <a:solidFill>
                  <a:srgbClr val="000000"/>
                </a:solidFill>
                <a:effectLst/>
              </a:rPr>
              <a:t>Vetlanda IBF P13/2</a:t>
            </a:r>
            <a:endParaRPr lang="sv-SE" sz="1400" dirty="0"/>
          </a:p>
        </p:txBody>
      </p:sp>
      <p:pic>
        <p:nvPicPr>
          <p:cNvPr id="4" name="Picture 3" descr="A black and white logo">
            <a:extLst>
              <a:ext uri="{FF2B5EF4-FFF2-40B4-BE49-F238E27FC236}">
                <a16:creationId xmlns:a16="http://schemas.microsoft.com/office/drawing/2014/main" id="{10C13282-ECC8-6446-B17D-F2F11D8471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188"/>
          <a:stretch/>
        </p:blipFill>
        <p:spPr>
          <a:xfrm>
            <a:off x="9837700" y="5555524"/>
            <a:ext cx="1704060" cy="86869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119031-B14D-B486-2D74-CDD1EE88B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C1E90-7F49-4324-8C67-52D7494E950F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685987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64522a4d-f12f-4888-8028-d80fdde3b7d9}" enabled="1" method="Privileged" siteId="{9a8ff9e3-0e35-4620-a724-e9834dc50b51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1095</Words>
  <Application>Microsoft Office PowerPoint</Application>
  <PresentationFormat>Widescreen</PresentationFormat>
  <Paragraphs>147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Noto IKEA Latin</vt:lpstr>
      <vt:lpstr>Aptos</vt:lpstr>
      <vt:lpstr>Arial</vt:lpstr>
      <vt:lpstr>Calibri</vt:lpstr>
      <vt:lpstr>Calibri Light</vt:lpstr>
      <vt:lpstr>Courier New</vt:lpstr>
      <vt:lpstr>Segoe UI Emoji</vt:lpstr>
      <vt:lpstr>Office-tema</vt:lpstr>
      <vt:lpstr>PowerPoint Presentation</vt:lpstr>
      <vt:lpstr>PowerPoint Presentation</vt:lpstr>
      <vt:lpstr>JIKs Barn &amp; ungdomspolicy</vt:lpstr>
      <vt:lpstr>Uppsummering fjolårssäsong 2023/24</vt:lpstr>
      <vt:lpstr>Ledare 2024/25</vt:lpstr>
      <vt:lpstr>Träningstider och träningsupplägg</vt:lpstr>
      <vt:lpstr>Seriespel + Cuper</vt:lpstr>
      <vt:lpstr>Seriespel + Cuper (forts)</vt:lpstr>
      <vt:lpstr>Seriespel + Cuper (forts)</vt:lpstr>
      <vt:lpstr>Övrig info / På gång i JIK 2024/25</vt:lpstr>
      <vt:lpstr>Sammanfattningsvis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P13 Föräldramöte</dc:title>
  <dc:creator>Elin Rickardsson</dc:creator>
  <cp:lastModifiedBy>Davidsson, Johan</cp:lastModifiedBy>
  <cp:revision>19</cp:revision>
  <cp:lastPrinted>2024-09-13T14:24:58Z</cp:lastPrinted>
  <dcterms:created xsi:type="dcterms:W3CDTF">2023-10-17T18:01:32Z</dcterms:created>
  <dcterms:modified xsi:type="dcterms:W3CDTF">2024-09-27T15:12:06Z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5744b9d-6d5e-469a-b809-39a5e47d535c_Enabled">
    <vt:lpwstr>true</vt:lpwstr>
  </property>
  <property fmtid="{D5CDD505-2E9C-101B-9397-08002B2CF9AE}" pid="3" name="MSIP_Label_75744b9d-6d5e-469a-b809-39a5e47d535c_SetDate">
    <vt:lpwstr>2024-09-08T08:14:25Z</vt:lpwstr>
  </property>
  <property fmtid="{D5CDD505-2E9C-101B-9397-08002B2CF9AE}" pid="4" name="MSIP_Label_75744b9d-6d5e-469a-b809-39a5e47d535c_Method">
    <vt:lpwstr>Standard</vt:lpwstr>
  </property>
  <property fmtid="{D5CDD505-2E9C-101B-9397-08002B2CF9AE}" pid="5" name="MSIP_Label_75744b9d-6d5e-469a-b809-39a5e47d535c_Name">
    <vt:lpwstr>75744b9d-6d5e-469a-b809-39a5e47d535c</vt:lpwstr>
  </property>
  <property fmtid="{D5CDD505-2E9C-101B-9397-08002B2CF9AE}" pid="6" name="MSIP_Label_75744b9d-6d5e-469a-b809-39a5e47d535c_SiteId">
    <vt:lpwstr>da9775df-a8ee-4f80-ac93-c503d899bf23</vt:lpwstr>
  </property>
  <property fmtid="{D5CDD505-2E9C-101B-9397-08002B2CF9AE}" pid="7" name="MSIP_Label_75744b9d-6d5e-469a-b809-39a5e47d535c_ActionId">
    <vt:lpwstr>c45069ff-b8b9-42f6-81b9-c0e96734459f</vt:lpwstr>
  </property>
  <property fmtid="{D5CDD505-2E9C-101B-9397-08002B2CF9AE}" pid="8" name="MSIP_Label_75744b9d-6d5e-469a-b809-39a5e47d535c_ContentBits">
    <vt:lpwstr>0</vt:lpwstr>
  </property>
</Properties>
</file>