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80" r:id="rId2"/>
    <p:sldId id="256" r:id="rId3"/>
    <p:sldId id="275" r:id="rId4"/>
    <p:sldId id="292" r:id="rId5"/>
    <p:sldId id="263" r:id="rId6"/>
    <p:sldId id="283" r:id="rId7"/>
    <p:sldId id="282" r:id="rId8"/>
    <p:sldId id="284" r:id="rId9"/>
    <p:sldId id="286" r:id="rId10"/>
    <p:sldId id="289" r:id="rId11"/>
    <p:sldId id="290" r:id="rId12"/>
    <p:sldId id="291" r:id="rId13"/>
    <p:sldId id="271" r:id="rId14"/>
    <p:sldId id="264" r:id="rId15"/>
    <p:sldId id="287" r:id="rId16"/>
    <p:sldId id="288" r:id="rId17"/>
    <p:sldId id="277" r:id="rId18"/>
    <p:sldId id="274" r:id="rId19"/>
    <p:sldId id="281" r:id="rId20"/>
    <p:sldId id="279" r:id="rId21"/>
    <p:sldId id="267" r:id="rId22"/>
    <p:sldId id="293" r:id="rId23"/>
    <p:sldId id="270" r:id="rId24"/>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21544C-6C42-455E-843F-6DBE0FF962EF}" v="274" dt="2026-10-19T15:50:30.308"/>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54"/>
    <p:restoredTop sz="93292"/>
  </p:normalViewPr>
  <p:slideViewPr>
    <p:cSldViewPr>
      <p:cViewPr varScale="1">
        <p:scale>
          <a:sx n="69" d="100"/>
          <a:sy n="69" d="100"/>
        </p:scale>
        <p:origin x="1508" y="48"/>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as Bolin" userId="356a71a9-0e93-46e3-8623-306725fcecaf" providerId="ADAL" clId="{EE02FCF8-4EAA-4214-BA34-B2113A4DA749}"/>
    <pc:docChg chg="undo custSel addSld delSld modSld sldOrd">
      <pc:chgData name="Tomas Bolin" userId="356a71a9-0e93-46e3-8623-306725fcecaf" providerId="ADAL" clId="{EE02FCF8-4EAA-4214-BA34-B2113A4DA749}" dt="2026-10-19T15:55:55.059" v="4342" actId="20577"/>
      <pc:docMkLst>
        <pc:docMk/>
      </pc:docMkLst>
      <pc:sldChg chg="addSp delSp modSp mod modTransition">
        <pc:chgData name="Tomas Bolin" userId="356a71a9-0e93-46e3-8623-306725fcecaf" providerId="ADAL" clId="{EE02FCF8-4EAA-4214-BA34-B2113A4DA749}" dt="2026-10-14T12:04:21.815" v="1652" actId="20577"/>
        <pc:sldMkLst>
          <pc:docMk/>
          <pc:sldMk cId="1571275395" sldId="256"/>
        </pc:sldMkLst>
        <pc:spChg chg="mod">
          <ac:chgData name="Tomas Bolin" userId="356a71a9-0e93-46e3-8623-306725fcecaf" providerId="ADAL" clId="{EE02FCF8-4EAA-4214-BA34-B2113A4DA749}" dt="2026-10-14T12:04:21.815" v="1652" actId="20577"/>
          <ac:spMkLst>
            <pc:docMk/>
            <pc:sldMk cId="1571275395" sldId="256"/>
            <ac:spMk id="2" creationId="{00000000-0000-0000-0000-000000000000}"/>
          </ac:spMkLst>
        </pc:spChg>
      </pc:sldChg>
      <pc:sldChg chg="modSp mod">
        <pc:chgData name="Tomas Bolin" userId="356a71a9-0e93-46e3-8623-306725fcecaf" providerId="ADAL" clId="{EE02FCF8-4EAA-4214-BA34-B2113A4DA749}" dt="2026-10-16T12:34:56.962" v="3874" actId="1037"/>
        <pc:sldMkLst>
          <pc:docMk/>
          <pc:sldMk cId="924334597" sldId="263"/>
        </pc:sldMkLst>
        <pc:picChg chg="mod">
          <ac:chgData name="Tomas Bolin" userId="356a71a9-0e93-46e3-8623-306725fcecaf" providerId="ADAL" clId="{EE02FCF8-4EAA-4214-BA34-B2113A4DA749}" dt="2026-10-16T12:34:56.962" v="3874" actId="1037"/>
          <ac:picMkLst>
            <pc:docMk/>
            <pc:sldMk cId="924334597" sldId="263"/>
            <ac:picMk id="7" creationId="{3510E810-6829-1756-E77A-5EC5CE01A851}"/>
          </ac:picMkLst>
        </pc:picChg>
      </pc:sldChg>
      <pc:sldChg chg="modSp mod addAnim delAnim modAnim">
        <pc:chgData name="Tomas Bolin" userId="356a71a9-0e93-46e3-8623-306725fcecaf" providerId="ADAL" clId="{EE02FCF8-4EAA-4214-BA34-B2113A4DA749}" dt="2026-10-19T15:50:30.306" v="4267" actId="20577"/>
        <pc:sldMkLst>
          <pc:docMk/>
          <pc:sldMk cId="924334597" sldId="264"/>
        </pc:sldMkLst>
        <pc:spChg chg="mod">
          <ac:chgData name="Tomas Bolin" userId="356a71a9-0e93-46e3-8623-306725fcecaf" providerId="ADAL" clId="{EE02FCF8-4EAA-4214-BA34-B2113A4DA749}" dt="2026-10-19T15:50:30.306" v="4267" actId="20577"/>
          <ac:spMkLst>
            <pc:docMk/>
            <pc:sldMk cId="924334597" sldId="264"/>
            <ac:spMk id="3" creationId="{00000000-0000-0000-0000-000000000000}"/>
          </ac:spMkLst>
        </pc:spChg>
      </pc:sldChg>
      <pc:sldChg chg="addSp delSp modSp mod delAnim">
        <pc:chgData name="Tomas Bolin" userId="356a71a9-0e93-46e3-8623-306725fcecaf" providerId="ADAL" clId="{EE02FCF8-4EAA-4214-BA34-B2113A4DA749}" dt="2026-10-16T12:34:25.837" v="3858" actId="1035"/>
        <pc:sldMkLst>
          <pc:docMk/>
          <pc:sldMk cId="3516757955" sldId="267"/>
        </pc:sldMkLst>
        <pc:picChg chg="add mod">
          <ac:chgData name="Tomas Bolin" userId="356a71a9-0e93-46e3-8623-306725fcecaf" providerId="ADAL" clId="{EE02FCF8-4EAA-4214-BA34-B2113A4DA749}" dt="2026-10-16T12:34:25.837" v="3858" actId="1035"/>
          <ac:picMkLst>
            <pc:docMk/>
            <pc:sldMk cId="3516757955" sldId="267"/>
            <ac:picMk id="9" creationId="{4C6A8877-05B8-5ECB-9CA0-68183B88DA88}"/>
          </ac:picMkLst>
        </pc:picChg>
      </pc:sldChg>
      <pc:sldChg chg="modSp mod">
        <pc:chgData name="Tomas Bolin" userId="356a71a9-0e93-46e3-8623-306725fcecaf" providerId="ADAL" clId="{EE02FCF8-4EAA-4214-BA34-B2113A4DA749}" dt="2026-10-19T15:55:55.059" v="4342" actId="20577"/>
        <pc:sldMkLst>
          <pc:docMk/>
          <pc:sldMk cId="1921400421" sldId="274"/>
        </pc:sldMkLst>
        <pc:spChg chg="mod">
          <ac:chgData name="Tomas Bolin" userId="356a71a9-0e93-46e3-8623-306725fcecaf" providerId="ADAL" clId="{EE02FCF8-4EAA-4214-BA34-B2113A4DA749}" dt="2026-10-19T15:55:55.059" v="4342" actId="20577"/>
          <ac:spMkLst>
            <pc:docMk/>
            <pc:sldMk cId="1921400421" sldId="274"/>
            <ac:spMk id="3" creationId="{00000000-0000-0000-0000-000000000000}"/>
          </ac:spMkLst>
        </pc:spChg>
      </pc:sldChg>
      <pc:sldChg chg="modSp addAnim delAnim modAnim">
        <pc:chgData name="Tomas Bolin" userId="356a71a9-0e93-46e3-8623-306725fcecaf" providerId="ADAL" clId="{EE02FCF8-4EAA-4214-BA34-B2113A4DA749}" dt="2026-10-19T07:27:01.301" v="4074"/>
        <pc:sldMkLst>
          <pc:docMk/>
          <pc:sldMk cId="1310331228" sldId="275"/>
        </pc:sldMkLst>
        <pc:spChg chg="mod">
          <ac:chgData name="Tomas Bolin" userId="356a71a9-0e93-46e3-8623-306725fcecaf" providerId="ADAL" clId="{EE02FCF8-4EAA-4214-BA34-B2113A4DA749}" dt="2026-10-14T12:04:59.175" v="1685" actId="6549"/>
          <ac:spMkLst>
            <pc:docMk/>
            <pc:sldMk cId="1310331228" sldId="275"/>
            <ac:spMk id="6" creationId="{00000000-0000-0000-0000-000000000000}"/>
          </ac:spMkLst>
        </pc:spChg>
      </pc:sldChg>
      <pc:sldChg chg="addSp delSp modSp mod">
        <pc:chgData name="Tomas Bolin" userId="356a71a9-0e93-46e3-8623-306725fcecaf" providerId="ADAL" clId="{EE02FCF8-4EAA-4214-BA34-B2113A4DA749}" dt="2026-10-16T12:46:20.170" v="4012" actId="1038"/>
        <pc:sldMkLst>
          <pc:docMk/>
          <pc:sldMk cId="4137672788" sldId="277"/>
        </pc:sldMkLst>
        <pc:spChg chg="mod">
          <ac:chgData name="Tomas Bolin" userId="356a71a9-0e93-46e3-8623-306725fcecaf" providerId="ADAL" clId="{EE02FCF8-4EAA-4214-BA34-B2113A4DA749}" dt="2026-10-14T12:15:44.133" v="2319" actId="6549"/>
          <ac:spMkLst>
            <pc:docMk/>
            <pc:sldMk cId="4137672788" sldId="277"/>
            <ac:spMk id="3" creationId="{3E05C6A8-83CA-79BA-0C8D-3045A3337B76}"/>
          </ac:spMkLst>
        </pc:spChg>
        <pc:picChg chg="add mod">
          <ac:chgData name="Tomas Bolin" userId="356a71a9-0e93-46e3-8623-306725fcecaf" providerId="ADAL" clId="{EE02FCF8-4EAA-4214-BA34-B2113A4DA749}" dt="2026-10-16T12:46:20.170" v="4012" actId="1038"/>
          <ac:picMkLst>
            <pc:docMk/>
            <pc:sldMk cId="4137672788" sldId="277"/>
            <ac:picMk id="9" creationId="{BA1D0294-DF1F-65A2-B35E-3913736827A2}"/>
          </ac:picMkLst>
        </pc:picChg>
      </pc:sldChg>
      <pc:sldChg chg="modSp mod modAnim">
        <pc:chgData name="Tomas Bolin" userId="356a71a9-0e93-46e3-8623-306725fcecaf" providerId="ADAL" clId="{EE02FCF8-4EAA-4214-BA34-B2113A4DA749}" dt="2026-10-19T07:36:47.605" v="4097"/>
        <pc:sldMkLst>
          <pc:docMk/>
          <pc:sldMk cId="184132349" sldId="279"/>
        </pc:sldMkLst>
        <pc:spChg chg="mod">
          <ac:chgData name="Tomas Bolin" userId="356a71a9-0e93-46e3-8623-306725fcecaf" providerId="ADAL" clId="{EE02FCF8-4EAA-4214-BA34-B2113A4DA749}" dt="2026-10-16T12:41:00.523" v="3992" actId="14100"/>
          <ac:spMkLst>
            <pc:docMk/>
            <pc:sldMk cId="184132349" sldId="279"/>
            <ac:spMk id="3" creationId="{00000000-0000-0000-0000-000000000000}"/>
          </ac:spMkLst>
        </pc:spChg>
      </pc:sldChg>
      <pc:sldChg chg="addSp delSp modSp mod">
        <pc:chgData name="Tomas Bolin" userId="356a71a9-0e93-46e3-8623-306725fcecaf" providerId="ADAL" clId="{EE02FCF8-4EAA-4214-BA34-B2113A4DA749}" dt="2026-10-16T12:44:26.984" v="3999" actId="962"/>
        <pc:sldMkLst>
          <pc:docMk/>
          <pc:sldMk cId="416758476" sldId="281"/>
        </pc:sldMkLst>
        <pc:picChg chg="add mod">
          <ac:chgData name="Tomas Bolin" userId="356a71a9-0e93-46e3-8623-306725fcecaf" providerId="ADAL" clId="{EE02FCF8-4EAA-4214-BA34-B2113A4DA749}" dt="2026-10-16T12:44:26.984" v="3999" actId="962"/>
          <ac:picMkLst>
            <pc:docMk/>
            <pc:sldMk cId="416758476" sldId="281"/>
            <ac:picMk id="8" creationId="{1C67F5B5-90A3-40FA-465A-746B5EF503C9}"/>
          </ac:picMkLst>
        </pc:picChg>
      </pc:sldChg>
      <pc:sldChg chg="addAnim delAnim">
        <pc:chgData name="Tomas Bolin" userId="356a71a9-0e93-46e3-8623-306725fcecaf" providerId="ADAL" clId="{EE02FCF8-4EAA-4214-BA34-B2113A4DA749}" dt="2026-10-19T07:29:34.873" v="4075"/>
        <pc:sldMkLst>
          <pc:docMk/>
          <pc:sldMk cId="300261456" sldId="283"/>
        </pc:sldMkLst>
      </pc:sldChg>
      <pc:sldChg chg="addSp delSp modSp mod delAnim">
        <pc:chgData name="Tomas Bolin" userId="356a71a9-0e93-46e3-8623-306725fcecaf" providerId="ADAL" clId="{EE02FCF8-4EAA-4214-BA34-B2113A4DA749}" dt="2026-10-16T12:27:35.326" v="3762" actId="1036"/>
        <pc:sldMkLst>
          <pc:docMk/>
          <pc:sldMk cId="3979333250" sldId="286"/>
        </pc:sldMkLst>
        <pc:spChg chg="mod">
          <ac:chgData name="Tomas Bolin" userId="356a71a9-0e93-46e3-8623-306725fcecaf" providerId="ADAL" clId="{EE02FCF8-4EAA-4214-BA34-B2113A4DA749}" dt="2026-10-14T12:06:22.291" v="1688" actId="20577"/>
          <ac:spMkLst>
            <pc:docMk/>
            <pc:sldMk cId="3979333250" sldId="286"/>
            <ac:spMk id="2" creationId="{4A7D8232-4E80-75BD-6DD0-615DAEC29880}"/>
          </ac:spMkLst>
        </pc:spChg>
        <pc:spChg chg="add mod">
          <ac:chgData name="Tomas Bolin" userId="356a71a9-0e93-46e3-8623-306725fcecaf" providerId="ADAL" clId="{EE02FCF8-4EAA-4214-BA34-B2113A4DA749}" dt="2026-10-16T12:27:35.326" v="3762" actId="1036"/>
          <ac:spMkLst>
            <pc:docMk/>
            <pc:sldMk cId="3979333250" sldId="286"/>
            <ac:spMk id="9" creationId="{37F19990-0C72-6375-6DE2-0E524F0A99CA}"/>
          </ac:spMkLst>
        </pc:spChg>
        <pc:picChg chg="add mod">
          <ac:chgData name="Tomas Bolin" userId="356a71a9-0e93-46e3-8623-306725fcecaf" providerId="ADAL" clId="{EE02FCF8-4EAA-4214-BA34-B2113A4DA749}" dt="2026-10-16T12:27:16.490" v="3729" actId="1076"/>
          <ac:picMkLst>
            <pc:docMk/>
            <pc:sldMk cId="3979333250" sldId="286"/>
            <ac:picMk id="6" creationId="{B18C8245-D0EC-4191-7415-8A5A8F6DC5C5}"/>
          </ac:picMkLst>
        </pc:picChg>
        <pc:picChg chg="add mod">
          <ac:chgData name="Tomas Bolin" userId="356a71a9-0e93-46e3-8623-306725fcecaf" providerId="ADAL" clId="{EE02FCF8-4EAA-4214-BA34-B2113A4DA749}" dt="2026-10-16T12:27:19.115" v="3730" actId="1076"/>
          <ac:picMkLst>
            <pc:docMk/>
            <pc:sldMk cId="3979333250" sldId="286"/>
            <ac:picMk id="8" creationId="{D4A827B7-0B93-7126-FBA1-168B8458F1DD}"/>
          </ac:picMkLst>
        </pc:picChg>
      </pc:sldChg>
      <pc:sldChg chg="modSp mod addAnim delAnim modAnim">
        <pc:chgData name="Tomas Bolin" userId="356a71a9-0e93-46e3-8623-306725fcecaf" providerId="ADAL" clId="{EE02FCF8-4EAA-4214-BA34-B2113A4DA749}" dt="2026-10-19T08:03:38.076" v="4209" actId="20578"/>
        <pc:sldMkLst>
          <pc:docMk/>
          <pc:sldMk cId="1871882460" sldId="287"/>
        </pc:sldMkLst>
        <pc:spChg chg="mod">
          <ac:chgData name="Tomas Bolin" userId="356a71a9-0e93-46e3-8623-306725fcecaf" providerId="ADAL" clId="{EE02FCF8-4EAA-4214-BA34-B2113A4DA749}" dt="2026-10-19T08:03:38.076" v="4209" actId="20578"/>
          <ac:spMkLst>
            <pc:docMk/>
            <pc:sldMk cId="1871882460" sldId="287"/>
            <ac:spMk id="3" creationId="{6D9A1405-0807-482E-F5C2-23D31D8627B1}"/>
          </ac:spMkLst>
        </pc:spChg>
      </pc:sldChg>
      <pc:sldChg chg="modSp add mod addAnim delAnim modAnim">
        <pc:chgData name="Tomas Bolin" userId="356a71a9-0e93-46e3-8623-306725fcecaf" providerId="ADAL" clId="{EE02FCF8-4EAA-4214-BA34-B2113A4DA749}" dt="2026-10-19T07:35:52.829" v="4094"/>
        <pc:sldMkLst>
          <pc:docMk/>
          <pc:sldMk cId="649806782" sldId="288"/>
        </pc:sldMkLst>
        <pc:spChg chg="mod">
          <ac:chgData name="Tomas Bolin" userId="356a71a9-0e93-46e3-8623-306725fcecaf" providerId="ADAL" clId="{EE02FCF8-4EAA-4214-BA34-B2113A4DA749}" dt="2026-10-14T12:20:47.710" v="2725" actId="20577"/>
          <ac:spMkLst>
            <pc:docMk/>
            <pc:sldMk cId="649806782" sldId="288"/>
            <ac:spMk id="2" creationId="{271E1B75-0A68-5808-1158-90D6592A2996}"/>
          </ac:spMkLst>
        </pc:spChg>
        <pc:spChg chg="mod">
          <ac:chgData name="Tomas Bolin" userId="356a71a9-0e93-46e3-8623-306725fcecaf" providerId="ADAL" clId="{EE02FCF8-4EAA-4214-BA34-B2113A4DA749}" dt="2026-10-19T07:14:15.676" v="4017" actId="20577"/>
          <ac:spMkLst>
            <pc:docMk/>
            <pc:sldMk cId="649806782" sldId="288"/>
            <ac:spMk id="3" creationId="{9F157409-A37E-BE6B-2BB9-83CFC38CE070}"/>
          </ac:spMkLst>
        </pc:spChg>
      </pc:sldChg>
      <pc:sldChg chg="addSp delSp modSp add mod modAnim">
        <pc:chgData name="Tomas Bolin" userId="356a71a9-0e93-46e3-8623-306725fcecaf" providerId="ADAL" clId="{EE02FCF8-4EAA-4214-BA34-B2113A4DA749}" dt="2026-10-16T12:28:46.214" v="3781" actId="962"/>
        <pc:sldMkLst>
          <pc:docMk/>
          <pc:sldMk cId="4074638689" sldId="289"/>
        </pc:sldMkLst>
        <pc:picChg chg="add mod">
          <ac:chgData name="Tomas Bolin" userId="356a71a9-0e93-46e3-8623-306725fcecaf" providerId="ADAL" clId="{EE02FCF8-4EAA-4214-BA34-B2113A4DA749}" dt="2026-10-16T12:28:46.214" v="3781" actId="962"/>
          <ac:picMkLst>
            <pc:docMk/>
            <pc:sldMk cId="4074638689" sldId="289"/>
            <ac:picMk id="6" creationId="{5BAC773A-4B97-D0BF-922A-A91A2AE5A341}"/>
          </ac:picMkLst>
        </pc:picChg>
      </pc:sldChg>
      <pc:sldChg chg="addSp delSp modSp add mod">
        <pc:chgData name="Tomas Bolin" userId="356a71a9-0e93-46e3-8623-306725fcecaf" providerId="ADAL" clId="{EE02FCF8-4EAA-4214-BA34-B2113A4DA749}" dt="2026-10-16T12:29:30.658" v="3794" actId="27614"/>
        <pc:sldMkLst>
          <pc:docMk/>
          <pc:sldMk cId="2019526972" sldId="290"/>
        </pc:sldMkLst>
        <pc:picChg chg="add mod">
          <ac:chgData name="Tomas Bolin" userId="356a71a9-0e93-46e3-8623-306725fcecaf" providerId="ADAL" clId="{EE02FCF8-4EAA-4214-BA34-B2113A4DA749}" dt="2026-10-16T12:29:30.658" v="3794" actId="27614"/>
          <ac:picMkLst>
            <pc:docMk/>
            <pc:sldMk cId="2019526972" sldId="290"/>
            <ac:picMk id="7" creationId="{5C452E5A-228B-BF07-4840-AA1D01B0EE19}"/>
          </ac:picMkLst>
        </pc:picChg>
      </pc:sldChg>
      <pc:sldChg chg="addSp delSp modSp add mod">
        <pc:chgData name="Tomas Bolin" userId="356a71a9-0e93-46e3-8623-306725fcecaf" providerId="ADAL" clId="{EE02FCF8-4EAA-4214-BA34-B2113A4DA749}" dt="2026-10-19T07:33:08.216" v="4080" actId="14100"/>
        <pc:sldMkLst>
          <pc:docMk/>
          <pc:sldMk cId="3409970438" sldId="291"/>
        </pc:sldMkLst>
        <pc:spChg chg="mod">
          <ac:chgData name="Tomas Bolin" userId="356a71a9-0e93-46e3-8623-306725fcecaf" providerId="ADAL" clId="{EE02FCF8-4EAA-4214-BA34-B2113A4DA749}" dt="2026-10-16T12:30:42.355" v="3803" actId="6549"/>
          <ac:spMkLst>
            <pc:docMk/>
            <pc:sldMk cId="3409970438" sldId="291"/>
            <ac:spMk id="2" creationId="{4D6175FC-C5DE-E155-4B33-8C9EA231B464}"/>
          </ac:spMkLst>
        </pc:spChg>
        <pc:spChg chg="add mod">
          <ac:chgData name="Tomas Bolin" userId="356a71a9-0e93-46e3-8623-306725fcecaf" providerId="ADAL" clId="{EE02FCF8-4EAA-4214-BA34-B2113A4DA749}" dt="2026-10-19T07:33:08.216" v="4080" actId="14100"/>
          <ac:spMkLst>
            <pc:docMk/>
            <pc:sldMk cId="3409970438" sldId="291"/>
            <ac:spMk id="3" creationId="{A08C1312-CF8D-43BF-C822-D519250D45C6}"/>
          </ac:spMkLst>
        </pc:spChg>
        <pc:picChg chg="add mod">
          <ac:chgData name="Tomas Bolin" userId="356a71a9-0e93-46e3-8623-306725fcecaf" providerId="ADAL" clId="{EE02FCF8-4EAA-4214-BA34-B2113A4DA749}" dt="2026-10-16T12:31:21.324" v="3832" actId="1076"/>
          <ac:picMkLst>
            <pc:docMk/>
            <pc:sldMk cId="3409970438" sldId="291"/>
            <ac:picMk id="6" creationId="{E29EBC30-3FD5-0956-34D7-DFCD44E16AE1}"/>
          </ac:picMkLst>
        </pc:picChg>
      </pc:sldChg>
      <pc:sldChg chg="addSp delSp modSp add mod delAnim">
        <pc:chgData name="Tomas Bolin" userId="356a71a9-0e93-46e3-8623-306725fcecaf" providerId="ADAL" clId="{EE02FCF8-4EAA-4214-BA34-B2113A4DA749}" dt="2026-10-16T12:36:10.977" v="3930" actId="1035"/>
        <pc:sldMkLst>
          <pc:docMk/>
          <pc:sldMk cId="4173427274" sldId="292"/>
        </pc:sldMkLst>
        <pc:picChg chg="add mod">
          <ac:chgData name="Tomas Bolin" userId="356a71a9-0e93-46e3-8623-306725fcecaf" providerId="ADAL" clId="{EE02FCF8-4EAA-4214-BA34-B2113A4DA749}" dt="2026-10-16T12:36:10.977" v="3930" actId="1035"/>
          <ac:picMkLst>
            <pc:docMk/>
            <pc:sldMk cId="4173427274" sldId="292"/>
            <ac:picMk id="9" creationId="{7EAEDC87-A005-E21F-1F92-9D6E5E9C2058}"/>
          </ac:picMkLst>
        </pc:picChg>
      </pc:sldChg>
      <pc:sldChg chg="addSp delSp modSp add mod">
        <pc:chgData name="Tomas Bolin" userId="356a71a9-0e93-46e3-8623-306725fcecaf" providerId="ADAL" clId="{EE02FCF8-4EAA-4214-BA34-B2113A4DA749}" dt="2026-10-16T12:40:26.576" v="3987" actId="962"/>
        <pc:sldMkLst>
          <pc:docMk/>
          <pc:sldMk cId="121424213" sldId="293"/>
        </pc:sldMkLst>
        <pc:picChg chg="add mod">
          <ac:chgData name="Tomas Bolin" userId="356a71a9-0e93-46e3-8623-306725fcecaf" providerId="ADAL" clId="{EE02FCF8-4EAA-4214-BA34-B2113A4DA749}" dt="2026-10-16T12:40:26.576" v="3987" actId="962"/>
          <ac:picMkLst>
            <pc:docMk/>
            <pc:sldMk cId="121424213" sldId="293"/>
            <ac:picMk id="6" creationId="{B8134F53-F2B6-E92C-AF13-852FA43F2B8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869269-9182-49D3-939F-C6BD2B1A62C9}" type="datetimeFigureOut">
              <a:rPr lang="sv-SE" smtClean="0"/>
              <a:pPr/>
              <a:t>2026-10-19</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713147-877B-4F00-A703-314F543695E0}" type="slidenum">
              <a:rPr lang="sv-SE" smtClean="0"/>
              <a:pPr/>
              <a:t>‹#›</a:t>
            </a:fld>
            <a:endParaRPr lang="sv-SE"/>
          </a:p>
        </p:txBody>
      </p:sp>
    </p:spTree>
    <p:extLst>
      <p:ext uri="{BB962C8B-B14F-4D97-AF65-F5344CB8AC3E}">
        <p14:creationId xmlns:p14="http://schemas.microsoft.com/office/powerpoint/2010/main" val="1850778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noProof="0" dirty="0"/>
          </a:p>
        </p:txBody>
      </p:sp>
      <p:sp>
        <p:nvSpPr>
          <p:cNvPr id="4" name="Slide Number Placeholder 3"/>
          <p:cNvSpPr>
            <a:spLocks noGrp="1"/>
          </p:cNvSpPr>
          <p:nvPr>
            <p:ph type="sldNum" sz="quarter" idx="5"/>
          </p:nvPr>
        </p:nvSpPr>
        <p:spPr/>
        <p:txBody>
          <a:bodyPr/>
          <a:lstStyle/>
          <a:p>
            <a:fld id="{EB713147-877B-4F00-A703-314F543695E0}" type="slidenum">
              <a:rPr lang="sv-SE" smtClean="0"/>
              <a:pPr/>
              <a:t>2</a:t>
            </a:fld>
            <a:endParaRPr lang="sv-SE" dirty="0"/>
          </a:p>
        </p:txBody>
      </p:sp>
    </p:spTree>
    <p:extLst>
      <p:ext uri="{BB962C8B-B14F-4D97-AF65-F5344CB8AC3E}">
        <p14:creationId xmlns:p14="http://schemas.microsoft.com/office/powerpoint/2010/main" val="753026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95744-ADE6-FFEF-4D4E-1A1FAE3BAC2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6AB299D-2148-0A8D-EA4B-2EEA3BD67C8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A1DCC61-F7CF-485B-A7B8-D768275823A6}"/>
              </a:ext>
            </a:extLst>
          </p:cNvPr>
          <p:cNvSpPr>
            <a:spLocks noGrp="1"/>
          </p:cNvSpPr>
          <p:nvPr>
            <p:ph type="body" idx="1"/>
          </p:nvPr>
        </p:nvSpPr>
        <p:spPr/>
        <p:txBody>
          <a:bodyPr/>
          <a:lstStyle/>
          <a:p>
            <a:r>
              <a:rPr lang="sv-SE" dirty="0"/>
              <a:t>Snurra mellan de olika serierna ej tvingande </a:t>
            </a:r>
            <a:r>
              <a:rPr lang="sv-SE"/>
              <a:t>att spela med F10</a:t>
            </a:r>
          </a:p>
        </p:txBody>
      </p:sp>
      <p:sp>
        <p:nvSpPr>
          <p:cNvPr id="4" name="Platshållare för bildnummer 3">
            <a:extLst>
              <a:ext uri="{FF2B5EF4-FFF2-40B4-BE49-F238E27FC236}">
                <a16:creationId xmlns:a16="http://schemas.microsoft.com/office/drawing/2014/main" id="{1B12B2F0-1365-95DF-A9FF-BB23F941A685}"/>
              </a:ext>
            </a:extLst>
          </p:cNvPr>
          <p:cNvSpPr>
            <a:spLocks noGrp="1"/>
          </p:cNvSpPr>
          <p:nvPr>
            <p:ph type="sldNum" sz="quarter" idx="10"/>
          </p:nvPr>
        </p:nvSpPr>
        <p:spPr/>
        <p:txBody>
          <a:bodyPr/>
          <a:lstStyle/>
          <a:p>
            <a:fld id="{EB713147-877B-4F00-A703-314F543695E0}" type="slidenum">
              <a:rPr lang="sv-SE" smtClean="0"/>
              <a:pPr/>
              <a:t>15</a:t>
            </a:fld>
            <a:endParaRPr lang="sv-SE"/>
          </a:p>
        </p:txBody>
      </p:sp>
    </p:spTree>
    <p:extLst>
      <p:ext uri="{BB962C8B-B14F-4D97-AF65-F5344CB8AC3E}">
        <p14:creationId xmlns:p14="http://schemas.microsoft.com/office/powerpoint/2010/main" val="400408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033BF-A30A-AB68-5718-22497EC7C69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8FA201F-94EF-4F99-DAA6-2E0266A5EC4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94985D0-6C73-C025-79D4-D4EEA4977997}"/>
              </a:ext>
            </a:extLst>
          </p:cNvPr>
          <p:cNvSpPr>
            <a:spLocks noGrp="1"/>
          </p:cNvSpPr>
          <p:nvPr>
            <p:ph type="body" idx="1"/>
          </p:nvPr>
        </p:nvSpPr>
        <p:spPr/>
        <p:txBody>
          <a:bodyPr/>
          <a:lstStyle/>
          <a:p>
            <a:r>
              <a:rPr lang="sv-SE" dirty="0"/>
              <a:t>Snurra mellan de olika serierna ej tvingande </a:t>
            </a:r>
            <a:r>
              <a:rPr lang="sv-SE"/>
              <a:t>att spela med F10</a:t>
            </a:r>
          </a:p>
        </p:txBody>
      </p:sp>
      <p:sp>
        <p:nvSpPr>
          <p:cNvPr id="4" name="Platshållare för bildnummer 3">
            <a:extLst>
              <a:ext uri="{FF2B5EF4-FFF2-40B4-BE49-F238E27FC236}">
                <a16:creationId xmlns:a16="http://schemas.microsoft.com/office/drawing/2014/main" id="{158DC1F6-F1F1-4C1E-C107-65A2CD8337E9}"/>
              </a:ext>
            </a:extLst>
          </p:cNvPr>
          <p:cNvSpPr>
            <a:spLocks noGrp="1"/>
          </p:cNvSpPr>
          <p:nvPr>
            <p:ph type="sldNum" sz="quarter" idx="10"/>
          </p:nvPr>
        </p:nvSpPr>
        <p:spPr/>
        <p:txBody>
          <a:bodyPr/>
          <a:lstStyle/>
          <a:p>
            <a:fld id="{EB713147-877B-4F00-A703-314F543695E0}" type="slidenum">
              <a:rPr lang="sv-SE" smtClean="0"/>
              <a:pPr/>
              <a:t>16</a:t>
            </a:fld>
            <a:endParaRPr lang="sv-SE"/>
          </a:p>
        </p:txBody>
      </p:sp>
    </p:spTree>
    <p:extLst>
      <p:ext uri="{BB962C8B-B14F-4D97-AF65-F5344CB8AC3E}">
        <p14:creationId xmlns:p14="http://schemas.microsoft.com/office/powerpoint/2010/main" val="1160900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Säljuppdrag</a:t>
            </a:r>
            <a:r>
              <a:rPr lang="sv-SE" baseline="0" dirty="0"/>
              <a:t> eller beta ca 400kr/spelare?</a:t>
            </a:r>
          </a:p>
          <a:p>
            <a:r>
              <a:rPr lang="sv-SE" baseline="0" dirty="0" err="1"/>
              <a:t>Hoodies</a:t>
            </a:r>
            <a:r>
              <a:rPr lang="sv-SE" baseline="0" dirty="0"/>
              <a:t> ger intäkter. </a:t>
            </a:r>
            <a:r>
              <a:rPr lang="sv-SE" baseline="0"/>
              <a:t>Sponsorer.</a:t>
            </a:r>
            <a:endParaRPr lang="sv-SE" dirty="0"/>
          </a:p>
        </p:txBody>
      </p:sp>
      <p:sp>
        <p:nvSpPr>
          <p:cNvPr id="4" name="Platshållare för bildnummer 3"/>
          <p:cNvSpPr>
            <a:spLocks noGrp="1"/>
          </p:cNvSpPr>
          <p:nvPr>
            <p:ph type="sldNum" sz="quarter" idx="10"/>
          </p:nvPr>
        </p:nvSpPr>
        <p:spPr/>
        <p:txBody>
          <a:bodyPr/>
          <a:lstStyle/>
          <a:p>
            <a:fld id="{EB713147-877B-4F00-A703-314F543695E0}" type="slidenum">
              <a:rPr lang="sv-SE" smtClean="0"/>
              <a:pPr/>
              <a:t>20</a:t>
            </a:fld>
            <a:endParaRPr lang="sv-SE"/>
          </a:p>
        </p:txBody>
      </p:sp>
    </p:spTree>
    <p:extLst>
      <p:ext uri="{BB962C8B-B14F-4D97-AF65-F5344CB8AC3E}">
        <p14:creationId xmlns:p14="http://schemas.microsoft.com/office/powerpoint/2010/main" val="3711707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OBS! Samtliga ledare samt spelare i våra representationslag (Herr/Dam) betalar endast medlemsavgift.</a:t>
            </a:r>
          </a:p>
          <a:p>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Jönköping IK/JIK Utveckling</a:t>
            </a:r>
            <a:br>
              <a:rPr lang="sv-SE" sz="1200" dirty="0"/>
            </a:br>
            <a:r>
              <a:rPr lang="sv-SE" sz="1200" dirty="0"/>
              <a:t>JIK Utveckling Dam (HIK/JIK) och Herr: 3500 kr</a:t>
            </a:r>
            <a:br>
              <a:rPr lang="sv-SE" sz="1200" dirty="0"/>
            </a:br>
            <a:r>
              <a:rPr lang="sv-SE" sz="1200" dirty="0"/>
              <a:t>Nivå Röd (högstadiet): 1600 kr, (2-3 träningar/vecka, seriespel)</a:t>
            </a:r>
            <a:br>
              <a:rPr lang="sv-SE" sz="1200" dirty="0"/>
            </a:br>
            <a:r>
              <a:rPr lang="sv-SE" sz="1200" dirty="0" err="1"/>
              <a:t>Nivår</a:t>
            </a:r>
            <a:r>
              <a:rPr lang="sv-SE" sz="1200" dirty="0"/>
              <a:t> Blå (mellanstadiet): 1350 kr, (2 träningar/vecka, seriespel)</a:t>
            </a:r>
            <a:br>
              <a:rPr lang="sv-SE" sz="1200" dirty="0"/>
            </a:br>
            <a:r>
              <a:rPr lang="sv-SE" sz="1200" dirty="0"/>
              <a:t>Nivå Grön (lågstadiet) + JIFA: 1000 kr (1-2 träningar/vecka, poolspel)</a:t>
            </a:r>
            <a:br>
              <a:rPr lang="sv-SE" sz="1200" dirty="0"/>
            </a:br>
            <a:br>
              <a:rPr lang="sv-SE" sz="1200" dirty="0"/>
            </a:br>
            <a:r>
              <a:rPr lang="sv-SE" sz="1200" dirty="0"/>
              <a:t>Både medlemsavgift och träningsavgift behöver betalas för att få möjlighet att delta på träningar och matcher i klubbens regi. När avgifterna är betalda kan klubben betala in en licens för spelaren, som också innebär att spelaren är försäkrad vid träningar och matcher.</a:t>
            </a:r>
            <a:br>
              <a:rPr lang="sv-SE" sz="1200" dirty="0"/>
            </a:br>
            <a:br>
              <a:rPr lang="sv-SE" sz="1400" dirty="0"/>
            </a:br>
            <a:r>
              <a:rPr lang="sv-SE" dirty="0"/>
              <a:t>Serviceavgift 29:- per faktura tillkommer.</a:t>
            </a:r>
            <a:endParaRPr lang="sv-SE" sz="1400" dirty="0">
              <a:latin typeface="Avenir Medium" charset="0"/>
              <a:ea typeface="Avenir Medium" charset="0"/>
              <a:cs typeface="Avenir Medium" charset="0"/>
            </a:endParaRPr>
          </a:p>
          <a:p>
            <a:br>
              <a:rPr lang="sv-SE" sz="1200" dirty="0"/>
            </a:br>
            <a:endParaRPr lang="sv-SE" dirty="0"/>
          </a:p>
        </p:txBody>
      </p:sp>
      <p:sp>
        <p:nvSpPr>
          <p:cNvPr id="4" name="Platshållare för bildnummer 3"/>
          <p:cNvSpPr>
            <a:spLocks noGrp="1"/>
          </p:cNvSpPr>
          <p:nvPr>
            <p:ph type="sldNum" sz="quarter" idx="10"/>
          </p:nvPr>
        </p:nvSpPr>
        <p:spPr/>
        <p:txBody>
          <a:bodyPr/>
          <a:lstStyle/>
          <a:p>
            <a:fld id="{EB713147-877B-4F00-A703-314F543695E0}" type="slidenum">
              <a:rPr lang="sv-SE" smtClean="0"/>
              <a:pPr/>
              <a:t>21</a:t>
            </a:fld>
            <a:endParaRPr lang="sv-SE"/>
          </a:p>
        </p:txBody>
      </p:sp>
    </p:spTree>
    <p:extLst>
      <p:ext uri="{BB962C8B-B14F-4D97-AF65-F5344CB8AC3E}">
        <p14:creationId xmlns:p14="http://schemas.microsoft.com/office/powerpoint/2010/main" val="1333758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28253-EE18-C333-F9ED-0BC829EB180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A78563C-E79B-A48E-FC1E-7671B19232F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2F2B09A-199A-5C88-92C2-4B30809F8E3F}"/>
              </a:ext>
            </a:extLst>
          </p:cNvPr>
          <p:cNvSpPr>
            <a:spLocks noGrp="1"/>
          </p:cNvSpPr>
          <p:nvPr>
            <p:ph type="body" idx="1"/>
          </p:nvPr>
        </p:nvSpPr>
        <p:spPr/>
        <p:txBody>
          <a:bodyPr/>
          <a:lstStyle/>
          <a:p>
            <a:r>
              <a:rPr lang="sv-SE" sz="1200" dirty="0"/>
              <a:t>OBS! Samtliga ledare samt spelare i våra representationslag (Herr/Dam) betalar endast medlemsavgift.</a:t>
            </a:r>
          </a:p>
          <a:p>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Jönköping IK/JIK Utveckling</a:t>
            </a:r>
            <a:br>
              <a:rPr lang="sv-SE" sz="1200" dirty="0"/>
            </a:br>
            <a:r>
              <a:rPr lang="sv-SE" sz="1200" dirty="0"/>
              <a:t>JIK Utveckling Dam (HIK/JIK) och Herr: 3500 kr</a:t>
            </a:r>
            <a:br>
              <a:rPr lang="sv-SE" sz="1200" dirty="0"/>
            </a:br>
            <a:r>
              <a:rPr lang="sv-SE" sz="1200" dirty="0"/>
              <a:t>Nivå Röd (högstadiet): 1600 kr, (2-3 träningar/vecka, seriespel)</a:t>
            </a:r>
            <a:br>
              <a:rPr lang="sv-SE" sz="1200" dirty="0"/>
            </a:br>
            <a:r>
              <a:rPr lang="sv-SE" sz="1200" dirty="0" err="1"/>
              <a:t>Nivår</a:t>
            </a:r>
            <a:r>
              <a:rPr lang="sv-SE" sz="1200" dirty="0"/>
              <a:t> Blå (mellanstadiet): 1350 kr, (2 träningar/vecka, seriespel)</a:t>
            </a:r>
            <a:br>
              <a:rPr lang="sv-SE" sz="1200" dirty="0"/>
            </a:br>
            <a:r>
              <a:rPr lang="sv-SE" sz="1200" dirty="0"/>
              <a:t>Nivå Grön (lågstadiet) + JIFA: 1000 kr (1-2 träningar/vecka, poolspel)</a:t>
            </a:r>
            <a:br>
              <a:rPr lang="sv-SE" sz="1200" dirty="0"/>
            </a:br>
            <a:br>
              <a:rPr lang="sv-SE" sz="1200" dirty="0"/>
            </a:br>
            <a:r>
              <a:rPr lang="sv-SE" sz="1200" dirty="0"/>
              <a:t>Både medlemsavgift och träningsavgift behöver betalas för att få möjlighet att delta på träningar och matcher i klubbens regi. När avgifterna är betalda kan klubben betala in en licens för spelaren, som också innebär att spelaren är försäkrad vid träningar och matcher.</a:t>
            </a:r>
            <a:br>
              <a:rPr lang="sv-SE" sz="1200" dirty="0"/>
            </a:br>
            <a:br>
              <a:rPr lang="sv-SE" sz="1400" dirty="0"/>
            </a:br>
            <a:r>
              <a:rPr lang="sv-SE" dirty="0"/>
              <a:t>Serviceavgift 29:- per faktura tillkommer.</a:t>
            </a:r>
            <a:endParaRPr lang="sv-SE" sz="1400" dirty="0">
              <a:latin typeface="Avenir Medium" charset="0"/>
              <a:ea typeface="Avenir Medium" charset="0"/>
              <a:cs typeface="Avenir Medium" charset="0"/>
            </a:endParaRPr>
          </a:p>
          <a:p>
            <a:br>
              <a:rPr lang="sv-SE" sz="1200" dirty="0"/>
            </a:br>
            <a:endParaRPr lang="sv-SE" dirty="0"/>
          </a:p>
        </p:txBody>
      </p:sp>
      <p:sp>
        <p:nvSpPr>
          <p:cNvPr id="4" name="Platshållare för bildnummer 3">
            <a:extLst>
              <a:ext uri="{FF2B5EF4-FFF2-40B4-BE49-F238E27FC236}">
                <a16:creationId xmlns:a16="http://schemas.microsoft.com/office/drawing/2014/main" id="{3D9FC115-4CA7-DCF9-12DF-00B9F28E22FC}"/>
              </a:ext>
            </a:extLst>
          </p:cNvPr>
          <p:cNvSpPr>
            <a:spLocks noGrp="1"/>
          </p:cNvSpPr>
          <p:nvPr>
            <p:ph type="sldNum" sz="quarter" idx="10"/>
          </p:nvPr>
        </p:nvSpPr>
        <p:spPr/>
        <p:txBody>
          <a:bodyPr/>
          <a:lstStyle/>
          <a:p>
            <a:fld id="{EB713147-877B-4F00-A703-314F543695E0}" type="slidenum">
              <a:rPr lang="sv-SE" smtClean="0"/>
              <a:pPr/>
              <a:t>22</a:t>
            </a:fld>
            <a:endParaRPr lang="sv-SE"/>
          </a:p>
        </p:txBody>
      </p:sp>
    </p:spTree>
    <p:extLst>
      <p:ext uri="{BB962C8B-B14F-4D97-AF65-F5344CB8AC3E}">
        <p14:creationId xmlns:p14="http://schemas.microsoft.com/office/powerpoint/2010/main" val="3457658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E12AFA55-B2E1-4407-9869-17FA24859885}" type="datetimeFigureOut">
              <a:rPr lang="sv-SE" smtClean="0"/>
              <a:pPr/>
              <a:t>2026-10-19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1A8654D5-A792-4F89-A86A-C3B2EFE3B21E}" type="slidenum">
              <a:rPr lang="sv-SE" smtClean="0"/>
              <a:pPr/>
              <a:t>‹#›</a:t>
            </a:fld>
            <a:endParaRPr lang="sv-SE"/>
          </a:p>
        </p:txBody>
      </p:sp>
    </p:spTree>
    <p:extLst>
      <p:ext uri="{BB962C8B-B14F-4D97-AF65-F5344CB8AC3E}">
        <p14:creationId xmlns:p14="http://schemas.microsoft.com/office/powerpoint/2010/main" val="990394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E12AFA55-B2E1-4407-9869-17FA24859885}" type="datetimeFigureOut">
              <a:rPr lang="sv-SE" smtClean="0"/>
              <a:pPr/>
              <a:t>2026-10-19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1A8654D5-A792-4F89-A86A-C3B2EFE3B21E}" type="slidenum">
              <a:rPr lang="sv-SE" smtClean="0"/>
              <a:pPr/>
              <a:t>‹#›</a:t>
            </a:fld>
            <a:endParaRPr lang="sv-SE"/>
          </a:p>
        </p:txBody>
      </p:sp>
    </p:spTree>
    <p:extLst>
      <p:ext uri="{BB962C8B-B14F-4D97-AF65-F5344CB8AC3E}">
        <p14:creationId xmlns:p14="http://schemas.microsoft.com/office/powerpoint/2010/main" val="1556638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E12AFA55-B2E1-4407-9869-17FA24859885}" type="datetimeFigureOut">
              <a:rPr lang="sv-SE" smtClean="0"/>
              <a:pPr/>
              <a:t>2026-10-19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1A8654D5-A792-4F89-A86A-C3B2EFE3B21E}" type="slidenum">
              <a:rPr lang="sv-SE" smtClean="0"/>
              <a:pPr/>
              <a:t>‹#›</a:t>
            </a:fld>
            <a:endParaRPr lang="sv-SE"/>
          </a:p>
        </p:txBody>
      </p:sp>
    </p:spTree>
    <p:extLst>
      <p:ext uri="{BB962C8B-B14F-4D97-AF65-F5344CB8AC3E}">
        <p14:creationId xmlns:p14="http://schemas.microsoft.com/office/powerpoint/2010/main" val="1293690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E12AFA55-B2E1-4407-9869-17FA24859885}" type="datetimeFigureOut">
              <a:rPr lang="sv-SE" smtClean="0"/>
              <a:pPr/>
              <a:t>2026-10-19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A8654D5-A792-4F89-A86A-C3B2EFE3B21E}" type="slidenum">
              <a:rPr lang="sv-SE" smtClean="0"/>
              <a:pPr/>
              <a:t>‹#›</a:t>
            </a:fld>
            <a:endParaRPr lang="sv-SE"/>
          </a:p>
        </p:txBody>
      </p:sp>
    </p:spTree>
    <p:extLst>
      <p:ext uri="{BB962C8B-B14F-4D97-AF65-F5344CB8AC3E}">
        <p14:creationId xmlns:p14="http://schemas.microsoft.com/office/powerpoint/2010/main" val="29643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E12AFA55-B2E1-4407-9869-17FA24859885}" type="datetimeFigureOut">
              <a:rPr lang="sv-SE" smtClean="0"/>
              <a:pPr/>
              <a:t>2026-10-19</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1A8654D5-A792-4F89-A86A-C3B2EFE3B21E}" type="slidenum">
              <a:rPr lang="sv-SE" smtClean="0"/>
              <a:pPr/>
              <a:t>‹#›</a:t>
            </a:fld>
            <a:endParaRPr lang="sv-SE"/>
          </a:p>
        </p:txBody>
      </p:sp>
    </p:spTree>
    <p:extLst>
      <p:ext uri="{BB962C8B-B14F-4D97-AF65-F5344CB8AC3E}">
        <p14:creationId xmlns:p14="http://schemas.microsoft.com/office/powerpoint/2010/main" val="1197914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E12AFA55-B2E1-4407-9869-17FA24859885}" type="datetimeFigureOut">
              <a:rPr lang="sv-SE" smtClean="0"/>
              <a:pPr/>
              <a:t>2026-10-19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1A8654D5-A792-4F89-A86A-C3B2EFE3B21E}" type="slidenum">
              <a:rPr lang="sv-SE" smtClean="0"/>
              <a:pPr/>
              <a:t>‹#›</a:t>
            </a:fld>
            <a:endParaRPr lang="sv-SE"/>
          </a:p>
        </p:txBody>
      </p:sp>
    </p:spTree>
    <p:extLst>
      <p:ext uri="{BB962C8B-B14F-4D97-AF65-F5344CB8AC3E}">
        <p14:creationId xmlns:p14="http://schemas.microsoft.com/office/powerpoint/2010/main" val="2070377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E12AFA55-B2E1-4407-9869-17FA24859885}" type="datetimeFigureOut">
              <a:rPr lang="sv-SE" smtClean="0"/>
              <a:pPr/>
              <a:t>2026-10-19</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1A8654D5-A792-4F89-A86A-C3B2EFE3B21E}" type="slidenum">
              <a:rPr lang="sv-SE" smtClean="0"/>
              <a:pPr/>
              <a:t>‹#›</a:t>
            </a:fld>
            <a:endParaRPr lang="sv-SE"/>
          </a:p>
        </p:txBody>
      </p:sp>
    </p:spTree>
    <p:extLst>
      <p:ext uri="{BB962C8B-B14F-4D97-AF65-F5344CB8AC3E}">
        <p14:creationId xmlns:p14="http://schemas.microsoft.com/office/powerpoint/2010/main" val="2126899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E12AFA55-B2E1-4407-9869-17FA24859885}" type="datetimeFigureOut">
              <a:rPr lang="sv-SE" smtClean="0"/>
              <a:pPr/>
              <a:t>2026-10-19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A8654D5-A792-4F89-A86A-C3B2EFE3B21E}" type="slidenum">
              <a:rPr lang="sv-SE" smtClean="0"/>
              <a:pPr/>
              <a:t>‹#›</a:t>
            </a:fld>
            <a:endParaRPr lang="sv-SE"/>
          </a:p>
        </p:txBody>
      </p:sp>
    </p:spTree>
    <p:extLst>
      <p:ext uri="{BB962C8B-B14F-4D97-AF65-F5344CB8AC3E}">
        <p14:creationId xmlns:p14="http://schemas.microsoft.com/office/powerpoint/2010/main" val="2014483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E12AFA55-B2E1-4407-9869-17FA24859885}" type="datetimeFigureOut">
              <a:rPr lang="sv-SE" smtClean="0"/>
              <a:pPr/>
              <a:t>2026-10-19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1A8654D5-A792-4F89-A86A-C3B2EFE3B21E}" type="slidenum">
              <a:rPr lang="sv-SE" smtClean="0"/>
              <a:pPr/>
              <a:t>‹#›</a:t>
            </a:fld>
            <a:endParaRPr lang="sv-SE"/>
          </a:p>
        </p:txBody>
      </p:sp>
    </p:spTree>
    <p:extLst>
      <p:ext uri="{BB962C8B-B14F-4D97-AF65-F5344CB8AC3E}">
        <p14:creationId xmlns:p14="http://schemas.microsoft.com/office/powerpoint/2010/main" val="1850195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E12AFA55-B2E1-4407-9869-17FA24859885}" type="datetimeFigureOut">
              <a:rPr lang="sv-SE" smtClean="0"/>
              <a:pPr/>
              <a:t>2026-10-19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1A8654D5-A792-4F89-A86A-C3B2EFE3B21E}" type="slidenum">
              <a:rPr lang="sv-SE" smtClean="0"/>
              <a:pPr/>
              <a:t>‹#›</a:t>
            </a:fld>
            <a:endParaRPr lang="sv-SE"/>
          </a:p>
        </p:txBody>
      </p:sp>
    </p:spTree>
    <p:extLst>
      <p:ext uri="{BB962C8B-B14F-4D97-AF65-F5344CB8AC3E}">
        <p14:creationId xmlns:p14="http://schemas.microsoft.com/office/powerpoint/2010/main" val="1706031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E12AFA55-B2E1-4407-9869-17FA24859885}" type="datetimeFigureOut">
              <a:rPr lang="sv-SE" smtClean="0"/>
              <a:pPr/>
              <a:t>2026-10-19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1A8654D5-A792-4F89-A86A-C3B2EFE3B21E}" type="slidenum">
              <a:rPr lang="sv-SE" smtClean="0"/>
              <a:pPr/>
              <a:t>‹#›</a:t>
            </a:fld>
            <a:endParaRPr lang="sv-SE"/>
          </a:p>
        </p:txBody>
      </p:sp>
    </p:spTree>
    <p:extLst>
      <p:ext uri="{BB962C8B-B14F-4D97-AF65-F5344CB8AC3E}">
        <p14:creationId xmlns:p14="http://schemas.microsoft.com/office/powerpoint/2010/main" val="620637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dirty="0"/>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AFA55-B2E1-4407-9869-17FA24859885}" type="datetimeFigureOut">
              <a:rPr lang="sv-SE" smtClean="0"/>
              <a:pPr/>
              <a:t>2026-10-19</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8654D5-A792-4F89-A86A-C3B2EFE3B21E}" type="slidenum">
              <a:rPr lang="sv-SE" smtClean="0"/>
              <a:pPr/>
              <a:t>‹#›</a:t>
            </a:fld>
            <a:endParaRPr lang="sv-SE"/>
          </a:p>
        </p:txBody>
      </p:sp>
    </p:spTree>
    <p:extLst>
      <p:ext uri="{BB962C8B-B14F-4D97-AF65-F5344CB8AC3E}">
        <p14:creationId xmlns:p14="http://schemas.microsoft.com/office/powerpoint/2010/main" val="14956212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laget.se/jikbarnungdom/Document"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rfsisu.se/distrikt/smaland/vi-arbetar-med/barn--och-ungdomsidrott/samsyn-smaland"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ungdom@jik.se"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innebandybutiken.se/sv/info/ratt-langd-2.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laget.se/JIK-P14/Document"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laget.se/JIK-P14/Document"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411760" y="26007"/>
            <a:ext cx="6347048" cy="1686645"/>
          </a:xfrm>
        </p:spPr>
        <p:txBody>
          <a:bodyPr>
            <a:normAutofit/>
          </a:bodyPr>
          <a:lstStyle/>
          <a:p>
            <a:r>
              <a:rPr lang="sv-SE" sz="3200" b="1" dirty="0">
                <a:latin typeface="Avenir Heavy" charset="0"/>
                <a:ea typeface="Avenir Heavy" charset="0"/>
                <a:cs typeface="Avenir Heavy" charset="0"/>
              </a:rPr>
              <a:t>Välkomna alla föräldrar till föräldramöte för världens bästa lag!</a:t>
            </a:r>
          </a:p>
        </p:txBody>
      </p:sp>
      <p:sp>
        <p:nvSpPr>
          <p:cNvPr id="6" name="Platshållare för innehåll 5"/>
          <p:cNvSpPr>
            <a:spLocks noGrp="1"/>
          </p:cNvSpPr>
          <p:nvPr>
            <p:ph idx="1"/>
          </p:nvPr>
        </p:nvSpPr>
        <p:spPr>
          <a:xfrm>
            <a:off x="1019816" y="1559052"/>
            <a:ext cx="6606480" cy="1437900"/>
          </a:xfrm>
        </p:spPr>
        <p:txBody>
          <a:bodyPr>
            <a:normAutofit/>
          </a:bodyPr>
          <a:lstStyle/>
          <a:p>
            <a:pPr marL="457200" lvl="1" indent="0">
              <a:spcBef>
                <a:spcPts val="200"/>
              </a:spcBef>
              <a:buNone/>
            </a:pPr>
            <a:endParaRPr lang="sv-SE" sz="1600" dirty="0">
              <a:solidFill>
                <a:prstClr val="black"/>
              </a:solidFill>
              <a:latin typeface="Avenir Medium" charset="0"/>
              <a:ea typeface="Avenir Medium" charset="0"/>
              <a:cs typeface="Avenir Medium" charset="0"/>
            </a:endParaRPr>
          </a:p>
          <a:p>
            <a:endParaRPr lang="sv-SE" sz="1600" dirty="0">
              <a:solidFill>
                <a:prstClr val="black"/>
              </a:solidFill>
              <a:latin typeface="Avenir Medium" charset="0"/>
              <a:ea typeface="Avenir Medium" charset="0"/>
              <a:cs typeface="Avenir Medium" charset="0"/>
            </a:endParaRPr>
          </a:p>
          <a:p>
            <a:pPr lvl="1">
              <a:spcBef>
                <a:spcPts val="200"/>
              </a:spcBef>
            </a:pPr>
            <a:endParaRPr lang="sv-SE" sz="1600" dirty="0">
              <a:solidFill>
                <a:prstClr val="black"/>
              </a:solidFill>
              <a:latin typeface="Avenir Medium" charset="0"/>
              <a:ea typeface="Avenir Medium" charset="0"/>
              <a:cs typeface="Avenir Medium" charset="0"/>
            </a:endParaRPr>
          </a:p>
          <a:p>
            <a:pPr marL="400050" lvl="1" indent="0">
              <a:buNone/>
            </a:pPr>
            <a:endParaRPr lang="sv-SE" sz="1600" dirty="0">
              <a:solidFill>
                <a:prstClr val="black"/>
              </a:solidFill>
              <a:latin typeface="Avenir Medium" charset="0"/>
              <a:ea typeface="Avenir Medium" charset="0"/>
              <a:cs typeface="Avenir Medium" charset="0"/>
            </a:endParaRPr>
          </a:p>
        </p:txBody>
      </p:sp>
      <p:sp>
        <p:nvSpPr>
          <p:cNvPr id="4" name="Platshållare för bildnummer 3"/>
          <p:cNvSpPr>
            <a:spLocks noGrp="1"/>
          </p:cNvSpPr>
          <p:nvPr>
            <p:ph type="sldNum" sz="quarter" idx="12"/>
          </p:nvPr>
        </p:nvSpPr>
        <p:spPr/>
        <p:txBody>
          <a:bodyPr/>
          <a:lstStyle/>
          <a:p>
            <a:fld id="{942B727D-7691-4C66-9485-1A97E25B071E}" type="slidenum">
              <a:rPr lang="sv-SE" smtClean="0"/>
              <a:pPr/>
              <a:t>1</a:t>
            </a:fld>
            <a:endParaRPr lang="sv-SE"/>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
        <p:nvSpPr>
          <p:cNvPr id="3" name="TextBox 2">
            <a:extLst>
              <a:ext uri="{FF2B5EF4-FFF2-40B4-BE49-F238E27FC236}">
                <a16:creationId xmlns:a16="http://schemas.microsoft.com/office/drawing/2014/main" id="{3E05C6A8-83CA-79BA-0C8D-3045A3337B76}"/>
              </a:ext>
            </a:extLst>
          </p:cNvPr>
          <p:cNvSpPr txBox="1"/>
          <p:nvPr/>
        </p:nvSpPr>
        <p:spPr>
          <a:xfrm>
            <a:off x="1475656" y="2287429"/>
            <a:ext cx="5904656" cy="615553"/>
          </a:xfrm>
          <a:prstGeom prst="rect">
            <a:avLst/>
          </a:prstGeom>
          <a:noFill/>
        </p:spPr>
        <p:txBody>
          <a:bodyPr wrap="square" rtlCol="0">
            <a:spAutoFit/>
          </a:bodyPr>
          <a:lstStyle/>
          <a:p>
            <a:endParaRPr lang="sv-SE" sz="1600" dirty="0">
              <a:solidFill>
                <a:prstClr val="black"/>
              </a:solidFill>
              <a:latin typeface="Avenir Medium" charset="0"/>
              <a:ea typeface="Avenir Medium" charset="0"/>
              <a:cs typeface="Avenir Medium" charset="0"/>
            </a:endParaRPr>
          </a:p>
          <a:p>
            <a:endParaRPr lang="sv-SE" dirty="0"/>
          </a:p>
        </p:txBody>
      </p:sp>
      <p:pic>
        <p:nvPicPr>
          <p:cNvPr id="1026" name="Picture 2" descr="https://az729104.cdn.laget.se/10815288.jpg;width=634;format=jpeg;mode=crop;scale=both;anchor=middlecenter;v=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2902" y="1693110"/>
            <a:ext cx="6038850" cy="4162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2605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979712" y="332657"/>
            <a:ext cx="6624736" cy="1321122"/>
          </a:xfrm>
        </p:spPr>
        <p:txBody>
          <a:bodyPr>
            <a:normAutofit/>
          </a:bodyPr>
          <a:lstStyle/>
          <a:p>
            <a:pPr algn="r"/>
            <a:r>
              <a:rPr lang="sv-SE" sz="3200" b="1" dirty="0">
                <a:latin typeface="Avenir Heavy" charset="0"/>
                <a:ea typeface="Avenir Heavy" charset="0"/>
                <a:cs typeface="Avenir Heavy" charset="0"/>
              </a:rPr>
              <a:t>Information föräldrar P14</a:t>
            </a:r>
            <a:br>
              <a:rPr lang="sv-SE" sz="4000" b="1" dirty="0">
                <a:latin typeface="Avenir Heavy" charset="0"/>
                <a:ea typeface="Avenir Heavy" charset="0"/>
                <a:cs typeface="Avenir Heavy" charset="0"/>
              </a:rPr>
            </a:br>
            <a:r>
              <a:rPr lang="sv-SE" sz="2700" b="1" dirty="0">
                <a:latin typeface="Avenir Heavy" charset="0"/>
                <a:ea typeface="Avenir Heavy" charset="0"/>
                <a:cs typeface="Avenir Heavy" charset="0"/>
              </a:rPr>
              <a:t> Måndag</a:t>
            </a:r>
            <a:r>
              <a:rPr lang="sv-SE" sz="2400" b="1" dirty="0">
                <a:latin typeface="Avenir Heavy" charset="0"/>
                <a:ea typeface="Avenir Heavy" charset="0"/>
                <a:cs typeface="Avenir Heavy" charset="0"/>
              </a:rPr>
              <a:t> 19/10 2026</a:t>
            </a:r>
          </a:p>
        </p:txBody>
      </p:sp>
      <p:sp>
        <p:nvSpPr>
          <p:cNvPr id="3" name="Underrubrik 2"/>
          <p:cNvSpPr>
            <a:spLocks noGrp="1"/>
          </p:cNvSpPr>
          <p:nvPr>
            <p:ph type="subTitle" idx="1"/>
          </p:nvPr>
        </p:nvSpPr>
        <p:spPr>
          <a:xfrm>
            <a:off x="395536" y="1639267"/>
            <a:ext cx="6524128" cy="4367510"/>
          </a:xfrm>
        </p:spPr>
        <p:txBody>
          <a:bodyPr>
            <a:normAutofit fontScale="92500" lnSpcReduction="10000"/>
          </a:bodyPr>
          <a:lstStyle/>
          <a:p>
            <a:pPr marL="457200" indent="-457200" algn="l">
              <a:spcBef>
                <a:spcPts val="1080"/>
              </a:spcBef>
              <a:buFont typeface="Arial" panose="020B0604020202020204" pitchFamily="34" charset="0"/>
              <a:buChar char="•"/>
            </a:pPr>
            <a:endParaRPr lang="sv-SE" sz="2000" dirty="0">
              <a:solidFill>
                <a:schemeClr val="tx1"/>
              </a:solidFill>
              <a:latin typeface="Avenir Medium" charset="0"/>
              <a:ea typeface="Avenir Medium" charset="0"/>
              <a:cs typeface="Avenir Medium" charset="0"/>
            </a:endParaRPr>
          </a:p>
          <a:p>
            <a:pPr marL="457200" indent="-457200" algn="l">
              <a:spcBef>
                <a:spcPts val="1080"/>
              </a:spcBef>
              <a:buFont typeface="Arial" panose="020B0604020202020204" pitchFamily="34" charset="0"/>
              <a:buChar char="•"/>
            </a:pPr>
            <a:r>
              <a:rPr lang="sv-SE" sz="2000" dirty="0">
                <a:solidFill>
                  <a:schemeClr val="tx1"/>
                </a:solidFill>
                <a:latin typeface="Avenir Medium" charset="0"/>
                <a:ea typeface="Avenir Medium" charset="0"/>
                <a:cs typeface="Avenir Medium" charset="0"/>
              </a:rPr>
              <a:t>Ledare / Truppen</a:t>
            </a:r>
          </a:p>
          <a:p>
            <a:pPr marL="457200" indent="-457200" algn="l">
              <a:spcBef>
                <a:spcPts val="1080"/>
              </a:spcBef>
              <a:buFont typeface="Arial" panose="020B0604020202020204" pitchFamily="34" charset="0"/>
              <a:buChar char="•"/>
            </a:pPr>
            <a:r>
              <a:rPr lang="sv-SE" sz="2000" dirty="0">
                <a:solidFill>
                  <a:schemeClr val="tx1"/>
                </a:solidFill>
                <a:latin typeface="Avenir Medium" charset="0"/>
                <a:ea typeface="Avenir Medium" charset="0"/>
                <a:cs typeface="Avenir Medium" charset="0"/>
              </a:rPr>
              <a:t>Information från klubben</a:t>
            </a:r>
          </a:p>
          <a:p>
            <a:pPr marL="457200" indent="-457200" algn="l">
              <a:spcBef>
                <a:spcPts val="1080"/>
              </a:spcBef>
              <a:buFont typeface="Arial" panose="020B0604020202020204" pitchFamily="34" charset="0"/>
              <a:buChar char="•"/>
            </a:pPr>
            <a:r>
              <a:rPr lang="sv-SE" sz="2000" dirty="0">
                <a:solidFill>
                  <a:schemeClr val="tx1"/>
                </a:solidFill>
                <a:latin typeface="Avenir Medium" charset="0"/>
                <a:ea typeface="Avenir Medium" charset="0"/>
                <a:cs typeface="Avenir Medium" charset="0"/>
              </a:rPr>
              <a:t>Vision &amp; Mål P14</a:t>
            </a:r>
          </a:p>
          <a:p>
            <a:pPr marL="457200" indent="-457200" algn="l">
              <a:spcBef>
                <a:spcPts val="1080"/>
              </a:spcBef>
              <a:buFont typeface="Arial" panose="020B0604020202020204" pitchFamily="34" charset="0"/>
              <a:buChar char="•"/>
            </a:pPr>
            <a:r>
              <a:rPr lang="sv-SE" sz="2000" dirty="0">
                <a:solidFill>
                  <a:schemeClr val="tx1"/>
                </a:solidFill>
                <a:latin typeface="Avenir Medium" charset="0"/>
                <a:ea typeface="Avenir Medium" charset="0"/>
                <a:cs typeface="Avenir Medium" charset="0"/>
              </a:rPr>
              <a:t>Träningar</a:t>
            </a:r>
          </a:p>
          <a:p>
            <a:pPr marL="457200" indent="-457200" algn="l">
              <a:spcBef>
                <a:spcPts val="1080"/>
              </a:spcBef>
              <a:buFont typeface="Arial" panose="020B0604020202020204" pitchFamily="34" charset="0"/>
              <a:buChar char="•"/>
            </a:pPr>
            <a:r>
              <a:rPr lang="sv-SE" sz="2000" dirty="0">
                <a:solidFill>
                  <a:schemeClr val="tx1"/>
                </a:solidFill>
                <a:latin typeface="Avenir Medium" charset="0"/>
                <a:ea typeface="Avenir Medium" charset="0"/>
                <a:cs typeface="Avenir Medium" charset="0"/>
              </a:rPr>
              <a:t>Matcher</a:t>
            </a:r>
          </a:p>
          <a:p>
            <a:pPr marL="457200" lvl="0" indent="-457200" algn="l">
              <a:spcBef>
                <a:spcPts val="1080"/>
              </a:spcBef>
              <a:buFont typeface="Arial" panose="020B0604020202020204" pitchFamily="34" charset="0"/>
              <a:buChar char="•"/>
            </a:pPr>
            <a:r>
              <a:rPr lang="sv-SE" sz="2000" dirty="0">
                <a:solidFill>
                  <a:schemeClr val="tx1"/>
                </a:solidFill>
                <a:latin typeface="Avenir Medium" charset="0"/>
                <a:ea typeface="Avenir Medium" charset="0"/>
                <a:cs typeface="Avenir Medium" charset="0"/>
              </a:rPr>
              <a:t>Cuper</a:t>
            </a:r>
          </a:p>
          <a:p>
            <a:pPr marL="457200" lvl="0" indent="-457200" algn="l">
              <a:spcBef>
                <a:spcPts val="1080"/>
              </a:spcBef>
              <a:buFont typeface="Arial" panose="020B0604020202020204" pitchFamily="34" charset="0"/>
              <a:buChar char="•"/>
            </a:pPr>
            <a:r>
              <a:rPr lang="sv-SE" sz="2000" dirty="0">
                <a:solidFill>
                  <a:schemeClr val="tx1"/>
                </a:solidFill>
                <a:latin typeface="Avenir Medium" charset="0"/>
                <a:ea typeface="Avenir Medium" charset="0"/>
                <a:cs typeface="Avenir Medium" charset="0"/>
              </a:rPr>
              <a:t>Föräldragrupp </a:t>
            </a:r>
          </a:p>
          <a:p>
            <a:pPr marL="457200" lvl="0" indent="-457200" algn="l">
              <a:spcBef>
                <a:spcPts val="1080"/>
              </a:spcBef>
              <a:buFont typeface="Arial" panose="020B0604020202020204" pitchFamily="34" charset="0"/>
              <a:buChar char="•"/>
            </a:pPr>
            <a:r>
              <a:rPr lang="sv-SE" sz="2000" dirty="0">
                <a:solidFill>
                  <a:schemeClr val="tx1"/>
                </a:solidFill>
                <a:latin typeface="Avenir Medium" charset="0"/>
                <a:ea typeface="Avenir Medium" charset="0"/>
                <a:cs typeface="Avenir Medium" charset="0"/>
              </a:rPr>
              <a:t>Föräldraansvar</a:t>
            </a:r>
          </a:p>
          <a:p>
            <a:pPr marL="457200" indent="-457200" algn="l">
              <a:spcBef>
                <a:spcPts val="1080"/>
              </a:spcBef>
              <a:buFont typeface="Arial" panose="020B0604020202020204" pitchFamily="34" charset="0"/>
              <a:buChar char="•"/>
            </a:pPr>
            <a:r>
              <a:rPr lang="sv-SE" sz="2000" dirty="0">
                <a:solidFill>
                  <a:schemeClr val="tx1"/>
                </a:solidFill>
                <a:latin typeface="Avenir Medium" charset="0"/>
                <a:ea typeface="Avenir Medium" charset="0"/>
                <a:cs typeface="Avenir Medium" charset="0"/>
              </a:rPr>
              <a:t>Avgifter</a:t>
            </a:r>
          </a:p>
          <a:p>
            <a:pPr marL="457200" indent="-457200" algn="l">
              <a:spcBef>
                <a:spcPts val="1080"/>
              </a:spcBef>
              <a:buFont typeface="Arial" panose="020B0604020202020204" pitchFamily="34" charset="0"/>
              <a:buChar char="•"/>
            </a:pPr>
            <a:r>
              <a:rPr lang="sv-SE" sz="2000" dirty="0">
                <a:solidFill>
                  <a:schemeClr val="tx1"/>
                </a:solidFill>
                <a:latin typeface="Avenir Medium" charset="0"/>
                <a:ea typeface="Avenir Medium" charset="0"/>
                <a:cs typeface="Avenir Medium" charset="0"/>
              </a:rPr>
              <a:t>Övriga frågor</a:t>
            </a:r>
          </a:p>
        </p:txBody>
      </p:sp>
      <p:sp>
        <p:nvSpPr>
          <p:cNvPr id="5" name="Platshållare för bildnummer 4"/>
          <p:cNvSpPr>
            <a:spLocks noGrp="1"/>
          </p:cNvSpPr>
          <p:nvPr>
            <p:ph type="sldNum" sz="quarter" idx="12"/>
          </p:nvPr>
        </p:nvSpPr>
        <p:spPr/>
        <p:txBody>
          <a:bodyPr/>
          <a:lstStyle/>
          <a:p>
            <a:fld id="{942B727D-7691-4C66-9485-1A97E25B071E}" type="slidenum">
              <a:rPr lang="sv-SE" smtClean="0"/>
              <a:pPr/>
              <a:t>2</a:t>
            </a:fld>
            <a:endParaRPr lang="sv-SE" dirty="0"/>
          </a:p>
        </p:txBody>
      </p:sp>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pic>
        <p:nvPicPr>
          <p:cNvPr id="7" name="Picture 4">
            <a:extLst>
              <a:ext uri="{FF2B5EF4-FFF2-40B4-BE49-F238E27FC236}">
                <a16:creationId xmlns:a16="http://schemas.microsoft.com/office/drawing/2014/main" id="{8F26431B-4307-3267-E2C5-D7DA00C9EEC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572" r="31696"/>
          <a:stretch/>
        </p:blipFill>
        <p:spPr bwMode="auto">
          <a:xfrm>
            <a:off x="6553200" y="1520542"/>
            <a:ext cx="2304256" cy="21699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3CD74CBC-146E-D016-3A0E-4958EEDC56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4681" y="4743289"/>
            <a:ext cx="2290096" cy="171757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a:extLst>
              <a:ext uri="{FF2B5EF4-FFF2-40B4-BE49-F238E27FC236}">
                <a16:creationId xmlns:a16="http://schemas.microsoft.com/office/drawing/2014/main" id="{7ACE9472-FF19-1EB3-36EB-326FED0136D1}"/>
              </a:ext>
            </a:extLst>
          </p:cNvPr>
          <p:cNvPicPr>
            <a:picLocks noChangeAspect="1"/>
          </p:cNvPicPr>
          <p:nvPr/>
        </p:nvPicPr>
        <p:blipFill rotWithShape="1">
          <a:blip r:embed="rId6"/>
          <a:srcRect l="2694" r="6824" b="2"/>
          <a:stretch/>
        </p:blipFill>
        <p:spPr>
          <a:xfrm>
            <a:off x="5744194" y="3024103"/>
            <a:ext cx="1932940" cy="1954648"/>
          </a:xfrm>
          <a:prstGeom prst="rect">
            <a:avLst/>
          </a:prstGeom>
        </p:spPr>
      </p:pic>
    </p:spTree>
    <p:extLst>
      <p:ext uri="{BB962C8B-B14F-4D97-AF65-F5344CB8AC3E}">
        <p14:creationId xmlns:p14="http://schemas.microsoft.com/office/powerpoint/2010/main" val="15712753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200200" y="0"/>
            <a:ext cx="6332240" cy="1725785"/>
          </a:xfrm>
        </p:spPr>
        <p:txBody>
          <a:bodyPr>
            <a:normAutofit/>
          </a:bodyPr>
          <a:lstStyle/>
          <a:p>
            <a:pPr algn="r"/>
            <a:r>
              <a:rPr lang="sv-SE" sz="3200" b="1" dirty="0">
                <a:latin typeface="Avenir Heavy" charset="0"/>
                <a:ea typeface="Avenir Heavy" charset="0"/>
                <a:cs typeface="Avenir Heavy" charset="0"/>
              </a:rPr>
              <a:t>Ledare/Truppen</a:t>
            </a:r>
          </a:p>
        </p:txBody>
      </p:sp>
      <p:sp>
        <p:nvSpPr>
          <p:cNvPr id="6" name="Underrubrik 2"/>
          <p:cNvSpPr>
            <a:spLocks noGrp="1"/>
          </p:cNvSpPr>
          <p:nvPr>
            <p:ph type="subTitle" idx="1"/>
          </p:nvPr>
        </p:nvSpPr>
        <p:spPr>
          <a:xfrm>
            <a:off x="1259632" y="1556792"/>
            <a:ext cx="6452120" cy="4536504"/>
          </a:xfrm>
        </p:spPr>
        <p:txBody>
          <a:bodyPr>
            <a:noAutofit/>
          </a:bodyPr>
          <a:lstStyle/>
          <a:p>
            <a:pPr algn="l"/>
            <a:r>
              <a:rPr lang="sv-SE" sz="1800" dirty="0">
                <a:solidFill>
                  <a:schemeClr val="tx1"/>
                </a:solidFill>
                <a:latin typeface="Avenir Medium" charset="0"/>
                <a:ea typeface="Avenir Medium" charset="0"/>
                <a:cs typeface="Avenir Medium" charset="0"/>
              </a:rPr>
              <a:t>Ledare: 		Johanna Alfredsson</a:t>
            </a:r>
          </a:p>
          <a:p>
            <a:pPr algn="l"/>
            <a:r>
              <a:rPr lang="sv-SE" sz="1800" dirty="0">
                <a:solidFill>
                  <a:schemeClr val="tx1"/>
                </a:solidFill>
                <a:latin typeface="Avenir Medium" charset="0"/>
                <a:ea typeface="Avenir Medium" charset="0"/>
                <a:cs typeface="Avenir Medium" charset="0"/>
              </a:rPr>
              <a:t>		Marie Harlin</a:t>
            </a:r>
          </a:p>
          <a:p>
            <a:pPr algn="l"/>
            <a:r>
              <a:rPr lang="sv-SE" sz="1800" dirty="0">
                <a:solidFill>
                  <a:schemeClr val="tx1"/>
                </a:solidFill>
                <a:latin typeface="Avenir Medium" charset="0"/>
                <a:ea typeface="Avenir Medium" charset="0"/>
                <a:cs typeface="Avenir Medium" charset="0"/>
              </a:rPr>
              <a:t>		Mikael Andersson</a:t>
            </a:r>
          </a:p>
          <a:p>
            <a:pPr algn="l"/>
            <a:r>
              <a:rPr lang="sv-SE" sz="1800" dirty="0">
                <a:solidFill>
                  <a:schemeClr val="tx1"/>
                </a:solidFill>
                <a:latin typeface="Avenir Medium" charset="0"/>
                <a:ea typeface="Avenir Medium" charset="0"/>
                <a:cs typeface="Avenir Medium" charset="0"/>
              </a:rPr>
              <a:t>		Kalle Edblom		</a:t>
            </a:r>
          </a:p>
          <a:p>
            <a:pPr algn="l"/>
            <a:r>
              <a:rPr lang="sv-SE" sz="1800" dirty="0">
                <a:solidFill>
                  <a:schemeClr val="tx1"/>
                </a:solidFill>
                <a:latin typeface="Avenir Medium" charset="0"/>
                <a:ea typeface="Avenir Medium" charset="0"/>
                <a:cs typeface="Avenir Medium" charset="0"/>
              </a:rPr>
              <a:t>		Patrik Junesved</a:t>
            </a:r>
          </a:p>
          <a:p>
            <a:pPr algn="l"/>
            <a:r>
              <a:rPr lang="sv-SE" sz="1800" dirty="0">
                <a:solidFill>
                  <a:schemeClr val="tx1"/>
                </a:solidFill>
                <a:latin typeface="Avenir Medium" charset="0"/>
                <a:ea typeface="Avenir Medium" charset="0"/>
                <a:cs typeface="Avenir Medium" charset="0"/>
              </a:rPr>
              <a:t>		Robert Svensson</a:t>
            </a:r>
          </a:p>
          <a:p>
            <a:pPr algn="l"/>
            <a:r>
              <a:rPr lang="sv-SE" sz="1800" dirty="0">
                <a:solidFill>
                  <a:schemeClr val="tx1"/>
                </a:solidFill>
                <a:latin typeface="Avenir Medium" charset="0"/>
                <a:ea typeface="Avenir Medium" charset="0"/>
                <a:cs typeface="Avenir Medium" charset="0"/>
              </a:rPr>
              <a:t>		Sandra Carling</a:t>
            </a:r>
          </a:p>
          <a:p>
            <a:pPr algn="l"/>
            <a:r>
              <a:rPr lang="sv-SE" sz="1800" dirty="0">
                <a:solidFill>
                  <a:schemeClr val="tx1"/>
                </a:solidFill>
                <a:latin typeface="Avenir Medium" charset="0"/>
                <a:ea typeface="Avenir Medium" charset="0"/>
                <a:cs typeface="Avenir Medium" charset="0"/>
              </a:rPr>
              <a:t>		Tomas Bolin			</a:t>
            </a:r>
          </a:p>
          <a:p>
            <a:r>
              <a:rPr lang="sv-SE" sz="1800" dirty="0">
                <a:solidFill>
                  <a:schemeClr val="tx1"/>
                </a:solidFill>
                <a:latin typeface="Avenir Medium" charset="0"/>
                <a:ea typeface="Avenir Medium" charset="0"/>
                <a:cs typeface="Avenir Medium" charset="0"/>
              </a:rPr>
              <a:t>	</a:t>
            </a:r>
          </a:p>
          <a:p>
            <a:pPr algn="l"/>
            <a:r>
              <a:rPr lang="sv-SE" sz="1800" dirty="0">
                <a:solidFill>
                  <a:schemeClr val="tx1"/>
                </a:solidFill>
                <a:latin typeface="Avenir Medium" charset="0"/>
                <a:ea typeface="Avenir Medium" charset="0"/>
                <a:cs typeface="Avenir Medium" charset="0"/>
              </a:rPr>
              <a:t>Lagförälder:	Håkan </a:t>
            </a:r>
            <a:r>
              <a:rPr lang="sv-SE" sz="1800" dirty="0" err="1">
                <a:solidFill>
                  <a:schemeClr val="tx1"/>
                </a:solidFill>
                <a:latin typeface="Avenir Medium" charset="0"/>
                <a:ea typeface="Avenir Medium" charset="0"/>
                <a:cs typeface="Avenir Medium" charset="0"/>
              </a:rPr>
              <a:t>Kuyumcu</a:t>
            </a:r>
            <a:r>
              <a:rPr lang="sv-SE" sz="1800" dirty="0">
                <a:solidFill>
                  <a:schemeClr val="tx1"/>
                </a:solidFill>
                <a:latin typeface="Avenir Medium" charset="0"/>
                <a:ea typeface="Avenir Medium" charset="0"/>
                <a:cs typeface="Avenir Medium" charset="0"/>
              </a:rPr>
              <a:t>				</a:t>
            </a:r>
          </a:p>
          <a:p>
            <a:pPr algn="l"/>
            <a:r>
              <a:rPr lang="sv-SE" sz="1800" dirty="0">
                <a:solidFill>
                  <a:schemeClr val="tx1"/>
                </a:solidFill>
                <a:latin typeface="Avenir Medium" charset="0"/>
                <a:ea typeface="Avenir Medium" charset="0"/>
                <a:cs typeface="Avenir Medium" charset="0"/>
              </a:rPr>
              <a:t>			</a:t>
            </a:r>
          </a:p>
          <a:p>
            <a:pPr algn="l"/>
            <a:r>
              <a:rPr lang="sv-SE" sz="1800" dirty="0">
                <a:solidFill>
                  <a:schemeClr val="tx1"/>
                </a:solidFill>
                <a:latin typeface="Avenir Medium" charset="0"/>
                <a:ea typeface="Avenir Medium" charset="0"/>
                <a:cs typeface="Avenir Medium" charset="0"/>
              </a:rPr>
              <a:t>Truppen:		30 pojkar + ca 10 på kö</a:t>
            </a:r>
            <a:br>
              <a:rPr lang="sv-SE" sz="1800" dirty="0">
                <a:solidFill>
                  <a:schemeClr val="tx1"/>
                </a:solidFill>
                <a:latin typeface="Avenir Medium" charset="0"/>
                <a:ea typeface="Avenir Medium" charset="0"/>
                <a:cs typeface="Avenir Medium" charset="0"/>
              </a:rPr>
            </a:br>
            <a:r>
              <a:rPr lang="sv-SE" sz="1800" dirty="0">
                <a:solidFill>
                  <a:schemeClr val="tx1"/>
                </a:solidFill>
                <a:latin typeface="Avenir Medium" charset="0"/>
                <a:ea typeface="Avenir Medium" charset="0"/>
                <a:cs typeface="Avenir Medium" charset="0"/>
              </a:rPr>
              <a:t>		</a:t>
            </a:r>
            <a:br>
              <a:rPr lang="sv-SE" sz="1800" dirty="0">
                <a:solidFill>
                  <a:schemeClr val="tx1"/>
                </a:solidFill>
                <a:latin typeface="Avenir Medium" charset="0"/>
                <a:ea typeface="Avenir Medium" charset="0"/>
                <a:cs typeface="Avenir Medium" charset="0"/>
              </a:rPr>
            </a:br>
            <a:r>
              <a:rPr lang="sv-SE" sz="1800" dirty="0">
                <a:solidFill>
                  <a:schemeClr val="tx1"/>
                </a:solidFill>
                <a:latin typeface="Avenir Medium" charset="0"/>
                <a:ea typeface="Avenir Medium" charset="0"/>
                <a:cs typeface="Avenir Medium" charset="0"/>
              </a:rPr>
              <a:t>		</a:t>
            </a:r>
          </a:p>
        </p:txBody>
      </p:sp>
      <p:sp>
        <p:nvSpPr>
          <p:cNvPr id="5" name="Platshållare för bildnumm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2B727D-7691-4C66-9485-1A97E25B071E}" type="slidenum">
              <a:rPr kumimoji="0" lang="sv-SE"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Tree>
    <p:extLst>
      <p:ext uri="{BB962C8B-B14F-4D97-AF65-F5344CB8AC3E}">
        <p14:creationId xmlns:p14="http://schemas.microsoft.com/office/powerpoint/2010/main" val="13103312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500"/>
                                        <p:tgtEl>
                                          <p:spTgt spid="6">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fade">
                                      <p:cBhvr>
                                        <p:cTn id="25" dur="500"/>
                                        <p:tgtEl>
                                          <p:spTgt spid="6">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fade">
                                      <p:cBhvr>
                                        <p:cTn id="28" dur="500"/>
                                        <p:tgtEl>
                                          <p:spTgt spid="6">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animEffect transition="in" filter="fade">
                                      <p:cBhvr>
                                        <p:cTn id="33" dur="500"/>
                                        <p:tgtEl>
                                          <p:spTgt spid="6">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xEl>
                                              <p:pRg st="11" end="11"/>
                                            </p:txEl>
                                          </p:spTgt>
                                        </p:tgtEl>
                                        <p:attrNameLst>
                                          <p:attrName>style.visibility</p:attrName>
                                        </p:attrNameLst>
                                      </p:cBhvr>
                                      <p:to>
                                        <p:strVal val="visible"/>
                                      </p:to>
                                    </p:set>
                                    <p:animEffect transition="in" filter="fade">
                                      <p:cBhvr>
                                        <p:cTn id="38"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74A7-0444-C2FC-85CA-FDBD831B0C0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A5C2432-D7A1-C683-8D62-5469237BD7D2}"/>
              </a:ext>
            </a:extLst>
          </p:cNvPr>
          <p:cNvSpPr>
            <a:spLocks noGrp="1"/>
          </p:cNvSpPr>
          <p:nvPr>
            <p:ph type="ctrTitle"/>
          </p:nvPr>
        </p:nvSpPr>
        <p:spPr>
          <a:xfrm>
            <a:off x="2200200" y="0"/>
            <a:ext cx="6332240" cy="1725785"/>
          </a:xfrm>
        </p:spPr>
        <p:txBody>
          <a:bodyPr>
            <a:normAutofit/>
          </a:bodyPr>
          <a:lstStyle/>
          <a:p>
            <a:pPr algn="r"/>
            <a:r>
              <a:rPr lang="sv-SE" sz="3200" b="1" dirty="0">
                <a:latin typeface="Avenir Heavy" charset="0"/>
                <a:ea typeface="Avenir Heavy" charset="0"/>
                <a:cs typeface="Avenir Heavy" charset="0"/>
              </a:rPr>
              <a:t>Ledare/Truppen</a:t>
            </a:r>
          </a:p>
        </p:txBody>
      </p:sp>
      <p:sp>
        <p:nvSpPr>
          <p:cNvPr id="5" name="Platshållare för bildnummer 4">
            <a:extLst>
              <a:ext uri="{FF2B5EF4-FFF2-40B4-BE49-F238E27FC236}">
                <a16:creationId xmlns:a16="http://schemas.microsoft.com/office/drawing/2014/main" id="{6D81265F-9D16-BE6E-2E6A-292D287B2F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2B727D-7691-4C66-9485-1A97E25B071E}" type="slidenum">
              <a:rPr kumimoji="0" lang="sv-SE"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4" name="Bildobjekt 3">
            <a:extLst>
              <a:ext uri="{FF2B5EF4-FFF2-40B4-BE49-F238E27FC236}">
                <a16:creationId xmlns:a16="http://schemas.microsoft.com/office/drawing/2014/main" id="{A4AE13BD-CA79-7658-3B01-670ABD53D4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pic>
        <p:nvPicPr>
          <p:cNvPr id="9" name="Bildobjekt 8" descr="The image contains text about new regulations for coaches under the youth and youth categories for the 2026/27 season, detailing the validity periods for different levels of coaching certifications.&#10;&#10;AI-genererat innehåll kan vara felaktigt.">
            <a:extLst>
              <a:ext uri="{FF2B5EF4-FFF2-40B4-BE49-F238E27FC236}">
                <a16:creationId xmlns:a16="http://schemas.microsoft.com/office/drawing/2014/main" id="{7EAEDC87-A005-E21F-1F92-9D6E5E9C2058}"/>
              </a:ext>
            </a:extLst>
          </p:cNvPr>
          <p:cNvPicPr>
            <a:picLocks noChangeAspect="1"/>
          </p:cNvPicPr>
          <p:nvPr/>
        </p:nvPicPr>
        <p:blipFill>
          <a:blip r:embed="rId3"/>
          <a:stretch>
            <a:fillRect/>
          </a:stretch>
        </p:blipFill>
        <p:spPr>
          <a:xfrm>
            <a:off x="611560" y="1556792"/>
            <a:ext cx="8169396" cy="4792596"/>
          </a:xfrm>
          <a:prstGeom prst="rect">
            <a:avLst/>
          </a:prstGeom>
        </p:spPr>
      </p:pic>
    </p:spTree>
    <p:extLst>
      <p:ext uri="{BB962C8B-B14F-4D97-AF65-F5344CB8AC3E}">
        <p14:creationId xmlns:p14="http://schemas.microsoft.com/office/powerpoint/2010/main" val="41734272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195736" y="0"/>
            <a:ext cx="6491064" cy="1700808"/>
          </a:xfrm>
        </p:spPr>
        <p:txBody>
          <a:bodyPr>
            <a:normAutofit/>
          </a:bodyPr>
          <a:lstStyle/>
          <a:p>
            <a:pPr algn="r"/>
            <a:r>
              <a:rPr lang="sv-SE" sz="3200" b="1" dirty="0">
                <a:latin typeface="Avenir Heavy" charset="0"/>
                <a:ea typeface="Avenir Heavy" charset="0"/>
                <a:cs typeface="Avenir Heavy" charset="0"/>
              </a:rPr>
              <a:t>Klubbpolicy</a:t>
            </a:r>
          </a:p>
        </p:txBody>
      </p:sp>
      <p:sp>
        <p:nvSpPr>
          <p:cNvPr id="3" name="Platshållare för innehåll 2"/>
          <p:cNvSpPr>
            <a:spLocks noGrp="1"/>
          </p:cNvSpPr>
          <p:nvPr>
            <p:ph idx="1"/>
          </p:nvPr>
        </p:nvSpPr>
        <p:spPr>
          <a:xfrm>
            <a:off x="1165920" y="1389007"/>
            <a:ext cx="6812160" cy="4536504"/>
          </a:xfrm>
        </p:spPr>
        <p:txBody>
          <a:bodyPr>
            <a:normAutofit/>
          </a:bodyPr>
          <a:lstStyle/>
          <a:p>
            <a:r>
              <a:rPr lang="sv-SE" sz="1800" dirty="0">
                <a:latin typeface="Avenir Medium" charset="0"/>
                <a:ea typeface="Avenir Medium" charset="0"/>
                <a:cs typeface="Avenir Medium" charset="0"/>
              </a:rPr>
              <a:t>I Jönköpings IK ungdomspolicy kan du läsa om</a:t>
            </a:r>
            <a:endParaRPr lang="sv-SE" sz="1600" dirty="0">
              <a:solidFill>
                <a:prstClr val="black"/>
              </a:solidFill>
              <a:latin typeface="Avenir Medium" charset="0"/>
              <a:ea typeface="Avenir Medium" charset="0"/>
              <a:cs typeface="Avenir Medium" charset="0"/>
            </a:endParaRPr>
          </a:p>
          <a:p>
            <a:pPr lvl="1">
              <a:spcBef>
                <a:spcPts val="200"/>
              </a:spcBef>
            </a:pPr>
            <a:r>
              <a:rPr lang="sv-SE" sz="1600" dirty="0">
                <a:solidFill>
                  <a:prstClr val="black"/>
                </a:solidFill>
                <a:latin typeface="Avenir Medium" charset="0"/>
                <a:ea typeface="Avenir Medium" charset="0"/>
                <a:cs typeface="Avenir Medium" charset="0"/>
              </a:rPr>
              <a:t>Värdegrund</a:t>
            </a:r>
          </a:p>
          <a:p>
            <a:pPr lvl="1">
              <a:spcBef>
                <a:spcPts val="200"/>
              </a:spcBef>
            </a:pPr>
            <a:r>
              <a:rPr lang="sv-SE" sz="1600" dirty="0">
                <a:solidFill>
                  <a:prstClr val="black"/>
                </a:solidFill>
                <a:latin typeface="Avenir Medium" charset="0"/>
                <a:ea typeface="Avenir Medium" charset="0"/>
                <a:cs typeface="Avenir Medium" charset="0"/>
              </a:rPr>
              <a:t>Syfte</a:t>
            </a:r>
          </a:p>
          <a:p>
            <a:pPr lvl="1">
              <a:spcBef>
                <a:spcPts val="200"/>
              </a:spcBef>
            </a:pPr>
            <a:r>
              <a:rPr lang="sv-SE" sz="1600" dirty="0">
                <a:solidFill>
                  <a:srgbClr val="000000"/>
                </a:solidFill>
                <a:latin typeface="Avenir Medium" charset="0"/>
                <a:ea typeface="Avenir Medium" charset="0"/>
                <a:cs typeface="Avenir Medium" charset="0"/>
              </a:rPr>
              <a:t>Målsättni</a:t>
            </a:r>
            <a:r>
              <a:rPr lang="sv-SE" sz="1600" dirty="0">
                <a:solidFill>
                  <a:prstClr val="black"/>
                </a:solidFill>
                <a:latin typeface="Avenir Medium" charset="0"/>
                <a:ea typeface="Avenir Medium" charset="0"/>
                <a:cs typeface="Avenir Medium" charset="0"/>
              </a:rPr>
              <a:t>ng </a:t>
            </a:r>
          </a:p>
          <a:p>
            <a:pPr lvl="1">
              <a:spcBef>
                <a:spcPts val="200"/>
              </a:spcBef>
            </a:pPr>
            <a:r>
              <a:rPr lang="sv-SE" sz="1600" dirty="0">
                <a:latin typeface="Avenir Medium" charset="0"/>
                <a:ea typeface="Avenir Medium" charset="0"/>
                <a:cs typeface="Avenir Medium" charset="0"/>
              </a:rPr>
              <a:t>Finns att ladda ner på Laget.se</a:t>
            </a:r>
            <a:br>
              <a:rPr lang="sv-SE" sz="1600" dirty="0">
                <a:latin typeface="Avenir Medium" charset="0"/>
                <a:ea typeface="Avenir Medium" charset="0"/>
                <a:cs typeface="Avenir Medium" charset="0"/>
              </a:rPr>
            </a:br>
            <a:r>
              <a:rPr lang="sv-SE" sz="1600" dirty="0">
                <a:latin typeface="Avenir Medium" charset="0"/>
                <a:ea typeface="Avenir Medium" charset="0"/>
                <a:cs typeface="Avenir Medium" charset="0"/>
                <a:hlinkClick r:id="rId2"/>
              </a:rPr>
              <a:t>https://www.laget.se/jikbarnungdom/Document</a:t>
            </a:r>
            <a:endParaRPr lang="sv-SE" sz="1600" dirty="0">
              <a:latin typeface="Avenir Medium" charset="0"/>
              <a:ea typeface="Avenir Medium" charset="0"/>
              <a:cs typeface="Avenir Medium" charset="0"/>
            </a:endParaRPr>
          </a:p>
          <a:p>
            <a:pPr marL="457200" lvl="1" indent="0">
              <a:spcBef>
                <a:spcPts val="200"/>
              </a:spcBef>
              <a:buNone/>
            </a:pPr>
            <a:endParaRPr lang="sv-SE" sz="1600" dirty="0">
              <a:latin typeface="Avenir Medium" charset="0"/>
              <a:ea typeface="Avenir Medium" charset="0"/>
              <a:cs typeface="Avenir Medium" charset="0"/>
            </a:endParaRPr>
          </a:p>
          <a:p>
            <a:pPr lvl="1">
              <a:spcBef>
                <a:spcPts val="200"/>
              </a:spcBef>
            </a:pPr>
            <a:endParaRPr lang="sv-SE" sz="1800" dirty="0">
              <a:latin typeface="Avenir Medium" charset="0"/>
              <a:ea typeface="Avenir Medium" charset="0"/>
              <a:cs typeface="Avenir Medium" charset="0"/>
            </a:endParaRPr>
          </a:p>
          <a:p>
            <a:pPr lvl="1">
              <a:spcBef>
                <a:spcPts val="200"/>
              </a:spcBef>
            </a:pPr>
            <a:endParaRPr lang="sv-SE" sz="1800" dirty="0">
              <a:latin typeface="Avenir Medium" charset="0"/>
              <a:ea typeface="Avenir Medium" charset="0"/>
              <a:cs typeface="Avenir Medium" charset="0"/>
            </a:endParaRPr>
          </a:p>
          <a:p>
            <a:pPr marL="457200" lvl="1" indent="0">
              <a:spcBef>
                <a:spcPts val="200"/>
              </a:spcBef>
              <a:buNone/>
            </a:pPr>
            <a:endParaRPr lang="sv-SE" sz="1800" dirty="0">
              <a:latin typeface="Avenir Medium" charset="0"/>
              <a:ea typeface="Avenir Medium" charset="0"/>
              <a:cs typeface="Avenir Medium" charset="0"/>
            </a:endParaRPr>
          </a:p>
          <a:p>
            <a:pPr lvl="1">
              <a:spcBef>
                <a:spcPts val="200"/>
              </a:spcBef>
            </a:pPr>
            <a:endParaRPr lang="sv-SE" sz="1800" dirty="0">
              <a:latin typeface="Avenir Medium" charset="0"/>
              <a:ea typeface="Avenir Medium" charset="0"/>
              <a:cs typeface="Avenir Medium" charset="0"/>
            </a:endParaRPr>
          </a:p>
          <a:p>
            <a:pPr lvl="1">
              <a:spcBef>
                <a:spcPts val="200"/>
              </a:spcBef>
            </a:pPr>
            <a:endParaRPr lang="sv-SE" sz="1800" dirty="0">
              <a:latin typeface="Avenir Medium" charset="0"/>
              <a:ea typeface="Avenir Medium" charset="0"/>
              <a:cs typeface="Avenir Medium" charset="0"/>
            </a:endParaRPr>
          </a:p>
          <a:p>
            <a:pPr>
              <a:spcBef>
                <a:spcPts val="1080"/>
              </a:spcBef>
            </a:pPr>
            <a:endParaRPr lang="sv-SE" sz="1600" dirty="0">
              <a:latin typeface="Avenir Medium" charset="0"/>
              <a:ea typeface="Avenir Medium" charset="0"/>
              <a:cs typeface="Avenir Medium" charset="0"/>
            </a:endParaRPr>
          </a:p>
        </p:txBody>
      </p:sp>
      <p:sp>
        <p:nvSpPr>
          <p:cNvPr id="4" name="Platshållare för bildnummer 3"/>
          <p:cNvSpPr>
            <a:spLocks noGrp="1"/>
          </p:cNvSpPr>
          <p:nvPr>
            <p:ph type="sldNum" sz="quarter" idx="12"/>
          </p:nvPr>
        </p:nvSpPr>
        <p:spPr/>
        <p:txBody>
          <a:bodyPr/>
          <a:lstStyle/>
          <a:p>
            <a:fld id="{942B727D-7691-4C66-9485-1A97E25B071E}" type="slidenum">
              <a:rPr lang="sv-SE" smtClean="0">
                <a:solidFill>
                  <a:prstClr val="black">
                    <a:tint val="75000"/>
                  </a:prstClr>
                </a:solidFill>
              </a:rPr>
              <a:pPr/>
              <a:t>5</a:t>
            </a:fld>
            <a:endParaRPr lang="sv-SE">
              <a:solidFill>
                <a:prstClr val="black">
                  <a:tint val="75000"/>
                </a:prstClr>
              </a:solidFill>
            </a:endParaRPr>
          </a:p>
        </p:txBody>
      </p:sp>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pic>
        <p:nvPicPr>
          <p:cNvPr id="7" name="Bildobjekt 6">
            <a:extLst>
              <a:ext uri="{FF2B5EF4-FFF2-40B4-BE49-F238E27FC236}">
                <a16:creationId xmlns:a16="http://schemas.microsoft.com/office/drawing/2014/main" id="{3510E810-6829-1756-E77A-5EC5CE01A851}"/>
              </a:ext>
            </a:extLst>
          </p:cNvPr>
          <p:cNvPicPr>
            <a:picLocks noChangeAspect="1"/>
          </p:cNvPicPr>
          <p:nvPr/>
        </p:nvPicPr>
        <p:blipFill>
          <a:blip r:embed="rId4"/>
          <a:stretch>
            <a:fillRect/>
          </a:stretch>
        </p:blipFill>
        <p:spPr>
          <a:xfrm>
            <a:off x="755576" y="3284984"/>
            <a:ext cx="7861902" cy="3034804"/>
          </a:xfrm>
          <a:prstGeom prst="rect">
            <a:avLst/>
          </a:prstGeom>
        </p:spPr>
      </p:pic>
    </p:spTree>
    <p:extLst>
      <p:ext uri="{BB962C8B-B14F-4D97-AF65-F5344CB8AC3E}">
        <p14:creationId xmlns:p14="http://schemas.microsoft.com/office/powerpoint/2010/main" val="9243345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195736" y="0"/>
            <a:ext cx="6491064" cy="1700808"/>
          </a:xfrm>
        </p:spPr>
        <p:txBody>
          <a:bodyPr>
            <a:normAutofit/>
          </a:bodyPr>
          <a:lstStyle/>
          <a:p>
            <a:pPr algn="r"/>
            <a:r>
              <a:rPr lang="sv-SE" sz="3200" b="1" dirty="0" err="1">
                <a:latin typeface="Avenir Heavy" charset="0"/>
                <a:ea typeface="Avenir Heavy" charset="0"/>
                <a:cs typeface="Avenir Heavy" charset="0"/>
              </a:rPr>
              <a:t>JIK:s</a:t>
            </a:r>
            <a:r>
              <a:rPr lang="sv-SE" sz="3200" b="1" dirty="0">
                <a:latin typeface="Avenir Heavy" charset="0"/>
                <a:ea typeface="Avenir Heavy" charset="0"/>
                <a:cs typeface="Avenir Heavy" charset="0"/>
              </a:rPr>
              <a:t> utvecklingsmodell</a:t>
            </a:r>
          </a:p>
        </p:txBody>
      </p:sp>
      <p:sp>
        <p:nvSpPr>
          <p:cNvPr id="3" name="Platshållare för innehåll 2"/>
          <p:cNvSpPr>
            <a:spLocks noGrp="1"/>
          </p:cNvSpPr>
          <p:nvPr>
            <p:ph idx="1"/>
          </p:nvPr>
        </p:nvSpPr>
        <p:spPr>
          <a:xfrm>
            <a:off x="827584" y="1389007"/>
            <a:ext cx="7920880" cy="2616057"/>
          </a:xfrm>
        </p:spPr>
        <p:txBody>
          <a:bodyPr>
            <a:normAutofit fontScale="62500" lnSpcReduction="20000"/>
          </a:bodyPr>
          <a:lstStyle/>
          <a:p>
            <a:pPr marL="0" indent="0">
              <a:lnSpc>
                <a:spcPct val="107000"/>
              </a:lnSpc>
              <a:spcAft>
                <a:spcPts val="800"/>
              </a:spcAft>
              <a:buNone/>
            </a:pPr>
            <a:r>
              <a:rPr lang="sv-SE" sz="1800" b="1" i="1" dirty="0" err="1">
                <a:solidFill>
                  <a:srgbClr val="0070C0"/>
                </a:solidFill>
                <a:effectLst/>
                <a:latin typeface="Calibri" panose="020F0502020204030204" pitchFamily="34" charset="0"/>
                <a:ea typeface="Courier New" panose="02070309020205020404" pitchFamily="49" charset="0"/>
                <a:cs typeface="Calibri" panose="020F0502020204030204" pitchFamily="34" charset="0"/>
              </a:rPr>
              <a:t>JIK:s</a:t>
            </a:r>
            <a:r>
              <a:rPr lang="sv-SE" sz="1800" b="1" i="1" dirty="0">
                <a:solidFill>
                  <a:srgbClr val="0070C0"/>
                </a:solidFill>
                <a:effectLst/>
                <a:latin typeface="Calibri" panose="020F0502020204030204" pitchFamily="34" charset="0"/>
                <a:ea typeface="Courier New" panose="02070309020205020404" pitchFamily="49" charset="0"/>
                <a:cs typeface="Calibri" panose="020F0502020204030204" pitchFamily="34" charset="0"/>
              </a:rPr>
              <a:t> utvecklingsmodell</a:t>
            </a:r>
            <a:r>
              <a:rPr lang="sv-SE" sz="1800" dirty="0">
                <a:solidFill>
                  <a:srgbClr val="0070C0"/>
                </a:solidFill>
                <a:effectLst/>
                <a:latin typeface="Calibri" panose="020F0502020204030204" pitchFamily="34" charset="0"/>
                <a:ea typeface="Courier New" panose="02070309020205020404" pitchFamily="49" charset="0"/>
                <a:cs typeface="Calibri" panose="020F0502020204030204" pitchFamily="34" charset="0"/>
              </a:rPr>
              <a:t> </a:t>
            </a:r>
            <a:r>
              <a:rPr lang="sv-SE" sz="1800" dirty="0">
                <a:effectLst/>
                <a:latin typeface="Calibri" panose="020F0502020204030204" pitchFamily="34" charset="0"/>
                <a:ea typeface="Courier New" panose="02070309020205020404" pitchFamily="49" charset="0"/>
                <a:cs typeface="Calibri" panose="020F0502020204030204" pitchFamily="34" charset="0"/>
              </a:rPr>
              <a:t>bygger bland annat på Svensk Innebandys Utvecklingsmodell (SIU) och följer riktlinjerna i </a:t>
            </a:r>
            <a:r>
              <a:rPr lang="sv-SE" sz="1800" dirty="0" err="1">
                <a:effectLst/>
                <a:latin typeface="Calibri" panose="020F0502020204030204" pitchFamily="34" charset="0"/>
                <a:ea typeface="Courier New" panose="02070309020205020404" pitchFamily="49" charset="0"/>
                <a:cs typeface="Calibri" panose="020F0502020204030204" pitchFamily="34" charset="0"/>
              </a:rPr>
              <a:t>JIK:s</a:t>
            </a:r>
            <a:r>
              <a:rPr lang="sv-SE" sz="1800" dirty="0">
                <a:effectLst/>
                <a:latin typeface="Calibri" panose="020F0502020204030204" pitchFamily="34" charset="0"/>
                <a:ea typeface="Courier New" panose="02070309020205020404" pitchFamily="49" charset="0"/>
                <a:cs typeface="Calibri" panose="020F0502020204030204" pitchFamily="34" charset="0"/>
              </a:rPr>
              <a:t> Barn- och ungdomspolicy.  </a:t>
            </a:r>
            <a:endParaRPr lang="sv-SE" sz="1800" dirty="0">
              <a:effectLst/>
              <a:latin typeface="Calibri" panose="020F0502020204030204" pitchFamily="34" charset="0"/>
              <a:ea typeface="Calibri" panose="020F0502020204030204" pitchFamily="34" charset="0"/>
            </a:endParaRPr>
          </a:p>
          <a:p>
            <a:pPr marL="0" indent="0">
              <a:lnSpc>
                <a:spcPct val="107000"/>
              </a:lnSpc>
              <a:spcAft>
                <a:spcPts val="800"/>
              </a:spcAft>
              <a:buNone/>
            </a:pPr>
            <a:r>
              <a:rPr lang="sv-SE" sz="1800" dirty="0">
                <a:effectLst/>
                <a:latin typeface="Calibri" panose="020F0502020204030204" pitchFamily="34" charset="0"/>
                <a:ea typeface="Courier New" panose="02070309020205020404" pitchFamily="49" charset="0"/>
                <a:cs typeface="Calibri" panose="020F0502020204030204" pitchFamily="34" charset="0"/>
              </a:rPr>
              <a:t>Svensk Innebandys Utvecklingsmodell (SIU) är innebandyns långsiktiga modell för idrottsutövande. Innehållet i SIU är helt baserat på idrottsvetenskaplig litteratur och ger Svensk Innebandy en samsyn kring träning och utveckling av spelare. </a:t>
            </a:r>
            <a:br>
              <a:rPr lang="sv-SE" sz="1800" dirty="0">
                <a:effectLst/>
                <a:latin typeface="Calibri" panose="020F0502020204030204" pitchFamily="34" charset="0"/>
                <a:ea typeface="Courier New" panose="02070309020205020404" pitchFamily="49" charset="0"/>
                <a:cs typeface="Calibri" panose="020F0502020204030204" pitchFamily="34" charset="0"/>
              </a:rPr>
            </a:br>
            <a:br>
              <a:rPr lang="sv-SE" sz="1800" dirty="0">
                <a:effectLst/>
                <a:latin typeface="Calibri" panose="020F0502020204030204" pitchFamily="34" charset="0"/>
                <a:ea typeface="Courier New" panose="02070309020205020404" pitchFamily="49" charset="0"/>
                <a:cs typeface="Calibri" panose="020F0502020204030204" pitchFamily="34" charset="0"/>
              </a:rPr>
            </a:br>
            <a:r>
              <a:rPr lang="sv-SE" sz="1800" b="1" kern="0" dirty="0">
                <a:effectLst/>
                <a:latin typeface="Calibri" panose="020F0502020204030204" pitchFamily="34" charset="0"/>
                <a:ea typeface="Courier New" panose="02070309020205020404" pitchFamily="49" charset="0"/>
                <a:cs typeface="Calibri" panose="020F0502020204030204" pitchFamily="34" charset="0"/>
              </a:rPr>
              <a:t>Syfte</a:t>
            </a:r>
            <a:endParaRPr lang="sv-SE" sz="1800" b="1" kern="0" dirty="0">
              <a:effectLst/>
              <a:latin typeface="Calibri" panose="020F0502020204030204" pitchFamily="34" charset="0"/>
            </a:endParaRPr>
          </a:p>
          <a:p>
            <a:pPr marL="0" indent="0">
              <a:lnSpc>
                <a:spcPct val="107000"/>
              </a:lnSpc>
              <a:spcAft>
                <a:spcPts val="800"/>
              </a:spcAft>
              <a:buNone/>
            </a:pPr>
            <a:r>
              <a:rPr lang="sv-SE" sz="1800" dirty="0">
                <a:effectLst/>
                <a:latin typeface="Calibri" panose="020F0502020204030204" pitchFamily="34" charset="0"/>
                <a:ea typeface="Calibri" panose="020F0502020204030204" pitchFamily="34" charset="0"/>
                <a:cs typeface="Calibri" panose="020F0502020204030204" pitchFamily="34" charset="0"/>
              </a:rPr>
              <a:t>Syftet med Utvecklingsmodellen är att tydliggöra </a:t>
            </a:r>
            <a:r>
              <a:rPr lang="sv-SE" sz="1800" dirty="0">
                <a:effectLst/>
                <a:latin typeface="Calibri" panose="020F0502020204030204" pitchFamily="34" charset="0"/>
                <a:ea typeface="Courier New" panose="02070309020205020404" pitchFamily="49" charset="0"/>
                <a:cs typeface="Calibri" panose="020F0502020204030204" pitchFamily="34" charset="0"/>
              </a:rPr>
              <a:t>hur JIK bedriver sin barn- och ungdomsverksamhet, vilket ska leda till att det blir tydligt för tränare/ledare, spelare, föräldrar och andra intressenter.</a:t>
            </a:r>
            <a:endParaRPr lang="sv-SE" sz="1800" dirty="0">
              <a:effectLst/>
              <a:latin typeface="Calibri" panose="020F0502020204030204" pitchFamily="34" charset="0"/>
              <a:ea typeface="Calibri" panose="020F0502020204030204" pitchFamily="34" charset="0"/>
            </a:endParaRPr>
          </a:p>
          <a:p>
            <a:pPr marL="0" indent="0">
              <a:lnSpc>
                <a:spcPct val="107000"/>
              </a:lnSpc>
              <a:spcAft>
                <a:spcPts val="800"/>
              </a:spcAft>
              <a:buNone/>
            </a:pPr>
            <a:r>
              <a:rPr lang="sv-SE" sz="1800" dirty="0">
                <a:effectLst/>
                <a:latin typeface="Calibri" panose="020F0502020204030204" pitchFamily="34" charset="0"/>
                <a:ea typeface="Calibri" panose="020F0502020204030204" pitchFamily="34" charset="0"/>
                <a:cs typeface="Calibri" panose="020F0502020204030204" pitchFamily="34" charset="0"/>
              </a:rPr>
              <a:t>Vi vill skapa en långsiktigt och hållbar utveckling för både spelare och ledare och förutsättningar för livslångt idrottande.</a:t>
            </a:r>
            <a:endParaRPr lang="sv-SE" sz="1800" dirty="0">
              <a:effectLst/>
              <a:latin typeface="Calibri" panose="020F0502020204030204" pitchFamily="34" charset="0"/>
              <a:ea typeface="Calibri" panose="020F0502020204030204" pitchFamily="34" charset="0"/>
            </a:endParaRPr>
          </a:p>
          <a:p>
            <a:pPr marL="0" indent="0" algn="ctr">
              <a:lnSpc>
                <a:spcPct val="107000"/>
              </a:lnSpc>
              <a:spcAft>
                <a:spcPts val="800"/>
              </a:spcAft>
              <a:buNone/>
            </a:pPr>
            <a:r>
              <a:rPr lang="sv-SE" sz="1800" dirty="0">
                <a:solidFill>
                  <a:srgbClr val="0070C0"/>
                </a:solidFill>
                <a:effectLst/>
                <a:latin typeface="Calibri" panose="020F0502020204030204" pitchFamily="34" charset="0"/>
                <a:ea typeface="Times New Roman" panose="02020603050405020304" pitchFamily="18" charset="0"/>
              </a:rPr>
              <a:t>”För JIK är Bredden Elit!”</a:t>
            </a:r>
            <a:endParaRPr lang="sv-SE" sz="1600" dirty="0">
              <a:solidFill>
                <a:prstClr val="black"/>
              </a:solidFill>
              <a:latin typeface="Avenir Medium" charset="0"/>
              <a:ea typeface="Avenir Medium" charset="0"/>
              <a:cs typeface="Avenir Medium" charset="0"/>
            </a:endParaRPr>
          </a:p>
          <a:p>
            <a:pPr marL="457200" lvl="1" indent="0">
              <a:spcBef>
                <a:spcPts val="200"/>
              </a:spcBef>
              <a:buNone/>
            </a:pPr>
            <a:endParaRPr lang="sv-SE" sz="1600" dirty="0">
              <a:latin typeface="Avenir Medium" charset="0"/>
              <a:ea typeface="Avenir Medium" charset="0"/>
              <a:cs typeface="Avenir Medium" charset="0"/>
            </a:endParaRPr>
          </a:p>
          <a:p>
            <a:pPr lvl="1">
              <a:spcBef>
                <a:spcPts val="200"/>
              </a:spcBef>
            </a:pPr>
            <a:endParaRPr lang="sv-SE" sz="1800" dirty="0">
              <a:latin typeface="Avenir Medium" charset="0"/>
              <a:ea typeface="Avenir Medium" charset="0"/>
              <a:cs typeface="Avenir Medium" charset="0"/>
            </a:endParaRPr>
          </a:p>
          <a:p>
            <a:pPr lvl="1">
              <a:spcBef>
                <a:spcPts val="200"/>
              </a:spcBef>
            </a:pPr>
            <a:endParaRPr lang="sv-SE" sz="1800" dirty="0">
              <a:latin typeface="Avenir Medium" charset="0"/>
              <a:ea typeface="Avenir Medium" charset="0"/>
              <a:cs typeface="Avenir Medium" charset="0"/>
            </a:endParaRPr>
          </a:p>
          <a:p>
            <a:pPr marL="457200" lvl="1" indent="0">
              <a:spcBef>
                <a:spcPts val="200"/>
              </a:spcBef>
              <a:buNone/>
            </a:pPr>
            <a:endParaRPr lang="sv-SE" sz="1800" dirty="0">
              <a:latin typeface="Avenir Medium" charset="0"/>
              <a:ea typeface="Avenir Medium" charset="0"/>
              <a:cs typeface="Avenir Medium" charset="0"/>
            </a:endParaRPr>
          </a:p>
          <a:p>
            <a:pPr lvl="1">
              <a:spcBef>
                <a:spcPts val="1080"/>
              </a:spcBef>
            </a:pPr>
            <a:endParaRPr lang="sv-SE" sz="1200" dirty="0">
              <a:latin typeface="Avenir Medium" charset="0"/>
              <a:ea typeface="Avenir Medium" charset="0"/>
              <a:cs typeface="Avenir Medium" charset="0"/>
            </a:endParaRPr>
          </a:p>
          <a:p>
            <a:pPr>
              <a:spcBef>
                <a:spcPts val="1080"/>
              </a:spcBef>
            </a:pPr>
            <a:endParaRPr lang="sv-SE" sz="1600" dirty="0">
              <a:latin typeface="Avenir Medium" charset="0"/>
              <a:ea typeface="Avenir Medium" charset="0"/>
              <a:cs typeface="Avenir Medium" charset="0"/>
            </a:endParaRPr>
          </a:p>
        </p:txBody>
      </p:sp>
      <p:sp>
        <p:nvSpPr>
          <p:cNvPr id="4" name="Platshållare för bildnummer 3"/>
          <p:cNvSpPr>
            <a:spLocks noGrp="1"/>
          </p:cNvSpPr>
          <p:nvPr>
            <p:ph type="sldNum" sz="quarter" idx="12"/>
          </p:nvPr>
        </p:nvSpPr>
        <p:spPr/>
        <p:txBody>
          <a:bodyPr/>
          <a:lstStyle/>
          <a:p>
            <a:fld id="{942B727D-7691-4C66-9485-1A97E25B071E}" type="slidenum">
              <a:rPr lang="sv-SE" smtClean="0">
                <a:solidFill>
                  <a:prstClr val="black">
                    <a:tint val="75000"/>
                  </a:prstClr>
                </a:solidFill>
              </a:rPr>
              <a:pPr/>
              <a:t>6</a:t>
            </a:fld>
            <a:endParaRPr lang="sv-SE">
              <a:solidFill>
                <a:prstClr val="black">
                  <a:tint val="75000"/>
                </a:prstClr>
              </a:solidFill>
            </a:endParaRPr>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pic>
        <p:nvPicPr>
          <p:cNvPr id="9" name="Bildobjekt 8">
            <a:extLst>
              <a:ext uri="{FF2B5EF4-FFF2-40B4-BE49-F238E27FC236}">
                <a16:creationId xmlns:a16="http://schemas.microsoft.com/office/drawing/2014/main" id="{883F27B1-24D0-317B-CA65-D50A1E6E8BF1}"/>
              </a:ext>
            </a:extLst>
          </p:cNvPr>
          <p:cNvPicPr>
            <a:picLocks noChangeAspect="1"/>
          </p:cNvPicPr>
          <p:nvPr/>
        </p:nvPicPr>
        <p:blipFill>
          <a:blip r:embed="rId3"/>
          <a:stretch>
            <a:fillRect/>
          </a:stretch>
        </p:blipFill>
        <p:spPr>
          <a:xfrm>
            <a:off x="2567831" y="3575364"/>
            <a:ext cx="4520602" cy="2780986"/>
          </a:xfrm>
          <a:prstGeom prst="rect">
            <a:avLst/>
          </a:prstGeom>
        </p:spPr>
      </p:pic>
    </p:spTree>
    <p:extLst>
      <p:ext uri="{BB962C8B-B14F-4D97-AF65-F5344CB8AC3E}">
        <p14:creationId xmlns:p14="http://schemas.microsoft.com/office/powerpoint/2010/main" val="3002614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195736" y="0"/>
            <a:ext cx="6491064" cy="1700808"/>
          </a:xfrm>
        </p:spPr>
        <p:txBody>
          <a:bodyPr>
            <a:normAutofit/>
          </a:bodyPr>
          <a:lstStyle/>
          <a:p>
            <a:pPr algn="r"/>
            <a:r>
              <a:rPr lang="sv-SE" sz="3200" b="1" dirty="0" err="1">
                <a:latin typeface="Avenir Heavy" charset="0"/>
                <a:ea typeface="Avenir Heavy" charset="0"/>
                <a:cs typeface="Avenir Heavy" charset="0"/>
              </a:rPr>
              <a:t>JIK:s</a:t>
            </a:r>
            <a:r>
              <a:rPr lang="sv-SE" sz="3200" b="1" dirty="0">
                <a:latin typeface="Avenir Heavy" charset="0"/>
                <a:ea typeface="Avenir Heavy" charset="0"/>
                <a:cs typeface="Avenir Heavy" charset="0"/>
              </a:rPr>
              <a:t> utvecklingsmodell</a:t>
            </a:r>
          </a:p>
        </p:txBody>
      </p:sp>
      <p:sp>
        <p:nvSpPr>
          <p:cNvPr id="3" name="Platshållare för innehåll 2"/>
          <p:cNvSpPr>
            <a:spLocks noGrp="1"/>
          </p:cNvSpPr>
          <p:nvPr>
            <p:ph idx="1"/>
          </p:nvPr>
        </p:nvSpPr>
        <p:spPr>
          <a:xfrm>
            <a:off x="1165920" y="1389007"/>
            <a:ext cx="6812160" cy="4536504"/>
          </a:xfrm>
        </p:spPr>
        <p:txBody>
          <a:bodyPr>
            <a:normAutofit fontScale="77500" lnSpcReduction="20000"/>
          </a:bodyPr>
          <a:lstStyle/>
          <a:p>
            <a:r>
              <a:rPr lang="sv-SE" sz="1800" b="1" dirty="0">
                <a:latin typeface="Avenir Medium" charset="0"/>
                <a:ea typeface="Avenir Medium" charset="0"/>
                <a:cs typeface="Avenir Medium" charset="0"/>
              </a:rPr>
              <a:t>Förväntningar på spelare:</a:t>
            </a:r>
            <a:endParaRPr lang="sv-SE" sz="1600" b="1" dirty="0">
              <a:solidFill>
                <a:prstClr val="black"/>
              </a:solidFill>
              <a:latin typeface="Avenir Medium" charset="0"/>
              <a:ea typeface="Avenir Medium" charset="0"/>
              <a:cs typeface="Avenir Medium" charset="0"/>
            </a:endParaRPr>
          </a:p>
          <a:p>
            <a:pPr lvl="1">
              <a:spcBef>
                <a:spcPts val="200"/>
              </a:spcBef>
            </a:pPr>
            <a:r>
              <a:rPr lang="sv-SE" sz="1600" dirty="0">
                <a:solidFill>
                  <a:prstClr val="black"/>
                </a:solidFill>
                <a:latin typeface="Avenir Medium" charset="0"/>
                <a:ea typeface="Avenir Medium" charset="0"/>
                <a:cs typeface="Avenir Medium" charset="0"/>
              </a:rPr>
              <a:t>Genomför skolarbetet med samma intresse som du har för innebandy.</a:t>
            </a:r>
          </a:p>
          <a:p>
            <a:pPr lvl="1">
              <a:spcBef>
                <a:spcPts val="200"/>
              </a:spcBef>
            </a:pPr>
            <a:r>
              <a:rPr lang="sv-SE" sz="1600" dirty="0">
                <a:solidFill>
                  <a:prstClr val="black"/>
                </a:solidFill>
                <a:latin typeface="Avenir Medium" charset="0"/>
                <a:ea typeface="Avenir Medium" charset="0"/>
                <a:cs typeface="Avenir Medium" charset="0"/>
              </a:rPr>
              <a:t>Följer klubbens uppsatta regler.</a:t>
            </a:r>
          </a:p>
          <a:p>
            <a:pPr lvl="1">
              <a:spcBef>
                <a:spcPts val="200"/>
              </a:spcBef>
            </a:pPr>
            <a:r>
              <a:rPr lang="sv-SE" sz="1600" dirty="0">
                <a:solidFill>
                  <a:prstClr val="black"/>
                </a:solidFill>
                <a:latin typeface="Avenir Medium" charset="0"/>
                <a:ea typeface="Avenir Medium" charset="0"/>
                <a:cs typeface="Avenir Medium" charset="0"/>
              </a:rPr>
              <a:t>Respekterar dina tränare, ledare, medspelare, motståndare samt domare.</a:t>
            </a:r>
          </a:p>
          <a:p>
            <a:pPr lvl="1">
              <a:spcBef>
                <a:spcPts val="200"/>
              </a:spcBef>
            </a:pPr>
            <a:r>
              <a:rPr lang="sv-SE" sz="1600" dirty="0">
                <a:solidFill>
                  <a:prstClr val="black"/>
                </a:solidFill>
                <a:latin typeface="Avenir Medium" charset="0"/>
                <a:ea typeface="Avenir Medium" charset="0"/>
                <a:cs typeface="Avenir Medium" charset="0"/>
              </a:rPr>
              <a:t>Genomför träningar och matcher på bästa sätt efter dina förutsättningar.</a:t>
            </a:r>
          </a:p>
          <a:p>
            <a:pPr lvl="1">
              <a:spcBef>
                <a:spcPts val="200"/>
              </a:spcBef>
            </a:pPr>
            <a:r>
              <a:rPr lang="sv-SE" sz="1600" dirty="0">
                <a:solidFill>
                  <a:prstClr val="black"/>
                </a:solidFill>
                <a:latin typeface="Avenir Medium" charset="0"/>
                <a:ea typeface="Avenir Medium" charset="0"/>
                <a:cs typeface="Avenir Medium" charset="0"/>
              </a:rPr>
              <a:t>Är rädd om din och klubbens utrustning.</a:t>
            </a:r>
          </a:p>
          <a:p>
            <a:pPr lvl="1">
              <a:spcBef>
                <a:spcPts val="200"/>
              </a:spcBef>
            </a:pPr>
            <a:r>
              <a:rPr lang="sv-SE" sz="1600" dirty="0">
                <a:solidFill>
                  <a:prstClr val="black"/>
                </a:solidFill>
                <a:latin typeface="Avenir Medium" charset="0"/>
                <a:ea typeface="Avenir Medium" charset="0"/>
                <a:cs typeface="Avenir Medium" charset="0"/>
              </a:rPr>
              <a:t>Är en bra representant för JIK.</a:t>
            </a:r>
          </a:p>
          <a:p>
            <a:pPr lvl="1">
              <a:spcBef>
                <a:spcPts val="200"/>
              </a:spcBef>
            </a:pPr>
            <a:r>
              <a:rPr lang="sv-SE" sz="1600" dirty="0">
                <a:solidFill>
                  <a:prstClr val="black"/>
                </a:solidFill>
                <a:latin typeface="Avenir Medium" charset="0"/>
                <a:ea typeface="Avenir Medium" charset="0"/>
                <a:cs typeface="Avenir Medium" charset="0"/>
              </a:rPr>
              <a:t>Att alltid göra sitt bästa.</a:t>
            </a:r>
          </a:p>
          <a:p>
            <a:pPr lvl="1">
              <a:spcBef>
                <a:spcPts val="200"/>
              </a:spcBef>
            </a:pPr>
            <a:r>
              <a:rPr lang="sv-SE" sz="1600" dirty="0">
                <a:solidFill>
                  <a:prstClr val="black"/>
                </a:solidFill>
                <a:latin typeface="Avenir Medium" charset="0"/>
                <a:ea typeface="Avenir Medium" charset="0"/>
                <a:cs typeface="Avenir Medium" charset="0"/>
              </a:rPr>
              <a:t>Att verka för Fair Play och ett gott kamratskap. </a:t>
            </a:r>
          </a:p>
          <a:p>
            <a:pPr lvl="1">
              <a:spcBef>
                <a:spcPts val="200"/>
              </a:spcBef>
            </a:pPr>
            <a:r>
              <a:rPr lang="sv-SE" sz="1600" dirty="0">
                <a:solidFill>
                  <a:prstClr val="black"/>
                </a:solidFill>
                <a:latin typeface="Avenir Medium" charset="0"/>
                <a:ea typeface="Avenir Medium" charset="0"/>
                <a:cs typeface="Avenir Medium" charset="0"/>
              </a:rPr>
              <a:t>Aktivt arbetar för att motarbeta mobbning.</a:t>
            </a:r>
          </a:p>
          <a:p>
            <a:pPr lvl="1">
              <a:spcBef>
                <a:spcPts val="200"/>
              </a:spcBef>
            </a:pPr>
            <a:endParaRPr lang="sv-SE" sz="1600" dirty="0">
              <a:solidFill>
                <a:prstClr val="black"/>
              </a:solidFill>
              <a:latin typeface="Avenir Medium" charset="0"/>
              <a:ea typeface="Avenir Medium" charset="0"/>
              <a:cs typeface="Avenir Medium" charset="0"/>
            </a:endParaRPr>
          </a:p>
          <a:p>
            <a:pPr lvl="1">
              <a:spcBef>
                <a:spcPts val="200"/>
              </a:spcBef>
            </a:pPr>
            <a:endParaRPr lang="sv-SE" sz="1600" dirty="0">
              <a:solidFill>
                <a:prstClr val="black"/>
              </a:solidFill>
              <a:latin typeface="Avenir Medium" charset="0"/>
              <a:ea typeface="Avenir Medium" charset="0"/>
              <a:cs typeface="Avenir Medium" charset="0"/>
            </a:endParaRPr>
          </a:p>
          <a:p>
            <a:r>
              <a:rPr lang="sv-SE" sz="1800" b="1" dirty="0">
                <a:latin typeface="Avenir Medium" charset="0"/>
                <a:ea typeface="Avenir Medium" charset="0"/>
                <a:cs typeface="Avenir Medium" charset="0"/>
              </a:rPr>
              <a:t>Förväntningar på föräldrar:</a:t>
            </a:r>
            <a:endParaRPr lang="sv-SE" sz="1600" b="1" dirty="0">
              <a:solidFill>
                <a:prstClr val="black"/>
              </a:solidFill>
              <a:latin typeface="Avenir Medium" charset="0"/>
              <a:ea typeface="Avenir Medium" charset="0"/>
              <a:cs typeface="Avenir Medium" charset="0"/>
            </a:endParaRPr>
          </a:p>
          <a:p>
            <a:pPr lvl="1">
              <a:spcBef>
                <a:spcPts val="200"/>
              </a:spcBef>
            </a:pPr>
            <a:r>
              <a:rPr lang="sv-SE" sz="1600" dirty="0">
                <a:solidFill>
                  <a:prstClr val="black"/>
                </a:solidFill>
                <a:latin typeface="Avenir Medium" charset="0"/>
                <a:ea typeface="Avenir Medium" charset="0"/>
                <a:cs typeface="Avenir Medium" charset="0"/>
              </a:rPr>
              <a:t>Eventuell kritik och åsikter förs fram på ett korrekt och sakligt sätt till tränare och/eller lagledaren.</a:t>
            </a:r>
          </a:p>
          <a:p>
            <a:pPr lvl="1">
              <a:spcBef>
                <a:spcPts val="200"/>
              </a:spcBef>
            </a:pPr>
            <a:r>
              <a:rPr lang="sv-SE" sz="1600" dirty="0">
                <a:solidFill>
                  <a:prstClr val="black"/>
                </a:solidFill>
                <a:latin typeface="Avenir Medium" charset="0"/>
                <a:ea typeface="Avenir Medium" charset="0"/>
                <a:cs typeface="Avenir Medium" charset="0"/>
              </a:rPr>
              <a:t>Följer riktlinjer i SIU modellen för föräldrar.</a:t>
            </a:r>
          </a:p>
          <a:p>
            <a:pPr lvl="1">
              <a:spcBef>
                <a:spcPts val="200"/>
              </a:spcBef>
            </a:pPr>
            <a:r>
              <a:rPr lang="sv-SE" sz="1600" dirty="0">
                <a:solidFill>
                  <a:prstClr val="black"/>
                </a:solidFill>
                <a:latin typeface="Avenir Medium" charset="0"/>
                <a:ea typeface="Avenir Medium" charset="0"/>
                <a:cs typeface="Avenir Medium" charset="0"/>
              </a:rPr>
              <a:t>Hjälper till med bilkörning, kioskbemanning samt övriga aktiviteter som laget har.</a:t>
            </a:r>
          </a:p>
          <a:p>
            <a:pPr lvl="1">
              <a:spcBef>
                <a:spcPts val="200"/>
              </a:spcBef>
            </a:pPr>
            <a:r>
              <a:rPr lang="sv-SE" sz="1600" dirty="0">
                <a:solidFill>
                  <a:prstClr val="black"/>
                </a:solidFill>
                <a:latin typeface="Avenir Medium" charset="0"/>
                <a:ea typeface="Avenir Medium" charset="0"/>
                <a:cs typeface="Avenir Medium" charset="0"/>
              </a:rPr>
              <a:t>Stöttar, hejar, hurrar på laget i med- och motgång och överlåter coachning till ledare/ tränare.</a:t>
            </a:r>
          </a:p>
          <a:p>
            <a:pPr lvl="1">
              <a:spcBef>
                <a:spcPts val="200"/>
              </a:spcBef>
            </a:pPr>
            <a:r>
              <a:rPr lang="sv-SE" sz="1600" dirty="0">
                <a:solidFill>
                  <a:prstClr val="black"/>
                </a:solidFill>
                <a:latin typeface="Avenir Medium" charset="0"/>
                <a:ea typeface="Avenir Medium" charset="0"/>
                <a:cs typeface="Avenir Medium" charset="0"/>
              </a:rPr>
              <a:t>Låter domarna döma matchen. Vi skriker aldrig på domaren, utan vi ser till att hjälpa dem!</a:t>
            </a:r>
          </a:p>
          <a:p>
            <a:pPr lvl="1">
              <a:spcBef>
                <a:spcPts val="200"/>
              </a:spcBef>
            </a:pPr>
            <a:r>
              <a:rPr lang="sv-SE" sz="1600" dirty="0">
                <a:solidFill>
                  <a:prstClr val="black"/>
                </a:solidFill>
                <a:latin typeface="Avenir Medium" charset="0"/>
                <a:ea typeface="Avenir Medium" charset="0"/>
                <a:cs typeface="Avenir Medium" charset="0"/>
              </a:rPr>
              <a:t>Kommer på lagets föräldramöten.</a:t>
            </a:r>
          </a:p>
          <a:p>
            <a:pPr lvl="1">
              <a:spcBef>
                <a:spcPts val="200"/>
              </a:spcBef>
            </a:pPr>
            <a:r>
              <a:rPr lang="sv-SE" sz="1600" dirty="0">
                <a:solidFill>
                  <a:prstClr val="black"/>
                </a:solidFill>
                <a:latin typeface="Avenir Medium" charset="0"/>
                <a:ea typeface="Avenir Medium" charset="0"/>
                <a:cs typeface="Avenir Medium" charset="0"/>
              </a:rPr>
              <a:t>Tar del av information på klubbens hemsida.</a:t>
            </a:r>
          </a:p>
          <a:p>
            <a:pPr lvl="1">
              <a:spcBef>
                <a:spcPts val="200"/>
              </a:spcBef>
            </a:pPr>
            <a:endParaRPr lang="sv-SE" sz="1600" dirty="0">
              <a:solidFill>
                <a:prstClr val="black"/>
              </a:solidFill>
              <a:latin typeface="Avenir Medium" charset="0"/>
              <a:ea typeface="Avenir Medium" charset="0"/>
              <a:cs typeface="Avenir Medium" charset="0"/>
            </a:endParaRPr>
          </a:p>
          <a:p>
            <a:pPr marL="457200" lvl="1" indent="0">
              <a:spcBef>
                <a:spcPts val="200"/>
              </a:spcBef>
              <a:buNone/>
            </a:pPr>
            <a:endParaRPr lang="sv-SE" sz="1600" dirty="0">
              <a:latin typeface="Avenir Medium" charset="0"/>
              <a:ea typeface="Avenir Medium" charset="0"/>
              <a:cs typeface="Avenir Medium" charset="0"/>
            </a:endParaRPr>
          </a:p>
          <a:p>
            <a:pPr marL="457200" lvl="1" indent="0">
              <a:spcBef>
                <a:spcPts val="200"/>
              </a:spcBef>
              <a:buNone/>
            </a:pPr>
            <a:r>
              <a:rPr lang="sv-SE"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”Alla föräldrar rekommenderas att läsa SIU modellen för föräldrar”</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spcBef>
                <a:spcPts val="200"/>
              </a:spcBef>
              <a:buNone/>
            </a:pPr>
            <a:endParaRPr lang="sv-SE" sz="1800" dirty="0">
              <a:latin typeface="Avenir Medium" charset="0"/>
              <a:ea typeface="Avenir Medium" charset="0"/>
              <a:cs typeface="Avenir Medium" charset="0"/>
            </a:endParaRPr>
          </a:p>
          <a:p>
            <a:pPr lvl="1">
              <a:spcBef>
                <a:spcPts val="200"/>
              </a:spcBef>
            </a:pPr>
            <a:endParaRPr lang="sv-SE" sz="1800" dirty="0">
              <a:latin typeface="Avenir Medium" charset="0"/>
              <a:ea typeface="Avenir Medium" charset="0"/>
              <a:cs typeface="Avenir Medium" charset="0"/>
            </a:endParaRPr>
          </a:p>
          <a:p>
            <a:pPr marL="457200" lvl="1" indent="0">
              <a:spcBef>
                <a:spcPts val="200"/>
              </a:spcBef>
              <a:buNone/>
            </a:pPr>
            <a:endParaRPr lang="sv-SE" sz="1800" dirty="0">
              <a:latin typeface="Avenir Medium" charset="0"/>
              <a:ea typeface="Avenir Medium" charset="0"/>
              <a:cs typeface="Avenir Medium" charset="0"/>
            </a:endParaRPr>
          </a:p>
          <a:p>
            <a:pPr lvl="1">
              <a:spcBef>
                <a:spcPts val="200"/>
              </a:spcBef>
            </a:pPr>
            <a:endParaRPr lang="sv-SE" sz="1800" dirty="0">
              <a:latin typeface="Avenir Medium" charset="0"/>
              <a:ea typeface="Avenir Medium" charset="0"/>
              <a:cs typeface="Avenir Medium" charset="0"/>
            </a:endParaRPr>
          </a:p>
          <a:p>
            <a:pPr>
              <a:spcBef>
                <a:spcPts val="1080"/>
              </a:spcBef>
            </a:pPr>
            <a:endParaRPr lang="sv-SE" sz="1600" dirty="0">
              <a:latin typeface="Avenir Medium" charset="0"/>
              <a:ea typeface="Avenir Medium" charset="0"/>
              <a:cs typeface="Avenir Medium" charset="0"/>
            </a:endParaRPr>
          </a:p>
        </p:txBody>
      </p:sp>
      <p:sp>
        <p:nvSpPr>
          <p:cNvPr id="4" name="Platshållare för bildnummer 3"/>
          <p:cNvSpPr>
            <a:spLocks noGrp="1"/>
          </p:cNvSpPr>
          <p:nvPr>
            <p:ph type="sldNum" sz="quarter" idx="12"/>
          </p:nvPr>
        </p:nvSpPr>
        <p:spPr/>
        <p:txBody>
          <a:bodyPr/>
          <a:lstStyle/>
          <a:p>
            <a:fld id="{942B727D-7691-4C66-9485-1A97E25B071E}" type="slidenum">
              <a:rPr lang="sv-SE" smtClean="0">
                <a:solidFill>
                  <a:prstClr val="black">
                    <a:tint val="75000"/>
                  </a:prstClr>
                </a:solidFill>
              </a:rPr>
              <a:pPr/>
              <a:t>7</a:t>
            </a:fld>
            <a:endParaRPr lang="sv-SE">
              <a:solidFill>
                <a:prstClr val="black">
                  <a:tint val="75000"/>
                </a:prstClr>
              </a:solidFill>
            </a:endParaRPr>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Tree>
    <p:extLst>
      <p:ext uri="{BB962C8B-B14F-4D97-AF65-F5344CB8AC3E}">
        <p14:creationId xmlns:p14="http://schemas.microsoft.com/office/powerpoint/2010/main" val="42526534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500"/>
                                        <p:tgtEl>
                                          <p:spTgt spid="3">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animEffect transition="in" filter="fade">
                                      <p:cBhvr>
                                        <p:cTn id="39" dur="500"/>
                                        <p:tgtEl>
                                          <p:spTgt spid="3">
                                            <p:txEl>
                                              <p:pRg st="12" end="12"/>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13" end="13"/>
                                            </p:txEl>
                                          </p:spTgt>
                                        </p:tgtEl>
                                        <p:attrNameLst>
                                          <p:attrName>style.visibility</p:attrName>
                                        </p:attrNameLst>
                                      </p:cBhvr>
                                      <p:to>
                                        <p:strVal val="visible"/>
                                      </p:to>
                                    </p:set>
                                    <p:animEffect transition="in" filter="fade">
                                      <p:cBhvr>
                                        <p:cTn id="42" dur="500"/>
                                        <p:tgtEl>
                                          <p:spTgt spid="3">
                                            <p:txEl>
                                              <p:pRg st="13" end="13"/>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animEffect transition="in" filter="fade">
                                      <p:cBhvr>
                                        <p:cTn id="45" dur="500"/>
                                        <p:tgtEl>
                                          <p:spTgt spid="3">
                                            <p:txEl>
                                              <p:pRg st="14" end="14"/>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15" end="15"/>
                                            </p:txEl>
                                          </p:spTgt>
                                        </p:tgtEl>
                                        <p:attrNameLst>
                                          <p:attrName>style.visibility</p:attrName>
                                        </p:attrNameLst>
                                      </p:cBhvr>
                                      <p:to>
                                        <p:strVal val="visible"/>
                                      </p:to>
                                    </p:set>
                                    <p:animEffect transition="in" filter="fade">
                                      <p:cBhvr>
                                        <p:cTn id="48" dur="500"/>
                                        <p:tgtEl>
                                          <p:spTgt spid="3">
                                            <p:txEl>
                                              <p:pRg st="15" end="15"/>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3">
                                            <p:txEl>
                                              <p:pRg st="16" end="16"/>
                                            </p:txEl>
                                          </p:spTgt>
                                        </p:tgtEl>
                                        <p:attrNameLst>
                                          <p:attrName>style.visibility</p:attrName>
                                        </p:attrNameLst>
                                      </p:cBhvr>
                                      <p:to>
                                        <p:strVal val="visible"/>
                                      </p:to>
                                    </p:set>
                                    <p:animEffect transition="in" filter="fade">
                                      <p:cBhvr>
                                        <p:cTn id="51" dur="500"/>
                                        <p:tgtEl>
                                          <p:spTgt spid="3">
                                            <p:txEl>
                                              <p:pRg st="16" end="16"/>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3">
                                            <p:txEl>
                                              <p:pRg st="17" end="17"/>
                                            </p:txEl>
                                          </p:spTgt>
                                        </p:tgtEl>
                                        <p:attrNameLst>
                                          <p:attrName>style.visibility</p:attrName>
                                        </p:attrNameLst>
                                      </p:cBhvr>
                                      <p:to>
                                        <p:strVal val="visible"/>
                                      </p:to>
                                    </p:set>
                                    <p:animEffect transition="in" filter="fade">
                                      <p:cBhvr>
                                        <p:cTn id="54" dur="500"/>
                                        <p:tgtEl>
                                          <p:spTgt spid="3">
                                            <p:txEl>
                                              <p:pRg st="17" end="17"/>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3">
                                            <p:txEl>
                                              <p:pRg st="18" end="18"/>
                                            </p:txEl>
                                          </p:spTgt>
                                        </p:tgtEl>
                                        <p:attrNameLst>
                                          <p:attrName>style.visibility</p:attrName>
                                        </p:attrNameLst>
                                      </p:cBhvr>
                                      <p:to>
                                        <p:strVal val="visible"/>
                                      </p:to>
                                    </p:set>
                                    <p:animEffect transition="in" filter="fade">
                                      <p:cBhvr>
                                        <p:cTn id="57" dur="500"/>
                                        <p:tgtEl>
                                          <p:spTgt spid="3">
                                            <p:txEl>
                                              <p:pRg st="18" end="18"/>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3">
                                            <p:txEl>
                                              <p:pRg st="19" end="19"/>
                                            </p:txEl>
                                          </p:spTgt>
                                        </p:tgtEl>
                                        <p:attrNameLst>
                                          <p:attrName>style.visibility</p:attrName>
                                        </p:attrNameLst>
                                      </p:cBhvr>
                                      <p:to>
                                        <p:strVal val="visible"/>
                                      </p:to>
                                    </p:set>
                                    <p:animEffect transition="in" filter="fade">
                                      <p:cBhvr>
                                        <p:cTn id="60" dur="500"/>
                                        <p:tgtEl>
                                          <p:spTgt spid="3">
                                            <p:txEl>
                                              <p:pRg st="19" end="19"/>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
                                            <p:txEl>
                                              <p:pRg st="22" end="22"/>
                                            </p:txEl>
                                          </p:spTgt>
                                        </p:tgtEl>
                                        <p:attrNameLst>
                                          <p:attrName>style.visibility</p:attrName>
                                        </p:attrNameLst>
                                      </p:cBhvr>
                                      <p:to>
                                        <p:strVal val="visible"/>
                                      </p:to>
                                    </p:set>
                                    <p:animEffect transition="in" filter="fade">
                                      <p:cBhvr>
                                        <p:cTn id="65" dur="500"/>
                                        <p:tgtEl>
                                          <p:spTgt spid="3">
                                            <p:txEl>
                                              <p:pRg st="22"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195736" y="0"/>
            <a:ext cx="6491064" cy="1700808"/>
          </a:xfrm>
        </p:spPr>
        <p:txBody>
          <a:bodyPr>
            <a:normAutofit/>
          </a:bodyPr>
          <a:lstStyle/>
          <a:p>
            <a:pPr algn="r"/>
            <a:r>
              <a:rPr lang="sv-SE" sz="3200" b="1" dirty="0">
                <a:latin typeface="Avenir Heavy" charset="0"/>
                <a:ea typeface="Avenir Heavy" charset="0"/>
                <a:cs typeface="Avenir Heavy" charset="0"/>
              </a:rPr>
              <a:t>Samsyn Småland</a:t>
            </a:r>
          </a:p>
        </p:txBody>
      </p:sp>
      <p:sp>
        <p:nvSpPr>
          <p:cNvPr id="3" name="Platshållare för innehåll 2"/>
          <p:cNvSpPr>
            <a:spLocks noGrp="1"/>
          </p:cNvSpPr>
          <p:nvPr>
            <p:ph idx="1"/>
          </p:nvPr>
        </p:nvSpPr>
        <p:spPr>
          <a:xfrm>
            <a:off x="1165920" y="1389007"/>
            <a:ext cx="7294512" cy="4536504"/>
          </a:xfrm>
        </p:spPr>
        <p:txBody>
          <a:bodyPr>
            <a:normAutofit fontScale="92500" lnSpcReduction="20000"/>
          </a:bodyPr>
          <a:lstStyle/>
          <a:p>
            <a:pPr marL="0" indent="0">
              <a:buNone/>
            </a:pPr>
            <a:r>
              <a:rPr lang="sv-SE" sz="1800" dirty="0">
                <a:latin typeface="Avenir Medium" charset="0"/>
                <a:ea typeface="Avenir Medium" charset="0"/>
                <a:cs typeface="Avenir Medium" charset="0"/>
                <a:hlinkClick r:id="rId2"/>
              </a:rPr>
              <a:t>https://www.rfsisu.se/distrikt/smaland/vi-arbetar-med/barn--och-ungdomsidrott/samsyn-smaland</a:t>
            </a:r>
            <a:endParaRPr lang="sv-SE" sz="1800" dirty="0">
              <a:latin typeface="Avenir Medium" charset="0"/>
              <a:ea typeface="Avenir Medium" charset="0"/>
              <a:cs typeface="Avenir Medium" charset="0"/>
            </a:endParaRPr>
          </a:p>
          <a:p>
            <a:endParaRPr lang="sv-SE" sz="1800" dirty="0">
              <a:latin typeface="Avenir Medium" charset="0"/>
              <a:ea typeface="Avenir Medium" charset="0"/>
              <a:cs typeface="Avenir Medium" charset="0"/>
            </a:endParaRPr>
          </a:p>
          <a:p>
            <a:pPr marL="0" indent="0">
              <a:buNone/>
            </a:pPr>
            <a:r>
              <a:rPr lang="sv-SE" sz="1800" dirty="0">
                <a:latin typeface="Avenir Medium" charset="0"/>
                <a:ea typeface="Avenir Medium" charset="0"/>
                <a:cs typeface="Avenir Medium" charset="0"/>
              </a:rPr>
              <a:t>”För att värna om barn och ungdomars möjligheter att hålla på med flera olika idrotter samtidigt”</a:t>
            </a:r>
          </a:p>
          <a:p>
            <a:pPr marL="0" indent="0">
              <a:buNone/>
            </a:pPr>
            <a:endParaRPr lang="sv-SE" sz="1800" b="1" dirty="0">
              <a:latin typeface="Avenir Medium" charset="0"/>
              <a:ea typeface="Avenir Medium" charset="0"/>
              <a:cs typeface="Avenir Medium" charset="0"/>
            </a:endParaRPr>
          </a:p>
          <a:p>
            <a:pPr marL="0" indent="0">
              <a:buNone/>
            </a:pPr>
            <a:r>
              <a:rPr lang="sv-SE" sz="1800" b="1" dirty="0">
                <a:latin typeface="Avenir Medium" charset="0"/>
                <a:ea typeface="Avenir Medium" charset="0"/>
                <a:cs typeface="Avenir Medium" charset="0"/>
              </a:rPr>
              <a:t>Andra Idrotter</a:t>
            </a:r>
          </a:p>
          <a:p>
            <a:pPr lvl="1">
              <a:spcBef>
                <a:spcPts val="200"/>
              </a:spcBef>
            </a:pPr>
            <a:r>
              <a:rPr lang="sv-SE" sz="1800" dirty="0">
                <a:latin typeface="Avenir Medium" charset="0"/>
                <a:ea typeface="Avenir Medium" charset="0"/>
                <a:cs typeface="Avenir Medium" charset="0"/>
              </a:rPr>
              <a:t>Vid en eventuell kollision ska i första hand barnet/ungdomen själv få välja utan att ledare försöker påverka individens val. Samsyn Småland.</a:t>
            </a:r>
          </a:p>
          <a:p>
            <a:pPr lvl="1">
              <a:spcBef>
                <a:spcPts val="200"/>
              </a:spcBef>
            </a:pPr>
            <a:endParaRPr lang="sv-SE" sz="1800" dirty="0">
              <a:latin typeface="Avenir Medium" charset="0"/>
              <a:ea typeface="Avenir Medium" charset="0"/>
              <a:cs typeface="Avenir Medium" charset="0"/>
            </a:endParaRPr>
          </a:p>
          <a:p>
            <a:pPr lvl="1">
              <a:spcBef>
                <a:spcPts val="200"/>
              </a:spcBef>
            </a:pPr>
            <a:r>
              <a:rPr lang="sv-SE" sz="1800" b="1" i="1" dirty="0">
                <a:latin typeface="Avenir Medium" charset="0"/>
                <a:ea typeface="Avenir Medium" charset="0"/>
                <a:cs typeface="Avenir Medium" charset="0"/>
              </a:rPr>
              <a:t>Matcher/Cuper </a:t>
            </a:r>
            <a:r>
              <a:rPr lang="sv-SE" sz="1800" dirty="0">
                <a:latin typeface="Avenir Medium" charset="0"/>
                <a:ea typeface="Avenir Medium" charset="0"/>
                <a:cs typeface="Avenir Medium" charset="0"/>
              </a:rPr>
              <a:t>– Högsäsongs idrotten har förtur. Ta hänsyn till att ungdomarna kan hålla på med fler idrotter och kommunicera planeringen med de andra idrotternas ledare.</a:t>
            </a:r>
          </a:p>
          <a:p>
            <a:pPr lvl="1">
              <a:spcBef>
                <a:spcPts val="200"/>
              </a:spcBef>
            </a:pPr>
            <a:endParaRPr lang="sv-SE" sz="1800" dirty="0">
              <a:latin typeface="Avenir Medium" charset="0"/>
              <a:ea typeface="Avenir Medium" charset="0"/>
              <a:cs typeface="Avenir Medium" charset="0"/>
            </a:endParaRPr>
          </a:p>
          <a:p>
            <a:pPr lvl="1">
              <a:spcBef>
                <a:spcPts val="200"/>
              </a:spcBef>
            </a:pPr>
            <a:r>
              <a:rPr lang="sv-SE" sz="1800" b="1" i="1" dirty="0">
                <a:latin typeface="Avenir Medium" charset="0"/>
                <a:ea typeface="Avenir Medium" charset="0"/>
                <a:cs typeface="Avenir Medium" charset="0"/>
              </a:rPr>
              <a:t>Träningar</a:t>
            </a:r>
            <a:r>
              <a:rPr lang="sv-SE" sz="1800" dirty="0">
                <a:latin typeface="Avenir Medium" charset="0"/>
                <a:ea typeface="Avenir Medium" charset="0"/>
                <a:cs typeface="Avenir Medium" charset="0"/>
              </a:rPr>
              <a:t> - Ledarna har kännedom om vilka som har annan idrott och visar tydligt att det är bra att träna högsäsongs idrotten när det krockar.</a:t>
            </a:r>
          </a:p>
          <a:p>
            <a:pPr lvl="1">
              <a:spcBef>
                <a:spcPts val="200"/>
              </a:spcBef>
            </a:pPr>
            <a:endParaRPr lang="sv-SE" sz="1800" dirty="0">
              <a:latin typeface="Avenir Medium" charset="0"/>
              <a:ea typeface="Avenir Medium" charset="0"/>
              <a:cs typeface="Avenir Medium" charset="0"/>
            </a:endParaRPr>
          </a:p>
          <a:p>
            <a:pPr lvl="1">
              <a:spcBef>
                <a:spcPts val="200"/>
              </a:spcBef>
            </a:pPr>
            <a:r>
              <a:rPr lang="sv-SE" sz="1800" b="1" dirty="0">
                <a:latin typeface="Avenir Medium" charset="0"/>
                <a:ea typeface="Avenir Medium" charset="0"/>
                <a:cs typeface="Avenir Medium" charset="0"/>
              </a:rPr>
              <a:t>Träning i annan idrott </a:t>
            </a:r>
            <a:r>
              <a:rPr lang="sv-SE" sz="1800" dirty="0">
                <a:latin typeface="Avenir Medium" charset="0"/>
                <a:ea typeface="Avenir Medium" charset="0"/>
                <a:cs typeface="Avenir Medium" charset="0"/>
              </a:rPr>
              <a:t>accepteras som träning inför matcher/cuper. </a:t>
            </a:r>
          </a:p>
          <a:p>
            <a:pPr lvl="1">
              <a:spcBef>
                <a:spcPts val="1080"/>
              </a:spcBef>
            </a:pPr>
            <a:endParaRPr lang="sv-SE" sz="1200" dirty="0">
              <a:latin typeface="Avenir Medium" charset="0"/>
              <a:ea typeface="Avenir Medium" charset="0"/>
              <a:cs typeface="Avenir Medium" charset="0"/>
            </a:endParaRPr>
          </a:p>
          <a:p>
            <a:pPr>
              <a:spcBef>
                <a:spcPts val="1080"/>
              </a:spcBef>
            </a:pPr>
            <a:endParaRPr lang="sv-SE" sz="1600" dirty="0">
              <a:latin typeface="Avenir Medium" charset="0"/>
              <a:ea typeface="Avenir Medium" charset="0"/>
              <a:cs typeface="Avenir Medium" charset="0"/>
            </a:endParaRPr>
          </a:p>
        </p:txBody>
      </p:sp>
      <p:sp>
        <p:nvSpPr>
          <p:cNvPr id="4" name="Platshållare för bildnummer 3"/>
          <p:cNvSpPr>
            <a:spLocks noGrp="1"/>
          </p:cNvSpPr>
          <p:nvPr>
            <p:ph type="sldNum" sz="quarter" idx="12"/>
          </p:nvPr>
        </p:nvSpPr>
        <p:spPr/>
        <p:txBody>
          <a:bodyPr/>
          <a:lstStyle/>
          <a:p>
            <a:fld id="{942B727D-7691-4C66-9485-1A97E25B071E}" type="slidenum">
              <a:rPr lang="sv-SE" smtClean="0">
                <a:solidFill>
                  <a:prstClr val="black">
                    <a:tint val="75000"/>
                  </a:prstClr>
                </a:solidFill>
              </a:rPr>
              <a:pPr/>
              <a:t>8</a:t>
            </a:fld>
            <a:endParaRPr lang="sv-SE">
              <a:solidFill>
                <a:prstClr val="black">
                  <a:tint val="75000"/>
                </a:prstClr>
              </a:solidFill>
            </a:endParaRPr>
          </a:p>
        </p:txBody>
      </p:sp>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Tree>
    <p:extLst>
      <p:ext uri="{BB962C8B-B14F-4D97-AF65-F5344CB8AC3E}">
        <p14:creationId xmlns:p14="http://schemas.microsoft.com/office/powerpoint/2010/main" val="31299747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B9765-C2D4-127B-8912-127C6AA9163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A7D8232-4E80-75BD-6DD0-615DAEC29880}"/>
              </a:ext>
            </a:extLst>
          </p:cNvPr>
          <p:cNvSpPr>
            <a:spLocks noGrp="1"/>
          </p:cNvSpPr>
          <p:nvPr>
            <p:ph type="title"/>
          </p:nvPr>
        </p:nvSpPr>
        <p:spPr>
          <a:xfrm>
            <a:off x="2195736" y="0"/>
            <a:ext cx="6491064" cy="1700808"/>
          </a:xfrm>
        </p:spPr>
        <p:txBody>
          <a:bodyPr>
            <a:normAutofit/>
          </a:bodyPr>
          <a:lstStyle/>
          <a:p>
            <a:pPr algn="r"/>
            <a:r>
              <a:rPr lang="sv-SE" sz="3200" b="1" dirty="0">
                <a:latin typeface="Avenir Heavy" charset="0"/>
                <a:ea typeface="Avenir Heavy" charset="0"/>
                <a:cs typeface="Avenir Heavy" charset="0"/>
              </a:rPr>
              <a:t>På gång i JIK 2026/27</a:t>
            </a:r>
          </a:p>
        </p:txBody>
      </p:sp>
      <p:sp>
        <p:nvSpPr>
          <p:cNvPr id="4" name="Platshållare för bildnummer 3">
            <a:extLst>
              <a:ext uri="{FF2B5EF4-FFF2-40B4-BE49-F238E27FC236}">
                <a16:creationId xmlns:a16="http://schemas.microsoft.com/office/drawing/2014/main" id="{25E61538-3F4C-FC85-39C3-D2A6B61EC3FE}"/>
              </a:ext>
            </a:extLst>
          </p:cNvPr>
          <p:cNvSpPr>
            <a:spLocks noGrp="1"/>
          </p:cNvSpPr>
          <p:nvPr>
            <p:ph type="sldNum" sz="quarter" idx="12"/>
          </p:nvPr>
        </p:nvSpPr>
        <p:spPr/>
        <p:txBody>
          <a:bodyPr/>
          <a:lstStyle/>
          <a:p>
            <a:fld id="{942B727D-7691-4C66-9485-1A97E25B071E}" type="slidenum">
              <a:rPr lang="sv-SE" smtClean="0">
                <a:solidFill>
                  <a:prstClr val="black">
                    <a:tint val="75000"/>
                  </a:prstClr>
                </a:solidFill>
              </a:rPr>
              <a:pPr/>
              <a:t>9</a:t>
            </a:fld>
            <a:endParaRPr lang="sv-SE">
              <a:solidFill>
                <a:prstClr val="black">
                  <a:tint val="75000"/>
                </a:prstClr>
              </a:solidFill>
            </a:endParaRPr>
          </a:p>
        </p:txBody>
      </p:sp>
      <p:pic>
        <p:nvPicPr>
          <p:cNvPr id="5" name="Bildobjekt 4">
            <a:extLst>
              <a:ext uri="{FF2B5EF4-FFF2-40B4-BE49-F238E27FC236}">
                <a16:creationId xmlns:a16="http://schemas.microsoft.com/office/drawing/2014/main" id="{6B52821C-540E-648A-5B68-3B21AA3DB5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pic>
        <p:nvPicPr>
          <p:cNvPr id="6" name="Bildobjekt 5" descr="The pie chart illustrates various sources of income, including intￃﾤkter, member fees, training fees, sponsorships, events, sales at kiosks, and other revenues, with the total intￃﾤkter amounting to 9 489 514 kr.&#10;&#10;AI-genererat innehåll kan vara felaktigt.">
            <a:extLst>
              <a:ext uri="{FF2B5EF4-FFF2-40B4-BE49-F238E27FC236}">
                <a16:creationId xmlns:a16="http://schemas.microsoft.com/office/drawing/2014/main" id="{B18C8245-D0EC-4191-7415-8A5A8F6DC5C5}"/>
              </a:ext>
            </a:extLst>
          </p:cNvPr>
          <p:cNvPicPr>
            <a:picLocks noChangeAspect="1"/>
          </p:cNvPicPr>
          <p:nvPr/>
        </p:nvPicPr>
        <p:blipFill>
          <a:blip r:embed="rId3"/>
          <a:stretch>
            <a:fillRect/>
          </a:stretch>
        </p:blipFill>
        <p:spPr>
          <a:xfrm>
            <a:off x="107504" y="1484784"/>
            <a:ext cx="4824536" cy="3629152"/>
          </a:xfrm>
          <a:prstGeom prst="rect">
            <a:avLst/>
          </a:prstGeom>
        </p:spPr>
      </p:pic>
      <p:pic>
        <p:nvPicPr>
          <p:cNvPr id="8" name="Bildobjekt 7" descr="The diagram is a pie chart displaying various types of costs associated with an event, including external costs, personnel, licensing, coaching, travel, materials, and local/IT expenses.&#10;&#10;AI-genererat innehåll kan vara felaktigt.">
            <a:extLst>
              <a:ext uri="{FF2B5EF4-FFF2-40B4-BE49-F238E27FC236}">
                <a16:creationId xmlns:a16="http://schemas.microsoft.com/office/drawing/2014/main" id="{D4A827B7-0B93-7126-FBA1-168B8458F1DD}"/>
              </a:ext>
            </a:extLst>
          </p:cNvPr>
          <p:cNvPicPr>
            <a:picLocks noChangeAspect="1"/>
          </p:cNvPicPr>
          <p:nvPr/>
        </p:nvPicPr>
        <p:blipFill>
          <a:blip r:embed="rId4"/>
          <a:stretch>
            <a:fillRect/>
          </a:stretch>
        </p:blipFill>
        <p:spPr>
          <a:xfrm>
            <a:off x="4603059" y="1576686"/>
            <a:ext cx="4540941" cy="3445348"/>
          </a:xfrm>
          <a:prstGeom prst="rect">
            <a:avLst/>
          </a:prstGeom>
        </p:spPr>
      </p:pic>
      <p:sp>
        <p:nvSpPr>
          <p:cNvPr id="9" name="TextBox 14">
            <a:extLst>
              <a:ext uri="{FF2B5EF4-FFF2-40B4-BE49-F238E27FC236}">
                <a16:creationId xmlns:a16="http://schemas.microsoft.com/office/drawing/2014/main" id="{37F19990-0C72-6375-6DE2-0E524F0A99CA}"/>
              </a:ext>
            </a:extLst>
          </p:cNvPr>
          <p:cNvSpPr txBox="1"/>
          <p:nvPr/>
        </p:nvSpPr>
        <p:spPr>
          <a:xfrm>
            <a:off x="515986" y="5435932"/>
            <a:ext cx="8112029" cy="369332"/>
          </a:xfrm>
          <a:prstGeom prst="rect">
            <a:avLst/>
          </a:prstGeom>
          <a:noFill/>
        </p:spPr>
        <p:txBody>
          <a:bodyPr wrap="none"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dirty="0"/>
              <a:t>Medveten strategi stärka eget kapital för ekonomisk trygghet och framtida satsningar.</a:t>
            </a:r>
          </a:p>
        </p:txBody>
      </p:sp>
    </p:spTree>
    <p:extLst>
      <p:ext uri="{BB962C8B-B14F-4D97-AF65-F5344CB8AC3E}">
        <p14:creationId xmlns:p14="http://schemas.microsoft.com/office/powerpoint/2010/main" val="39793332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44264-7ECD-A4BD-3ACB-41CA07A116C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41C75F5-C286-7AB0-A5BF-35955D32A5BF}"/>
              </a:ext>
            </a:extLst>
          </p:cNvPr>
          <p:cNvSpPr>
            <a:spLocks noGrp="1"/>
          </p:cNvSpPr>
          <p:nvPr>
            <p:ph type="title"/>
          </p:nvPr>
        </p:nvSpPr>
        <p:spPr>
          <a:xfrm>
            <a:off x="2195736" y="0"/>
            <a:ext cx="6491064" cy="1700808"/>
          </a:xfrm>
        </p:spPr>
        <p:txBody>
          <a:bodyPr>
            <a:normAutofit/>
          </a:bodyPr>
          <a:lstStyle/>
          <a:p>
            <a:pPr algn="r"/>
            <a:r>
              <a:rPr lang="sv-SE" sz="3200" b="1" dirty="0">
                <a:latin typeface="Avenir Heavy" charset="0"/>
                <a:ea typeface="Avenir Heavy" charset="0"/>
                <a:cs typeface="Avenir Heavy" charset="0"/>
              </a:rPr>
              <a:t>På gång i JIK 2026/27</a:t>
            </a:r>
          </a:p>
        </p:txBody>
      </p:sp>
      <p:sp>
        <p:nvSpPr>
          <p:cNvPr id="4" name="Platshållare för bildnummer 3">
            <a:extLst>
              <a:ext uri="{FF2B5EF4-FFF2-40B4-BE49-F238E27FC236}">
                <a16:creationId xmlns:a16="http://schemas.microsoft.com/office/drawing/2014/main" id="{E754B260-8FC2-5C0C-1E88-E62993BA7143}"/>
              </a:ext>
            </a:extLst>
          </p:cNvPr>
          <p:cNvSpPr>
            <a:spLocks noGrp="1"/>
          </p:cNvSpPr>
          <p:nvPr>
            <p:ph type="sldNum" sz="quarter" idx="12"/>
          </p:nvPr>
        </p:nvSpPr>
        <p:spPr/>
        <p:txBody>
          <a:bodyPr/>
          <a:lstStyle/>
          <a:p>
            <a:fld id="{942B727D-7691-4C66-9485-1A97E25B071E}" type="slidenum">
              <a:rPr lang="sv-SE" smtClean="0">
                <a:solidFill>
                  <a:prstClr val="black">
                    <a:tint val="75000"/>
                  </a:prstClr>
                </a:solidFill>
              </a:rPr>
              <a:pPr/>
              <a:t>10</a:t>
            </a:fld>
            <a:endParaRPr lang="sv-SE">
              <a:solidFill>
                <a:prstClr val="black">
                  <a:tint val="75000"/>
                </a:prstClr>
              </a:solidFill>
            </a:endParaRPr>
          </a:p>
        </p:txBody>
      </p:sp>
      <p:pic>
        <p:nvPicPr>
          <p:cNvPr id="5" name="Bildobjekt 4">
            <a:extLst>
              <a:ext uri="{FF2B5EF4-FFF2-40B4-BE49-F238E27FC236}">
                <a16:creationId xmlns:a16="http://schemas.microsoft.com/office/drawing/2014/main" id="{6B885F6E-1303-C17D-D406-94E972C3FA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pic>
        <p:nvPicPr>
          <p:cNvPr id="6" name="Bildobjekt 5" descr="The image depicts a detailed agenda for a motion regarding the development of policies and guidelines for ideological leaders, covering topics such as athlete training, mental strength, safety, and coaching support, with specific focus on the period from 2014 onwards.&#10;&#10;AI-genererat innehåll kan vara felaktigt.">
            <a:extLst>
              <a:ext uri="{FF2B5EF4-FFF2-40B4-BE49-F238E27FC236}">
                <a16:creationId xmlns:a16="http://schemas.microsoft.com/office/drawing/2014/main" id="{5BAC773A-4B97-D0BF-922A-A91A2AE5A341}"/>
              </a:ext>
            </a:extLst>
          </p:cNvPr>
          <p:cNvPicPr>
            <a:picLocks noChangeAspect="1"/>
          </p:cNvPicPr>
          <p:nvPr/>
        </p:nvPicPr>
        <p:blipFill>
          <a:blip r:embed="rId3"/>
          <a:stretch>
            <a:fillRect/>
          </a:stretch>
        </p:blipFill>
        <p:spPr>
          <a:xfrm>
            <a:off x="0" y="1988840"/>
            <a:ext cx="9144000" cy="3932361"/>
          </a:xfrm>
          <a:prstGeom prst="rect">
            <a:avLst/>
          </a:prstGeom>
        </p:spPr>
      </p:pic>
    </p:spTree>
    <p:extLst>
      <p:ext uri="{BB962C8B-B14F-4D97-AF65-F5344CB8AC3E}">
        <p14:creationId xmlns:p14="http://schemas.microsoft.com/office/powerpoint/2010/main" val="40746386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CA406-5D7E-BE58-5B2C-ED587A3A5D9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94F0D9F-DD77-E12E-C8F5-797DE133A1F7}"/>
              </a:ext>
            </a:extLst>
          </p:cNvPr>
          <p:cNvSpPr>
            <a:spLocks noGrp="1"/>
          </p:cNvSpPr>
          <p:nvPr>
            <p:ph type="title"/>
          </p:nvPr>
        </p:nvSpPr>
        <p:spPr>
          <a:xfrm>
            <a:off x="2195736" y="0"/>
            <a:ext cx="6491064" cy="1700808"/>
          </a:xfrm>
        </p:spPr>
        <p:txBody>
          <a:bodyPr>
            <a:normAutofit/>
          </a:bodyPr>
          <a:lstStyle/>
          <a:p>
            <a:pPr algn="r"/>
            <a:r>
              <a:rPr lang="sv-SE" sz="3200" b="1" dirty="0">
                <a:latin typeface="Avenir Heavy" charset="0"/>
                <a:ea typeface="Avenir Heavy" charset="0"/>
                <a:cs typeface="Avenir Heavy" charset="0"/>
              </a:rPr>
              <a:t>På gång i JIK 2026/27</a:t>
            </a:r>
          </a:p>
        </p:txBody>
      </p:sp>
      <p:sp>
        <p:nvSpPr>
          <p:cNvPr id="4" name="Platshållare för bildnummer 3">
            <a:extLst>
              <a:ext uri="{FF2B5EF4-FFF2-40B4-BE49-F238E27FC236}">
                <a16:creationId xmlns:a16="http://schemas.microsoft.com/office/drawing/2014/main" id="{E4EEA7E1-076E-2926-CE57-2B8017B55E2B}"/>
              </a:ext>
            </a:extLst>
          </p:cNvPr>
          <p:cNvSpPr>
            <a:spLocks noGrp="1"/>
          </p:cNvSpPr>
          <p:nvPr>
            <p:ph type="sldNum" sz="quarter" idx="12"/>
          </p:nvPr>
        </p:nvSpPr>
        <p:spPr/>
        <p:txBody>
          <a:bodyPr/>
          <a:lstStyle/>
          <a:p>
            <a:fld id="{942B727D-7691-4C66-9485-1A97E25B071E}" type="slidenum">
              <a:rPr lang="sv-SE" smtClean="0">
                <a:solidFill>
                  <a:prstClr val="black">
                    <a:tint val="75000"/>
                  </a:prstClr>
                </a:solidFill>
              </a:rPr>
              <a:pPr/>
              <a:t>11</a:t>
            </a:fld>
            <a:endParaRPr lang="sv-SE">
              <a:solidFill>
                <a:prstClr val="black">
                  <a:tint val="75000"/>
                </a:prstClr>
              </a:solidFill>
            </a:endParaRPr>
          </a:p>
        </p:txBody>
      </p:sp>
      <p:pic>
        <p:nvPicPr>
          <p:cNvPr id="5" name="Bildobjekt 4">
            <a:extLst>
              <a:ext uri="{FF2B5EF4-FFF2-40B4-BE49-F238E27FC236}">
                <a16:creationId xmlns:a16="http://schemas.microsoft.com/office/drawing/2014/main" id="{BC047273-F365-9E68-60A4-F083508396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pic>
        <p:nvPicPr>
          <p:cNvPr id="7" name="Bildobjekt 6" descr="The image appears to be a promotional document or flyer, detailing various sponsorship and incentive offers for a camping event, including discounts for members, special programs for young leaders, and sponsorship opportunities.&#10;&#10;AI-genererat innehåll kan vara felaktigt.">
            <a:extLst>
              <a:ext uri="{FF2B5EF4-FFF2-40B4-BE49-F238E27FC236}">
                <a16:creationId xmlns:a16="http://schemas.microsoft.com/office/drawing/2014/main" id="{5C452E5A-228B-BF07-4840-AA1D01B0EE19}"/>
              </a:ext>
            </a:extLst>
          </p:cNvPr>
          <p:cNvPicPr>
            <a:picLocks noChangeAspect="1"/>
          </p:cNvPicPr>
          <p:nvPr/>
        </p:nvPicPr>
        <p:blipFill>
          <a:blip r:embed="rId3"/>
          <a:stretch>
            <a:fillRect/>
          </a:stretch>
        </p:blipFill>
        <p:spPr>
          <a:xfrm>
            <a:off x="0" y="1556792"/>
            <a:ext cx="9144000" cy="4223749"/>
          </a:xfrm>
          <a:prstGeom prst="rect">
            <a:avLst/>
          </a:prstGeom>
        </p:spPr>
      </p:pic>
    </p:spTree>
    <p:extLst>
      <p:ext uri="{BB962C8B-B14F-4D97-AF65-F5344CB8AC3E}">
        <p14:creationId xmlns:p14="http://schemas.microsoft.com/office/powerpoint/2010/main" val="20195269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E8E26-093B-72A9-0775-DC31F9B0F27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D6175FC-C5DE-E155-4B33-8C9EA231B464}"/>
              </a:ext>
            </a:extLst>
          </p:cNvPr>
          <p:cNvSpPr>
            <a:spLocks noGrp="1"/>
          </p:cNvSpPr>
          <p:nvPr>
            <p:ph type="title"/>
          </p:nvPr>
        </p:nvSpPr>
        <p:spPr>
          <a:xfrm>
            <a:off x="2195736" y="0"/>
            <a:ext cx="6491064" cy="1700808"/>
          </a:xfrm>
        </p:spPr>
        <p:txBody>
          <a:bodyPr>
            <a:normAutofit/>
          </a:bodyPr>
          <a:lstStyle/>
          <a:p>
            <a:pPr algn="r"/>
            <a:r>
              <a:rPr lang="sv-SE" sz="3200" b="1" dirty="0">
                <a:latin typeface="Avenir Heavy" charset="0"/>
                <a:ea typeface="Avenir Heavy" charset="0"/>
                <a:cs typeface="Avenir Heavy" charset="0"/>
              </a:rPr>
              <a:t>På gång BoU 2026/27</a:t>
            </a:r>
          </a:p>
        </p:txBody>
      </p:sp>
      <p:sp>
        <p:nvSpPr>
          <p:cNvPr id="4" name="Platshållare för bildnummer 3">
            <a:extLst>
              <a:ext uri="{FF2B5EF4-FFF2-40B4-BE49-F238E27FC236}">
                <a16:creationId xmlns:a16="http://schemas.microsoft.com/office/drawing/2014/main" id="{BF4AA765-12D6-776D-DA58-274007623854}"/>
              </a:ext>
            </a:extLst>
          </p:cNvPr>
          <p:cNvSpPr>
            <a:spLocks noGrp="1"/>
          </p:cNvSpPr>
          <p:nvPr>
            <p:ph type="sldNum" sz="quarter" idx="12"/>
          </p:nvPr>
        </p:nvSpPr>
        <p:spPr/>
        <p:txBody>
          <a:bodyPr/>
          <a:lstStyle/>
          <a:p>
            <a:fld id="{942B727D-7691-4C66-9485-1A97E25B071E}" type="slidenum">
              <a:rPr lang="sv-SE" smtClean="0">
                <a:solidFill>
                  <a:prstClr val="black">
                    <a:tint val="75000"/>
                  </a:prstClr>
                </a:solidFill>
              </a:rPr>
              <a:pPr/>
              <a:t>12</a:t>
            </a:fld>
            <a:endParaRPr lang="sv-SE">
              <a:solidFill>
                <a:prstClr val="black">
                  <a:tint val="75000"/>
                </a:prstClr>
              </a:solidFill>
            </a:endParaRPr>
          </a:p>
        </p:txBody>
      </p:sp>
      <p:pic>
        <p:nvPicPr>
          <p:cNvPr id="5" name="Bildobjekt 4">
            <a:extLst>
              <a:ext uri="{FF2B5EF4-FFF2-40B4-BE49-F238E27FC236}">
                <a16:creationId xmlns:a16="http://schemas.microsoft.com/office/drawing/2014/main" id="{46FAE01A-B404-A224-EA9F-ADBCAC8399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
        <p:nvSpPr>
          <p:cNvPr id="3" name="Rectangle 1">
            <a:extLst>
              <a:ext uri="{FF2B5EF4-FFF2-40B4-BE49-F238E27FC236}">
                <a16:creationId xmlns:a16="http://schemas.microsoft.com/office/drawing/2014/main" id="{A08C1312-CF8D-43BF-C822-D519250D45C6}"/>
              </a:ext>
            </a:extLst>
          </p:cNvPr>
          <p:cNvSpPr>
            <a:spLocks noChangeArrowheads="1"/>
          </p:cNvSpPr>
          <p:nvPr/>
        </p:nvSpPr>
        <p:spPr bwMode="auto">
          <a:xfrm>
            <a:off x="251445" y="1340768"/>
            <a:ext cx="6027225" cy="446449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42424"/>
                </a:solidFill>
                <a:effectLst/>
                <a:highlight>
                  <a:srgbClr val="FFFFFF"/>
                </a:highlight>
                <a:uLnTx/>
                <a:uFillTx/>
                <a:latin typeface="Gill Sans MT"/>
                <a:ea typeface="+mn-ea"/>
                <a:cs typeface="Segoe UI" panose="020B0502040204020203" pitchFamily="34" charset="0"/>
              </a:rPr>
              <a:t>BoU sektionen 2026/27 (önskat läge)</a:t>
            </a:r>
          </a:p>
          <a:p>
            <a:pPr marL="800100" marR="0" lvl="1" indent="-342900" algn="l" defTabSz="914400" rtl="0" eaLnBrk="1" fontAlgn="auto" latinLnBrk="0" hangingPunct="1">
              <a:lnSpc>
                <a:spcPct val="120000"/>
              </a:lnSpc>
              <a:spcBef>
                <a:spcPts val="0"/>
              </a:spcBef>
              <a:spcAft>
                <a:spcPts val="0"/>
              </a:spcAft>
              <a:buClrTx/>
              <a:buSzPct val="50000"/>
              <a:buFont typeface="Courier New" panose="02070309020205020404" pitchFamily="49" charset="0"/>
              <a:buChar char="o"/>
              <a:tabLst/>
              <a:defRPr/>
            </a:pPr>
            <a:r>
              <a:rPr kumimoji="0" lang="sv-SE" sz="1600" b="0" i="0" u="none" strike="noStrike" kern="1200" cap="none" spc="0" normalizeH="0" baseline="0" noProof="0" dirty="0">
                <a:ln>
                  <a:noFill/>
                </a:ln>
                <a:solidFill>
                  <a:srgbClr val="242424"/>
                </a:solidFill>
                <a:effectLst/>
                <a:highlight>
                  <a:srgbClr val="FFFFFF"/>
                </a:highlight>
                <a:uLnTx/>
                <a:uFillTx/>
                <a:latin typeface="Gill Sans MT"/>
                <a:ea typeface="+mn-ea"/>
                <a:cs typeface="Segoe UI" panose="020B0502040204020203" pitchFamily="34" charset="0"/>
              </a:rPr>
              <a:t>En representant för grön, blå </a:t>
            </a:r>
            <a:r>
              <a:rPr kumimoji="0" lang="sv-SE" sz="1600" b="0" i="0" u="none" strike="noStrike" kern="1200" cap="none" spc="0" normalizeH="0" baseline="0" noProof="0" dirty="0" err="1">
                <a:ln>
                  <a:noFill/>
                </a:ln>
                <a:solidFill>
                  <a:srgbClr val="242424"/>
                </a:solidFill>
                <a:effectLst/>
                <a:highlight>
                  <a:srgbClr val="FFFFFF"/>
                </a:highlight>
                <a:uLnTx/>
                <a:uFillTx/>
                <a:latin typeface="Gill Sans MT"/>
                <a:ea typeface="+mn-ea"/>
                <a:cs typeface="Segoe UI" panose="020B0502040204020203" pitchFamily="34" charset="0"/>
              </a:rPr>
              <a:t>resp</a:t>
            </a:r>
            <a:r>
              <a:rPr kumimoji="0" lang="sv-SE" sz="1600" b="0" i="0" u="none" strike="noStrike" kern="1200" cap="none" spc="0" normalizeH="0" baseline="0" noProof="0" dirty="0">
                <a:ln>
                  <a:noFill/>
                </a:ln>
                <a:solidFill>
                  <a:srgbClr val="242424"/>
                </a:solidFill>
                <a:effectLst/>
                <a:highlight>
                  <a:srgbClr val="FFFFFF"/>
                </a:highlight>
                <a:uLnTx/>
                <a:uFillTx/>
                <a:latin typeface="Gill Sans MT"/>
                <a:ea typeface="+mn-ea"/>
                <a:cs typeface="Segoe UI" panose="020B0502040204020203" pitchFamily="34" charset="0"/>
              </a:rPr>
              <a:t> röd nivå (informationskanal, samordning och samarbeten mellan lag)</a:t>
            </a:r>
          </a:p>
          <a:p>
            <a:pPr marL="800100" marR="0" lvl="1" indent="-342900" algn="l" defTabSz="914400" rtl="0" eaLnBrk="1" fontAlgn="auto" latinLnBrk="0" hangingPunct="1">
              <a:lnSpc>
                <a:spcPct val="120000"/>
              </a:lnSpc>
              <a:spcBef>
                <a:spcPts val="0"/>
              </a:spcBef>
              <a:spcAft>
                <a:spcPts val="0"/>
              </a:spcAft>
              <a:buClrTx/>
              <a:buSzPct val="50000"/>
              <a:buFont typeface="Courier New" panose="02070309020205020404" pitchFamily="49" charset="0"/>
              <a:buChar char="o"/>
              <a:tabLst/>
              <a:defRPr/>
            </a:pPr>
            <a:r>
              <a:rPr kumimoji="0" lang="sv-SE" sz="1600" b="0" i="0" u="none" strike="noStrike" kern="1200" cap="none" spc="0" normalizeH="0" baseline="0" noProof="0" dirty="0">
                <a:ln>
                  <a:noFill/>
                </a:ln>
                <a:solidFill>
                  <a:srgbClr val="242424"/>
                </a:solidFill>
                <a:effectLst/>
                <a:highlight>
                  <a:srgbClr val="FFFFFF"/>
                </a:highlight>
                <a:uLnTx/>
                <a:uFillTx/>
                <a:latin typeface="Gill Sans MT"/>
                <a:ea typeface="+mn-ea"/>
                <a:cs typeface="Segoe UI" panose="020B0502040204020203" pitchFamily="34" charset="0"/>
              </a:rPr>
              <a:t>Domaransvarig, materialansvarig, ansvarig för att starta nya lag</a:t>
            </a:r>
          </a:p>
          <a:p>
            <a:pPr marL="800100" marR="0" lvl="1" indent="-342900" algn="l" defTabSz="914400" rtl="0" eaLnBrk="1" fontAlgn="auto" latinLnBrk="0" hangingPunct="1">
              <a:lnSpc>
                <a:spcPct val="120000"/>
              </a:lnSpc>
              <a:spcBef>
                <a:spcPts val="0"/>
              </a:spcBef>
              <a:spcAft>
                <a:spcPts val="0"/>
              </a:spcAft>
              <a:buClrTx/>
              <a:buSzPct val="50000"/>
              <a:buFont typeface="Courier New" panose="02070309020205020404" pitchFamily="49" charset="0"/>
              <a:buChar char="o"/>
              <a:tabLst/>
              <a:defRPr/>
            </a:pPr>
            <a:r>
              <a:rPr kumimoji="0" lang="sv-SE" sz="1600" b="0" i="0" u="none" strike="noStrike" kern="1200" cap="none" spc="0" normalizeH="0" baseline="0" noProof="0" dirty="0">
                <a:ln>
                  <a:noFill/>
                </a:ln>
                <a:solidFill>
                  <a:srgbClr val="242424"/>
                </a:solidFill>
                <a:effectLst/>
                <a:highlight>
                  <a:srgbClr val="FFFFFF"/>
                </a:highlight>
                <a:uLnTx/>
                <a:uFillTx/>
                <a:latin typeface="Gill Sans MT"/>
                <a:ea typeface="+mn-ea"/>
                <a:cs typeface="Segoe UI" panose="020B0502040204020203" pitchFamily="34" charset="0"/>
              </a:rPr>
              <a:t>Sökes personer till BoU sektionens arbete!</a:t>
            </a:r>
          </a:p>
          <a:p>
            <a:pPr marL="800100" marR="0" lvl="1" indent="-342900" algn="l" defTabSz="914400" rtl="0" eaLnBrk="1" fontAlgn="auto" latinLnBrk="0" hangingPunct="1">
              <a:lnSpc>
                <a:spcPct val="120000"/>
              </a:lnSpc>
              <a:spcBef>
                <a:spcPts val="0"/>
              </a:spcBef>
              <a:spcAft>
                <a:spcPts val="0"/>
              </a:spcAft>
              <a:buClrTx/>
              <a:buSzPct val="50000"/>
              <a:buFont typeface="Courier New" panose="02070309020205020404" pitchFamily="49" charset="0"/>
              <a:buChar char="o"/>
              <a:tabLst/>
              <a:defRPr/>
            </a:pPr>
            <a:r>
              <a:rPr kumimoji="0" lang="sv-SE" sz="1600" b="0" i="0" u="none" strike="noStrike" kern="1200" cap="none" spc="0" normalizeH="0" baseline="0" noProof="0" dirty="0">
                <a:ln>
                  <a:noFill/>
                </a:ln>
                <a:solidFill>
                  <a:srgbClr val="242424"/>
                </a:solidFill>
                <a:effectLst/>
                <a:highlight>
                  <a:srgbClr val="FFFFFF"/>
                </a:highlight>
                <a:uLnTx/>
                <a:uFillTx/>
                <a:latin typeface="Gill Sans MT"/>
                <a:ea typeface="+mn-ea"/>
                <a:cs typeface="Segoe UI" panose="020B0502040204020203" pitchFamily="34" charset="0"/>
              </a:rPr>
              <a:t>Kontakta </a:t>
            </a:r>
            <a:r>
              <a:rPr kumimoji="0" lang="sv-SE" sz="1600" b="0" i="0" u="none" strike="noStrike" kern="1200" cap="none" spc="0" normalizeH="0" baseline="0" noProof="0" dirty="0">
                <a:ln>
                  <a:noFill/>
                </a:ln>
                <a:solidFill>
                  <a:srgbClr val="242424"/>
                </a:solidFill>
                <a:effectLst/>
                <a:highlight>
                  <a:srgbClr val="FFFFFF"/>
                </a:highlight>
                <a:uLnTx/>
                <a:uFillTx/>
                <a:latin typeface="Gill Sans MT"/>
                <a:ea typeface="+mn-ea"/>
                <a:cs typeface="Segoe UI" panose="020B0502040204020203" pitchFamily="34" charset="0"/>
                <a:hlinkClick r:id="rId3"/>
              </a:rPr>
              <a:t>ungdom@jik.se</a:t>
            </a:r>
            <a:endParaRPr kumimoji="0" lang="sv-SE" sz="1600" b="0" i="0" u="none" strike="noStrike" kern="1200" cap="none" spc="0" normalizeH="0" baseline="0" noProof="0" dirty="0">
              <a:ln>
                <a:noFill/>
              </a:ln>
              <a:solidFill>
                <a:srgbClr val="242424"/>
              </a:solidFill>
              <a:effectLst/>
              <a:highlight>
                <a:srgbClr val="FFFFFF"/>
              </a:highlight>
              <a:uLnTx/>
              <a:uFillTx/>
              <a:latin typeface="Gill Sans MT"/>
              <a:ea typeface="+mn-ea"/>
              <a:cs typeface="Segoe UI" panose="020B0502040204020203" pitchFamily="34" charset="0"/>
            </a:endParaRPr>
          </a:p>
          <a:p>
            <a:pPr marL="800100" marR="0" lvl="1" indent="-342900" algn="l" defTabSz="914400" rtl="0" eaLnBrk="1" fontAlgn="auto" latinLnBrk="0" hangingPunct="1">
              <a:lnSpc>
                <a:spcPct val="120000"/>
              </a:lnSpc>
              <a:spcBef>
                <a:spcPts val="0"/>
              </a:spcBef>
              <a:spcAft>
                <a:spcPts val="0"/>
              </a:spcAft>
              <a:buClrTx/>
              <a:buSzPct val="50000"/>
              <a:buFont typeface="Courier New" panose="02070309020205020404" pitchFamily="49" charset="0"/>
              <a:buChar char="o"/>
              <a:tabLst/>
              <a:defRPr/>
            </a:pPr>
            <a:endParaRPr kumimoji="0" lang="sv-SE" sz="2000" b="0" i="0" u="none" strike="noStrike" kern="1200" cap="none" spc="0" normalizeH="0" baseline="0" noProof="0" dirty="0">
              <a:ln>
                <a:noFill/>
              </a:ln>
              <a:solidFill>
                <a:srgbClr val="242424"/>
              </a:solidFill>
              <a:effectLst/>
              <a:highlight>
                <a:srgbClr val="FFFFFF"/>
              </a:highlight>
              <a:uLnTx/>
              <a:uFillTx/>
              <a:latin typeface="Gill Sans MT"/>
              <a:ea typeface="+mn-ea"/>
              <a:cs typeface="Segoe UI" panose="020B0502040204020203" pitchFamily="34" charset="0"/>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srgbClr val="242424"/>
                </a:solidFill>
                <a:effectLst/>
                <a:highlight>
                  <a:srgbClr val="FFFFFF"/>
                </a:highlight>
                <a:uLnTx/>
                <a:uFillTx/>
                <a:latin typeface="Gill Sans MT"/>
                <a:ea typeface="+mn-ea"/>
                <a:cs typeface="Segoe UI" panose="020B0502040204020203" pitchFamily="34" charset="0"/>
              </a:rPr>
              <a:t>Nya lag: F2019/20, P2019, P2020 och innebandyskola F/P2021</a:t>
            </a:r>
          </a:p>
        </p:txBody>
      </p:sp>
      <p:pic>
        <p:nvPicPr>
          <p:cNvPr id="6" name="Picture 1" descr="A group of people in red uniforms&#10;&#10;Description automatically generated">
            <a:extLst>
              <a:ext uri="{FF2B5EF4-FFF2-40B4-BE49-F238E27FC236}">
                <a16:creationId xmlns:a16="http://schemas.microsoft.com/office/drawing/2014/main" id="{E29EBC30-3FD5-0956-34D7-DFCD44E16AE1}"/>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l="3" r="-4" b="9628"/>
          <a:stretch/>
        </p:blipFill>
        <p:spPr>
          <a:xfrm>
            <a:off x="6278670" y="2149799"/>
            <a:ext cx="2809781" cy="2558402"/>
          </a:xfrm>
          <a:prstGeom prst="rect">
            <a:avLst/>
          </a:prstGeom>
        </p:spPr>
      </p:pic>
    </p:spTree>
    <p:extLst>
      <p:ext uri="{BB962C8B-B14F-4D97-AF65-F5344CB8AC3E}">
        <p14:creationId xmlns:p14="http://schemas.microsoft.com/office/powerpoint/2010/main" val="34099704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2200200" y="0"/>
            <a:ext cx="6332240" cy="1725785"/>
          </a:xfrm>
        </p:spPr>
        <p:txBody>
          <a:bodyPr>
            <a:normAutofit/>
          </a:bodyPr>
          <a:lstStyle/>
          <a:p>
            <a:pPr algn="r"/>
            <a:r>
              <a:rPr lang="sv-SE" sz="3200" b="1" dirty="0">
                <a:latin typeface="Avenir Heavy" charset="0"/>
                <a:ea typeface="Avenir Heavy" charset="0"/>
                <a:cs typeface="Avenir Heavy" charset="0"/>
              </a:rPr>
              <a:t>Vision &amp; Mål</a:t>
            </a:r>
            <a:br>
              <a:rPr lang="sv-SE" sz="3200" b="1" dirty="0">
                <a:latin typeface="Avenir Heavy" charset="0"/>
                <a:ea typeface="Avenir Heavy" charset="0"/>
                <a:cs typeface="Avenir Heavy" charset="0"/>
              </a:rPr>
            </a:br>
            <a:r>
              <a:rPr lang="sv-SE" sz="3200" b="1" dirty="0">
                <a:latin typeface="Avenir Heavy" charset="0"/>
                <a:ea typeface="Avenir Heavy" charset="0"/>
                <a:cs typeface="Avenir Heavy" charset="0"/>
              </a:rPr>
              <a:t>P14	</a:t>
            </a:r>
          </a:p>
        </p:txBody>
      </p:sp>
      <p:sp>
        <p:nvSpPr>
          <p:cNvPr id="6" name="Underrubrik 2"/>
          <p:cNvSpPr>
            <a:spLocks noGrp="1"/>
          </p:cNvSpPr>
          <p:nvPr>
            <p:ph type="subTitle" idx="1"/>
          </p:nvPr>
        </p:nvSpPr>
        <p:spPr>
          <a:xfrm>
            <a:off x="1345940" y="1725785"/>
            <a:ext cx="6452120" cy="4536504"/>
          </a:xfrm>
        </p:spPr>
        <p:txBody>
          <a:bodyPr>
            <a:noAutofit/>
          </a:bodyPr>
          <a:lstStyle/>
          <a:p>
            <a:pPr marL="285750" indent="-285750" algn="l">
              <a:buFont typeface="Arial" panose="020B0604020202020204" pitchFamily="34" charset="0"/>
              <a:buChar char="•"/>
            </a:pPr>
            <a:r>
              <a:rPr lang="sv-SE" sz="1800" b="1" dirty="0">
                <a:solidFill>
                  <a:srgbClr val="000000"/>
                </a:solidFill>
                <a:latin typeface="Avenir Medium"/>
              </a:rPr>
              <a:t>Vision</a:t>
            </a:r>
          </a:p>
          <a:p>
            <a:pPr marL="742950" lvl="1" indent="-285750" algn="l">
              <a:buFont typeface="Arial" panose="020B0604020202020204" pitchFamily="34" charset="0"/>
              <a:buChar char="•"/>
            </a:pPr>
            <a:r>
              <a:rPr lang="sv-SE" sz="1600" dirty="0">
                <a:solidFill>
                  <a:srgbClr val="000000"/>
                </a:solidFill>
                <a:latin typeface="Avenir Medium"/>
              </a:rPr>
              <a:t>Så många innebandykillar som möjligt, så länge som möjligt.</a:t>
            </a:r>
          </a:p>
          <a:p>
            <a:pPr marL="742950" lvl="1" indent="-285750" algn="l">
              <a:buFont typeface="Arial" panose="020B0604020202020204" pitchFamily="34" charset="0"/>
              <a:buChar char="•"/>
            </a:pPr>
            <a:endParaRPr lang="sv-SE" sz="1400" b="1" dirty="0">
              <a:solidFill>
                <a:srgbClr val="000000"/>
              </a:solidFill>
              <a:latin typeface="Avenir Medium"/>
            </a:endParaRPr>
          </a:p>
          <a:p>
            <a:pPr marL="285750" indent="-285750" algn="l">
              <a:buFont typeface="Arial" panose="020B0604020202020204" pitchFamily="34" charset="0"/>
              <a:buChar char="•"/>
            </a:pPr>
            <a:r>
              <a:rPr lang="sv-SE" sz="1800" b="1" dirty="0">
                <a:solidFill>
                  <a:srgbClr val="000000"/>
                </a:solidFill>
                <a:latin typeface="Avenir Medium"/>
              </a:rPr>
              <a:t>Mål</a:t>
            </a:r>
          </a:p>
          <a:p>
            <a:pPr marL="742950" lvl="1" indent="-285750" algn="l">
              <a:buFont typeface="Arial" panose="020B0604020202020204" pitchFamily="34" charset="0"/>
              <a:buChar char="•"/>
            </a:pPr>
            <a:r>
              <a:rPr lang="sv-SE" sz="1600" dirty="0">
                <a:solidFill>
                  <a:srgbClr val="000000"/>
                </a:solidFill>
                <a:latin typeface="Avenir Medium"/>
              </a:rPr>
              <a:t>Killarna ska ha roligt och utvecklas som innebandyspelare</a:t>
            </a:r>
          </a:p>
          <a:p>
            <a:pPr marL="742950" lvl="1" indent="-285750" algn="l">
              <a:buFont typeface="Arial" panose="020B0604020202020204" pitchFamily="34" charset="0"/>
              <a:buChar char="•"/>
            </a:pPr>
            <a:r>
              <a:rPr lang="sv-SE" sz="1600" dirty="0">
                <a:solidFill>
                  <a:srgbClr val="000000"/>
                </a:solidFill>
                <a:latin typeface="Avenir Medium"/>
              </a:rPr>
              <a:t>Laganda är ett nyckelord för att lyckas</a:t>
            </a:r>
          </a:p>
          <a:p>
            <a:pPr marL="742950" lvl="1" indent="-285750" algn="l">
              <a:buFont typeface="Arial" panose="020B0604020202020204" pitchFamily="34" charset="0"/>
              <a:buChar char="•"/>
            </a:pPr>
            <a:r>
              <a:rPr lang="sv-SE" sz="1600" dirty="0">
                <a:solidFill>
                  <a:srgbClr val="000000"/>
                </a:solidFill>
                <a:latin typeface="Avenir Medium"/>
              </a:rPr>
              <a:t>Vi stöttar och hjälper varandra</a:t>
            </a:r>
          </a:p>
          <a:p>
            <a:pPr marL="742950" lvl="1" indent="-285750" algn="l">
              <a:buFont typeface="Arial" panose="020B0604020202020204" pitchFamily="34" charset="0"/>
              <a:buChar char="•"/>
            </a:pPr>
            <a:r>
              <a:rPr lang="sv-SE" sz="1600" dirty="0">
                <a:solidFill>
                  <a:srgbClr val="000000"/>
                </a:solidFill>
                <a:latin typeface="Avenir Medium"/>
              </a:rPr>
              <a:t>Vi har roligt tillsammans</a:t>
            </a:r>
          </a:p>
          <a:p>
            <a:pPr marL="742950" lvl="1" indent="-285750" algn="l">
              <a:buFont typeface="Arial" panose="020B0604020202020204" pitchFamily="34" charset="0"/>
              <a:buChar char="•"/>
            </a:pPr>
            <a:r>
              <a:rPr lang="sv-SE" sz="1600" dirty="0">
                <a:solidFill>
                  <a:srgbClr val="000000"/>
                </a:solidFill>
                <a:latin typeface="Avenir Medium"/>
              </a:rPr>
              <a:t>Alla är lika värdefulla och har en viktig roll i laget</a:t>
            </a:r>
          </a:p>
          <a:p>
            <a:pPr marL="742950" lvl="1" indent="-285750" algn="l">
              <a:buFont typeface="Arial" panose="020B0604020202020204" pitchFamily="34" charset="0"/>
              <a:buChar char="•"/>
            </a:pPr>
            <a:r>
              <a:rPr lang="sv-SE" sz="1600" dirty="0">
                <a:solidFill>
                  <a:srgbClr val="000000"/>
                </a:solidFill>
                <a:latin typeface="Avenir Medium"/>
              </a:rPr>
              <a:t>Vi respekterar varandra</a:t>
            </a:r>
          </a:p>
          <a:p>
            <a:pPr marL="742950" lvl="1" indent="-285750" algn="l">
              <a:buFont typeface="Arial" panose="020B0604020202020204" pitchFamily="34" charset="0"/>
              <a:buChar char="•"/>
            </a:pPr>
            <a:r>
              <a:rPr lang="sv-SE" sz="1600" dirty="0">
                <a:solidFill>
                  <a:srgbClr val="000000"/>
                </a:solidFill>
                <a:latin typeface="Avenir Medium"/>
              </a:rPr>
              <a:t>Vi berömmer prestation före resultat</a:t>
            </a:r>
          </a:p>
          <a:p>
            <a:pPr marL="742950" lvl="1" indent="-285750" algn="l">
              <a:buFont typeface="Arial" panose="020B0604020202020204" pitchFamily="34" charset="0"/>
              <a:buChar char="•"/>
            </a:pPr>
            <a:endParaRPr lang="sv-SE" sz="1600" dirty="0">
              <a:solidFill>
                <a:srgbClr val="000000"/>
              </a:solidFill>
              <a:latin typeface="Avenir Medium"/>
            </a:endParaRPr>
          </a:p>
          <a:p>
            <a:pPr algn="l"/>
            <a:r>
              <a:rPr lang="sv-SE" sz="1800" dirty="0">
                <a:solidFill>
                  <a:srgbClr val="000000"/>
                </a:solidFill>
                <a:latin typeface="Avenir Medium"/>
              </a:rPr>
              <a:t> </a:t>
            </a:r>
          </a:p>
          <a:p>
            <a:pPr algn="l"/>
            <a:endParaRPr lang="sv-SE" sz="1800" dirty="0">
              <a:solidFill>
                <a:schemeClr val="tx1"/>
              </a:solidFill>
              <a:latin typeface="Avenir Medium" charset="0"/>
              <a:ea typeface="Avenir Medium" charset="0"/>
              <a:cs typeface="Avenir Medium" charset="0"/>
            </a:endParaRPr>
          </a:p>
        </p:txBody>
      </p:sp>
      <p:sp>
        <p:nvSpPr>
          <p:cNvPr id="5" name="Platshållare för bildnumm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2B727D-7691-4C66-9485-1A97E25B071E}" type="slidenum">
              <a:rPr kumimoji="0" lang="sv-SE"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Tree>
    <p:extLst>
      <p:ext uri="{BB962C8B-B14F-4D97-AF65-F5344CB8AC3E}">
        <p14:creationId xmlns:p14="http://schemas.microsoft.com/office/powerpoint/2010/main" val="29738071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555776" y="-1"/>
            <a:ext cx="6131024" cy="1686645"/>
          </a:xfrm>
        </p:spPr>
        <p:txBody>
          <a:bodyPr>
            <a:normAutofit/>
          </a:bodyPr>
          <a:lstStyle/>
          <a:p>
            <a:pPr algn="r"/>
            <a:r>
              <a:rPr lang="sv-SE" sz="3200" b="1" dirty="0">
                <a:latin typeface="Avenir Heavy" charset="0"/>
                <a:ea typeface="Avenir Heavy" charset="0"/>
                <a:cs typeface="Avenir Heavy" charset="0"/>
              </a:rPr>
              <a:t>Träningar</a:t>
            </a:r>
          </a:p>
        </p:txBody>
      </p:sp>
      <p:sp>
        <p:nvSpPr>
          <p:cNvPr id="3" name="Platshållare för innehåll 2"/>
          <p:cNvSpPr>
            <a:spLocks noGrp="1"/>
          </p:cNvSpPr>
          <p:nvPr>
            <p:ph idx="1"/>
          </p:nvPr>
        </p:nvSpPr>
        <p:spPr>
          <a:xfrm>
            <a:off x="1268760" y="1484783"/>
            <a:ext cx="6606480" cy="5236691"/>
          </a:xfrm>
        </p:spPr>
        <p:txBody>
          <a:bodyPr>
            <a:normAutofit lnSpcReduction="10000"/>
          </a:bodyPr>
          <a:lstStyle/>
          <a:p>
            <a:r>
              <a:rPr lang="sv-SE" sz="1600" dirty="0">
                <a:latin typeface="Avenir Medium" charset="0"/>
                <a:ea typeface="Avenir Medium" charset="0"/>
                <a:cs typeface="Avenir Medium" charset="0"/>
              </a:rPr>
              <a:t>Träningstider:</a:t>
            </a:r>
          </a:p>
          <a:p>
            <a:pPr lvl="1"/>
            <a:r>
              <a:rPr lang="sv-SE" sz="1200" dirty="0">
                <a:latin typeface="Avenir Medium" charset="0"/>
                <a:ea typeface="Avenir Medium" charset="0"/>
                <a:cs typeface="Avenir Medium" charset="0"/>
              </a:rPr>
              <a:t>Måndagar  	16:00 - 17:30 (samling 15:50) Hisingstorp</a:t>
            </a:r>
          </a:p>
          <a:p>
            <a:pPr lvl="1"/>
            <a:r>
              <a:rPr lang="sv-SE" sz="1200" dirty="0">
                <a:latin typeface="Avenir Medium" charset="0"/>
                <a:ea typeface="Avenir Medium" charset="0"/>
                <a:cs typeface="Avenir Medium" charset="0"/>
              </a:rPr>
              <a:t>Tisdagar 	18:00 - 19:00 (samling 17:50) Kålgårdshallen </a:t>
            </a:r>
          </a:p>
          <a:p>
            <a:pPr lvl="1"/>
            <a:r>
              <a:rPr lang="sv-SE" sz="1200" dirty="0">
                <a:latin typeface="Avenir Medium" charset="0"/>
                <a:ea typeface="Avenir Medium" charset="0"/>
                <a:cs typeface="Avenir Medium" charset="0"/>
              </a:rPr>
              <a:t>Onsdagar 	17:15 - 18:45 (samling 17:05) Hisingstorp </a:t>
            </a:r>
          </a:p>
          <a:p>
            <a:pPr marL="457200" lvl="1" indent="0">
              <a:buNone/>
            </a:pPr>
            <a:endParaRPr lang="sv-SE" sz="1200" dirty="0">
              <a:latin typeface="Avenir Medium" charset="0"/>
              <a:ea typeface="Avenir Medium" charset="0"/>
              <a:cs typeface="Avenir Medium" charset="0"/>
            </a:endParaRPr>
          </a:p>
          <a:p>
            <a:r>
              <a:rPr lang="sv-SE" sz="1600" dirty="0">
                <a:latin typeface="Avenir Medium" charset="0"/>
                <a:ea typeface="Avenir Medium" charset="0"/>
                <a:cs typeface="Avenir Medium" charset="0"/>
              </a:rPr>
              <a:t>Killarna kommer själva bygga sargen </a:t>
            </a:r>
          </a:p>
          <a:p>
            <a:pPr lvl="1"/>
            <a:r>
              <a:rPr lang="sv-SE" sz="1200" dirty="0">
                <a:latin typeface="Avenir Medium" charset="0"/>
                <a:ea typeface="Avenir Medium" charset="0"/>
                <a:cs typeface="Avenir Medium" charset="0"/>
              </a:rPr>
              <a:t>De klarar det! </a:t>
            </a:r>
            <a:r>
              <a:rPr lang="sv-SE" sz="1200" dirty="0">
                <a:latin typeface="Avenir Medium" charset="0"/>
                <a:ea typeface="Avenir Medium" charset="0"/>
                <a:cs typeface="Avenir Medium" charset="0"/>
                <a:sym typeface="Wingdings" panose="05000000000000000000" pitchFamily="2" charset="2"/>
              </a:rPr>
              <a:t> Hjälp från föräldrar sparas till andra tillfällen!</a:t>
            </a:r>
            <a:endParaRPr lang="sv-SE" sz="1600" dirty="0">
              <a:latin typeface="Avenir Medium" charset="0"/>
              <a:ea typeface="Avenir Medium" charset="0"/>
              <a:cs typeface="Avenir Medium" charset="0"/>
            </a:endParaRPr>
          </a:p>
          <a:p>
            <a:pPr lvl="1"/>
            <a:endParaRPr lang="sv-SE" sz="1600" dirty="0">
              <a:latin typeface="Avenir Medium" charset="0"/>
              <a:ea typeface="Avenir Medium" charset="0"/>
              <a:cs typeface="Avenir Medium" charset="0"/>
            </a:endParaRPr>
          </a:p>
          <a:p>
            <a:r>
              <a:rPr lang="sv-SE" sz="1600" dirty="0">
                <a:latin typeface="Avenir Medium" charset="0"/>
                <a:ea typeface="Avenir Medium" charset="0"/>
                <a:cs typeface="Avenir Medium" charset="0"/>
              </a:rPr>
              <a:t>Kallelser kommer i år att skickas till varje träning via laget.se. Detta för att kunna optimera träningarna baserat på antal spelare.</a:t>
            </a:r>
          </a:p>
          <a:p>
            <a:endParaRPr lang="sv-SE" sz="1600" dirty="0">
              <a:latin typeface="Avenir Medium" charset="0"/>
              <a:ea typeface="Avenir Medium" charset="0"/>
              <a:cs typeface="Avenir Medium" charset="0"/>
            </a:endParaRPr>
          </a:p>
          <a:p>
            <a:r>
              <a:rPr lang="sv-SE" sz="1600" dirty="0">
                <a:latin typeface="Avenir Medium" charset="0"/>
                <a:ea typeface="Avenir Medium" charset="0"/>
                <a:cs typeface="Avenir Medium" charset="0"/>
              </a:rPr>
              <a:t>Material (gärna namnat):</a:t>
            </a:r>
          </a:p>
          <a:p>
            <a:pPr lvl="1"/>
            <a:r>
              <a:rPr lang="sv-SE" sz="1200" dirty="0">
                <a:latin typeface="Avenir Medium" charset="0"/>
                <a:ea typeface="Avenir Medium" charset="0"/>
                <a:cs typeface="Avenir Medium" charset="0"/>
              </a:rPr>
              <a:t>Innebandyglasögon (obligatoriskt)</a:t>
            </a:r>
          </a:p>
          <a:p>
            <a:pPr lvl="1"/>
            <a:r>
              <a:rPr lang="sv-SE" sz="1200" dirty="0">
                <a:latin typeface="Avenir Medium" charset="0"/>
              </a:rPr>
              <a:t>Innebandyklubba, tänk på klubblängden (och styvhet):</a:t>
            </a:r>
            <a:br>
              <a:rPr lang="sv-SE" sz="1200" dirty="0">
                <a:latin typeface="Avenir Medium" charset="0"/>
              </a:rPr>
            </a:br>
            <a:r>
              <a:rPr lang="sv-SE" sz="1200" dirty="0">
                <a:latin typeface="Avenir Medium" charset="0"/>
                <a:ea typeface="Avenir Medium" charset="0"/>
                <a:cs typeface="Avenir Medium" charset="0"/>
              </a:rPr>
              <a:t>	</a:t>
            </a:r>
            <a:r>
              <a:rPr lang="sv-SE" sz="1200" u="sng" dirty="0">
                <a:hlinkClick r:id="rId2"/>
              </a:rPr>
              <a:t>www.innebandybutiken.se/sv/info/ratt-langd-2.html</a:t>
            </a:r>
            <a:endParaRPr lang="sv-SE" sz="1200" u="sng" dirty="0"/>
          </a:p>
          <a:p>
            <a:pPr lvl="1"/>
            <a:r>
              <a:rPr lang="sv-SE" sz="1200" dirty="0">
                <a:latin typeface="Avenir Medium" charset="0"/>
              </a:rPr>
              <a:t>Bra skor</a:t>
            </a:r>
          </a:p>
          <a:p>
            <a:pPr lvl="1"/>
            <a:r>
              <a:rPr lang="sv-SE" sz="1200" dirty="0">
                <a:latin typeface="Avenir Medium" charset="0"/>
              </a:rPr>
              <a:t>Vattenflaska </a:t>
            </a:r>
          </a:p>
          <a:p>
            <a:pPr lvl="1"/>
            <a:r>
              <a:rPr lang="sv-SE" sz="1200" dirty="0">
                <a:latin typeface="Avenir Medium" charset="0"/>
              </a:rPr>
              <a:t>Inga smycken</a:t>
            </a:r>
          </a:p>
          <a:p>
            <a:pPr lvl="1"/>
            <a:r>
              <a:rPr lang="sv-SE" sz="1200" dirty="0">
                <a:latin typeface="Avenir Medium" charset="0"/>
              </a:rPr>
              <a:t>Inga tuggummin </a:t>
            </a:r>
          </a:p>
          <a:p>
            <a:pPr lvl="1"/>
            <a:endParaRPr lang="sv-SE" sz="1200" dirty="0">
              <a:latin typeface="Avenir Medium" charset="0"/>
            </a:endParaRPr>
          </a:p>
          <a:p>
            <a:r>
              <a:rPr lang="sv-SE" sz="1600" dirty="0">
                <a:latin typeface="Avenir Medium" charset="0"/>
                <a:ea typeface="Avenir Medium" charset="0"/>
                <a:cs typeface="Avenir Medium" charset="0"/>
              </a:rPr>
              <a:t>Vecka 44 (höstlovet) enbart träning onsdag</a:t>
            </a:r>
          </a:p>
          <a:p>
            <a:pPr lvl="1"/>
            <a:r>
              <a:rPr lang="sv-SE" sz="1200" dirty="0">
                <a:latin typeface="Avenir Medium" charset="0"/>
                <a:ea typeface="Avenir Medium" charset="0"/>
                <a:cs typeface="Avenir Medium" charset="0"/>
              </a:rPr>
              <a:t>Fall Camp</a:t>
            </a:r>
            <a:endParaRPr lang="sv-SE" sz="1200" dirty="0">
              <a:latin typeface="Avenir Medium" charset="0"/>
            </a:endParaRPr>
          </a:p>
          <a:p>
            <a:pPr lvl="1"/>
            <a:endParaRPr lang="sv-SE" sz="1200" dirty="0">
              <a:solidFill>
                <a:srgbClr val="FF0000"/>
              </a:solidFill>
              <a:latin typeface="Avenir Medium" charset="0"/>
            </a:endParaRPr>
          </a:p>
          <a:p>
            <a:pPr marL="0" indent="0">
              <a:buNone/>
            </a:pPr>
            <a:endParaRPr lang="sv-SE" sz="1600" dirty="0"/>
          </a:p>
          <a:p>
            <a:pPr marL="0" indent="0">
              <a:buNone/>
            </a:pPr>
            <a:endParaRPr lang="sv-SE" sz="1600" u="sng" dirty="0">
              <a:latin typeface="Avenir Medium" charset="0"/>
            </a:endParaRPr>
          </a:p>
          <a:p>
            <a:pPr marL="0" indent="0">
              <a:buNone/>
            </a:pPr>
            <a:endParaRPr lang="sv-SE" sz="1600" dirty="0">
              <a:latin typeface="Avenir Medium" charset="0"/>
              <a:ea typeface="Avenir Medium" charset="0"/>
              <a:cs typeface="Avenir Medium" charset="0"/>
            </a:endParaRPr>
          </a:p>
        </p:txBody>
      </p:sp>
      <p:sp>
        <p:nvSpPr>
          <p:cNvPr id="4" name="Platshållare för bildnummer 3"/>
          <p:cNvSpPr>
            <a:spLocks noGrp="1"/>
          </p:cNvSpPr>
          <p:nvPr>
            <p:ph type="sldNum" sz="quarter" idx="12"/>
          </p:nvPr>
        </p:nvSpPr>
        <p:spPr/>
        <p:txBody>
          <a:bodyPr/>
          <a:lstStyle/>
          <a:p>
            <a:fld id="{942B727D-7691-4C66-9485-1A97E25B071E}" type="slidenum">
              <a:rPr lang="sv-SE" smtClean="0">
                <a:solidFill>
                  <a:prstClr val="black">
                    <a:tint val="75000"/>
                  </a:prstClr>
                </a:solidFill>
              </a:rPr>
              <a:pPr/>
              <a:t>14</a:t>
            </a:fld>
            <a:endParaRPr lang="sv-SE">
              <a:solidFill>
                <a:prstClr val="black">
                  <a:tint val="75000"/>
                </a:prstClr>
              </a:solidFill>
            </a:endParaRPr>
          </a:p>
        </p:txBody>
      </p:sp>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Tree>
    <p:extLst>
      <p:ext uri="{BB962C8B-B14F-4D97-AF65-F5344CB8AC3E}">
        <p14:creationId xmlns:p14="http://schemas.microsoft.com/office/powerpoint/2010/main" val="9243345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animEffect transition="in" filter="fade">
                                      <p:cBhvr>
                                        <p:cTn id="28" dur="500"/>
                                        <p:tgtEl>
                                          <p:spTgt spid="3">
                                            <p:txEl>
                                              <p:pRg st="11" end="11"/>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Effect transition="in" filter="fade">
                                      <p:cBhvr>
                                        <p:cTn id="31" dur="500"/>
                                        <p:tgtEl>
                                          <p:spTgt spid="3">
                                            <p:txEl>
                                              <p:pRg st="12" end="12"/>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3" end="13"/>
                                            </p:txEl>
                                          </p:spTgt>
                                        </p:tgtEl>
                                        <p:attrNameLst>
                                          <p:attrName>style.visibility</p:attrName>
                                        </p:attrNameLst>
                                      </p:cBhvr>
                                      <p:to>
                                        <p:strVal val="visible"/>
                                      </p:to>
                                    </p:set>
                                    <p:animEffect transition="in" filter="fade">
                                      <p:cBhvr>
                                        <p:cTn id="34" dur="500"/>
                                        <p:tgtEl>
                                          <p:spTgt spid="3">
                                            <p:txEl>
                                              <p:pRg st="13" end="13"/>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animEffect transition="in" filter="fade">
                                      <p:cBhvr>
                                        <p:cTn id="37" dur="500"/>
                                        <p:tgtEl>
                                          <p:spTgt spid="3">
                                            <p:txEl>
                                              <p:pRg st="14" end="14"/>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5" end="15"/>
                                            </p:txEl>
                                          </p:spTgt>
                                        </p:tgtEl>
                                        <p:attrNameLst>
                                          <p:attrName>style.visibility</p:attrName>
                                        </p:attrNameLst>
                                      </p:cBhvr>
                                      <p:to>
                                        <p:strVal val="visible"/>
                                      </p:to>
                                    </p:set>
                                    <p:animEffect transition="in" filter="fade">
                                      <p:cBhvr>
                                        <p:cTn id="40" dur="500"/>
                                        <p:tgtEl>
                                          <p:spTgt spid="3">
                                            <p:txEl>
                                              <p:pRg st="15" end="15"/>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animEffect transition="in" filter="fade">
                                      <p:cBhvr>
                                        <p:cTn id="43" dur="500"/>
                                        <p:tgtEl>
                                          <p:spTgt spid="3">
                                            <p:txEl>
                                              <p:pRg st="16" end="16"/>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19" end="19"/>
                                            </p:txEl>
                                          </p:spTgt>
                                        </p:tgtEl>
                                        <p:attrNameLst>
                                          <p:attrName>style.visibility</p:attrName>
                                        </p:attrNameLst>
                                      </p:cBhvr>
                                      <p:to>
                                        <p:strVal val="visible"/>
                                      </p:to>
                                    </p:set>
                                    <p:animEffect transition="in" filter="fade">
                                      <p:cBhvr>
                                        <p:cTn id="46" dur="500"/>
                                        <p:tgtEl>
                                          <p:spTgt spid="3">
                                            <p:txEl>
                                              <p:pRg st="19" end="19"/>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3">
                                            <p:txEl>
                                              <p:pRg st="18" end="18"/>
                                            </p:txEl>
                                          </p:spTgt>
                                        </p:tgtEl>
                                        <p:attrNameLst>
                                          <p:attrName>style.visibility</p:attrName>
                                        </p:attrNameLst>
                                      </p:cBhvr>
                                      <p:to>
                                        <p:strVal val="visible"/>
                                      </p:to>
                                    </p:set>
                                    <p:animEffect transition="in" filter="fade">
                                      <p:cBhvr>
                                        <p:cTn id="49" dur="500"/>
                                        <p:tgtEl>
                                          <p:spTgt spid="3">
                                            <p:txEl>
                                              <p:pRg st="18" end="18"/>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1D5C8-B358-A7C7-C55A-4192E2B2CF1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29CFD20-47BB-2BB0-5763-483FAA454E3B}"/>
              </a:ext>
            </a:extLst>
          </p:cNvPr>
          <p:cNvSpPr>
            <a:spLocks noGrp="1"/>
          </p:cNvSpPr>
          <p:nvPr>
            <p:ph type="title"/>
          </p:nvPr>
        </p:nvSpPr>
        <p:spPr>
          <a:xfrm>
            <a:off x="2195736" y="0"/>
            <a:ext cx="6491064" cy="1700808"/>
          </a:xfrm>
        </p:spPr>
        <p:txBody>
          <a:bodyPr>
            <a:normAutofit/>
          </a:bodyPr>
          <a:lstStyle/>
          <a:p>
            <a:pPr algn="r"/>
            <a:r>
              <a:rPr lang="sv-SE" sz="3200" b="1" dirty="0">
                <a:latin typeface="Avenir Heavy" charset="0"/>
                <a:ea typeface="Avenir Heavy" charset="0"/>
                <a:cs typeface="Avenir Heavy" charset="0"/>
              </a:rPr>
              <a:t>Matcher</a:t>
            </a:r>
          </a:p>
        </p:txBody>
      </p:sp>
      <p:sp>
        <p:nvSpPr>
          <p:cNvPr id="3" name="Platshållare för innehåll 2">
            <a:extLst>
              <a:ext uri="{FF2B5EF4-FFF2-40B4-BE49-F238E27FC236}">
                <a16:creationId xmlns:a16="http://schemas.microsoft.com/office/drawing/2014/main" id="{6D9A1405-0807-482E-F5C2-23D31D8627B1}"/>
              </a:ext>
            </a:extLst>
          </p:cNvPr>
          <p:cNvSpPr>
            <a:spLocks noGrp="1"/>
          </p:cNvSpPr>
          <p:nvPr>
            <p:ph idx="1"/>
          </p:nvPr>
        </p:nvSpPr>
        <p:spPr>
          <a:xfrm>
            <a:off x="827584" y="1340768"/>
            <a:ext cx="8208912" cy="5517232"/>
          </a:xfrm>
        </p:spPr>
        <p:txBody>
          <a:bodyPr>
            <a:normAutofit/>
          </a:bodyPr>
          <a:lstStyle/>
          <a:p>
            <a:pPr>
              <a:spcBef>
                <a:spcPts val="1080"/>
              </a:spcBef>
            </a:pPr>
            <a:r>
              <a:rPr lang="sv-SE" sz="1700" dirty="0">
                <a:latin typeface="Avenir Medium" charset="0"/>
                <a:ea typeface="Avenir Medium" charset="0"/>
                <a:cs typeface="Avenir Medium" charset="0"/>
              </a:rPr>
              <a:t>Två lag i </a:t>
            </a:r>
            <a:r>
              <a:rPr lang="sv-SE" sz="1700" i="1" dirty="0">
                <a:latin typeface="Avenir Medium" charset="0"/>
                <a:ea typeface="Avenir Medium" charset="0"/>
                <a:cs typeface="Avenir Medium" charset="0"/>
              </a:rPr>
              <a:t>seriespel</a:t>
            </a:r>
            <a:r>
              <a:rPr lang="sv-SE" sz="1700" dirty="0">
                <a:latin typeface="Avenir Medium" charset="0"/>
                <a:ea typeface="Avenir Medium" charset="0"/>
                <a:cs typeface="Avenir Medium" charset="0"/>
              </a:rPr>
              <a:t> på Röd nivå (Norra 14A och Norra 14B)</a:t>
            </a:r>
          </a:p>
          <a:p>
            <a:pPr lvl="1">
              <a:spcBef>
                <a:spcPts val="1080"/>
              </a:spcBef>
            </a:pPr>
            <a:r>
              <a:rPr lang="sv-SE" sz="1300" dirty="0">
                <a:latin typeface="Avenir Medium" charset="0"/>
                <a:ea typeface="Avenir Medium" charset="0"/>
                <a:cs typeface="Avenir Medium" charset="0"/>
              </a:rPr>
              <a:t>Fyra ”grupper” med olika färger varav två olika per tillfälle bildar ett lag</a:t>
            </a:r>
          </a:p>
          <a:p>
            <a:pPr lvl="1">
              <a:spcBef>
                <a:spcPts val="1080"/>
              </a:spcBef>
            </a:pPr>
            <a:r>
              <a:rPr lang="sv-SE" sz="1300" dirty="0">
                <a:latin typeface="Avenir Medium" charset="0"/>
                <a:ea typeface="Avenir Medium" charset="0"/>
                <a:cs typeface="Avenir Medium" charset="0"/>
              </a:rPr>
              <a:t>Olika tränarkonstellationer per match</a:t>
            </a:r>
          </a:p>
          <a:p>
            <a:pPr lvl="1">
              <a:spcBef>
                <a:spcPts val="1080"/>
              </a:spcBef>
            </a:pPr>
            <a:r>
              <a:rPr lang="sv-SE" sz="1300" dirty="0">
                <a:latin typeface="Avenir Medium" charset="0"/>
                <a:ea typeface="Avenir Medium" charset="0"/>
                <a:cs typeface="Avenir Medium" charset="0"/>
              </a:rPr>
              <a:t>Alla kallas till lika många matcher (schema finns på Laget.se)</a:t>
            </a:r>
          </a:p>
          <a:p>
            <a:pPr>
              <a:spcBef>
                <a:spcPts val="1080"/>
              </a:spcBef>
            </a:pPr>
            <a:r>
              <a:rPr lang="sv-SE" sz="1700" dirty="0">
                <a:latin typeface="Avenir Medium" charset="0"/>
                <a:ea typeface="Avenir Medium" charset="0"/>
                <a:cs typeface="Avenir Medium" charset="0"/>
              </a:rPr>
              <a:t>Kallelser till matcher via laget.se ca en vecka innan match. </a:t>
            </a:r>
            <a:r>
              <a:rPr lang="sv-SE" sz="1700" b="1" i="1" dirty="0">
                <a:latin typeface="Avenir Medium" charset="0"/>
                <a:ea typeface="Avenir Medium" charset="0"/>
                <a:cs typeface="Avenir Medium" charset="0"/>
              </a:rPr>
              <a:t>SVARA så tidigt som möjligt!</a:t>
            </a:r>
          </a:p>
          <a:p>
            <a:pPr lvl="1">
              <a:spcBef>
                <a:spcPts val="1080"/>
              </a:spcBef>
            </a:pPr>
            <a:r>
              <a:rPr lang="sv-SE" sz="1300" dirty="0">
                <a:latin typeface="Avenir Medium" charset="0"/>
                <a:ea typeface="Avenir Medium" charset="0"/>
                <a:cs typeface="Avenir Medium" charset="0"/>
              </a:rPr>
              <a:t>Vissa matcher kan extra spelare behöva kallas; ange i kommentar vid ”nej” om ni kan spela andra matchen. </a:t>
            </a:r>
            <a:endParaRPr lang="sv-SE" sz="1700" b="1" i="1" dirty="0">
              <a:latin typeface="Avenir Medium" charset="0"/>
              <a:ea typeface="Avenir Medium" charset="0"/>
              <a:cs typeface="Avenir Medium" charset="0"/>
            </a:endParaRPr>
          </a:p>
          <a:p>
            <a:pPr>
              <a:spcBef>
                <a:spcPts val="1080"/>
              </a:spcBef>
            </a:pPr>
            <a:r>
              <a:rPr lang="sv-SE" sz="1700" dirty="0">
                <a:latin typeface="Avenir Medium" charset="0"/>
                <a:ea typeface="Avenir Medium" charset="0"/>
                <a:cs typeface="Avenir Medium" charset="0"/>
              </a:rPr>
              <a:t>5 mot 5 med ”flygande byten”</a:t>
            </a:r>
          </a:p>
          <a:p>
            <a:pPr lvl="1">
              <a:spcBef>
                <a:spcPts val="1080"/>
              </a:spcBef>
            </a:pPr>
            <a:r>
              <a:rPr lang="sv-SE" sz="1300" dirty="0">
                <a:latin typeface="Avenir Medium" charset="0"/>
                <a:ea typeface="Avenir Medium" charset="0"/>
                <a:cs typeface="Avenir Medium" charset="0"/>
              </a:rPr>
              <a:t>Ambitionen är att alla ska spela lika mycket, men flygande byten gör det svårt att nå total rättvisa</a:t>
            </a:r>
          </a:p>
          <a:p>
            <a:pPr lvl="1">
              <a:spcBef>
                <a:spcPts val="1080"/>
              </a:spcBef>
            </a:pPr>
            <a:r>
              <a:rPr lang="sv-SE" sz="1300" dirty="0">
                <a:latin typeface="Avenir Medium" charset="0"/>
                <a:ea typeface="Avenir Medium" charset="0"/>
                <a:cs typeface="Avenir Medium" charset="0"/>
              </a:rPr>
              <a:t>Alla spelar på alla positioner</a:t>
            </a:r>
          </a:p>
          <a:p>
            <a:pPr lvl="1">
              <a:spcBef>
                <a:spcPts val="1080"/>
              </a:spcBef>
            </a:pPr>
            <a:r>
              <a:rPr lang="sv-SE" sz="1300" dirty="0">
                <a:latin typeface="Avenir Medium" charset="0"/>
                <a:ea typeface="Avenir Medium" charset="0"/>
                <a:cs typeface="Avenir Medium" charset="0"/>
              </a:rPr>
              <a:t>Målvaktsfrågan… Kommer vi behöva schema?</a:t>
            </a:r>
          </a:p>
          <a:p>
            <a:pPr>
              <a:spcBef>
                <a:spcPts val="1080"/>
              </a:spcBef>
            </a:pPr>
            <a:r>
              <a:rPr lang="sv-SE" sz="1700" dirty="0">
                <a:latin typeface="Avenir Medium" charset="0"/>
                <a:ea typeface="Avenir Medium" charset="0"/>
                <a:cs typeface="Avenir Medium" charset="0"/>
              </a:rPr>
              <a:t>Matchtid 3 x 15 min, 5 min paus</a:t>
            </a:r>
          </a:p>
          <a:p>
            <a:pPr>
              <a:spcBef>
                <a:spcPts val="1080"/>
              </a:spcBef>
            </a:pPr>
            <a:r>
              <a:rPr lang="sv-SE" sz="1700" dirty="0">
                <a:latin typeface="Avenir Medium" charset="0"/>
                <a:ea typeface="Avenir Medium" charset="0"/>
                <a:cs typeface="Avenir Medium" charset="0"/>
              </a:rPr>
              <a:t>Byta om före och efter match tillsammans! Bygga lagkänsla!</a:t>
            </a:r>
          </a:p>
          <a:p>
            <a:pPr>
              <a:spcBef>
                <a:spcPts val="1080"/>
              </a:spcBef>
            </a:pPr>
            <a:r>
              <a:rPr lang="sv-SE" sz="1700" dirty="0">
                <a:latin typeface="Avenir Medium" charset="0"/>
                <a:ea typeface="Avenir Medium" charset="0"/>
                <a:cs typeface="Avenir Medium" charset="0"/>
              </a:rPr>
              <a:t>Föreningsdomare (ungdomar). Stötta och visa respekt!</a:t>
            </a:r>
          </a:p>
          <a:p>
            <a:pPr>
              <a:spcBef>
                <a:spcPts val="1080"/>
              </a:spcBef>
            </a:pPr>
            <a:r>
              <a:rPr lang="sv-SE" sz="1700" dirty="0">
                <a:latin typeface="Avenir Medium" charset="0"/>
                <a:ea typeface="Avenir Medium" charset="0"/>
                <a:cs typeface="Avenir Medium" charset="0"/>
              </a:rPr>
              <a:t>Inget körschema är planerat utan hör av er om behov av skjuts till matcher behövs.</a:t>
            </a:r>
          </a:p>
          <a:p>
            <a:pPr lvl="1">
              <a:spcBef>
                <a:spcPts val="1080"/>
              </a:spcBef>
            </a:pPr>
            <a:r>
              <a:rPr lang="sv-SE" sz="1300" dirty="0">
                <a:latin typeface="Avenir Medium" charset="0"/>
                <a:ea typeface="Avenir Medium" charset="0"/>
                <a:cs typeface="Avenir Medium" charset="0"/>
              </a:rPr>
              <a:t>En tränarbil per match. Vi behöver hjälp av föräldrar!</a:t>
            </a:r>
          </a:p>
          <a:p>
            <a:pPr>
              <a:spcBef>
                <a:spcPts val="1080"/>
              </a:spcBef>
            </a:pPr>
            <a:endParaRPr lang="sv-SE" sz="1700" b="1" i="1" dirty="0">
              <a:latin typeface="Avenir Medium" charset="0"/>
              <a:ea typeface="Avenir Medium" charset="0"/>
              <a:cs typeface="Avenir Medium" charset="0"/>
            </a:endParaRPr>
          </a:p>
          <a:p>
            <a:pPr marL="0" indent="0">
              <a:spcBef>
                <a:spcPts val="1080"/>
              </a:spcBef>
              <a:buNone/>
            </a:pPr>
            <a:endParaRPr lang="sv-SE" sz="1700" dirty="0">
              <a:latin typeface="Avenir Medium" charset="0"/>
              <a:ea typeface="Avenir Medium" charset="0"/>
              <a:cs typeface="Avenir Medium" charset="0"/>
            </a:endParaRPr>
          </a:p>
        </p:txBody>
      </p:sp>
      <p:sp>
        <p:nvSpPr>
          <p:cNvPr id="4" name="Platshållare för bildnummer 3">
            <a:extLst>
              <a:ext uri="{FF2B5EF4-FFF2-40B4-BE49-F238E27FC236}">
                <a16:creationId xmlns:a16="http://schemas.microsoft.com/office/drawing/2014/main" id="{A1D61BB9-69F2-6DCB-0E2E-93E4702594A8}"/>
              </a:ext>
            </a:extLst>
          </p:cNvPr>
          <p:cNvSpPr>
            <a:spLocks noGrp="1"/>
          </p:cNvSpPr>
          <p:nvPr>
            <p:ph type="sldNum" sz="quarter" idx="12"/>
          </p:nvPr>
        </p:nvSpPr>
        <p:spPr/>
        <p:txBody>
          <a:bodyPr/>
          <a:lstStyle/>
          <a:p>
            <a:fld id="{942B727D-7691-4C66-9485-1A97E25B071E}" type="slidenum">
              <a:rPr lang="sv-SE" smtClean="0">
                <a:solidFill>
                  <a:prstClr val="black">
                    <a:tint val="75000"/>
                  </a:prstClr>
                </a:solidFill>
              </a:rPr>
              <a:pPr/>
              <a:t>15</a:t>
            </a:fld>
            <a:endParaRPr lang="sv-SE" dirty="0">
              <a:solidFill>
                <a:prstClr val="black">
                  <a:tint val="75000"/>
                </a:prstClr>
              </a:solidFill>
            </a:endParaRPr>
          </a:p>
        </p:txBody>
      </p:sp>
      <p:pic>
        <p:nvPicPr>
          <p:cNvPr id="5" name="Bildobjekt 4">
            <a:extLst>
              <a:ext uri="{FF2B5EF4-FFF2-40B4-BE49-F238E27FC236}">
                <a16:creationId xmlns:a16="http://schemas.microsoft.com/office/drawing/2014/main" id="{80FE1AC7-3643-80A2-4B8D-1244F0F33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Tree>
    <p:extLst>
      <p:ext uri="{BB962C8B-B14F-4D97-AF65-F5344CB8AC3E}">
        <p14:creationId xmlns:p14="http://schemas.microsoft.com/office/powerpoint/2010/main" val="18718824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500"/>
                                        <p:tgtEl>
                                          <p:spTgt spid="3">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fade">
                                      <p:cBhvr>
                                        <p:cTn id="39" dur="500"/>
                                        <p:tgtEl>
                                          <p:spTgt spid="3">
                                            <p:txEl>
                                              <p:pRg st="10" end="1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500"/>
                                        <p:tgtEl>
                                          <p:spTgt spid="3">
                                            <p:txEl>
                                              <p:pRg st="11" end="11"/>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Effect transition="in" filter="fade">
                                      <p:cBhvr>
                                        <p:cTn id="45" dur="500"/>
                                        <p:tgtEl>
                                          <p:spTgt spid="3">
                                            <p:txEl>
                                              <p:pRg st="12" end="12"/>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13" end="13"/>
                                            </p:txEl>
                                          </p:spTgt>
                                        </p:tgtEl>
                                        <p:attrNameLst>
                                          <p:attrName>style.visibility</p:attrName>
                                        </p:attrNameLst>
                                      </p:cBhvr>
                                      <p:to>
                                        <p:strVal val="visible"/>
                                      </p:to>
                                    </p:set>
                                    <p:animEffect transition="in" filter="fade">
                                      <p:cBhvr>
                                        <p:cTn id="48" dur="500"/>
                                        <p:tgtEl>
                                          <p:spTgt spid="3">
                                            <p:txEl>
                                              <p:pRg st="13" end="13"/>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animEffect transition="in" filter="fade">
                                      <p:cBhvr>
                                        <p:cTn id="51"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416A8-11A2-22F9-5E95-22D16D0ACC9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71E1B75-0A68-5808-1158-90D6592A2996}"/>
              </a:ext>
            </a:extLst>
          </p:cNvPr>
          <p:cNvSpPr>
            <a:spLocks noGrp="1"/>
          </p:cNvSpPr>
          <p:nvPr>
            <p:ph type="title"/>
          </p:nvPr>
        </p:nvSpPr>
        <p:spPr>
          <a:xfrm>
            <a:off x="2195736" y="0"/>
            <a:ext cx="6491064" cy="1700808"/>
          </a:xfrm>
        </p:spPr>
        <p:txBody>
          <a:bodyPr>
            <a:normAutofit/>
          </a:bodyPr>
          <a:lstStyle/>
          <a:p>
            <a:pPr algn="r"/>
            <a:r>
              <a:rPr lang="sv-SE" sz="3200" b="1" dirty="0">
                <a:latin typeface="Avenir Heavy" charset="0"/>
                <a:ea typeface="Avenir Heavy" charset="0"/>
                <a:cs typeface="Avenir Heavy" charset="0"/>
              </a:rPr>
              <a:t>Extra viktigt i år: Matcher</a:t>
            </a:r>
          </a:p>
        </p:txBody>
      </p:sp>
      <p:sp>
        <p:nvSpPr>
          <p:cNvPr id="3" name="Platshållare för innehåll 2">
            <a:extLst>
              <a:ext uri="{FF2B5EF4-FFF2-40B4-BE49-F238E27FC236}">
                <a16:creationId xmlns:a16="http://schemas.microsoft.com/office/drawing/2014/main" id="{9F157409-A37E-BE6B-2BB9-83CFC38CE070}"/>
              </a:ext>
            </a:extLst>
          </p:cNvPr>
          <p:cNvSpPr>
            <a:spLocks noGrp="1"/>
          </p:cNvSpPr>
          <p:nvPr>
            <p:ph idx="1"/>
          </p:nvPr>
        </p:nvSpPr>
        <p:spPr>
          <a:xfrm>
            <a:off x="827584" y="1556792"/>
            <a:ext cx="8208912" cy="5301208"/>
          </a:xfrm>
        </p:spPr>
        <p:txBody>
          <a:bodyPr>
            <a:normAutofit/>
          </a:bodyPr>
          <a:lstStyle/>
          <a:p>
            <a:pPr>
              <a:spcBef>
                <a:spcPts val="1080"/>
              </a:spcBef>
            </a:pPr>
            <a:r>
              <a:rPr lang="sv-SE" sz="1700" dirty="0">
                <a:latin typeface="Avenir Medium" charset="0"/>
                <a:ea typeface="Avenir Medium" charset="0"/>
                <a:cs typeface="Avenir Medium" charset="0"/>
              </a:rPr>
              <a:t>5 mot 5 seriespel med resultat!</a:t>
            </a:r>
          </a:p>
          <a:p>
            <a:pPr lvl="1">
              <a:spcBef>
                <a:spcPts val="1080"/>
              </a:spcBef>
            </a:pPr>
            <a:r>
              <a:rPr lang="sv-SE" sz="1300" dirty="0">
                <a:latin typeface="Avenir Medium" charset="0"/>
                <a:ea typeface="Avenir Medium" charset="0"/>
                <a:cs typeface="Avenir Medium" charset="0"/>
              </a:rPr>
              <a:t>Större plan </a:t>
            </a:r>
            <a:r>
              <a:rPr lang="sv-SE" sz="1300" dirty="0">
                <a:latin typeface="Avenir Medium" charset="0"/>
                <a:ea typeface="Avenir Medium" charset="0"/>
                <a:cs typeface="Avenir Medium" charset="0"/>
                <a:sym typeface="Wingdings" panose="05000000000000000000" pitchFamily="2" charset="2"/>
              </a:rPr>
              <a:t> kortare byten</a:t>
            </a:r>
            <a:endParaRPr lang="sv-SE" sz="1300" dirty="0">
              <a:latin typeface="Avenir Medium" charset="0"/>
              <a:ea typeface="Avenir Medium" charset="0"/>
              <a:cs typeface="Avenir Medium" charset="0"/>
            </a:endParaRPr>
          </a:p>
          <a:p>
            <a:pPr lvl="1">
              <a:spcBef>
                <a:spcPts val="1080"/>
              </a:spcBef>
            </a:pPr>
            <a:r>
              <a:rPr lang="sv-SE" sz="1300" dirty="0">
                <a:latin typeface="Avenir Medium" charset="0"/>
                <a:ea typeface="Avenir Medium" charset="0"/>
                <a:cs typeface="Avenir Medium" charset="0"/>
              </a:rPr>
              <a:t>Ca 14 spelare kallas per match </a:t>
            </a:r>
            <a:r>
              <a:rPr lang="sv-SE" sz="1300" dirty="0">
                <a:latin typeface="Avenir Medium" charset="0"/>
                <a:ea typeface="Avenir Medium" charset="0"/>
                <a:cs typeface="Avenir Medium" charset="0"/>
                <a:sym typeface="Wingdings" panose="05000000000000000000" pitchFamily="2" charset="2"/>
              </a:rPr>
              <a:t> alla spelar i princip varje helg</a:t>
            </a:r>
          </a:p>
          <a:p>
            <a:pPr lvl="1">
              <a:spcBef>
                <a:spcPts val="1080"/>
              </a:spcBef>
            </a:pPr>
            <a:r>
              <a:rPr lang="sv-SE" sz="1300" dirty="0">
                <a:latin typeface="Avenir Medium" charset="0"/>
                <a:ea typeface="Avenir Medium" charset="0"/>
                <a:cs typeface="Avenir Medium" charset="0"/>
                <a:sym typeface="Wingdings" panose="05000000000000000000" pitchFamily="2" charset="2"/>
              </a:rPr>
              <a:t>Kan finnas behov av att kalla in extra: Svara snabbt!</a:t>
            </a:r>
            <a:endParaRPr lang="sv-SE" sz="1300" dirty="0">
              <a:latin typeface="Avenir Medium" charset="0"/>
              <a:ea typeface="Avenir Medium" charset="0"/>
              <a:cs typeface="Avenir Medium" charset="0"/>
            </a:endParaRPr>
          </a:p>
          <a:p>
            <a:pPr>
              <a:spcBef>
                <a:spcPts val="1080"/>
              </a:spcBef>
            </a:pPr>
            <a:r>
              <a:rPr lang="sv-SE" sz="1700" dirty="0">
                <a:latin typeface="Avenir Medium" charset="0"/>
                <a:ea typeface="Avenir Medium" charset="0"/>
                <a:cs typeface="Avenir Medium" charset="0"/>
              </a:rPr>
              <a:t>Strängare regler!</a:t>
            </a:r>
          </a:p>
          <a:p>
            <a:pPr lvl="1">
              <a:spcBef>
                <a:spcPts val="1080"/>
              </a:spcBef>
            </a:pPr>
            <a:r>
              <a:rPr lang="sv-SE" sz="1300" dirty="0">
                <a:latin typeface="Avenir Medium" charset="0"/>
                <a:ea typeface="Avenir Medium" charset="0"/>
                <a:cs typeface="Avenir Medium" charset="0"/>
              </a:rPr>
              <a:t>Rätt utrustning! Inga halsband. SVARTA strumpor. Vi får utvisning för fel utrustning.</a:t>
            </a:r>
          </a:p>
          <a:p>
            <a:pPr lvl="1">
              <a:spcBef>
                <a:spcPts val="1080"/>
              </a:spcBef>
            </a:pPr>
            <a:r>
              <a:rPr lang="sv-SE" sz="1300" dirty="0">
                <a:latin typeface="Avenir Medium" charset="0"/>
                <a:ea typeface="Avenir Medium" charset="0"/>
                <a:cs typeface="Avenir Medium" charset="0"/>
              </a:rPr>
              <a:t>Spelare sitter ner på avbytarbänken. Annars utvisning.</a:t>
            </a:r>
          </a:p>
          <a:p>
            <a:pPr lvl="1">
              <a:spcBef>
                <a:spcPts val="1080"/>
              </a:spcBef>
            </a:pPr>
            <a:r>
              <a:rPr lang="sv-SE" sz="1300" dirty="0">
                <a:latin typeface="Avenir Medium" charset="0"/>
                <a:ea typeface="Avenir Medium" charset="0"/>
                <a:cs typeface="Avenir Medium" charset="0"/>
              </a:rPr>
              <a:t>Max en tränare framför spelarna. Max 1 tränare får ropa direktiv in på planen.</a:t>
            </a:r>
          </a:p>
          <a:p>
            <a:pPr>
              <a:spcBef>
                <a:spcPts val="1080"/>
              </a:spcBef>
            </a:pPr>
            <a:r>
              <a:rPr lang="sv-SE" sz="1700" dirty="0">
                <a:latin typeface="Avenir Medium" charset="0"/>
                <a:ea typeface="Avenir Medium" charset="0"/>
                <a:cs typeface="Avenir Medium" charset="0"/>
              </a:rPr>
              <a:t>Nytt spelsätt</a:t>
            </a:r>
          </a:p>
          <a:p>
            <a:pPr lvl="1">
              <a:spcBef>
                <a:spcPts val="1080"/>
              </a:spcBef>
            </a:pPr>
            <a:r>
              <a:rPr lang="sv-SE" sz="1300" dirty="0">
                <a:latin typeface="Avenir Medium" charset="0"/>
                <a:ea typeface="Avenir Medium" charset="0"/>
                <a:cs typeface="Avenir Medium" charset="0"/>
              </a:rPr>
              <a:t>2-2-1: Tar tid att lära!</a:t>
            </a:r>
          </a:p>
          <a:p>
            <a:pPr lvl="1">
              <a:spcBef>
                <a:spcPts val="1080"/>
              </a:spcBef>
            </a:pPr>
            <a:r>
              <a:rPr lang="sv-SE" sz="1300" dirty="0">
                <a:latin typeface="Avenir Medium" charset="0"/>
                <a:ea typeface="Avenir Medium" charset="0"/>
                <a:cs typeface="Avenir Medium" charset="0"/>
              </a:rPr>
              <a:t>Termer: Back, Mittfält, Topp</a:t>
            </a:r>
          </a:p>
          <a:p>
            <a:pPr lvl="1">
              <a:spcBef>
                <a:spcPts val="1080"/>
              </a:spcBef>
            </a:pPr>
            <a:r>
              <a:rPr lang="sv-SE" sz="1300" dirty="0">
                <a:latin typeface="Avenir Medium" charset="0"/>
                <a:ea typeface="Avenir Medium" charset="0"/>
                <a:cs typeface="Avenir Medium" charset="0"/>
              </a:rPr>
              <a:t>Kan bli fler avbytare på topp</a:t>
            </a:r>
          </a:p>
          <a:p>
            <a:pPr>
              <a:spcBef>
                <a:spcPts val="1080"/>
              </a:spcBef>
            </a:pPr>
            <a:r>
              <a:rPr lang="sv-SE" sz="1700" dirty="0">
                <a:latin typeface="Avenir Medium" charset="0"/>
                <a:ea typeface="Avenir Medium" charset="0"/>
                <a:cs typeface="Avenir Medium" charset="0"/>
              </a:rPr>
              <a:t>Matchresultat räknas! MEN viktigaste resultatet är utvecklingen av varje individ!</a:t>
            </a:r>
          </a:p>
          <a:p>
            <a:pPr lvl="1">
              <a:spcBef>
                <a:spcPts val="1080"/>
              </a:spcBef>
            </a:pPr>
            <a:r>
              <a:rPr lang="sv-SE" sz="1300" dirty="0">
                <a:latin typeface="Avenir Medium" charset="0"/>
                <a:ea typeface="Avenir Medium" charset="0"/>
                <a:cs typeface="Avenir Medium" charset="0"/>
              </a:rPr>
              <a:t>Power Play: Fortsätter med byten enligt turordning</a:t>
            </a:r>
          </a:p>
          <a:p>
            <a:pPr lvl="1">
              <a:spcBef>
                <a:spcPts val="1080"/>
              </a:spcBef>
            </a:pPr>
            <a:r>
              <a:rPr lang="sv-SE" sz="1300" dirty="0">
                <a:latin typeface="Avenir Medium" charset="0"/>
                <a:ea typeface="Avenir Medium" charset="0"/>
                <a:cs typeface="Avenir Medium" charset="0"/>
              </a:rPr>
              <a:t>Box Play: Spelaren som är på </a:t>
            </a:r>
            <a:r>
              <a:rPr lang="sv-SE" sz="1300" dirty="0" err="1">
                <a:latin typeface="Avenir Medium" charset="0"/>
                <a:ea typeface="Avenir Medium" charset="0"/>
                <a:cs typeface="Avenir Medium" charset="0"/>
              </a:rPr>
              <a:t>topp-positionen</a:t>
            </a:r>
            <a:r>
              <a:rPr lang="sv-SE" sz="1300" dirty="0">
                <a:latin typeface="Avenir Medium" charset="0"/>
                <a:ea typeface="Avenir Medium" charset="0"/>
                <a:cs typeface="Avenir Medium" charset="0"/>
              </a:rPr>
              <a:t> vilar</a:t>
            </a:r>
          </a:p>
          <a:p>
            <a:pPr marL="0" indent="0">
              <a:spcBef>
                <a:spcPts val="1080"/>
              </a:spcBef>
              <a:buNone/>
            </a:pPr>
            <a:endParaRPr lang="sv-SE" sz="1700" dirty="0">
              <a:latin typeface="Avenir Medium" charset="0"/>
              <a:ea typeface="Avenir Medium" charset="0"/>
              <a:cs typeface="Avenir Medium" charset="0"/>
            </a:endParaRPr>
          </a:p>
        </p:txBody>
      </p:sp>
      <p:sp>
        <p:nvSpPr>
          <p:cNvPr id="4" name="Platshållare för bildnummer 3">
            <a:extLst>
              <a:ext uri="{FF2B5EF4-FFF2-40B4-BE49-F238E27FC236}">
                <a16:creationId xmlns:a16="http://schemas.microsoft.com/office/drawing/2014/main" id="{44118E37-BC3E-BC77-C20D-DB27CC36B8C9}"/>
              </a:ext>
            </a:extLst>
          </p:cNvPr>
          <p:cNvSpPr>
            <a:spLocks noGrp="1"/>
          </p:cNvSpPr>
          <p:nvPr>
            <p:ph type="sldNum" sz="quarter" idx="12"/>
          </p:nvPr>
        </p:nvSpPr>
        <p:spPr/>
        <p:txBody>
          <a:bodyPr/>
          <a:lstStyle/>
          <a:p>
            <a:fld id="{942B727D-7691-4C66-9485-1A97E25B071E}" type="slidenum">
              <a:rPr lang="sv-SE" smtClean="0">
                <a:solidFill>
                  <a:prstClr val="black">
                    <a:tint val="75000"/>
                  </a:prstClr>
                </a:solidFill>
              </a:rPr>
              <a:pPr/>
              <a:t>16</a:t>
            </a:fld>
            <a:endParaRPr lang="sv-SE" dirty="0">
              <a:solidFill>
                <a:prstClr val="black">
                  <a:tint val="75000"/>
                </a:prstClr>
              </a:solidFill>
            </a:endParaRPr>
          </a:p>
        </p:txBody>
      </p:sp>
      <p:pic>
        <p:nvPicPr>
          <p:cNvPr id="5" name="Bildobjekt 4">
            <a:extLst>
              <a:ext uri="{FF2B5EF4-FFF2-40B4-BE49-F238E27FC236}">
                <a16:creationId xmlns:a16="http://schemas.microsoft.com/office/drawing/2014/main" id="{6A2C82FE-3A70-2457-EC70-07432BCCE1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Tree>
    <p:extLst>
      <p:ext uri="{BB962C8B-B14F-4D97-AF65-F5344CB8AC3E}">
        <p14:creationId xmlns:p14="http://schemas.microsoft.com/office/powerpoint/2010/main" val="6498067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fade">
                                      <p:cBhvr>
                                        <p:cTn id="44" dur="500"/>
                                        <p:tgtEl>
                                          <p:spTgt spid="3">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fade">
                                      <p:cBhvr>
                                        <p:cTn id="49" dur="500"/>
                                        <p:tgtEl>
                                          <p:spTgt spid="3">
                                            <p:txEl>
                                              <p:pRg st="12" end="1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fade">
                                      <p:cBhvr>
                                        <p:cTn id="52" dur="500"/>
                                        <p:tgtEl>
                                          <p:spTgt spid="3">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Effect transition="in" filter="fade">
                                      <p:cBhvr>
                                        <p:cTn id="55"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411760" y="26007"/>
            <a:ext cx="6347048" cy="1686645"/>
          </a:xfrm>
        </p:spPr>
        <p:txBody>
          <a:bodyPr>
            <a:normAutofit/>
          </a:bodyPr>
          <a:lstStyle/>
          <a:p>
            <a:pPr algn="r"/>
            <a:r>
              <a:rPr lang="sv-SE" sz="3200" b="1" dirty="0">
                <a:latin typeface="Avenir Heavy" charset="0"/>
                <a:ea typeface="Avenir Heavy" charset="0"/>
                <a:cs typeface="Avenir Heavy" charset="0"/>
              </a:rPr>
              <a:t>Matcher</a:t>
            </a:r>
          </a:p>
        </p:txBody>
      </p:sp>
      <p:sp>
        <p:nvSpPr>
          <p:cNvPr id="6" name="Platshållare för innehåll 5"/>
          <p:cNvSpPr>
            <a:spLocks noGrp="1"/>
          </p:cNvSpPr>
          <p:nvPr>
            <p:ph idx="1"/>
          </p:nvPr>
        </p:nvSpPr>
        <p:spPr>
          <a:xfrm>
            <a:off x="1160136" y="953146"/>
            <a:ext cx="6606480" cy="1437900"/>
          </a:xfrm>
        </p:spPr>
        <p:txBody>
          <a:bodyPr>
            <a:normAutofit/>
          </a:bodyPr>
          <a:lstStyle/>
          <a:p>
            <a:pPr marL="457200" lvl="1" indent="0">
              <a:spcBef>
                <a:spcPts val="200"/>
              </a:spcBef>
              <a:buNone/>
            </a:pPr>
            <a:endParaRPr lang="sv-SE" sz="1600" dirty="0">
              <a:solidFill>
                <a:prstClr val="black"/>
              </a:solidFill>
              <a:latin typeface="Avenir Medium" charset="0"/>
              <a:ea typeface="Avenir Medium" charset="0"/>
              <a:cs typeface="Avenir Medium" charset="0"/>
            </a:endParaRPr>
          </a:p>
          <a:p>
            <a:endParaRPr lang="sv-SE" sz="1600" dirty="0">
              <a:solidFill>
                <a:prstClr val="black"/>
              </a:solidFill>
              <a:latin typeface="Avenir Medium" charset="0"/>
              <a:ea typeface="Avenir Medium" charset="0"/>
              <a:cs typeface="Avenir Medium" charset="0"/>
            </a:endParaRPr>
          </a:p>
          <a:p>
            <a:pPr lvl="1">
              <a:spcBef>
                <a:spcPts val="200"/>
              </a:spcBef>
            </a:pPr>
            <a:endParaRPr lang="sv-SE" sz="1600" dirty="0">
              <a:solidFill>
                <a:prstClr val="black"/>
              </a:solidFill>
              <a:latin typeface="Avenir Medium" charset="0"/>
              <a:ea typeface="Avenir Medium" charset="0"/>
              <a:cs typeface="Avenir Medium" charset="0"/>
            </a:endParaRPr>
          </a:p>
          <a:p>
            <a:pPr marL="400050" lvl="1" indent="0">
              <a:buNone/>
            </a:pPr>
            <a:endParaRPr lang="sv-SE" sz="1600" dirty="0">
              <a:solidFill>
                <a:prstClr val="black"/>
              </a:solidFill>
              <a:latin typeface="Avenir Medium" charset="0"/>
              <a:ea typeface="Avenir Medium" charset="0"/>
              <a:cs typeface="Avenir Medium" charset="0"/>
            </a:endParaRPr>
          </a:p>
        </p:txBody>
      </p:sp>
      <p:sp>
        <p:nvSpPr>
          <p:cNvPr id="4" name="Platshållare för bildnummer 3"/>
          <p:cNvSpPr>
            <a:spLocks noGrp="1"/>
          </p:cNvSpPr>
          <p:nvPr>
            <p:ph type="sldNum" sz="quarter" idx="12"/>
          </p:nvPr>
        </p:nvSpPr>
        <p:spPr/>
        <p:txBody>
          <a:bodyPr/>
          <a:lstStyle/>
          <a:p>
            <a:fld id="{942B727D-7691-4C66-9485-1A97E25B071E}" type="slidenum">
              <a:rPr lang="sv-SE" smtClean="0"/>
              <a:pPr/>
              <a:t>17</a:t>
            </a:fld>
            <a:endParaRPr lang="sv-SE"/>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
        <p:nvSpPr>
          <p:cNvPr id="3" name="TextBox 2">
            <a:extLst>
              <a:ext uri="{FF2B5EF4-FFF2-40B4-BE49-F238E27FC236}">
                <a16:creationId xmlns:a16="http://schemas.microsoft.com/office/drawing/2014/main" id="{3E05C6A8-83CA-79BA-0C8D-3045A3337B76}"/>
              </a:ext>
            </a:extLst>
          </p:cNvPr>
          <p:cNvSpPr txBox="1"/>
          <p:nvPr/>
        </p:nvSpPr>
        <p:spPr>
          <a:xfrm>
            <a:off x="1907704" y="1205107"/>
            <a:ext cx="6851104" cy="2339102"/>
          </a:xfrm>
          <a:prstGeom prst="rect">
            <a:avLst/>
          </a:prstGeom>
          <a:noFill/>
        </p:spPr>
        <p:txBody>
          <a:bodyPr wrap="square" rtlCol="0">
            <a:spAutoFit/>
          </a:bodyPr>
          <a:lstStyle/>
          <a:p>
            <a:r>
              <a:rPr lang="sv-SE" sz="1600" dirty="0">
                <a:solidFill>
                  <a:prstClr val="black"/>
                </a:solidFill>
                <a:latin typeface="Avenir Medium" charset="0"/>
                <a:ea typeface="Avenir Medium" charset="0"/>
                <a:cs typeface="Avenir Medium" charset="0"/>
              </a:rPr>
              <a:t>Alla matcher finns på laget.se</a:t>
            </a:r>
          </a:p>
          <a:p>
            <a:r>
              <a:rPr lang="sv-SE" sz="1600" dirty="0">
                <a:solidFill>
                  <a:prstClr val="black"/>
                </a:solidFill>
                <a:latin typeface="Avenir Medium" charset="0"/>
                <a:ea typeface="Avenir Medium" charset="0"/>
                <a:cs typeface="Avenir Medium" charset="0"/>
                <a:hlinkClick r:id="rId3"/>
              </a:rPr>
              <a:t>https://www.laget.se/JIK-P14/Document</a:t>
            </a:r>
            <a:endParaRPr lang="sv-SE" sz="1600" dirty="0">
              <a:solidFill>
                <a:prstClr val="black"/>
              </a:solidFill>
              <a:latin typeface="Avenir Medium" charset="0"/>
              <a:ea typeface="Avenir Medium" charset="0"/>
              <a:cs typeface="Avenir Medium" charset="0"/>
            </a:endParaRPr>
          </a:p>
          <a:p>
            <a:endParaRPr lang="sv-SE" sz="1600" dirty="0">
              <a:solidFill>
                <a:prstClr val="black"/>
              </a:solidFill>
              <a:latin typeface="Avenir Medium" charset="0"/>
              <a:ea typeface="Avenir Medium" charset="0"/>
              <a:cs typeface="Avenir Medium" charset="0"/>
            </a:endParaRPr>
          </a:p>
          <a:p>
            <a:r>
              <a:rPr lang="sv-SE" sz="1600" dirty="0">
                <a:solidFill>
                  <a:prstClr val="black"/>
                </a:solidFill>
                <a:latin typeface="Avenir Medium" charset="0"/>
                <a:ea typeface="Avenir Medium" charset="0"/>
                <a:cs typeface="Avenir Medium" charset="0"/>
              </a:rPr>
              <a:t>Tips! Ladda ner appen Innebandy Play för att följa JIK P14 Utveckling</a:t>
            </a:r>
          </a:p>
          <a:p>
            <a:endParaRPr lang="sv-SE" sz="1600" dirty="0">
              <a:hlinkClick r:id="rId3"/>
            </a:endParaRPr>
          </a:p>
          <a:p>
            <a:r>
              <a:rPr lang="sv-SE" sz="1600" dirty="0">
                <a:solidFill>
                  <a:prstClr val="black"/>
                </a:solidFill>
                <a:latin typeface="Avenir Medium" charset="0"/>
                <a:ea typeface="Avenir Medium" charset="0"/>
                <a:cs typeface="Avenir Medium" charset="0"/>
              </a:rPr>
              <a:t> </a:t>
            </a:r>
          </a:p>
          <a:p>
            <a:endParaRPr lang="sv-SE" sz="1600" dirty="0">
              <a:solidFill>
                <a:prstClr val="black"/>
              </a:solidFill>
              <a:latin typeface="Avenir Medium" charset="0"/>
              <a:ea typeface="Avenir Medium" charset="0"/>
              <a:cs typeface="Avenir Medium" charset="0"/>
            </a:endParaRPr>
          </a:p>
          <a:p>
            <a:endParaRPr lang="sv-SE" sz="1600" dirty="0">
              <a:solidFill>
                <a:prstClr val="black"/>
              </a:solidFill>
              <a:latin typeface="Avenir Medium" charset="0"/>
              <a:ea typeface="Avenir Medium" charset="0"/>
              <a:cs typeface="Avenir Medium" charset="0"/>
            </a:endParaRPr>
          </a:p>
          <a:p>
            <a:endParaRPr lang="sv-SE" dirty="0"/>
          </a:p>
        </p:txBody>
      </p:sp>
      <p:pic>
        <p:nvPicPr>
          <p:cNvPr id="9" name="Bildobjekt 8" descr="The image appears to be a schedule or timetable, likely for a sports event or competition, detailing dates, times, and locations for various matches or activities.&#10;&#10;AI-genererat innehåll kan vara felaktigt.">
            <a:extLst>
              <a:ext uri="{FF2B5EF4-FFF2-40B4-BE49-F238E27FC236}">
                <a16:creationId xmlns:a16="http://schemas.microsoft.com/office/drawing/2014/main" id="{BA1D0294-DF1F-65A2-B35E-3913736827A2}"/>
              </a:ext>
            </a:extLst>
          </p:cNvPr>
          <p:cNvPicPr>
            <a:picLocks noChangeAspect="1"/>
          </p:cNvPicPr>
          <p:nvPr/>
        </p:nvPicPr>
        <p:blipFill>
          <a:blip r:embed="rId4"/>
          <a:stretch>
            <a:fillRect/>
          </a:stretch>
        </p:blipFill>
        <p:spPr>
          <a:xfrm>
            <a:off x="1480093" y="2492896"/>
            <a:ext cx="6260259" cy="4131107"/>
          </a:xfrm>
          <a:prstGeom prst="rect">
            <a:avLst/>
          </a:prstGeom>
        </p:spPr>
      </p:pic>
    </p:spTree>
    <p:extLst>
      <p:ext uri="{BB962C8B-B14F-4D97-AF65-F5344CB8AC3E}">
        <p14:creationId xmlns:p14="http://schemas.microsoft.com/office/powerpoint/2010/main" val="4137672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195736" y="116632"/>
            <a:ext cx="6491064" cy="1686645"/>
          </a:xfrm>
        </p:spPr>
        <p:txBody>
          <a:bodyPr>
            <a:normAutofit/>
          </a:bodyPr>
          <a:lstStyle/>
          <a:p>
            <a:pPr algn="r"/>
            <a:r>
              <a:rPr lang="sv-SE" sz="3200" b="1" dirty="0" err="1">
                <a:latin typeface="Avenir Heavy" charset="0"/>
                <a:ea typeface="Avenir Heavy" charset="0"/>
                <a:cs typeface="Avenir Heavy" charset="0"/>
              </a:rPr>
              <a:t>Föräldrargrupp</a:t>
            </a:r>
            <a:br>
              <a:rPr lang="sv-SE" sz="3200" b="1" dirty="0">
                <a:latin typeface="Avenir Heavy" charset="0"/>
                <a:ea typeface="Avenir Heavy" charset="0"/>
                <a:cs typeface="Avenir Heavy" charset="0"/>
              </a:rPr>
            </a:br>
            <a:r>
              <a:rPr lang="sv-SE" sz="2000" b="1" dirty="0">
                <a:latin typeface="Avenir Heavy" charset="0"/>
                <a:ea typeface="Avenir Heavy" charset="0"/>
                <a:cs typeface="Avenir Heavy" charset="0"/>
              </a:rPr>
              <a:t>(Håkan)</a:t>
            </a:r>
          </a:p>
        </p:txBody>
      </p:sp>
      <p:sp>
        <p:nvSpPr>
          <p:cNvPr id="3" name="Platshållare för innehåll 2"/>
          <p:cNvSpPr>
            <a:spLocks noGrp="1"/>
          </p:cNvSpPr>
          <p:nvPr>
            <p:ph idx="1"/>
          </p:nvPr>
        </p:nvSpPr>
        <p:spPr>
          <a:xfrm>
            <a:off x="1268760" y="1803276"/>
            <a:ext cx="6606480" cy="4886669"/>
          </a:xfrm>
        </p:spPr>
        <p:txBody>
          <a:bodyPr>
            <a:normAutofit/>
          </a:bodyPr>
          <a:lstStyle/>
          <a:p>
            <a:pPr>
              <a:spcBef>
                <a:spcPts val="600"/>
              </a:spcBef>
            </a:pPr>
            <a:r>
              <a:rPr lang="sv-SE" sz="1800" dirty="0">
                <a:latin typeface="Avenir Medium" charset="0"/>
                <a:ea typeface="Avenir Medium" charset="0"/>
                <a:cs typeface="Avenir Medium" charset="0"/>
              </a:rPr>
              <a:t>Fair Play Cup</a:t>
            </a:r>
          </a:p>
          <a:p>
            <a:pPr lvl="1">
              <a:spcBef>
                <a:spcPts val="600"/>
              </a:spcBef>
            </a:pPr>
            <a:r>
              <a:rPr lang="sv-SE" sz="1600" dirty="0">
                <a:latin typeface="Avenir Medium" charset="0"/>
                <a:ea typeface="Avenir Medium" charset="0"/>
                <a:cs typeface="Avenir Medium" charset="0"/>
              </a:rPr>
              <a:t>Schemalägga/dela ut uppgifterna till föräldrarna. </a:t>
            </a:r>
          </a:p>
          <a:p>
            <a:pPr lvl="1">
              <a:spcBef>
                <a:spcPts val="600"/>
              </a:spcBef>
            </a:pPr>
            <a:r>
              <a:rPr lang="sv-SE" sz="1600" dirty="0">
                <a:solidFill>
                  <a:srgbClr val="242424"/>
                </a:solidFill>
                <a:highlight>
                  <a:srgbClr val="FFFFFF"/>
                </a:highlight>
                <a:cs typeface="Segoe UI" panose="020B0502040204020203" pitchFamily="34" charset="0"/>
              </a:rPr>
              <a:t>2-4 april och 16-18 april</a:t>
            </a:r>
          </a:p>
          <a:p>
            <a:pPr lvl="1">
              <a:spcBef>
                <a:spcPts val="600"/>
              </a:spcBef>
            </a:pPr>
            <a:r>
              <a:rPr lang="sv-SE" sz="1600" dirty="0">
                <a:solidFill>
                  <a:srgbClr val="242424"/>
                </a:solidFill>
                <a:highlight>
                  <a:srgbClr val="FFFFFF"/>
                </a:highlight>
                <a:cs typeface="Segoe UI" panose="020B0502040204020203" pitchFamily="34" charset="0"/>
              </a:rPr>
              <a:t>Ca 10 h arbete per barn</a:t>
            </a:r>
            <a:br>
              <a:rPr lang="sv-SE" sz="1800" dirty="0">
                <a:latin typeface="Avenir Medium" charset="0"/>
                <a:ea typeface="Avenir Medium" charset="0"/>
                <a:cs typeface="Avenir Medium" charset="0"/>
              </a:rPr>
            </a:br>
            <a:endParaRPr lang="sv-SE" sz="1800" dirty="0">
              <a:latin typeface="Avenir Medium" charset="0"/>
              <a:ea typeface="Avenir Medium" charset="0"/>
              <a:cs typeface="Avenir Medium" charset="0"/>
            </a:endParaRPr>
          </a:p>
          <a:p>
            <a:pPr>
              <a:spcBef>
                <a:spcPts val="600"/>
              </a:spcBef>
            </a:pPr>
            <a:r>
              <a:rPr lang="sv-SE" sz="1800" dirty="0">
                <a:latin typeface="Avenir Medium" charset="0"/>
                <a:ea typeface="Avenir Medium" charset="0"/>
                <a:cs typeface="Avenir Medium" charset="0"/>
              </a:rPr>
              <a:t>Laguppdrag</a:t>
            </a:r>
          </a:p>
          <a:p>
            <a:pPr lvl="1">
              <a:spcBef>
                <a:spcPts val="600"/>
              </a:spcBef>
            </a:pPr>
            <a:r>
              <a:rPr lang="sv-SE" sz="1600" dirty="0">
                <a:latin typeface="Avenir Medium" charset="0"/>
                <a:ea typeface="Avenir Medium" charset="0"/>
                <a:cs typeface="Avenir Medium" charset="0"/>
              </a:rPr>
              <a:t>T.ex. SSL-matcher</a:t>
            </a:r>
            <a:endParaRPr lang="sv-SE" sz="1700" dirty="0">
              <a:latin typeface="Avenir Medium" charset="0"/>
              <a:ea typeface="Avenir Medium" charset="0"/>
              <a:cs typeface="Avenir Medium" charset="0"/>
            </a:endParaRPr>
          </a:p>
          <a:p>
            <a:pPr lvl="1">
              <a:spcBef>
                <a:spcPts val="600"/>
              </a:spcBef>
            </a:pPr>
            <a:endParaRPr lang="sv-SE" sz="1200" dirty="0">
              <a:latin typeface="Avenir Medium" charset="0"/>
              <a:ea typeface="Avenir Medium" charset="0"/>
              <a:cs typeface="Avenir Medium" charset="0"/>
            </a:endParaRPr>
          </a:p>
          <a:p>
            <a:pPr>
              <a:spcBef>
                <a:spcPts val="600"/>
              </a:spcBef>
            </a:pPr>
            <a:r>
              <a:rPr lang="sv-SE" sz="1800" dirty="0">
                <a:latin typeface="Avenir Medium" charset="0"/>
                <a:ea typeface="Avenir Medium" charset="0"/>
                <a:cs typeface="Avenir Medium" charset="0"/>
              </a:rPr>
              <a:t>Lagkassa</a:t>
            </a:r>
          </a:p>
          <a:p>
            <a:pPr lvl="1">
              <a:spcBef>
                <a:spcPts val="600"/>
              </a:spcBef>
            </a:pPr>
            <a:r>
              <a:rPr lang="sv-SE" sz="1600" dirty="0">
                <a:latin typeface="Avenir Medium" charset="0"/>
                <a:ea typeface="Avenir Medium" charset="0"/>
                <a:cs typeface="Avenir Medium" charset="0"/>
              </a:rPr>
              <a:t>Planera och genomföra försäljning/aktiviteter</a:t>
            </a:r>
          </a:p>
          <a:p>
            <a:pPr lvl="1">
              <a:spcBef>
                <a:spcPts val="600"/>
              </a:spcBef>
            </a:pPr>
            <a:r>
              <a:rPr lang="sv-SE" sz="1600" dirty="0">
                <a:latin typeface="Avenir Medium" charset="0"/>
                <a:ea typeface="Avenir Medium" charset="0"/>
                <a:cs typeface="Avenir Medium" charset="0"/>
              </a:rPr>
              <a:t>Administrera lagets försäljning: </a:t>
            </a:r>
          </a:p>
          <a:p>
            <a:pPr lvl="2">
              <a:spcBef>
                <a:spcPts val="600"/>
              </a:spcBef>
            </a:pPr>
            <a:r>
              <a:rPr lang="sv-SE" sz="1200" dirty="0">
                <a:latin typeface="Avenir Medium" charset="0"/>
                <a:ea typeface="Avenir Medium" charset="0"/>
                <a:cs typeface="Avenir Medium" charset="0"/>
              </a:rPr>
              <a:t>Ravelli (oktober) </a:t>
            </a:r>
          </a:p>
          <a:p>
            <a:pPr lvl="2">
              <a:spcBef>
                <a:spcPts val="600"/>
              </a:spcBef>
            </a:pPr>
            <a:r>
              <a:rPr lang="sv-SE" sz="1200" dirty="0">
                <a:latin typeface="Avenir Medium" charset="0"/>
                <a:ea typeface="Avenir Medium" charset="0"/>
                <a:cs typeface="Avenir Medium" charset="0"/>
              </a:rPr>
              <a:t>Bingolotto Uppesittarkväll </a:t>
            </a:r>
            <a:r>
              <a:rPr lang="sv-SE" sz="1200">
                <a:latin typeface="Avenir Medium" charset="0"/>
                <a:ea typeface="Avenir Medium" charset="0"/>
                <a:cs typeface="Avenir Medium" charset="0"/>
              </a:rPr>
              <a:t>(november-december)</a:t>
            </a:r>
            <a:endParaRPr lang="sv-SE" sz="1600" dirty="0">
              <a:latin typeface="Avenir Medium" charset="0"/>
              <a:ea typeface="Avenir Medium" charset="0"/>
              <a:cs typeface="Avenir Medium" charset="0"/>
            </a:endParaRPr>
          </a:p>
        </p:txBody>
      </p:sp>
      <p:sp>
        <p:nvSpPr>
          <p:cNvPr id="4" name="Platshållare för bildnummer 3"/>
          <p:cNvSpPr>
            <a:spLocks noGrp="1"/>
          </p:cNvSpPr>
          <p:nvPr>
            <p:ph type="sldNum" sz="quarter" idx="12"/>
          </p:nvPr>
        </p:nvSpPr>
        <p:spPr/>
        <p:txBody>
          <a:bodyPr/>
          <a:lstStyle/>
          <a:p>
            <a:fld id="{942B727D-7691-4C66-9485-1A97E25B071E}" type="slidenum">
              <a:rPr lang="sv-SE" smtClean="0"/>
              <a:pPr/>
              <a:t>18</a:t>
            </a:fld>
            <a:endParaRPr lang="sv-SE"/>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Tree>
    <p:extLst>
      <p:ext uri="{BB962C8B-B14F-4D97-AF65-F5344CB8AC3E}">
        <p14:creationId xmlns:p14="http://schemas.microsoft.com/office/powerpoint/2010/main" val="19214004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195736" y="-1"/>
            <a:ext cx="6491064" cy="1686645"/>
          </a:xfrm>
        </p:spPr>
        <p:txBody>
          <a:bodyPr>
            <a:normAutofit/>
          </a:bodyPr>
          <a:lstStyle/>
          <a:p>
            <a:pPr algn="r"/>
            <a:r>
              <a:rPr lang="sv-SE" sz="3200" b="1" dirty="0">
                <a:latin typeface="Avenir Heavy" charset="0"/>
                <a:ea typeface="Avenir Heavy" charset="0"/>
                <a:cs typeface="Avenir Heavy" charset="0"/>
              </a:rPr>
              <a:t>Föräldraansvar</a:t>
            </a:r>
          </a:p>
        </p:txBody>
      </p:sp>
      <p:sp>
        <p:nvSpPr>
          <p:cNvPr id="4" name="Platshållare för bildnummer 3"/>
          <p:cNvSpPr>
            <a:spLocks noGrp="1"/>
          </p:cNvSpPr>
          <p:nvPr>
            <p:ph type="sldNum" sz="quarter" idx="12"/>
          </p:nvPr>
        </p:nvSpPr>
        <p:spPr/>
        <p:txBody>
          <a:bodyPr/>
          <a:lstStyle/>
          <a:p>
            <a:fld id="{942B727D-7691-4C66-9485-1A97E25B071E}" type="slidenum">
              <a:rPr lang="sv-SE" smtClean="0"/>
              <a:pPr/>
              <a:t>19</a:t>
            </a:fld>
            <a:endParaRPr lang="sv-SE"/>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
        <p:nvSpPr>
          <p:cNvPr id="6" name="Platshållare för innehåll 5"/>
          <p:cNvSpPr>
            <a:spLocks noGrp="1"/>
          </p:cNvSpPr>
          <p:nvPr>
            <p:ph idx="1"/>
          </p:nvPr>
        </p:nvSpPr>
        <p:spPr/>
        <p:txBody>
          <a:bodyPr>
            <a:normAutofit/>
          </a:bodyPr>
          <a:lstStyle/>
          <a:p>
            <a:r>
              <a:rPr lang="sv-SE" sz="1800" dirty="0"/>
              <a:t>Schemat finns på laget.se</a:t>
            </a:r>
            <a:endParaRPr lang="sv-SE" sz="1800" dirty="0">
              <a:hlinkClick r:id="rId3"/>
            </a:endParaRPr>
          </a:p>
          <a:p>
            <a:pPr marL="0" indent="0">
              <a:buNone/>
            </a:pPr>
            <a:r>
              <a:rPr lang="sv-SE" sz="1200" dirty="0">
                <a:hlinkClick r:id="rId3"/>
              </a:rPr>
              <a:t>https://www.laget.se/JIK-P14/Document</a:t>
            </a:r>
            <a:endParaRPr lang="sv-SE" sz="1200" dirty="0"/>
          </a:p>
          <a:p>
            <a:pPr marL="0" indent="0">
              <a:buNone/>
            </a:pPr>
            <a:endParaRPr lang="sv-SE" sz="1200" dirty="0"/>
          </a:p>
        </p:txBody>
      </p:sp>
      <p:pic>
        <p:nvPicPr>
          <p:cNvPr id="8" name="Bildobjekt 7" descr="The image appears to be a schedule or schedule matrix for an event, likely an athletic meet or competition, detailing matches, activities, and other events.&#10;&#10;AI-genererat innehåll kan vara felaktigt.">
            <a:extLst>
              <a:ext uri="{FF2B5EF4-FFF2-40B4-BE49-F238E27FC236}">
                <a16:creationId xmlns:a16="http://schemas.microsoft.com/office/drawing/2014/main" id="{1C67F5B5-90A3-40FA-465A-746B5EF503C9}"/>
              </a:ext>
            </a:extLst>
          </p:cNvPr>
          <p:cNvPicPr>
            <a:picLocks noChangeAspect="1"/>
          </p:cNvPicPr>
          <p:nvPr/>
        </p:nvPicPr>
        <p:blipFill>
          <a:blip r:embed="rId4"/>
          <a:stretch>
            <a:fillRect/>
          </a:stretch>
        </p:blipFill>
        <p:spPr>
          <a:xfrm>
            <a:off x="1619672" y="2228128"/>
            <a:ext cx="6300192" cy="4369224"/>
          </a:xfrm>
          <a:prstGeom prst="rect">
            <a:avLst/>
          </a:prstGeom>
        </p:spPr>
      </p:pic>
    </p:spTree>
    <p:extLst>
      <p:ext uri="{BB962C8B-B14F-4D97-AF65-F5344CB8AC3E}">
        <p14:creationId xmlns:p14="http://schemas.microsoft.com/office/powerpoint/2010/main" val="4167584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195736" y="-1"/>
            <a:ext cx="6491064" cy="1780307"/>
          </a:xfrm>
        </p:spPr>
        <p:txBody>
          <a:bodyPr>
            <a:normAutofit/>
          </a:bodyPr>
          <a:lstStyle/>
          <a:p>
            <a:pPr algn="r"/>
            <a:r>
              <a:rPr lang="sv-SE" sz="3200" b="1" dirty="0">
                <a:latin typeface="Avenir Heavy" charset="0"/>
                <a:ea typeface="Avenir Heavy" charset="0"/>
                <a:cs typeface="Avenir Heavy" charset="0"/>
              </a:rPr>
              <a:t>Cuper </a:t>
            </a:r>
          </a:p>
        </p:txBody>
      </p:sp>
      <p:sp>
        <p:nvSpPr>
          <p:cNvPr id="3" name="Platshållare för innehåll 2"/>
          <p:cNvSpPr>
            <a:spLocks noGrp="1"/>
          </p:cNvSpPr>
          <p:nvPr>
            <p:ph idx="1"/>
          </p:nvPr>
        </p:nvSpPr>
        <p:spPr>
          <a:xfrm>
            <a:off x="1907704" y="1484784"/>
            <a:ext cx="7236296" cy="5373216"/>
          </a:xfrm>
        </p:spPr>
        <p:txBody>
          <a:bodyPr>
            <a:noAutofit/>
          </a:bodyPr>
          <a:lstStyle/>
          <a:p>
            <a:pPr lvl="1">
              <a:spcBef>
                <a:spcPts val="0"/>
              </a:spcBef>
              <a:buFont typeface="Arial" panose="020B0604020202020204" pitchFamily="34" charset="0"/>
              <a:buChar char="•"/>
            </a:pPr>
            <a:r>
              <a:rPr lang="sv-SE" sz="2000" dirty="0">
                <a:latin typeface="Avenir Medium" charset="0"/>
                <a:ea typeface="Avenir Medium" charset="0"/>
                <a:cs typeface="Avenir Medium" charset="0"/>
              </a:rPr>
              <a:t>Vänerns Pärla Cup Mariestad</a:t>
            </a:r>
          </a:p>
          <a:p>
            <a:pPr lvl="2">
              <a:spcBef>
                <a:spcPts val="0"/>
              </a:spcBef>
            </a:pPr>
            <a:r>
              <a:rPr lang="sv-SE" sz="1600" dirty="0">
                <a:latin typeface="Avenir Medium" charset="0"/>
                <a:ea typeface="Avenir Medium" charset="0"/>
                <a:cs typeface="Avenir Medium" charset="0"/>
              </a:rPr>
              <a:t>10 oktober</a:t>
            </a:r>
          </a:p>
          <a:p>
            <a:pPr lvl="2">
              <a:spcBef>
                <a:spcPts val="0"/>
              </a:spcBef>
            </a:pPr>
            <a:r>
              <a:rPr lang="sv-SE" sz="1600" dirty="0">
                <a:latin typeface="Avenir Medium" charset="0"/>
                <a:ea typeface="Avenir Medium" charset="0"/>
                <a:cs typeface="Avenir Medium" charset="0"/>
              </a:rPr>
              <a:t>Försäsong med 5 matcher per lag</a:t>
            </a:r>
          </a:p>
          <a:p>
            <a:pPr lvl="2">
              <a:spcBef>
                <a:spcPts val="0"/>
              </a:spcBef>
            </a:pPr>
            <a:r>
              <a:rPr lang="sv-SE" sz="1600" dirty="0">
                <a:latin typeface="Avenir Medium" charset="0"/>
                <a:ea typeface="Avenir Medium" charset="0"/>
                <a:cs typeface="Avenir Medium" charset="0"/>
              </a:rPr>
              <a:t>Fantastiskt genomfört!</a:t>
            </a:r>
          </a:p>
          <a:p>
            <a:pPr lvl="2">
              <a:spcBef>
                <a:spcPts val="0"/>
              </a:spcBef>
            </a:pPr>
            <a:endParaRPr lang="sv-SE" sz="1600" dirty="0">
              <a:latin typeface="Avenir Medium" charset="0"/>
              <a:ea typeface="Avenir Medium" charset="0"/>
              <a:cs typeface="Avenir Medium" charset="0"/>
            </a:endParaRPr>
          </a:p>
          <a:p>
            <a:pPr marL="914400" lvl="2" indent="0">
              <a:spcBef>
                <a:spcPts val="0"/>
              </a:spcBef>
              <a:buNone/>
            </a:pPr>
            <a:endParaRPr lang="sv-SE" sz="1600" dirty="0">
              <a:latin typeface="Avenir Medium" charset="0"/>
              <a:ea typeface="Avenir Medium" charset="0"/>
              <a:cs typeface="Avenir Medium" charset="0"/>
            </a:endParaRPr>
          </a:p>
          <a:p>
            <a:pPr lvl="1">
              <a:spcBef>
                <a:spcPts val="0"/>
              </a:spcBef>
              <a:buFont typeface="Arial" panose="020B0604020202020204" pitchFamily="34" charset="0"/>
              <a:buChar char="•"/>
            </a:pPr>
            <a:r>
              <a:rPr lang="sv-SE" sz="2000" dirty="0" err="1">
                <a:latin typeface="Avenir Medium" charset="0"/>
                <a:ea typeface="Avenir Medium" charset="0"/>
                <a:cs typeface="Avenir Medium" charset="0"/>
              </a:rPr>
              <a:t>Sibben</a:t>
            </a:r>
            <a:r>
              <a:rPr lang="sv-SE" sz="2000" dirty="0">
                <a:latin typeface="Avenir Medium" charset="0"/>
                <a:ea typeface="Avenir Medium" charset="0"/>
                <a:cs typeface="Avenir Medium" charset="0"/>
              </a:rPr>
              <a:t> Cup Skövde </a:t>
            </a:r>
          </a:p>
          <a:p>
            <a:pPr lvl="2">
              <a:spcBef>
                <a:spcPts val="0"/>
              </a:spcBef>
            </a:pPr>
            <a:r>
              <a:rPr lang="sv-SE" sz="1600" dirty="0">
                <a:latin typeface="Avenir Medium" charset="0"/>
                <a:ea typeface="Avenir Medium" charset="0"/>
                <a:cs typeface="Avenir Medium" charset="0"/>
              </a:rPr>
              <a:t>3-5 januari</a:t>
            </a:r>
          </a:p>
          <a:p>
            <a:pPr lvl="2">
              <a:spcBef>
                <a:spcPts val="0"/>
              </a:spcBef>
            </a:pPr>
            <a:r>
              <a:rPr lang="sv-SE" sz="1600" dirty="0">
                <a:latin typeface="Avenir Medium" charset="0"/>
                <a:ea typeface="Avenir Medium" charset="0"/>
                <a:cs typeface="Avenir Medium" charset="0"/>
              </a:rPr>
              <a:t>Gruppspel + Slutspel</a:t>
            </a:r>
          </a:p>
          <a:p>
            <a:pPr lvl="2">
              <a:spcBef>
                <a:spcPts val="0"/>
              </a:spcBef>
            </a:pPr>
            <a:r>
              <a:rPr lang="sv-SE" sz="1600" dirty="0">
                <a:latin typeface="Avenir Medium" charset="0"/>
                <a:ea typeface="Avenir Medium" charset="0"/>
                <a:cs typeface="Avenir Medium" charset="0"/>
              </a:rPr>
              <a:t>1 lag anmält (max 20 deltagare)</a:t>
            </a:r>
          </a:p>
          <a:p>
            <a:pPr lvl="2">
              <a:spcBef>
                <a:spcPts val="0"/>
              </a:spcBef>
            </a:pPr>
            <a:r>
              <a:rPr lang="sv-SE" sz="1600" dirty="0">
                <a:latin typeface="Avenir Medium" charset="0"/>
                <a:ea typeface="Avenir Medium" charset="0"/>
                <a:cs typeface="Avenir Medium" charset="0"/>
              </a:rPr>
              <a:t>Många bortresta? Bindande anmälan!</a:t>
            </a:r>
          </a:p>
          <a:p>
            <a:pPr marL="457200" lvl="1" indent="0">
              <a:spcBef>
                <a:spcPts val="0"/>
              </a:spcBef>
              <a:buNone/>
            </a:pPr>
            <a:endParaRPr lang="sv-SE" sz="2000" dirty="0">
              <a:latin typeface="Avenir Medium" charset="0"/>
              <a:ea typeface="Avenir Medium" charset="0"/>
              <a:cs typeface="Avenir Medium" charset="0"/>
            </a:endParaRPr>
          </a:p>
          <a:p>
            <a:pPr lvl="1">
              <a:spcBef>
                <a:spcPts val="0"/>
              </a:spcBef>
              <a:buFont typeface="Arial" panose="020B0604020202020204" pitchFamily="34" charset="0"/>
              <a:buChar char="•"/>
            </a:pPr>
            <a:endParaRPr lang="sv-SE" sz="2000" dirty="0">
              <a:latin typeface="Avenir Medium" charset="0"/>
              <a:ea typeface="Avenir Medium" charset="0"/>
              <a:cs typeface="Avenir Medium" charset="0"/>
            </a:endParaRPr>
          </a:p>
          <a:p>
            <a:pPr lvl="1">
              <a:spcBef>
                <a:spcPts val="0"/>
              </a:spcBef>
              <a:buFont typeface="Arial" panose="020B0604020202020204" pitchFamily="34" charset="0"/>
              <a:buChar char="•"/>
            </a:pPr>
            <a:r>
              <a:rPr lang="sv-SE" sz="2000" dirty="0">
                <a:latin typeface="Avenir Medium" charset="0"/>
                <a:ea typeface="Avenir Medium" charset="0"/>
                <a:cs typeface="Avenir Medium" charset="0"/>
              </a:rPr>
              <a:t>Fair Play Cup </a:t>
            </a:r>
          </a:p>
          <a:p>
            <a:pPr lvl="2">
              <a:spcBef>
                <a:spcPts val="0"/>
              </a:spcBef>
            </a:pPr>
            <a:r>
              <a:rPr lang="sv-SE" sz="1600" dirty="0">
                <a:latin typeface="Avenir Medium" charset="0"/>
                <a:ea typeface="Avenir Medium" charset="0"/>
                <a:cs typeface="Avenir Medium" charset="0"/>
              </a:rPr>
              <a:t>2-4 april</a:t>
            </a:r>
          </a:p>
          <a:p>
            <a:pPr lvl="2">
              <a:spcBef>
                <a:spcPts val="0"/>
              </a:spcBef>
            </a:pPr>
            <a:r>
              <a:rPr lang="sv-SE" sz="1600" dirty="0">
                <a:latin typeface="Avenir Medium" charset="0"/>
                <a:ea typeface="Avenir Medium" charset="0"/>
                <a:cs typeface="Avenir Medium" charset="0"/>
              </a:rPr>
              <a:t>Gruppspel + Slutspel</a:t>
            </a:r>
          </a:p>
          <a:p>
            <a:pPr lvl="2">
              <a:spcBef>
                <a:spcPts val="0"/>
              </a:spcBef>
            </a:pPr>
            <a:r>
              <a:rPr lang="sv-SE" sz="1600" dirty="0">
                <a:latin typeface="Avenir Medium" charset="0"/>
                <a:ea typeface="Avenir Medium" charset="0"/>
                <a:cs typeface="Avenir Medium" charset="0"/>
              </a:rPr>
              <a:t>Ambition att anmäla 2 lag</a:t>
            </a:r>
          </a:p>
        </p:txBody>
      </p:sp>
      <p:sp>
        <p:nvSpPr>
          <p:cNvPr id="4" name="Platshållare för bildnummer 3"/>
          <p:cNvSpPr>
            <a:spLocks noGrp="1"/>
          </p:cNvSpPr>
          <p:nvPr>
            <p:ph type="sldNum" sz="quarter" idx="12"/>
          </p:nvPr>
        </p:nvSpPr>
        <p:spPr/>
        <p:txBody>
          <a:bodyPr/>
          <a:lstStyle/>
          <a:p>
            <a:fld id="{942B727D-7691-4C66-9485-1A97E25B071E}" type="slidenum">
              <a:rPr lang="sv-SE" smtClean="0">
                <a:solidFill>
                  <a:prstClr val="black">
                    <a:tint val="75000"/>
                  </a:prstClr>
                </a:solidFill>
              </a:rPr>
              <a:pPr/>
              <a:t>20</a:t>
            </a:fld>
            <a:endParaRPr lang="sv-SE">
              <a:solidFill>
                <a:prstClr val="black">
                  <a:tint val="75000"/>
                </a:prstClr>
              </a:solidFill>
            </a:endParaRPr>
          </a:p>
        </p:txBody>
      </p:sp>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Tree>
    <p:extLst>
      <p:ext uri="{BB962C8B-B14F-4D97-AF65-F5344CB8AC3E}">
        <p14:creationId xmlns:p14="http://schemas.microsoft.com/office/powerpoint/2010/main" val="1841323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195736" y="-1"/>
            <a:ext cx="6491064" cy="1780307"/>
          </a:xfrm>
        </p:spPr>
        <p:txBody>
          <a:bodyPr>
            <a:normAutofit/>
          </a:bodyPr>
          <a:lstStyle/>
          <a:p>
            <a:pPr algn="r"/>
            <a:r>
              <a:rPr lang="sv-SE" sz="3200" b="1" dirty="0">
                <a:latin typeface="Avenir Heavy" charset="0"/>
                <a:ea typeface="Avenir Heavy" charset="0"/>
                <a:cs typeface="Avenir Heavy" charset="0"/>
              </a:rPr>
              <a:t>Träningskostnader </a:t>
            </a:r>
          </a:p>
        </p:txBody>
      </p:sp>
      <p:sp>
        <p:nvSpPr>
          <p:cNvPr id="4" name="Platshållare för bildnummer 3"/>
          <p:cNvSpPr>
            <a:spLocks noGrp="1"/>
          </p:cNvSpPr>
          <p:nvPr>
            <p:ph type="sldNum" sz="quarter" idx="12"/>
          </p:nvPr>
        </p:nvSpPr>
        <p:spPr/>
        <p:txBody>
          <a:bodyPr/>
          <a:lstStyle/>
          <a:p>
            <a:fld id="{942B727D-7691-4C66-9485-1A97E25B071E}" type="slidenum">
              <a:rPr lang="sv-SE" smtClean="0">
                <a:solidFill>
                  <a:prstClr val="black">
                    <a:tint val="75000"/>
                  </a:prstClr>
                </a:solidFill>
              </a:rPr>
              <a:pPr/>
              <a:t>21</a:t>
            </a:fld>
            <a:endParaRPr lang="sv-SE">
              <a:solidFill>
                <a:prstClr val="black">
                  <a:tint val="75000"/>
                </a:prstClr>
              </a:solidFill>
            </a:endParaRPr>
          </a:p>
        </p:txBody>
      </p:sp>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pic>
        <p:nvPicPr>
          <p:cNvPr id="9" name="Bildobjekt 8" descr="The image illustrates a tiered pricing structure for a training program, where the cost depends on the number of training sessions per week, the type of training, and additional amenities offered.&#10;&#10;AI-genererat innehåll kan vara felaktigt.">
            <a:extLst>
              <a:ext uri="{FF2B5EF4-FFF2-40B4-BE49-F238E27FC236}">
                <a16:creationId xmlns:a16="http://schemas.microsoft.com/office/drawing/2014/main" id="{4C6A8877-05B8-5ECB-9CA0-68183B88DA8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95536" y="1556792"/>
            <a:ext cx="8495790" cy="5023917"/>
          </a:xfrm>
          <a:prstGeom prst="rect">
            <a:avLst/>
          </a:prstGeom>
        </p:spPr>
      </p:pic>
    </p:spTree>
    <p:extLst>
      <p:ext uri="{BB962C8B-B14F-4D97-AF65-F5344CB8AC3E}">
        <p14:creationId xmlns:p14="http://schemas.microsoft.com/office/powerpoint/2010/main" val="35167579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F494E-3092-7E0F-9D87-E413911CE1B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BE1C811-C012-FE5A-156E-C7CCD0C526E1}"/>
              </a:ext>
            </a:extLst>
          </p:cNvPr>
          <p:cNvSpPr>
            <a:spLocks noGrp="1"/>
          </p:cNvSpPr>
          <p:nvPr>
            <p:ph type="title"/>
          </p:nvPr>
        </p:nvSpPr>
        <p:spPr>
          <a:xfrm>
            <a:off x="2195736" y="-1"/>
            <a:ext cx="6491064" cy="1780307"/>
          </a:xfrm>
        </p:spPr>
        <p:txBody>
          <a:bodyPr>
            <a:normAutofit/>
          </a:bodyPr>
          <a:lstStyle/>
          <a:p>
            <a:pPr algn="r"/>
            <a:r>
              <a:rPr lang="sv-SE" sz="3200" b="1" dirty="0">
                <a:latin typeface="Avenir Heavy" charset="0"/>
                <a:ea typeface="Avenir Heavy" charset="0"/>
                <a:cs typeface="Avenir Heavy" charset="0"/>
              </a:rPr>
              <a:t>Träningskostnader </a:t>
            </a:r>
          </a:p>
        </p:txBody>
      </p:sp>
      <p:sp>
        <p:nvSpPr>
          <p:cNvPr id="4" name="Platshållare för bildnummer 3">
            <a:extLst>
              <a:ext uri="{FF2B5EF4-FFF2-40B4-BE49-F238E27FC236}">
                <a16:creationId xmlns:a16="http://schemas.microsoft.com/office/drawing/2014/main" id="{3E6DDF4B-1A39-4EF7-421D-32066CED05CB}"/>
              </a:ext>
            </a:extLst>
          </p:cNvPr>
          <p:cNvSpPr>
            <a:spLocks noGrp="1"/>
          </p:cNvSpPr>
          <p:nvPr>
            <p:ph type="sldNum" sz="quarter" idx="12"/>
          </p:nvPr>
        </p:nvSpPr>
        <p:spPr/>
        <p:txBody>
          <a:bodyPr/>
          <a:lstStyle/>
          <a:p>
            <a:fld id="{942B727D-7691-4C66-9485-1A97E25B071E}" type="slidenum">
              <a:rPr lang="sv-SE" smtClean="0">
                <a:solidFill>
                  <a:prstClr val="black">
                    <a:tint val="75000"/>
                  </a:prstClr>
                </a:solidFill>
              </a:rPr>
              <a:pPr/>
              <a:t>22</a:t>
            </a:fld>
            <a:endParaRPr lang="sv-SE">
              <a:solidFill>
                <a:prstClr val="black">
                  <a:tint val="75000"/>
                </a:prstClr>
              </a:solidFill>
            </a:endParaRPr>
          </a:p>
        </p:txBody>
      </p:sp>
      <p:pic>
        <p:nvPicPr>
          <p:cNvPr id="5" name="Bildobjekt 4">
            <a:extLst>
              <a:ext uri="{FF2B5EF4-FFF2-40B4-BE49-F238E27FC236}">
                <a16:creationId xmlns:a16="http://schemas.microsoft.com/office/drawing/2014/main" id="{E9349D01-CA44-1B99-7BD8-AAF96ADB39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pic>
        <p:nvPicPr>
          <p:cNvPr id="6" name="Bildobjekt 5" descr="The image contains a document detailing the membership fees for Jￃﾶnkￃﾶpings IK, including fixed fees, family member fees, and instructions for obtaining a youth activity card.&#10;&#10;AI-genererat innehåll kan vara felaktigt.">
            <a:extLst>
              <a:ext uri="{FF2B5EF4-FFF2-40B4-BE49-F238E27FC236}">
                <a16:creationId xmlns:a16="http://schemas.microsoft.com/office/drawing/2014/main" id="{B8134F53-F2B6-E92C-AF13-852FA43F2B8F}"/>
              </a:ext>
            </a:extLst>
          </p:cNvPr>
          <p:cNvPicPr>
            <a:picLocks noChangeAspect="1"/>
          </p:cNvPicPr>
          <p:nvPr/>
        </p:nvPicPr>
        <p:blipFill>
          <a:blip r:embed="rId4"/>
          <a:stretch>
            <a:fillRect/>
          </a:stretch>
        </p:blipFill>
        <p:spPr>
          <a:xfrm>
            <a:off x="467544" y="1484784"/>
            <a:ext cx="8532440" cy="4907927"/>
          </a:xfrm>
          <a:prstGeom prst="rect">
            <a:avLst/>
          </a:prstGeom>
        </p:spPr>
      </p:pic>
    </p:spTree>
    <p:extLst>
      <p:ext uri="{BB962C8B-B14F-4D97-AF65-F5344CB8AC3E}">
        <p14:creationId xmlns:p14="http://schemas.microsoft.com/office/powerpoint/2010/main" val="1214242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195736" y="-1"/>
            <a:ext cx="6491064" cy="1686645"/>
          </a:xfrm>
        </p:spPr>
        <p:txBody>
          <a:bodyPr>
            <a:normAutofit/>
          </a:bodyPr>
          <a:lstStyle/>
          <a:p>
            <a:pPr algn="r"/>
            <a:r>
              <a:rPr lang="sv-SE" sz="3200" b="1" dirty="0">
                <a:latin typeface="Avenir Heavy" charset="0"/>
                <a:ea typeface="Avenir Heavy" charset="0"/>
                <a:cs typeface="Avenir Heavy" charset="0"/>
              </a:rPr>
              <a:t>Övriga Frågor</a:t>
            </a:r>
          </a:p>
        </p:txBody>
      </p:sp>
      <p:sp>
        <p:nvSpPr>
          <p:cNvPr id="3" name="Platshållare för innehåll 2"/>
          <p:cNvSpPr>
            <a:spLocks noGrp="1"/>
          </p:cNvSpPr>
          <p:nvPr>
            <p:ph idx="1"/>
          </p:nvPr>
        </p:nvSpPr>
        <p:spPr>
          <a:xfrm>
            <a:off x="2080320" y="1916832"/>
            <a:ext cx="6606480" cy="4209331"/>
          </a:xfrm>
        </p:spPr>
        <p:txBody>
          <a:bodyPr>
            <a:normAutofit/>
          </a:bodyPr>
          <a:lstStyle/>
          <a:p>
            <a:r>
              <a:rPr lang="sv-SE" sz="2000" dirty="0">
                <a:latin typeface="Avenir Medium" charset="0"/>
                <a:ea typeface="Avenir Medium" charset="0"/>
                <a:cs typeface="Avenir Medium" charset="0"/>
              </a:rPr>
              <a:t>?</a:t>
            </a:r>
          </a:p>
        </p:txBody>
      </p:sp>
      <p:sp>
        <p:nvSpPr>
          <p:cNvPr id="4" name="Platshållare för bildnummer 3"/>
          <p:cNvSpPr>
            <a:spLocks noGrp="1"/>
          </p:cNvSpPr>
          <p:nvPr>
            <p:ph type="sldNum" sz="quarter" idx="12"/>
          </p:nvPr>
        </p:nvSpPr>
        <p:spPr/>
        <p:txBody>
          <a:bodyPr/>
          <a:lstStyle/>
          <a:p>
            <a:fld id="{942B727D-7691-4C66-9485-1A97E25B071E}" type="slidenum">
              <a:rPr lang="sv-SE" smtClean="0"/>
              <a:pPr/>
              <a:t>23</a:t>
            </a:fld>
            <a:endParaRPr lang="sv-SE"/>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32656"/>
            <a:ext cx="1828800" cy="971550"/>
          </a:xfrm>
          <a:prstGeom prst="rect">
            <a:avLst/>
          </a:prstGeom>
        </p:spPr>
      </p:pic>
    </p:spTree>
    <p:extLst>
      <p:ext uri="{BB962C8B-B14F-4D97-AF65-F5344CB8AC3E}">
        <p14:creationId xmlns:p14="http://schemas.microsoft.com/office/powerpoint/2010/main" val="434566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Anpassad formgiv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6898</TotalTime>
  <Words>1717</Words>
  <Application>Microsoft Office PowerPoint</Application>
  <PresentationFormat>Bildspel på skärmen (4:3)</PresentationFormat>
  <Paragraphs>260</Paragraphs>
  <Slides>23</Slides>
  <Notes>6</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Avenir Heavy</vt:lpstr>
      <vt:lpstr>Avenir Medium</vt:lpstr>
      <vt:lpstr>Calibri</vt:lpstr>
      <vt:lpstr>Courier New</vt:lpstr>
      <vt:lpstr>Gill Sans MT</vt:lpstr>
      <vt:lpstr>Segoe UI</vt:lpstr>
      <vt:lpstr>Anpassad formgivning</vt:lpstr>
      <vt:lpstr>Välkomna alla föräldrar till föräldramöte för världens bästa lag!</vt:lpstr>
      <vt:lpstr>Information föräldrar P14  Måndag 19/10 2026</vt:lpstr>
      <vt:lpstr>Ledare/Truppen</vt:lpstr>
      <vt:lpstr>Ledare/Truppen</vt:lpstr>
      <vt:lpstr>Klubbpolicy</vt:lpstr>
      <vt:lpstr>JIK:s utvecklingsmodell</vt:lpstr>
      <vt:lpstr>JIK:s utvecklingsmodell</vt:lpstr>
      <vt:lpstr>Samsyn Småland</vt:lpstr>
      <vt:lpstr>På gång i JIK 2026/27</vt:lpstr>
      <vt:lpstr>På gång i JIK 2026/27</vt:lpstr>
      <vt:lpstr>På gång i JIK 2026/27</vt:lpstr>
      <vt:lpstr>På gång BoU 2026/27</vt:lpstr>
      <vt:lpstr>Vision &amp; Mål P14 </vt:lpstr>
      <vt:lpstr>Träningar</vt:lpstr>
      <vt:lpstr>Matcher</vt:lpstr>
      <vt:lpstr>Extra viktigt i år: Matcher</vt:lpstr>
      <vt:lpstr>Matcher</vt:lpstr>
      <vt:lpstr>Föräldrargrupp (Håkan)</vt:lpstr>
      <vt:lpstr>Föräldraansvar</vt:lpstr>
      <vt:lpstr>Cuper </vt:lpstr>
      <vt:lpstr>Träningskostnader </vt:lpstr>
      <vt:lpstr>Träningskostnader </vt:lpstr>
      <vt:lpstr>Övriga Frågor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Jörgen Millton</dc:creator>
  <cp:lastModifiedBy>Tomas Bolin</cp:lastModifiedBy>
  <cp:revision>190</cp:revision>
  <cp:lastPrinted>2017-09-17T18:59:37Z</cp:lastPrinted>
  <dcterms:created xsi:type="dcterms:W3CDTF">2015-08-13T10:44:07Z</dcterms:created>
  <dcterms:modified xsi:type="dcterms:W3CDTF">2026-10-19T15:55:55Z</dcterms:modified>
</cp:coreProperties>
</file>