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3" r:id="rId2"/>
    <p:sldId id="282" r:id="rId3"/>
    <p:sldId id="275" r:id="rId4"/>
    <p:sldId id="263" r:id="rId5"/>
    <p:sldId id="271" r:id="rId6"/>
    <p:sldId id="264" r:id="rId7"/>
    <p:sldId id="272" r:id="rId8"/>
    <p:sldId id="281" r:id="rId9"/>
    <p:sldId id="278" r:id="rId10"/>
    <p:sldId id="279" r:id="rId11"/>
    <p:sldId id="259" r:id="rId12"/>
    <p:sldId id="269" r:id="rId13"/>
    <p:sldId id="258" r:id="rId14"/>
    <p:sldId id="274" r:id="rId15"/>
    <p:sldId id="273" r:id="rId16"/>
    <p:sldId id="267" r:id="rId17"/>
    <p:sldId id="270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537D8-B70A-4403-B52F-14A144841233}" v="4" dt="2019-09-30T09:59:48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4"/>
    <p:restoredTop sz="93292"/>
  </p:normalViewPr>
  <p:slideViewPr>
    <p:cSldViewPr>
      <p:cViewPr varScale="1">
        <p:scale>
          <a:sx n="67" d="100"/>
          <a:sy n="67" d="100"/>
        </p:scale>
        <p:origin x="18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arlin" userId="a21479c0-d29b-49cc-a3d0-24615b1922ec" providerId="ADAL" clId="{914537D8-B70A-4403-B52F-14A144841233}"/>
    <pc:docChg chg="undo redo custSel modSld">
      <pc:chgData name="Marie Harlin" userId="a21479c0-d29b-49cc-a3d0-24615b1922ec" providerId="ADAL" clId="{914537D8-B70A-4403-B52F-14A144841233}" dt="2019-09-30T11:16:16.457" v="2677" actId="20577"/>
      <pc:docMkLst>
        <pc:docMk/>
      </pc:docMkLst>
      <pc:sldChg chg="modSp">
        <pc:chgData name="Marie Harlin" userId="a21479c0-d29b-49cc-a3d0-24615b1922ec" providerId="ADAL" clId="{914537D8-B70A-4403-B52F-14A144841233}" dt="2019-09-30T09:47:03.092" v="26" actId="20577"/>
        <pc:sldMkLst>
          <pc:docMk/>
          <pc:sldMk cId="1571275395" sldId="256"/>
        </pc:sldMkLst>
        <pc:spChg chg="mod">
          <ac:chgData name="Marie Harlin" userId="a21479c0-d29b-49cc-a3d0-24615b1922ec" providerId="ADAL" clId="{914537D8-B70A-4403-B52F-14A144841233}" dt="2019-09-30T09:46:53.259" v="19" actId="20577"/>
          <ac:spMkLst>
            <pc:docMk/>
            <pc:sldMk cId="1571275395" sldId="256"/>
            <ac:spMk id="2" creationId="{00000000-0000-0000-0000-000000000000}"/>
          </ac:spMkLst>
        </pc:spChg>
        <pc:spChg chg="mod">
          <ac:chgData name="Marie Harlin" userId="a21479c0-d29b-49cc-a3d0-24615b1922ec" providerId="ADAL" clId="{914537D8-B70A-4403-B52F-14A144841233}" dt="2019-09-30T09:47:03.092" v="26" actId="20577"/>
          <ac:spMkLst>
            <pc:docMk/>
            <pc:sldMk cId="1571275395" sldId="256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11:11:28.275" v="2349" actId="5793"/>
        <pc:sldMkLst>
          <pc:docMk/>
          <pc:sldMk cId="1641893733" sldId="258"/>
        </pc:sldMkLst>
        <pc:spChg chg="mod">
          <ac:chgData name="Marie Harlin" userId="a21479c0-d29b-49cc-a3d0-24615b1922ec" providerId="ADAL" clId="{914537D8-B70A-4403-B52F-14A144841233}" dt="2019-09-30T11:11:28.275" v="2349" actId="5793"/>
          <ac:spMkLst>
            <pc:docMk/>
            <pc:sldMk cId="1641893733" sldId="258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11:07:48.070" v="2047" actId="20577"/>
        <pc:sldMkLst>
          <pc:docMk/>
          <pc:sldMk cId="2034125785" sldId="259"/>
        </pc:sldMkLst>
        <pc:spChg chg="mod">
          <ac:chgData name="Marie Harlin" userId="a21479c0-d29b-49cc-a3d0-24615b1922ec" providerId="ADAL" clId="{914537D8-B70A-4403-B52F-14A144841233}" dt="2019-09-30T11:07:48.070" v="2047" actId="20577"/>
          <ac:spMkLst>
            <pc:docMk/>
            <pc:sldMk cId="2034125785" sldId="259"/>
            <ac:spMk id="6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09:52:08.698" v="381" actId="1076"/>
        <pc:sldMkLst>
          <pc:docMk/>
          <pc:sldMk cId="924334597" sldId="263"/>
        </pc:sldMkLst>
        <pc:spChg chg="mod">
          <ac:chgData name="Marie Harlin" userId="a21479c0-d29b-49cc-a3d0-24615b1922ec" providerId="ADAL" clId="{914537D8-B70A-4403-B52F-14A144841233}" dt="2019-09-30T09:52:08.698" v="381" actId="1076"/>
          <ac:spMkLst>
            <pc:docMk/>
            <pc:sldMk cId="924334597" sldId="263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09:57:07.380" v="942" actId="20577"/>
        <pc:sldMkLst>
          <pc:docMk/>
          <pc:sldMk cId="924334597" sldId="264"/>
        </pc:sldMkLst>
        <pc:spChg chg="mod">
          <ac:chgData name="Marie Harlin" userId="a21479c0-d29b-49cc-a3d0-24615b1922ec" providerId="ADAL" clId="{914537D8-B70A-4403-B52F-14A144841233}" dt="2019-09-30T09:57:07.380" v="942" actId="20577"/>
          <ac:spMkLst>
            <pc:docMk/>
            <pc:sldMk cId="924334597" sldId="264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11:12:31.551" v="2502" actId="20577"/>
        <pc:sldMkLst>
          <pc:docMk/>
          <pc:sldMk cId="2105193508" sldId="269"/>
        </pc:sldMkLst>
        <pc:spChg chg="mod">
          <ac:chgData name="Marie Harlin" userId="a21479c0-d29b-49cc-a3d0-24615b1922ec" providerId="ADAL" clId="{914537D8-B70A-4403-B52F-14A144841233}" dt="2019-09-30T11:12:31.551" v="2502" actId="20577"/>
          <ac:spMkLst>
            <pc:docMk/>
            <pc:sldMk cId="2105193508" sldId="269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09:52:24.759" v="382" actId="1076"/>
        <pc:sldMkLst>
          <pc:docMk/>
          <pc:sldMk cId="2973807135" sldId="271"/>
        </pc:sldMkLst>
        <pc:spChg chg="mod">
          <ac:chgData name="Marie Harlin" userId="a21479c0-d29b-49cc-a3d0-24615b1922ec" providerId="ADAL" clId="{914537D8-B70A-4403-B52F-14A144841233}" dt="2019-09-30T09:52:24.759" v="382" actId="1076"/>
          <ac:spMkLst>
            <pc:docMk/>
            <pc:sldMk cId="2973807135" sldId="271"/>
            <ac:spMk id="6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11:06:59.020" v="1967" actId="5793"/>
        <pc:sldMkLst>
          <pc:docMk/>
          <pc:sldMk cId="399327194" sldId="272"/>
        </pc:sldMkLst>
        <pc:spChg chg="mod">
          <ac:chgData name="Marie Harlin" userId="a21479c0-d29b-49cc-a3d0-24615b1922ec" providerId="ADAL" clId="{914537D8-B70A-4403-B52F-14A144841233}" dt="2019-09-30T11:06:59.020" v="1967" actId="5793"/>
          <ac:spMkLst>
            <pc:docMk/>
            <pc:sldMk cId="399327194" sldId="272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11:16:16.457" v="2677" actId="20577"/>
        <pc:sldMkLst>
          <pc:docMk/>
          <pc:sldMk cId="1736356177" sldId="273"/>
        </pc:sldMkLst>
        <pc:spChg chg="mod">
          <ac:chgData name="Marie Harlin" userId="a21479c0-d29b-49cc-a3d0-24615b1922ec" providerId="ADAL" clId="{914537D8-B70A-4403-B52F-14A144841233}" dt="2019-09-30T11:16:16.457" v="2677" actId="20577"/>
          <ac:spMkLst>
            <pc:docMk/>
            <pc:sldMk cId="1736356177" sldId="273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11:15:12.882" v="2668" actId="20577"/>
        <pc:sldMkLst>
          <pc:docMk/>
          <pc:sldMk cId="1921400421" sldId="274"/>
        </pc:sldMkLst>
        <pc:spChg chg="mod">
          <ac:chgData name="Marie Harlin" userId="a21479c0-d29b-49cc-a3d0-24615b1922ec" providerId="ADAL" clId="{914537D8-B70A-4403-B52F-14A144841233}" dt="2019-09-30T11:15:12.882" v="2668" actId="20577"/>
          <ac:spMkLst>
            <pc:docMk/>
            <pc:sldMk cId="1921400421" sldId="274"/>
            <ac:spMk id="3" creationId="{00000000-0000-0000-0000-000000000000}"/>
          </ac:spMkLst>
        </pc:spChg>
      </pc:sldChg>
      <pc:sldChg chg="modSp">
        <pc:chgData name="Marie Harlin" userId="a21479c0-d29b-49cc-a3d0-24615b1922ec" providerId="ADAL" clId="{914537D8-B70A-4403-B52F-14A144841233}" dt="2019-09-30T09:51:41.264" v="380" actId="20577"/>
        <pc:sldMkLst>
          <pc:docMk/>
          <pc:sldMk cId="1310331228" sldId="275"/>
        </pc:sldMkLst>
        <pc:spChg chg="mod">
          <ac:chgData name="Marie Harlin" userId="a21479c0-d29b-49cc-a3d0-24615b1922ec" providerId="ADAL" clId="{914537D8-B70A-4403-B52F-14A144841233}" dt="2019-09-30T09:51:41.264" v="380" actId="20577"/>
          <ac:spMkLst>
            <pc:docMk/>
            <pc:sldMk cId="1310331228" sldId="27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69269-9182-49D3-939F-C6BD2B1A62C9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3147-877B-4F00-A703-314F543695E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7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13147-877B-4F00-A703-314F543695E0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84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13147-877B-4F00-A703-314F543695E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70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3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03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63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6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69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91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7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89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8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1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FA55-B2E1-4407-9869-17FA24859885}" type="datetimeFigureOut">
              <a:rPr lang="sv-SE" smtClean="0"/>
              <a:pPr/>
              <a:t>2019-10-01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6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nebandybutiken.se/sv/info/ratt-langd-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79712" y="332657"/>
            <a:ext cx="6624736" cy="1321122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FÖRÄLDRAMÖTE JIK F11</a:t>
            </a:r>
            <a:br>
              <a:rPr lang="sv-SE" sz="40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sz="27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sv-SE" sz="2400" b="1" dirty="0">
                <a:latin typeface="Avenir Heavy" charset="0"/>
                <a:ea typeface="Avenir Heavy" charset="0"/>
                <a:cs typeface="Avenir Heavy" charset="0"/>
              </a:rPr>
              <a:t>VÄLKOMNA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69FC77C-DF25-48E6-8EA4-46D0B89C2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0" y="1653779"/>
            <a:ext cx="6468260" cy="43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9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700808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GRUPPINDELNING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979DC6E-2481-43E0-A16F-7466F3C1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Gruppindelning Poolspel 2019/2020 JIK F11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0FD5557E-8120-440D-BCFE-9E3878E81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61366"/>
              </p:ext>
            </p:extLst>
          </p:nvPr>
        </p:nvGraphicFramePr>
        <p:xfrm>
          <a:off x="611560" y="2420888"/>
          <a:ext cx="7200798" cy="3528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494">
                  <a:extLst>
                    <a:ext uri="{9D8B030D-6E8A-4147-A177-3AD203B41FA5}">
                      <a16:colId xmlns:a16="http://schemas.microsoft.com/office/drawing/2014/main" val="4089799793"/>
                    </a:ext>
                  </a:extLst>
                </a:gridCol>
                <a:gridCol w="1669392">
                  <a:extLst>
                    <a:ext uri="{9D8B030D-6E8A-4147-A177-3AD203B41FA5}">
                      <a16:colId xmlns:a16="http://schemas.microsoft.com/office/drawing/2014/main" val="271410870"/>
                    </a:ext>
                  </a:extLst>
                </a:gridCol>
                <a:gridCol w="1941307">
                  <a:extLst>
                    <a:ext uri="{9D8B030D-6E8A-4147-A177-3AD203B41FA5}">
                      <a16:colId xmlns:a16="http://schemas.microsoft.com/office/drawing/2014/main" val="3903065428"/>
                    </a:ext>
                  </a:extLst>
                </a:gridCol>
                <a:gridCol w="1841605">
                  <a:extLst>
                    <a:ext uri="{9D8B030D-6E8A-4147-A177-3AD203B41FA5}">
                      <a16:colId xmlns:a16="http://schemas.microsoft.com/office/drawing/2014/main" val="2078953180"/>
                    </a:ext>
                  </a:extLst>
                </a:gridCol>
              </a:tblGrid>
              <a:tr h="29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effectLst/>
                        </a:rPr>
                        <a:t>BLÅ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RÖD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92179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Agnes Filhm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effectLst/>
                        </a:rPr>
                        <a:t>Alicia Rydén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Astrid Wilsson Eng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Bella Svensson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960179"/>
                  </a:ext>
                </a:extLst>
              </a:tr>
              <a:tr h="455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Lea Adamsson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Edith Collryd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Elsa Wernborg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Emilia Halonen Carling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244655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Linn Hellström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Greta Aspklint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Nobelle</a:t>
                      </a:r>
                      <a:r>
                        <a:rPr lang="sv-SE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Carlsson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Linnea Laurén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40582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Manilla Högsborn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Livia Hirsch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Flora Sahlin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Molly Hjertquist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0183962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Minna Lundby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Nellie Westin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Ida Ottozon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effectLst/>
                        </a:rPr>
                        <a:t>Emma Hylén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1381548"/>
                  </a:ext>
                </a:extLst>
              </a:tr>
              <a:tr h="455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Sally Lindkvist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Ruth Backlund Wengbrand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Moa Törnblad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Tuva Thorén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5265065"/>
                  </a:ext>
                </a:extLst>
              </a:tr>
              <a:tr h="455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Vera Wallmyr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Siri Landén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Tilda Harlin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effectLst/>
                        </a:rPr>
                        <a:t>Wilma </a:t>
                      </a:r>
                      <a:r>
                        <a:rPr lang="sv-SE" sz="1100" dirty="0" err="1">
                          <a:effectLst/>
                        </a:rPr>
                        <a:t>Johanesson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47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7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-1"/>
            <a:ext cx="6347048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CUPER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019816" y="1559052"/>
            <a:ext cx="6606480" cy="4439518"/>
          </a:xfrm>
        </p:spPr>
        <p:txBody>
          <a:bodyPr>
            <a:normAutofit/>
          </a:bodyPr>
          <a:lstStyle/>
          <a:p>
            <a:r>
              <a:rPr lang="sv-SE" sz="16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Hovslättscupen</a:t>
            </a:r>
          </a:p>
          <a:p>
            <a:pPr marL="0" indent="0"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Ytterligare matcher: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Eventuell träningsmatch mot Hovslätt eller Östra (ej bokat än)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457200" lvl="1" indent="0">
              <a:spcBef>
                <a:spcPts val="200"/>
              </a:spcBef>
              <a:buNone/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200"/>
              </a:spcBef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400050" lvl="1" indent="0">
              <a:buNone/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SPONSRING</a:t>
            </a:r>
            <a:b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</a:br>
            <a:endParaRPr lang="sv-SE" sz="2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8760" y="1412776"/>
            <a:ext cx="6606480" cy="52219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Dräktsponsring</a:t>
            </a: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1 nytt rött ställ (tröja/shorts)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Sponsorer</a:t>
            </a:r>
          </a:p>
          <a:p>
            <a:pPr lvl="2">
              <a:spcBef>
                <a:spcPts val="600"/>
              </a:spcBef>
            </a:pPr>
            <a:r>
              <a:rPr lang="sv-SE" sz="1500" dirty="0" err="1">
                <a:latin typeface="Avenir Medium" charset="0"/>
                <a:ea typeface="Avenir Medium" charset="0"/>
                <a:cs typeface="Avenir Medium" charset="0"/>
              </a:rPr>
              <a:t>Lofthammars</a:t>
            </a:r>
            <a:r>
              <a:rPr lang="sv-SE" sz="1500" dirty="0">
                <a:latin typeface="Avenir Medium" charset="0"/>
                <a:ea typeface="Avenir Medium" charset="0"/>
                <a:cs typeface="Avenir Medium" charset="0"/>
              </a:rPr>
              <a:t> bygg</a:t>
            </a:r>
          </a:p>
          <a:p>
            <a:pPr lvl="2">
              <a:spcBef>
                <a:spcPts val="600"/>
              </a:spcBef>
            </a:pPr>
            <a:r>
              <a:rPr lang="sv-SE" sz="1500" dirty="0" err="1">
                <a:latin typeface="Avenir Medium" charset="0"/>
                <a:ea typeface="Avenir Medium" charset="0"/>
                <a:cs typeface="Avenir Medium" charset="0"/>
              </a:rPr>
              <a:t>Amber</a:t>
            </a:r>
            <a:r>
              <a:rPr lang="sv-SE" sz="1500" dirty="0">
                <a:latin typeface="Avenir Medium" charset="0"/>
                <a:ea typeface="Avenir Medium" charset="0"/>
                <a:cs typeface="Avenir Medium" charset="0"/>
              </a:rPr>
              <a:t> advokater</a:t>
            </a:r>
          </a:p>
          <a:p>
            <a:pPr lvl="2">
              <a:spcBef>
                <a:spcPts val="600"/>
              </a:spcBef>
            </a:pPr>
            <a:r>
              <a:rPr lang="sv-SE" sz="1500" dirty="0">
                <a:latin typeface="Avenir Medium" charset="0"/>
                <a:ea typeface="Avenir Medium" charset="0"/>
                <a:cs typeface="Avenir Medium" charset="0"/>
              </a:rPr>
              <a:t>JIK</a:t>
            </a:r>
          </a:p>
          <a:p>
            <a:pPr marL="914400" lvl="2" indent="0">
              <a:spcBef>
                <a:spcPts val="6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Varje spelare ansvarar själva för inköp av 1 par svarta strumpor som vi använder på match. </a:t>
            </a:r>
          </a:p>
          <a:p>
            <a:pPr marL="0" indent="0">
              <a:spcBef>
                <a:spcPts val="600"/>
              </a:spcBef>
              <a:buNone/>
            </a:pPr>
            <a:endParaRPr lang="sv-SE" sz="18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Matchställ tillhör klubben och FÅR ej tas med hem. Samlas in och delas ut vid varje match.</a:t>
            </a:r>
          </a:p>
          <a:p>
            <a:pPr>
              <a:spcBef>
                <a:spcPts val="600"/>
              </a:spcBef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FÖRÄLDRAANSVAR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13520" y="1418771"/>
            <a:ext cx="6606480" cy="493757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Vid våra matcher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Sarg + sekretariat vid hemmamatch i arenan (2 tillfällen)</a:t>
            </a:r>
            <a:endParaRPr lang="sv-SE" sz="1600" b="1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Chaufförer bortamatcher (7 tillfällen om man räknar bort Jönköpingsområdet)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Tvätt alla matcher enligt schema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3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Sälja JIK- kaffe</a:t>
            </a:r>
          </a:p>
          <a:p>
            <a:pPr marL="0" indent="0">
              <a:spcBef>
                <a:spcPts val="3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3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Vid 2 SSL A-lagsmatcher (alla hjälper till en match):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	herr: 17/11 </a:t>
            </a:r>
            <a:r>
              <a:rPr lang="sv-SE" sz="1800" dirty="0" err="1">
                <a:latin typeface="Avenir Medium" charset="0"/>
                <a:ea typeface="Avenir Medium" charset="0"/>
                <a:cs typeface="Avenir Medium" charset="0"/>
              </a:rPr>
              <a:t>kl</a:t>
            </a: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 12.30-17.00 (13 vuxna och 8 barn)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	dam: 21/3 </a:t>
            </a:r>
            <a:r>
              <a:rPr lang="sv-SE" sz="1800" dirty="0" err="1">
                <a:latin typeface="Avenir Medium" charset="0"/>
                <a:ea typeface="Avenir Medium" charset="0"/>
                <a:cs typeface="Avenir Medium" charset="0"/>
              </a:rPr>
              <a:t>kl</a:t>
            </a: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 13.30-18.00 (8 vuxna och 8 barn)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Inträde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Halva tjugan + bollkastning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Souvenirshopen</a:t>
            </a:r>
          </a:p>
          <a:p>
            <a:pPr lvl="1">
              <a:spcBef>
                <a:spcPts val="300"/>
              </a:spcBef>
            </a:pPr>
            <a:r>
              <a:rPr lang="sv-SE" sz="1600" dirty="0" err="1">
                <a:latin typeface="Avenir Medium" charset="0"/>
                <a:ea typeface="Avenir Medium" charset="0"/>
                <a:cs typeface="Avenir Medium" charset="0"/>
              </a:rPr>
              <a:t>Skills</a:t>
            </a: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 corner</a:t>
            </a:r>
          </a:p>
          <a:p>
            <a:pPr lvl="1">
              <a:spcBef>
                <a:spcPts val="300"/>
              </a:spcBef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3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Fair Play Cup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Två helger, 20-22 mars och 3-5 april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Matbespisning Junedalskolan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Viktigt att ALLA ställer upp dessa helger. </a:t>
            </a:r>
          </a:p>
          <a:p>
            <a:pPr lvl="1">
              <a:spcBef>
                <a:spcPts val="300"/>
              </a:spcBef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3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Träningar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Söndagar, sätta upp sarg. Bemannings-schema, 2 personer varje söndag.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300"/>
              </a:spcBef>
            </a:pP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300"/>
              </a:spcBef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FÖRÄLDRAGRUPP</a:t>
            </a:r>
            <a:b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sz="2000" b="1" dirty="0">
                <a:latin typeface="Avenir Heavy" charset="0"/>
                <a:ea typeface="Avenir Heavy" charset="0"/>
                <a:cs typeface="Avenir Heavy" charset="0"/>
              </a:rPr>
              <a:t>(önskas tillsättas)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317000"/>
            <a:ext cx="6391919" cy="522191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Årets lagföräldrar är framlottade och följande personer drog vinstlotten den här säsongen: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	Linnéa Laurén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	</a:t>
            </a:r>
            <a:r>
              <a:rPr lang="sv-SE" sz="1800" dirty="0" err="1">
                <a:latin typeface="Avenir Medium" charset="0"/>
                <a:ea typeface="Avenir Medium" charset="0"/>
                <a:cs typeface="Avenir Medium" charset="0"/>
              </a:rPr>
              <a:t>Livia</a:t>
            </a: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 Hirsch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	Astrid Wilson Eng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	Molly Hjertqvist</a:t>
            </a:r>
          </a:p>
          <a:p>
            <a:pPr marL="0" indent="0">
              <a:spcBef>
                <a:spcPts val="600"/>
              </a:spcBef>
              <a:buNone/>
            </a:pPr>
            <a:endParaRPr lang="sv-SE" sz="18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Er uppgift blir att fixa…</a:t>
            </a: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Schema för vilka som sätter upp sarg på söndagar</a:t>
            </a: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Schema för vilka som tvättar matchställen efter varje poolspel</a:t>
            </a: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Fair Play Cup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Schemalägga och fördela ut uppgifterna till föräldrarna. </a:t>
            </a:r>
            <a:endParaRPr lang="sv-SE" sz="18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Laguppdrag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Fördela så att vi har representanter på våra 2 SSL-matcher</a:t>
            </a:r>
            <a:endParaRPr lang="sv-SE" sz="12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En eller flera deltagare på möten i ungdomssektionen</a:t>
            </a:r>
          </a:p>
          <a:p>
            <a:pPr>
              <a:spcBef>
                <a:spcPts val="60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Fixa schema för vilka som kör till bortamatcherna</a:t>
            </a:r>
            <a:endParaRPr lang="sv-SE" sz="12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Lagkassa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Planera och genomföra försäljning/aktiviteter om det är </a:t>
            </a:r>
            <a:r>
              <a:rPr lang="sv-SE" sz="1600" dirty="0" err="1">
                <a:latin typeface="Avenir Medium" charset="0"/>
                <a:ea typeface="Avenir Medium" charset="0"/>
                <a:cs typeface="Avenir Medium" charset="0"/>
              </a:rPr>
              <a:t>önkvärt</a:t>
            </a: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Administrera lagets försäljning av JIK-kaffe.</a:t>
            </a:r>
            <a:endParaRPr lang="sv-SE" sz="12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En eller flera </a:t>
            </a:r>
            <a:r>
              <a:rPr lang="sv-SE" sz="1800" dirty="0" err="1">
                <a:latin typeface="Avenir Medium" charset="0"/>
                <a:ea typeface="Avenir Medium" charset="0"/>
                <a:cs typeface="Avenir Medium" charset="0"/>
              </a:rPr>
              <a:t>teambuildande</a:t>
            </a: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 aktiviteter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Lagaktivitet utanför innebandyn. T.ex.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(Bowling, </a:t>
            </a:r>
            <a:r>
              <a:rPr lang="sv-SE" sz="1600" dirty="0" err="1">
                <a:latin typeface="Avenir Medium" charset="0"/>
                <a:ea typeface="Avenir Medium" charset="0"/>
                <a:cs typeface="Avenir Medium" charset="0"/>
              </a:rPr>
              <a:t>Prison</a:t>
            </a: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 Island, 5-kamp utomhus, korvgrillning mm)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KAFFEFÖRSÄLJNING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8760" y="1764581"/>
            <a:ext cx="660648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JIK-KAFFE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Samarbete med Café Bar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Hela JIK medverkar i försäljningen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Ett paket 100 kr, 35 kr till JIK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Vinsten på 35kr delas 50/50 mellan klubben och laget</a:t>
            </a:r>
          </a:p>
          <a:p>
            <a:pPr lvl="1">
              <a:spcBef>
                <a:spcPts val="200"/>
              </a:spcBef>
            </a:pPr>
            <a:r>
              <a:rPr lang="sv-SE" sz="1600" dirty="0" err="1">
                <a:latin typeface="Avenir Medium" charset="0"/>
                <a:ea typeface="Avenir Medium" charset="0"/>
                <a:cs typeface="Avenir Medium" charset="0"/>
              </a:rPr>
              <a:t>Fairtrade</a:t>
            </a: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 bryggmalet – 750gr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Försäljningsperiod, sista 2 veckorna i Oktober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Leverans, första halvan av November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Varje barn förväntas sälja minst 8pkt (krav från klubben)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Oklart om friköp kommer erbjudas i dagsläget</a:t>
            </a:r>
          </a:p>
          <a:p>
            <a:pPr lvl="1">
              <a:spcBef>
                <a:spcPts val="2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Mer info kommer från JIK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457200" lvl="1" indent="0">
              <a:spcBef>
                <a:spcPts val="200"/>
              </a:spcBef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B727D-7691-4C66-9485-1A97E25B071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780307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AVGIFTER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5920" y="1628800"/>
            <a:ext cx="7063680" cy="5229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Avgifter 2019/2020</a:t>
            </a:r>
          </a:p>
          <a:p>
            <a:pPr lvl="1">
              <a:spcBef>
                <a:spcPts val="600"/>
              </a:spcBef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Spelarlicens + försäkring</a:t>
            </a:r>
            <a:br>
              <a:rPr lang="sv-SE" sz="2000" dirty="0">
                <a:latin typeface="Avenir Medium" charset="0"/>
                <a:ea typeface="Avenir Medium" charset="0"/>
                <a:cs typeface="Avenir Medium" charset="0"/>
              </a:rPr>
            </a:b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0"/>
              </a:spcBef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Medlemsavgift: 400 kr</a:t>
            </a:r>
            <a:br>
              <a:rPr lang="sv-SE" sz="2000" dirty="0">
                <a:latin typeface="Avenir Medium" charset="0"/>
                <a:ea typeface="Avenir Medium" charset="0"/>
                <a:cs typeface="Avenir Medium" charset="0"/>
              </a:rPr>
            </a:b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0"/>
              </a:spcBef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Träningsavgift: 800 kr</a:t>
            </a:r>
            <a:br>
              <a:rPr lang="sv-SE" sz="2000" dirty="0">
                <a:latin typeface="Avenir Medium" charset="0"/>
                <a:ea typeface="Avenir Medium" charset="0"/>
                <a:cs typeface="Avenir Medium" charset="0"/>
              </a:rPr>
            </a:b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0"/>
              </a:spcBef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Totalt: 1200 kr</a:t>
            </a:r>
            <a:br>
              <a:rPr lang="sv-SE" sz="2000" dirty="0">
                <a:latin typeface="Avenir Medium" charset="0"/>
                <a:ea typeface="Avenir Medium" charset="0"/>
                <a:cs typeface="Avenir Medium" charset="0"/>
              </a:rPr>
            </a:b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0"/>
              </a:spcBef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Faktureras från klubben.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ÖVRIGA FRÅGOR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8760" y="1896221"/>
            <a:ext cx="6606480" cy="4209331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Ordet är fritt</a:t>
            </a:r>
            <a:r>
              <a:rPr lang="mr-IN" sz="2000" dirty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79712" y="332657"/>
            <a:ext cx="6624736" cy="1321122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FÖRÄLDRAMÖTE F11</a:t>
            </a:r>
            <a:br>
              <a:rPr lang="sv-SE" sz="40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sz="27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sv-SE" sz="2400" b="1" dirty="0">
                <a:latin typeface="Avenir Heavy" charset="0"/>
                <a:ea typeface="Avenir Heavy" charset="0"/>
                <a:cs typeface="Avenir Heavy" charset="0"/>
              </a:rPr>
              <a:t>tisdag 1/10 2019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1639267"/>
            <a:ext cx="6524128" cy="436751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Ledare / Truppen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Klubbpolicy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Vision &amp; Mål F11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Träningar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Seriespel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Spelschema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Gruppindelning</a:t>
            </a:r>
            <a:endParaRPr lang="sv-SE" sz="2000" dirty="0">
              <a:solidFill>
                <a:schemeClr val="tx1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Cuper</a:t>
            </a: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Sponsring</a:t>
            </a: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Föräldraansvar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Föräldragrupp (önskas tillsättas)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JIK-kaffe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Avgifter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Övriga frågor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0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00200" y="0"/>
            <a:ext cx="6332240" cy="172578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LEDARE / TRUPPEN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52120" cy="4536504"/>
          </a:xfrm>
        </p:spPr>
        <p:txBody>
          <a:bodyPr>
            <a:noAutofit/>
          </a:bodyPr>
          <a:lstStyle/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Tränare: 		Mattias Rydén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Sandra Halonen Carling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Stefan Hellström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Marie Harlin</a:t>
            </a:r>
          </a:p>
          <a:p>
            <a:pPr algn="l"/>
            <a:endParaRPr lang="sv-SE" sz="1800" dirty="0">
              <a:solidFill>
                <a:schemeClr val="tx1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Hjälptränare: 	Maria Sahlin, anmäl gärna om du vill vara med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Faddrar Dam-lag:	Ellen Åhman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Moa Jacobsson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Truppen:		28 stycken (men fler på väg in…)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6 nya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B727D-7691-4C66-9485-1A97E25B071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700808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KLUBBPOLICY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5920" y="1680198"/>
            <a:ext cx="681216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Jönköpings IK ungdomspolicy</a:t>
            </a:r>
            <a:endParaRPr lang="sv-SE" sz="18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200"/>
              </a:spcBef>
            </a:pPr>
            <a: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I dokument finns att läsa om:</a:t>
            </a:r>
            <a:b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Målsättni</a:t>
            </a:r>
            <a: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ng, ansvar, åldersnivåer, lagorganisation m.m.</a:t>
            </a:r>
          </a:p>
          <a:p>
            <a:pPr lvl="1">
              <a:spcBef>
                <a:spcPts val="200"/>
              </a:spcBef>
            </a:pPr>
            <a: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Förväntningar på spelare, ledare och föräldrar:</a:t>
            </a:r>
            <a:b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Passa tider, meddela närvaro/frånvaro, visa koncentration,</a:t>
            </a:r>
            <a:b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delta aktivt på träning/match, visa eget intresse m.m.</a:t>
            </a:r>
          </a:p>
          <a:p>
            <a:pPr lvl="1">
              <a:spcBef>
                <a:spcPts val="20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Finns att ladda ner på Laget.se</a:t>
            </a:r>
            <a:br>
              <a:rPr lang="sv-SE" sz="18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Dokument &gt; Ungdom &gt; Ungdomspolicy_2017/18b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Följer Svensk Innebandys Utvecklingsmodell (SIU)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Samsyn Småland</a:t>
            </a:r>
          </a:p>
          <a:p>
            <a:pPr lvl="1">
              <a:spcBef>
                <a:spcPts val="108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För att värna om barn och ungdomars möjligheter</a:t>
            </a:r>
          </a:p>
          <a:p>
            <a:pPr lvl="1">
              <a:spcBef>
                <a:spcPts val="108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Vinteridrotter har förtur Oktober – Mars</a:t>
            </a:r>
          </a:p>
          <a:p>
            <a:pPr lvl="1">
              <a:spcBef>
                <a:spcPts val="1080"/>
              </a:spcBef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Sommaridrotter har förtur April – September</a:t>
            </a:r>
          </a:p>
          <a:p>
            <a:pPr lvl="1">
              <a:spcBef>
                <a:spcPts val="1080"/>
              </a:spcBef>
            </a:pPr>
            <a:endParaRPr lang="sv-SE" sz="12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1080"/>
              </a:spcBef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00200" y="0"/>
            <a:ext cx="6332240" cy="172578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VISION &amp; MÅL</a:t>
            </a:r>
            <a:b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F11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1345940" y="1725785"/>
            <a:ext cx="6452120" cy="4536504"/>
          </a:xfrm>
        </p:spPr>
        <p:txBody>
          <a:bodyPr>
            <a:noAutofit/>
          </a:bodyPr>
          <a:lstStyle/>
          <a:p>
            <a:pPr algn="l"/>
            <a:r>
              <a:rPr lang="sv-SE" sz="1800" b="1" dirty="0">
                <a:solidFill>
                  <a:srgbClr val="000000"/>
                </a:solidFill>
                <a:latin typeface="Avenir Medium"/>
              </a:rPr>
              <a:t>Vision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Så många innebandytjejer som möjligt, så länge som möjligt.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1800" b="1" dirty="0">
              <a:solidFill>
                <a:srgbClr val="000000"/>
              </a:solidFill>
              <a:latin typeface="Avenir Medium"/>
            </a:endParaRPr>
          </a:p>
          <a:p>
            <a:pPr algn="l"/>
            <a:r>
              <a:rPr lang="sv-SE" sz="1800" b="1" dirty="0">
                <a:solidFill>
                  <a:srgbClr val="000000"/>
                </a:solidFill>
                <a:latin typeface="Avenir Medium"/>
              </a:rPr>
              <a:t>Mål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Tjejerna ska ha roligt och utvecklas som innebandyspelare enligt Svensk Innebandys Utbildningsmodell och </a:t>
            </a:r>
            <a:r>
              <a:rPr lang="sv-SE" sz="1800" dirty="0" err="1">
                <a:solidFill>
                  <a:srgbClr val="000000"/>
                </a:solidFill>
                <a:latin typeface="Avenir Medium"/>
              </a:rPr>
              <a:t>JIK´s</a:t>
            </a:r>
            <a:r>
              <a:rPr lang="sv-SE" sz="1800" dirty="0">
                <a:solidFill>
                  <a:srgbClr val="000000"/>
                </a:solidFill>
                <a:latin typeface="Avenir Medium"/>
              </a:rPr>
              <a:t> policy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Laganda är ett nyckelord för att lyckas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Vi stöttar och hjälper varandra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Vi har roligt tillsammans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Alla är lika värdefulla och har en viktig roll i laget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Vi respekterar varandra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Vi berömmer prestation före resultat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000000"/>
              </a:solidFill>
              <a:latin typeface="Avenir Medium"/>
            </a:endParaRPr>
          </a:p>
          <a:p>
            <a:pPr algn="l"/>
            <a:r>
              <a:rPr lang="sv-SE" sz="1800" dirty="0">
                <a:solidFill>
                  <a:srgbClr val="000000"/>
                </a:solidFill>
                <a:latin typeface="Avenir Medium"/>
              </a:rPr>
              <a:t> </a:t>
            </a:r>
          </a:p>
          <a:p>
            <a:pPr algn="l"/>
            <a:endParaRPr lang="sv-SE" sz="1800" dirty="0">
              <a:solidFill>
                <a:schemeClr val="tx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B727D-7691-4C66-9485-1A97E25B071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5776" y="-1"/>
            <a:ext cx="613102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8760" y="1813052"/>
            <a:ext cx="6606480" cy="4176464"/>
          </a:xfrm>
        </p:spPr>
        <p:txBody>
          <a:bodyPr>
            <a:normAutofit/>
          </a:bodyPr>
          <a:lstStyle/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Måndagar    kl. 18:00 - 19:00 </a:t>
            </a:r>
            <a:r>
              <a:rPr lang="sv-SE" sz="1600" dirty="0" err="1">
                <a:latin typeface="Avenir Medium" charset="0"/>
                <a:ea typeface="Avenir Medium" charset="0"/>
                <a:cs typeface="Avenir Medium" charset="0"/>
              </a:rPr>
              <a:t>Talavidskolan</a:t>
            </a: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, kod: 1011</a:t>
            </a: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Söndagar   kl. 09:15 - 10:30 Johan Bauerhallen (höst)/B-hallen (vår) (uppsättning av sarg)</a:t>
            </a:r>
            <a:endParaRPr lang="sv-SE" sz="1600" b="1" dirty="0">
              <a:latin typeface="Avenir Medium" charset="0"/>
              <a:ea typeface="Avenir Medium" charset="0"/>
              <a:cs typeface="Avenir Medium" charset="0"/>
            </a:endParaRPr>
          </a:p>
          <a:p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Kallelser kommer till varje träning via laget.se.</a:t>
            </a:r>
          </a:p>
          <a:p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Obligatoriskt med glasögon!</a:t>
            </a:r>
          </a:p>
          <a:p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Tänk på klubblängder!</a:t>
            </a:r>
            <a:br>
              <a:rPr lang="sv-SE" sz="16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600" u="sng" dirty="0">
                <a:hlinkClick r:id="rId2"/>
              </a:rPr>
              <a:t>www.innebandybutiken.se/sv/info/ratt-langd-2.html</a:t>
            </a:r>
            <a:endParaRPr lang="sv-SE" sz="1600" u="sng" dirty="0"/>
          </a:p>
          <a:p>
            <a:pPr marL="0" indent="0">
              <a:buNone/>
            </a:pPr>
            <a:endParaRPr lang="sv-SE" sz="1600" u="sng" dirty="0">
              <a:latin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Enbart engagerade föräldrar i hallen på grund av platsbrist och koncentration. Vi ser gärna att du som förälder är med någon träning varje säsong!</a:t>
            </a:r>
          </a:p>
          <a:p>
            <a:pPr marL="0" indent="0"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700808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SERIESPEL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5920" y="1631705"/>
            <a:ext cx="6812160" cy="4724645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Ett lag i  poolspel flickor 3-3 L/M Gr 1 (flickor födda 2009-2011)</a:t>
            </a:r>
          </a:p>
          <a:p>
            <a:pPr lvl="1">
              <a:spcBef>
                <a:spcPts val="1080"/>
              </a:spcBef>
            </a:pPr>
            <a:r>
              <a:rPr lang="sv-SE" sz="1500" dirty="0">
                <a:latin typeface="Avenir Medium" charset="0"/>
                <a:ea typeface="Avenir Medium" charset="0"/>
                <a:cs typeface="Avenir Medium" charset="0"/>
              </a:rPr>
              <a:t>13 lag, 6 tillfällen med 3 matcher varje tillfälle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Ett lag i poolspel flickor 3-3 L/M Gr 4 (flickor födda 2009-2011)</a:t>
            </a:r>
          </a:p>
          <a:p>
            <a:pPr lvl="1">
              <a:spcBef>
                <a:spcPts val="1080"/>
              </a:spcBef>
            </a:pPr>
            <a:r>
              <a:rPr lang="sv-SE" sz="1500" dirty="0">
                <a:latin typeface="Avenir Medium" charset="0"/>
                <a:ea typeface="Avenir Medium" charset="0"/>
                <a:cs typeface="Avenir Medium" charset="0"/>
              </a:rPr>
              <a:t>12 lag, 6 tillfällen med 3 matcher varje tillfälle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Matchtid 2 x 12 min, 5 min paus. Poolspelet spelas 3 mot 3 med målvakter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Laget är uppdelat i fyra färger. Två färger åker vid varje poolspelstillfälle. Detta för att alla ska få spela med alla i båda serierna. Schemat är klart och ligger på laget.se under fliken dokument. Dokumentet heter: Spelschema och gruppindelning poolspel 2019/2020	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Föreningsdomare (ungdomar). Stötta och visa respekt!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Kallelser till matcher sker via laget.se. Kontrollera på laget.se att er mailadress stämmer</a:t>
            </a:r>
          </a:p>
          <a:p>
            <a:pPr marL="0" indent="0">
              <a:spcBef>
                <a:spcPts val="1080"/>
              </a:spcBef>
              <a:buNone/>
            </a:pPr>
            <a:endParaRPr lang="sv-SE" sz="17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700808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SPELSCHEMA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45AEE7-28A6-47B5-B276-B9C8E311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Poolspel 3-3 L/M Grupp 1</a:t>
            </a:r>
          </a:p>
          <a:p>
            <a:pPr marL="0" indent="0">
              <a:buNone/>
            </a:pPr>
            <a:r>
              <a:rPr lang="sv-SE" b="1" dirty="0"/>
              <a:t>JIK F-11/2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DCCD4C0-3FCC-46A8-912B-6B5DC169D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96147"/>
              </p:ext>
            </p:extLst>
          </p:nvPr>
        </p:nvGraphicFramePr>
        <p:xfrm>
          <a:off x="611560" y="2912417"/>
          <a:ext cx="6491063" cy="3213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303">
                  <a:extLst>
                    <a:ext uri="{9D8B030D-6E8A-4147-A177-3AD203B41FA5}">
                      <a16:colId xmlns:a16="http://schemas.microsoft.com/office/drawing/2014/main" val="835885882"/>
                    </a:ext>
                  </a:extLst>
                </a:gridCol>
                <a:gridCol w="865068">
                  <a:extLst>
                    <a:ext uri="{9D8B030D-6E8A-4147-A177-3AD203B41FA5}">
                      <a16:colId xmlns:a16="http://schemas.microsoft.com/office/drawing/2014/main" val="637727647"/>
                    </a:ext>
                  </a:extLst>
                </a:gridCol>
                <a:gridCol w="1189850">
                  <a:extLst>
                    <a:ext uri="{9D8B030D-6E8A-4147-A177-3AD203B41FA5}">
                      <a16:colId xmlns:a16="http://schemas.microsoft.com/office/drawing/2014/main" val="4030526421"/>
                    </a:ext>
                  </a:extLst>
                </a:gridCol>
                <a:gridCol w="1190614">
                  <a:extLst>
                    <a:ext uri="{9D8B030D-6E8A-4147-A177-3AD203B41FA5}">
                      <a16:colId xmlns:a16="http://schemas.microsoft.com/office/drawing/2014/main" val="1845041859"/>
                    </a:ext>
                  </a:extLst>
                </a:gridCol>
                <a:gridCol w="1190614">
                  <a:extLst>
                    <a:ext uri="{9D8B030D-6E8A-4147-A177-3AD203B41FA5}">
                      <a16:colId xmlns:a16="http://schemas.microsoft.com/office/drawing/2014/main" val="2102737530"/>
                    </a:ext>
                  </a:extLst>
                </a:gridCol>
                <a:gridCol w="1190614">
                  <a:extLst>
                    <a:ext uri="{9D8B030D-6E8A-4147-A177-3AD203B41FA5}">
                      <a16:colId xmlns:a16="http://schemas.microsoft.com/office/drawing/2014/main" val="908382869"/>
                    </a:ext>
                  </a:extLst>
                </a:gridCol>
              </a:tblGrid>
              <a:tr h="2397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Omgång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Datum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Plats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Tid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Lag 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Lag 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107977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191013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Gränna, Ribbahallen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11.00-13.30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BLÅ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RÖD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1778541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191116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Tranås, idrottshall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10.00-14.00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BLÅ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2597374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3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191207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Jönköping, Arenan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9.00-11.00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3108184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4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200119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Huskvarna, sporthall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11.00-14.00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49366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5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200202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Vimmerby, sporthall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12.00-15.00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BLÅ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RÖD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936541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200307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Tranås, idrottshall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9.00-14.00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RÖD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effectLst/>
                        </a:rPr>
                        <a:t>BLÅ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04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4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700808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SPELSCHEMA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E5763F19-F843-45DC-9B82-79AA3FF37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Poolspel 3-3 L/M Grupp 4</a:t>
            </a:r>
          </a:p>
          <a:p>
            <a:pPr marL="0" indent="0">
              <a:buNone/>
            </a:pPr>
            <a:r>
              <a:rPr lang="sv-SE" b="1" dirty="0"/>
              <a:t>JIK F-11/3</a:t>
            </a:r>
          </a:p>
          <a:p>
            <a:pPr marL="0" indent="0">
              <a:buNone/>
            </a:pPr>
            <a:endParaRPr lang="sv-SE" b="1" dirty="0"/>
          </a:p>
          <a:p>
            <a:endParaRPr lang="sv-SE" dirty="0"/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6FEDFFA7-6E28-43D1-8217-FB6A57DE3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18025"/>
              </p:ext>
            </p:extLst>
          </p:nvPr>
        </p:nvGraphicFramePr>
        <p:xfrm>
          <a:off x="539552" y="2904405"/>
          <a:ext cx="6013649" cy="322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734">
                  <a:extLst>
                    <a:ext uri="{9D8B030D-6E8A-4147-A177-3AD203B41FA5}">
                      <a16:colId xmlns:a16="http://schemas.microsoft.com/office/drawing/2014/main" val="3297243862"/>
                    </a:ext>
                  </a:extLst>
                </a:gridCol>
                <a:gridCol w="801442">
                  <a:extLst>
                    <a:ext uri="{9D8B030D-6E8A-4147-A177-3AD203B41FA5}">
                      <a16:colId xmlns:a16="http://schemas.microsoft.com/office/drawing/2014/main" val="3960317624"/>
                    </a:ext>
                  </a:extLst>
                </a:gridCol>
                <a:gridCol w="1102338">
                  <a:extLst>
                    <a:ext uri="{9D8B030D-6E8A-4147-A177-3AD203B41FA5}">
                      <a16:colId xmlns:a16="http://schemas.microsoft.com/office/drawing/2014/main" val="3041691711"/>
                    </a:ext>
                  </a:extLst>
                </a:gridCol>
                <a:gridCol w="1103045">
                  <a:extLst>
                    <a:ext uri="{9D8B030D-6E8A-4147-A177-3AD203B41FA5}">
                      <a16:colId xmlns:a16="http://schemas.microsoft.com/office/drawing/2014/main" val="2764452162"/>
                    </a:ext>
                  </a:extLst>
                </a:gridCol>
                <a:gridCol w="1103045">
                  <a:extLst>
                    <a:ext uri="{9D8B030D-6E8A-4147-A177-3AD203B41FA5}">
                      <a16:colId xmlns:a16="http://schemas.microsoft.com/office/drawing/2014/main" val="1735996037"/>
                    </a:ext>
                  </a:extLst>
                </a:gridCol>
                <a:gridCol w="1103045">
                  <a:extLst>
                    <a:ext uri="{9D8B030D-6E8A-4147-A177-3AD203B41FA5}">
                      <a16:colId xmlns:a16="http://schemas.microsoft.com/office/drawing/2014/main" val="4026095781"/>
                    </a:ext>
                  </a:extLst>
                </a:gridCol>
              </a:tblGrid>
              <a:tr h="240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Omgång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Datum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Plats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Tid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Lag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Lag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7515846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191026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Värnamo, Östboskolan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14.30-17.00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616491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191109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Jönköping, kålgårdshallen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12.00-17.00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RÖD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830840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3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191201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Bankeryd, Torpshallen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15.00-18.00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BLÅ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652388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4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200118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Jönköping, Arenan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10.00-12.00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RÖD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BLÅ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66171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5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2002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Värnamo, sporthall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GRÖN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891936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2003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Värnamo, idrottshall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</a:rPr>
                        <a:t>GUL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effectLst/>
                        </a:rPr>
                        <a:t>RÖD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27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24506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</TotalTime>
  <Words>704</Words>
  <Application>Microsoft Office PowerPoint</Application>
  <PresentationFormat>Bildspel på skärmen (4:3)</PresentationFormat>
  <Paragraphs>302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Avenir Heavy</vt:lpstr>
      <vt:lpstr>Avenir Medium</vt:lpstr>
      <vt:lpstr>Calibri</vt:lpstr>
      <vt:lpstr>Times New Roman</vt:lpstr>
      <vt:lpstr>Anpassad formgivning</vt:lpstr>
      <vt:lpstr>FÖRÄLDRAMÖTE JIK F11  VÄLKOMNA</vt:lpstr>
      <vt:lpstr>FÖRÄLDRAMÖTE F11  tisdag 1/10 2019</vt:lpstr>
      <vt:lpstr>LEDARE / TRUPPEN</vt:lpstr>
      <vt:lpstr>KLUBBPOLICY</vt:lpstr>
      <vt:lpstr>VISION &amp; MÅL F11</vt:lpstr>
      <vt:lpstr>TRÄNINGAR</vt:lpstr>
      <vt:lpstr>SERIESPEL</vt:lpstr>
      <vt:lpstr>SPELSCHEMA</vt:lpstr>
      <vt:lpstr>SPELSCHEMA</vt:lpstr>
      <vt:lpstr>GRUPPINDELNING</vt:lpstr>
      <vt:lpstr>CUPER</vt:lpstr>
      <vt:lpstr>SPONSRING </vt:lpstr>
      <vt:lpstr>FÖRÄLDRAANSVAR</vt:lpstr>
      <vt:lpstr>FÖRÄLDRAGRUPP (önskas tillsättas)</vt:lpstr>
      <vt:lpstr>KAFFEFÖRSÄLJNING</vt:lpstr>
      <vt:lpstr>AVGIFTER</vt:lpstr>
      <vt:lpstr>ÖVRIGA 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Jörgen Millton</dc:creator>
  <cp:lastModifiedBy>Marie Harlin</cp:lastModifiedBy>
  <cp:revision>165</cp:revision>
  <cp:lastPrinted>2017-09-17T18:59:37Z</cp:lastPrinted>
  <dcterms:created xsi:type="dcterms:W3CDTF">2015-08-13T10:44:07Z</dcterms:created>
  <dcterms:modified xsi:type="dcterms:W3CDTF">2019-10-01T18:30:20Z</dcterms:modified>
</cp:coreProperties>
</file>