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80" r:id="rId2"/>
    <p:sldId id="256" r:id="rId3"/>
    <p:sldId id="275" r:id="rId4"/>
    <p:sldId id="263" r:id="rId5"/>
    <p:sldId id="271" r:id="rId6"/>
    <p:sldId id="264" r:id="rId7"/>
    <p:sldId id="272" r:id="rId8"/>
    <p:sldId id="277" r:id="rId9"/>
    <p:sldId id="279" r:id="rId10"/>
    <p:sldId id="259" r:id="rId11"/>
    <p:sldId id="258" r:id="rId12"/>
    <p:sldId id="274" r:id="rId13"/>
    <p:sldId id="276" r:id="rId14"/>
    <p:sldId id="267" r:id="rId15"/>
    <p:sldId id="278" r:id="rId16"/>
    <p:sldId id="270" r:id="rId17"/>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54"/>
    <p:restoredTop sz="93292"/>
  </p:normalViewPr>
  <p:slideViewPr>
    <p:cSldViewPr>
      <p:cViewPr varScale="1">
        <p:scale>
          <a:sx n="81" d="100"/>
          <a:sy n="81" d="100"/>
        </p:scale>
        <p:origin x="1867" y="53"/>
      </p:cViewPr>
      <p:guideLst>
        <p:guide orient="horz" pos="2160"/>
        <p:guide pos="288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869269-9182-49D3-939F-C6BD2B1A62C9}" type="datetimeFigureOut">
              <a:rPr lang="sv-SE" smtClean="0"/>
              <a:pPr/>
              <a:t>2024-09-20</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713147-877B-4F00-A703-314F543695E0}" type="slidenum">
              <a:rPr lang="sv-SE" smtClean="0"/>
              <a:pPr/>
              <a:t>‹#›</a:t>
            </a:fld>
            <a:endParaRPr lang="sv-SE"/>
          </a:p>
        </p:txBody>
      </p:sp>
    </p:spTree>
    <p:extLst>
      <p:ext uri="{BB962C8B-B14F-4D97-AF65-F5344CB8AC3E}">
        <p14:creationId xmlns:p14="http://schemas.microsoft.com/office/powerpoint/2010/main" val="1850778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noProof="0" dirty="0"/>
          </a:p>
        </p:txBody>
      </p:sp>
      <p:sp>
        <p:nvSpPr>
          <p:cNvPr id="4" name="Slide Number Placeholder 3"/>
          <p:cNvSpPr>
            <a:spLocks noGrp="1"/>
          </p:cNvSpPr>
          <p:nvPr>
            <p:ph type="sldNum" sz="quarter" idx="5"/>
          </p:nvPr>
        </p:nvSpPr>
        <p:spPr/>
        <p:txBody>
          <a:bodyPr/>
          <a:lstStyle/>
          <a:p>
            <a:fld id="{EB713147-877B-4F00-A703-314F543695E0}" type="slidenum">
              <a:rPr lang="sv-SE" smtClean="0"/>
              <a:pPr/>
              <a:t>2</a:t>
            </a:fld>
            <a:endParaRPr lang="sv-SE" dirty="0"/>
          </a:p>
        </p:txBody>
      </p:sp>
    </p:spTree>
    <p:extLst>
      <p:ext uri="{BB962C8B-B14F-4D97-AF65-F5344CB8AC3E}">
        <p14:creationId xmlns:p14="http://schemas.microsoft.com/office/powerpoint/2010/main" val="753026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Snurra mellan de olika serierna ej tvingande </a:t>
            </a:r>
            <a:r>
              <a:rPr lang="sv-SE" smtClean="0"/>
              <a:t>att spela med F10</a:t>
            </a:r>
            <a:endParaRPr lang="sv-SE"/>
          </a:p>
        </p:txBody>
      </p:sp>
      <p:sp>
        <p:nvSpPr>
          <p:cNvPr id="4" name="Platshållare för bildnummer 3"/>
          <p:cNvSpPr>
            <a:spLocks noGrp="1"/>
          </p:cNvSpPr>
          <p:nvPr>
            <p:ph type="sldNum" sz="quarter" idx="10"/>
          </p:nvPr>
        </p:nvSpPr>
        <p:spPr/>
        <p:txBody>
          <a:bodyPr/>
          <a:lstStyle/>
          <a:p>
            <a:fld id="{EB713147-877B-4F00-A703-314F543695E0}" type="slidenum">
              <a:rPr lang="sv-SE" smtClean="0"/>
              <a:pPr/>
              <a:t>7</a:t>
            </a:fld>
            <a:endParaRPr lang="sv-SE"/>
          </a:p>
        </p:txBody>
      </p:sp>
    </p:spTree>
    <p:extLst>
      <p:ext uri="{BB962C8B-B14F-4D97-AF65-F5344CB8AC3E}">
        <p14:creationId xmlns:p14="http://schemas.microsoft.com/office/powerpoint/2010/main" val="697273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Säljuppdrag</a:t>
            </a:r>
            <a:r>
              <a:rPr lang="sv-SE" baseline="0" dirty="0" smtClean="0"/>
              <a:t> eller beta ca 400kr/spelare?</a:t>
            </a:r>
          </a:p>
          <a:p>
            <a:r>
              <a:rPr lang="sv-SE" baseline="0" dirty="0" err="1" smtClean="0"/>
              <a:t>Hoodies</a:t>
            </a:r>
            <a:r>
              <a:rPr lang="sv-SE" baseline="0" dirty="0" smtClean="0"/>
              <a:t> ger intäkter. </a:t>
            </a:r>
            <a:r>
              <a:rPr lang="sv-SE" baseline="0" smtClean="0"/>
              <a:t>Sponsorer.</a:t>
            </a:r>
            <a:endParaRPr lang="sv-SE" dirty="0"/>
          </a:p>
        </p:txBody>
      </p:sp>
      <p:sp>
        <p:nvSpPr>
          <p:cNvPr id="4" name="Platshållare för bildnummer 3"/>
          <p:cNvSpPr>
            <a:spLocks noGrp="1"/>
          </p:cNvSpPr>
          <p:nvPr>
            <p:ph type="sldNum" sz="quarter" idx="10"/>
          </p:nvPr>
        </p:nvSpPr>
        <p:spPr/>
        <p:txBody>
          <a:bodyPr/>
          <a:lstStyle/>
          <a:p>
            <a:fld id="{EB713147-877B-4F00-A703-314F543695E0}" type="slidenum">
              <a:rPr lang="sv-SE" smtClean="0"/>
              <a:pPr/>
              <a:t>9</a:t>
            </a:fld>
            <a:endParaRPr lang="sv-SE"/>
          </a:p>
        </p:txBody>
      </p:sp>
    </p:spTree>
    <p:extLst>
      <p:ext uri="{BB962C8B-B14F-4D97-AF65-F5344CB8AC3E}">
        <p14:creationId xmlns:p14="http://schemas.microsoft.com/office/powerpoint/2010/main" val="3711707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smtClean="0"/>
              <a:t>OBS! Samtliga ledare samt spelare i våra representationslag (Herr/Dam) betalar endast medlemsavgift.</a:t>
            </a:r>
          </a:p>
          <a:p>
            <a:endParaRPr lang="sv-SE"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smtClean="0"/>
              <a:t>Jönköping IK/JIK Utveckling</a:t>
            </a:r>
            <a:br>
              <a:rPr lang="sv-SE" sz="1200" dirty="0" smtClean="0"/>
            </a:br>
            <a:r>
              <a:rPr lang="sv-SE" sz="1200" dirty="0" smtClean="0"/>
              <a:t>JIK Utveckling Dam (HIK/JIK) och Herr: 3500 kr</a:t>
            </a:r>
            <a:br>
              <a:rPr lang="sv-SE" sz="1200" dirty="0" smtClean="0"/>
            </a:br>
            <a:r>
              <a:rPr lang="sv-SE" sz="1200" dirty="0" smtClean="0"/>
              <a:t>Nivå Röd (högstadiet): 1600 kr, (2-3 träningar/vecka, seriespel)</a:t>
            </a:r>
            <a:br>
              <a:rPr lang="sv-SE" sz="1200" dirty="0" smtClean="0"/>
            </a:br>
            <a:r>
              <a:rPr lang="sv-SE" sz="1200" dirty="0" err="1" smtClean="0"/>
              <a:t>Nivår</a:t>
            </a:r>
            <a:r>
              <a:rPr lang="sv-SE" sz="1200" dirty="0" smtClean="0"/>
              <a:t> Blå (mellanstadiet): 1350 kr, (2 träningar/vecka, seriespel)</a:t>
            </a:r>
            <a:br>
              <a:rPr lang="sv-SE" sz="1200" dirty="0" smtClean="0"/>
            </a:br>
            <a:r>
              <a:rPr lang="sv-SE" sz="1200" dirty="0" smtClean="0"/>
              <a:t>Nivå Grön (lågstadiet) + JIFA: 1000 kr (1-2 träningar/vecka, poolspel)</a:t>
            </a:r>
            <a:br>
              <a:rPr lang="sv-SE" sz="1200" dirty="0" smtClean="0"/>
            </a:br>
            <a:r>
              <a:rPr lang="sv-SE" sz="1200" dirty="0" smtClean="0"/>
              <a:t/>
            </a:r>
            <a:br>
              <a:rPr lang="sv-SE" sz="1200" dirty="0" smtClean="0"/>
            </a:br>
            <a:r>
              <a:rPr lang="sv-SE" sz="1200" dirty="0" smtClean="0"/>
              <a:t>Både medlemsavgift och träningsavgift behöver betalas för att få möjlighet att delta på träningar och matcher i klubbens regi. När avgifterna är betalda kan klubben betala in en licens för spelaren, som också innebär att spelaren är försäkrad vid träningar och matcher.</a:t>
            </a:r>
            <a:br>
              <a:rPr lang="sv-SE" sz="1200" dirty="0" smtClean="0"/>
            </a:br>
            <a:r>
              <a:rPr lang="sv-SE" sz="1400" dirty="0" smtClean="0"/>
              <a:t/>
            </a:r>
            <a:br>
              <a:rPr lang="sv-SE" sz="1400" dirty="0" smtClean="0"/>
            </a:br>
            <a:r>
              <a:rPr lang="sv-SE" dirty="0" smtClean="0"/>
              <a:t>Serviceavgift 29:- per faktura tillkommer.</a:t>
            </a:r>
            <a:endParaRPr lang="sv-SE" sz="1400" dirty="0" smtClean="0">
              <a:latin typeface="Avenir Medium" charset="0"/>
              <a:ea typeface="Avenir Medium" charset="0"/>
              <a:cs typeface="Avenir Medium" charset="0"/>
            </a:endParaRPr>
          </a:p>
          <a:p>
            <a:r>
              <a:rPr lang="sv-SE" sz="1200" dirty="0" smtClean="0"/>
              <a:t/>
            </a:r>
            <a:br>
              <a:rPr lang="sv-SE" sz="1200" dirty="0" smtClean="0"/>
            </a:br>
            <a:endParaRPr lang="sv-SE" dirty="0"/>
          </a:p>
        </p:txBody>
      </p:sp>
      <p:sp>
        <p:nvSpPr>
          <p:cNvPr id="4" name="Platshållare för bildnummer 3"/>
          <p:cNvSpPr>
            <a:spLocks noGrp="1"/>
          </p:cNvSpPr>
          <p:nvPr>
            <p:ph type="sldNum" sz="quarter" idx="10"/>
          </p:nvPr>
        </p:nvSpPr>
        <p:spPr/>
        <p:txBody>
          <a:bodyPr/>
          <a:lstStyle/>
          <a:p>
            <a:fld id="{EB713147-877B-4F00-A703-314F543695E0}" type="slidenum">
              <a:rPr lang="sv-SE" smtClean="0"/>
              <a:pPr/>
              <a:t>14</a:t>
            </a:fld>
            <a:endParaRPr lang="sv-SE"/>
          </a:p>
        </p:txBody>
      </p:sp>
    </p:spTree>
    <p:extLst>
      <p:ext uri="{BB962C8B-B14F-4D97-AF65-F5344CB8AC3E}">
        <p14:creationId xmlns:p14="http://schemas.microsoft.com/office/powerpoint/2010/main" val="1333758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Diskutera</a:t>
            </a:r>
            <a:endParaRPr lang="sv-SE" dirty="0"/>
          </a:p>
        </p:txBody>
      </p:sp>
      <p:sp>
        <p:nvSpPr>
          <p:cNvPr id="4" name="Platshållare för bildnummer 3"/>
          <p:cNvSpPr>
            <a:spLocks noGrp="1"/>
          </p:cNvSpPr>
          <p:nvPr>
            <p:ph type="sldNum" sz="quarter" idx="10"/>
          </p:nvPr>
        </p:nvSpPr>
        <p:spPr/>
        <p:txBody>
          <a:bodyPr/>
          <a:lstStyle/>
          <a:p>
            <a:fld id="{EB713147-877B-4F00-A703-314F543695E0}" type="slidenum">
              <a:rPr lang="sv-SE" smtClean="0"/>
              <a:pPr/>
              <a:t>15</a:t>
            </a:fld>
            <a:endParaRPr lang="sv-SE"/>
          </a:p>
        </p:txBody>
      </p:sp>
    </p:spTree>
    <p:extLst>
      <p:ext uri="{BB962C8B-B14F-4D97-AF65-F5344CB8AC3E}">
        <p14:creationId xmlns:p14="http://schemas.microsoft.com/office/powerpoint/2010/main" val="3043137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990394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1706031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620637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1556638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1293690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29643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1197914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2070377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2126899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201448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E12AFA55-B2E1-4407-9869-17FA24859885}" type="datetimeFigureOut">
              <a:rPr lang="sv-SE" smtClean="0"/>
              <a:pPr/>
              <a:t>2024-09-20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1850195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dirty="0"/>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AFA55-B2E1-4407-9869-17FA24859885}" type="datetimeFigureOut">
              <a:rPr lang="sv-SE" smtClean="0"/>
              <a:pPr/>
              <a:t>2024-09-20</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8654D5-A792-4F89-A86A-C3B2EFE3B21E}" type="slidenum">
              <a:rPr lang="sv-SE" smtClean="0"/>
              <a:pPr/>
              <a:t>‹#›</a:t>
            </a:fld>
            <a:endParaRPr lang="sv-SE"/>
          </a:p>
        </p:txBody>
      </p:sp>
    </p:spTree>
    <p:extLst>
      <p:ext uri="{BB962C8B-B14F-4D97-AF65-F5344CB8AC3E}">
        <p14:creationId xmlns:p14="http://schemas.microsoft.com/office/powerpoint/2010/main" val="14956212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innebandy.se/smaland-blekinge/nyheter/inbjudan-sekretariatsutbildn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innebandybutiken.se/sv/info/ratt-langd-2.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411760" y="26007"/>
            <a:ext cx="6347048" cy="1686645"/>
          </a:xfrm>
        </p:spPr>
        <p:txBody>
          <a:bodyPr>
            <a:normAutofit/>
          </a:bodyPr>
          <a:lstStyle/>
          <a:p>
            <a:r>
              <a:rPr lang="sv-SE" sz="3200" b="1" dirty="0" smtClean="0">
                <a:latin typeface="Avenir Heavy" charset="0"/>
                <a:ea typeface="Avenir Heavy" charset="0"/>
                <a:cs typeface="Avenir Heavy" charset="0"/>
              </a:rPr>
              <a:t>Välkomna alla föräldrar till föräldramöte för världens bästa lag!</a:t>
            </a:r>
            <a:endParaRPr lang="sv-SE" sz="3200" b="1" dirty="0">
              <a:latin typeface="Avenir Heavy" charset="0"/>
              <a:ea typeface="Avenir Heavy" charset="0"/>
              <a:cs typeface="Avenir Heavy" charset="0"/>
            </a:endParaRPr>
          </a:p>
        </p:txBody>
      </p:sp>
      <p:sp>
        <p:nvSpPr>
          <p:cNvPr id="6" name="Platshållare för innehåll 5"/>
          <p:cNvSpPr>
            <a:spLocks noGrp="1"/>
          </p:cNvSpPr>
          <p:nvPr>
            <p:ph idx="1"/>
          </p:nvPr>
        </p:nvSpPr>
        <p:spPr>
          <a:xfrm>
            <a:off x="1019816" y="1559052"/>
            <a:ext cx="6606480" cy="1437900"/>
          </a:xfrm>
        </p:spPr>
        <p:txBody>
          <a:bodyPr>
            <a:normAutofit/>
          </a:bodyPr>
          <a:lstStyle/>
          <a:p>
            <a:pPr marL="457200" lvl="1" indent="0">
              <a:spcBef>
                <a:spcPts val="200"/>
              </a:spcBef>
              <a:buNone/>
            </a:pPr>
            <a:endParaRPr lang="sv-SE" sz="1600" dirty="0">
              <a:solidFill>
                <a:prstClr val="black"/>
              </a:solidFill>
              <a:latin typeface="Avenir Medium" charset="0"/>
              <a:ea typeface="Avenir Medium" charset="0"/>
              <a:cs typeface="Avenir Medium" charset="0"/>
            </a:endParaRPr>
          </a:p>
          <a:p>
            <a:endParaRPr lang="sv-SE" sz="1600" dirty="0">
              <a:solidFill>
                <a:prstClr val="black"/>
              </a:solidFill>
              <a:latin typeface="Avenir Medium" charset="0"/>
              <a:ea typeface="Avenir Medium" charset="0"/>
              <a:cs typeface="Avenir Medium" charset="0"/>
            </a:endParaRPr>
          </a:p>
          <a:p>
            <a:pPr lvl="1">
              <a:spcBef>
                <a:spcPts val="200"/>
              </a:spcBef>
            </a:pPr>
            <a:endParaRPr lang="sv-SE" sz="1600" dirty="0">
              <a:solidFill>
                <a:prstClr val="black"/>
              </a:solidFill>
              <a:latin typeface="Avenir Medium" charset="0"/>
              <a:ea typeface="Avenir Medium" charset="0"/>
              <a:cs typeface="Avenir Medium" charset="0"/>
            </a:endParaRPr>
          </a:p>
          <a:p>
            <a:pPr marL="400050" lvl="1" indent="0">
              <a:buNone/>
            </a:pPr>
            <a:endParaRPr lang="sv-SE" sz="1600" dirty="0">
              <a:solidFill>
                <a:prstClr val="black"/>
              </a:solidFill>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1</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
        <p:nvSpPr>
          <p:cNvPr id="3" name="TextBox 2">
            <a:extLst>
              <a:ext uri="{FF2B5EF4-FFF2-40B4-BE49-F238E27FC236}">
                <a16:creationId xmlns:a16="http://schemas.microsoft.com/office/drawing/2014/main" id="{3E05C6A8-83CA-79BA-0C8D-3045A3337B76}"/>
              </a:ext>
            </a:extLst>
          </p:cNvPr>
          <p:cNvSpPr txBox="1"/>
          <p:nvPr/>
        </p:nvSpPr>
        <p:spPr>
          <a:xfrm>
            <a:off x="1475656" y="2287429"/>
            <a:ext cx="5904656" cy="615553"/>
          </a:xfrm>
          <a:prstGeom prst="rect">
            <a:avLst/>
          </a:prstGeom>
          <a:noFill/>
        </p:spPr>
        <p:txBody>
          <a:bodyPr wrap="square" rtlCol="0">
            <a:spAutoFit/>
          </a:bodyPr>
          <a:lstStyle/>
          <a:p>
            <a:endParaRPr lang="sv-SE" sz="1600" dirty="0">
              <a:solidFill>
                <a:prstClr val="black"/>
              </a:solidFill>
              <a:latin typeface="Avenir Medium" charset="0"/>
              <a:ea typeface="Avenir Medium" charset="0"/>
              <a:cs typeface="Avenir Medium" charset="0"/>
            </a:endParaRPr>
          </a:p>
          <a:p>
            <a:endParaRPr lang="sv-SE" dirty="0"/>
          </a:p>
        </p:txBody>
      </p:sp>
      <p:pic>
        <p:nvPicPr>
          <p:cNvPr id="7" name="Picture 2" descr="https://az729104.cdn.laget.se/10805811.jpg;width=634;format=jpeg;mode=crop;scale=both;anchor=middlecenter;v=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2942" y="2060848"/>
            <a:ext cx="6038850" cy="4162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4260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339752" y="-18855"/>
            <a:ext cx="6347048" cy="1686645"/>
          </a:xfrm>
        </p:spPr>
        <p:txBody>
          <a:bodyPr>
            <a:normAutofit/>
          </a:bodyPr>
          <a:lstStyle/>
          <a:p>
            <a:pPr algn="r"/>
            <a:r>
              <a:rPr lang="sv-SE" sz="3200" b="1" dirty="0" smtClean="0">
                <a:latin typeface="Avenir Heavy" charset="0"/>
                <a:ea typeface="Avenir Heavy" charset="0"/>
                <a:cs typeface="Avenir Heavy" charset="0"/>
              </a:rPr>
              <a:t>FOTOGRAFERING</a:t>
            </a:r>
            <a:endParaRPr lang="sv-SE" sz="3200" b="1" dirty="0">
              <a:latin typeface="Avenir Heavy" charset="0"/>
              <a:ea typeface="Avenir Heavy" charset="0"/>
              <a:cs typeface="Avenir Heavy" charset="0"/>
            </a:endParaRPr>
          </a:p>
        </p:txBody>
      </p:sp>
      <p:sp>
        <p:nvSpPr>
          <p:cNvPr id="6" name="Platshållare för innehåll 5"/>
          <p:cNvSpPr>
            <a:spLocks noGrp="1"/>
          </p:cNvSpPr>
          <p:nvPr>
            <p:ph idx="1"/>
          </p:nvPr>
        </p:nvSpPr>
        <p:spPr>
          <a:xfrm>
            <a:off x="1019816" y="1568479"/>
            <a:ext cx="6606480" cy="1437900"/>
          </a:xfrm>
        </p:spPr>
        <p:txBody>
          <a:bodyPr>
            <a:normAutofit/>
          </a:bodyPr>
          <a:lstStyle/>
          <a:p>
            <a:pPr marL="457200" lvl="1" indent="0">
              <a:spcBef>
                <a:spcPts val="200"/>
              </a:spcBef>
              <a:buNone/>
            </a:pPr>
            <a:r>
              <a:rPr lang="sv-SE" sz="1600" dirty="0" smtClean="0">
                <a:solidFill>
                  <a:prstClr val="black"/>
                </a:solidFill>
                <a:latin typeface="Avenir Medium" charset="0"/>
                <a:ea typeface="Avenir Medium" charset="0"/>
                <a:cs typeface="Avenir Medium" charset="0"/>
              </a:rPr>
              <a:t>Tisdag 24 september 17:35</a:t>
            </a:r>
          </a:p>
          <a:p>
            <a:pPr marL="457200" lvl="1" indent="0">
              <a:spcBef>
                <a:spcPts val="200"/>
              </a:spcBef>
              <a:buNone/>
            </a:pPr>
            <a:r>
              <a:rPr lang="sv-SE" sz="1600" dirty="0" smtClean="0">
                <a:solidFill>
                  <a:prstClr val="black"/>
                </a:solidFill>
                <a:latin typeface="Avenir Medium" charset="0"/>
                <a:ea typeface="Avenir Medium" charset="0"/>
                <a:cs typeface="Avenir Medium" charset="0"/>
              </a:rPr>
              <a:t>Samling 17:00 vid huvudentrén. Ta med klubba, skor och svarta matchstrumpor.</a:t>
            </a:r>
          </a:p>
          <a:p>
            <a:pPr marL="457200" lvl="1" indent="0">
              <a:spcBef>
                <a:spcPts val="200"/>
              </a:spcBef>
              <a:buNone/>
            </a:pPr>
            <a:r>
              <a:rPr lang="sv-SE" sz="1600" dirty="0" smtClean="0">
                <a:solidFill>
                  <a:prstClr val="black"/>
                </a:solidFill>
                <a:latin typeface="Avenir Medium" charset="0"/>
                <a:ea typeface="Avenir Medium" charset="0"/>
                <a:cs typeface="Avenir Medium" charset="0"/>
              </a:rPr>
              <a:t>OBS! Medtag </a:t>
            </a:r>
            <a:r>
              <a:rPr lang="sv-SE" sz="1600" dirty="0" err="1" smtClean="0">
                <a:solidFill>
                  <a:prstClr val="black"/>
                </a:solidFill>
                <a:latin typeface="Avenir Medium" charset="0"/>
                <a:ea typeface="Avenir Medium" charset="0"/>
                <a:cs typeface="Avenir Medium" charset="0"/>
              </a:rPr>
              <a:t>fotolapp</a:t>
            </a:r>
            <a:r>
              <a:rPr lang="sv-SE" sz="1600" dirty="0" smtClean="0">
                <a:solidFill>
                  <a:prstClr val="black"/>
                </a:solidFill>
                <a:latin typeface="Avenir Medium" charset="0"/>
                <a:ea typeface="Avenir Medium" charset="0"/>
                <a:cs typeface="Avenir Medium" charset="0"/>
              </a:rPr>
              <a:t> eller följ med ditt barn och fyll i på plats. Ingen lapp inget foto!</a:t>
            </a:r>
            <a:endParaRPr lang="sv-SE" sz="1600" dirty="0">
              <a:solidFill>
                <a:prstClr val="black"/>
              </a:solidFill>
              <a:latin typeface="Avenir Medium" charset="0"/>
              <a:ea typeface="Avenir Medium" charset="0"/>
              <a:cs typeface="Avenir Medium" charset="0"/>
            </a:endParaRPr>
          </a:p>
          <a:p>
            <a:pPr lvl="1">
              <a:spcBef>
                <a:spcPts val="200"/>
              </a:spcBef>
            </a:pPr>
            <a:endParaRPr lang="sv-SE" sz="1600" dirty="0">
              <a:solidFill>
                <a:prstClr val="black"/>
              </a:solidFill>
              <a:latin typeface="Avenir Medium" charset="0"/>
              <a:ea typeface="Avenir Medium" charset="0"/>
              <a:cs typeface="Avenir Medium" charset="0"/>
            </a:endParaRPr>
          </a:p>
          <a:p>
            <a:pPr marL="400050" lvl="1" indent="0">
              <a:buNone/>
            </a:pPr>
            <a:endParaRPr lang="sv-SE" sz="1600" dirty="0">
              <a:solidFill>
                <a:prstClr val="black"/>
              </a:solidFill>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10</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2034125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
            <a:ext cx="6491064" cy="1686645"/>
          </a:xfrm>
        </p:spPr>
        <p:txBody>
          <a:bodyPr>
            <a:normAutofit/>
          </a:bodyPr>
          <a:lstStyle/>
          <a:p>
            <a:pPr algn="r"/>
            <a:r>
              <a:rPr lang="sv-SE" sz="3200" b="1" dirty="0">
                <a:latin typeface="Avenir Heavy" charset="0"/>
                <a:ea typeface="Avenir Heavy" charset="0"/>
                <a:cs typeface="Avenir Heavy" charset="0"/>
              </a:rPr>
              <a:t>FÖRÄLDRAANSVAR</a:t>
            </a:r>
          </a:p>
        </p:txBody>
      </p:sp>
      <p:sp>
        <p:nvSpPr>
          <p:cNvPr id="3" name="Platshållare för innehåll 2"/>
          <p:cNvSpPr>
            <a:spLocks noGrp="1"/>
          </p:cNvSpPr>
          <p:nvPr>
            <p:ph idx="1"/>
          </p:nvPr>
        </p:nvSpPr>
        <p:spPr>
          <a:xfrm>
            <a:off x="1013520" y="1418771"/>
            <a:ext cx="6606480" cy="5221912"/>
          </a:xfrm>
        </p:spPr>
        <p:txBody>
          <a:bodyPr>
            <a:normAutofit fontScale="85000" lnSpcReduction="20000"/>
          </a:bodyPr>
          <a:lstStyle/>
          <a:p>
            <a:pPr>
              <a:spcBef>
                <a:spcPts val="300"/>
              </a:spcBef>
            </a:pPr>
            <a:r>
              <a:rPr lang="sv-SE" sz="1800" dirty="0">
                <a:latin typeface="Avenir Medium" charset="0"/>
                <a:ea typeface="Avenir Medium" charset="0"/>
                <a:cs typeface="Avenir Medium" charset="0"/>
              </a:rPr>
              <a:t>Vid våra matcher</a:t>
            </a:r>
          </a:p>
          <a:p>
            <a:pPr lvl="1">
              <a:spcBef>
                <a:spcPts val="300"/>
              </a:spcBef>
            </a:pPr>
            <a:r>
              <a:rPr lang="sv-SE" sz="1800" dirty="0">
                <a:latin typeface="Avenir Medium" charset="0"/>
                <a:ea typeface="Avenir Medium" charset="0"/>
                <a:cs typeface="Avenir Medium" charset="0"/>
              </a:rPr>
              <a:t>Sarg + </a:t>
            </a:r>
            <a:r>
              <a:rPr lang="sv-SE" sz="1800" dirty="0" smtClean="0">
                <a:latin typeface="Avenir Medium" charset="0"/>
                <a:ea typeface="Avenir Medium" charset="0"/>
                <a:cs typeface="Avenir Medium" charset="0"/>
              </a:rPr>
              <a:t>sekretariat. </a:t>
            </a:r>
            <a:r>
              <a:rPr lang="sv-SE" sz="1800" b="1" dirty="0" smtClean="0">
                <a:latin typeface="Avenir Medium" charset="0"/>
                <a:ea typeface="Avenir Medium" charset="0"/>
                <a:cs typeface="Avenir Medium" charset="0"/>
              </a:rPr>
              <a:t>Utbildning för sekretariat </a:t>
            </a:r>
            <a:r>
              <a:rPr lang="sv-SE" sz="1800" dirty="0" smtClean="0">
                <a:latin typeface="Avenir Medium" charset="0"/>
                <a:ea typeface="Avenir Medium" charset="0"/>
                <a:cs typeface="Avenir Medium" charset="0"/>
              </a:rPr>
              <a:t>30/9 kl.19:00 eller 2/10 kl</a:t>
            </a:r>
            <a:r>
              <a:rPr lang="sv-SE" sz="1800" dirty="0" smtClean="0">
                <a:latin typeface="Avenir Medium" charset="0"/>
                <a:ea typeface="Avenir Medium" charset="0"/>
                <a:cs typeface="Avenir Medium" charset="0"/>
              </a:rPr>
              <a:t>. 19:00 (digitalt, behöver ej anmäla innan) </a:t>
            </a:r>
            <a:r>
              <a:rPr lang="sv-SE" sz="1800" dirty="0">
                <a:hlinkClick r:id="rId2"/>
              </a:rPr>
              <a:t>Inbjudan sekretariatsutbildning - Småland-Blekinge (innebandy.se)</a:t>
            </a:r>
            <a:endParaRPr lang="sv-SE" sz="1800" dirty="0">
              <a:latin typeface="Avenir Medium" charset="0"/>
              <a:ea typeface="Avenir Medium" charset="0"/>
              <a:cs typeface="Avenir Medium" charset="0"/>
            </a:endParaRPr>
          </a:p>
          <a:p>
            <a:pPr lvl="1">
              <a:spcBef>
                <a:spcPts val="300"/>
              </a:spcBef>
            </a:pPr>
            <a:r>
              <a:rPr lang="sv-SE" sz="1800" dirty="0">
                <a:latin typeface="Avenir Medium" charset="0"/>
                <a:ea typeface="Avenir Medium" charset="0"/>
                <a:cs typeface="Avenir Medium" charset="0"/>
              </a:rPr>
              <a:t>KIOSK (På läktaren)</a:t>
            </a:r>
          </a:p>
          <a:p>
            <a:pPr lvl="1">
              <a:spcBef>
                <a:spcPts val="300"/>
              </a:spcBef>
            </a:pPr>
            <a:r>
              <a:rPr lang="sv-SE" sz="1800" dirty="0">
                <a:latin typeface="Avenir Medium" charset="0"/>
                <a:ea typeface="Avenir Medium" charset="0"/>
                <a:cs typeface="Avenir Medium" charset="0"/>
              </a:rPr>
              <a:t>Chaufför (borta) </a:t>
            </a:r>
          </a:p>
          <a:p>
            <a:pPr marL="0" indent="0">
              <a:spcBef>
                <a:spcPts val="300"/>
              </a:spcBef>
              <a:buNone/>
            </a:pPr>
            <a:endParaRPr lang="sv-SE" sz="1800" dirty="0">
              <a:latin typeface="Avenir Medium" charset="0"/>
              <a:ea typeface="Avenir Medium" charset="0"/>
              <a:cs typeface="Avenir Medium" charset="0"/>
            </a:endParaRPr>
          </a:p>
          <a:p>
            <a:pPr>
              <a:spcBef>
                <a:spcPts val="300"/>
              </a:spcBef>
            </a:pPr>
            <a:r>
              <a:rPr lang="sv-SE" sz="1800" dirty="0">
                <a:latin typeface="Avenir Medium" charset="0"/>
                <a:ea typeface="Avenir Medium" charset="0"/>
                <a:cs typeface="Avenir Medium" charset="0"/>
              </a:rPr>
              <a:t>Vid </a:t>
            </a:r>
            <a:r>
              <a:rPr lang="sv-SE" sz="1800" dirty="0" smtClean="0">
                <a:latin typeface="Avenir Medium" charset="0"/>
                <a:ea typeface="Avenir Medium" charset="0"/>
                <a:cs typeface="Avenir Medium" charset="0"/>
              </a:rPr>
              <a:t>Två </a:t>
            </a:r>
            <a:r>
              <a:rPr lang="sv-SE" sz="1800" dirty="0">
                <a:latin typeface="Avenir Medium" charset="0"/>
                <a:ea typeface="Avenir Medium" charset="0"/>
                <a:cs typeface="Avenir Medium" charset="0"/>
              </a:rPr>
              <a:t>SSL A-lagsmatcher herr &amp; dam (alla hjälper till en match) 10 föräldrar/match + 10 barn/match</a:t>
            </a:r>
          </a:p>
          <a:p>
            <a:pPr marL="0" indent="0">
              <a:spcBef>
                <a:spcPts val="300"/>
              </a:spcBef>
              <a:buNone/>
            </a:pPr>
            <a:r>
              <a:rPr lang="sv-SE" sz="1800" dirty="0">
                <a:latin typeface="Avenir Medium" charset="0"/>
                <a:ea typeface="Avenir Medium" charset="0"/>
                <a:cs typeface="Avenir Medium" charset="0"/>
              </a:rPr>
              <a:t>Söndag 11 februari kl:16:00 (herr) med samling 14:45</a:t>
            </a:r>
            <a:br>
              <a:rPr lang="sv-SE" sz="1800" dirty="0">
                <a:latin typeface="Avenir Medium" charset="0"/>
                <a:ea typeface="Avenir Medium" charset="0"/>
                <a:cs typeface="Avenir Medium" charset="0"/>
              </a:rPr>
            </a:br>
            <a:r>
              <a:rPr lang="sv-SE" sz="1800" dirty="0">
                <a:latin typeface="Avenir Medium" charset="0"/>
                <a:ea typeface="Avenir Medium" charset="0"/>
                <a:cs typeface="Avenir Medium" charset="0"/>
              </a:rPr>
              <a:t>Söndag 9 mars  kl:16:00 (dam) med samling </a:t>
            </a:r>
            <a:r>
              <a:rPr lang="sv-SE" sz="1800" dirty="0" smtClean="0">
                <a:latin typeface="Avenir Medium" charset="0"/>
                <a:ea typeface="Avenir Medium" charset="0"/>
                <a:cs typeface="Avenir Medium" charset="0"/>
              </a:rPr>
              <a:t>14:45</a:t>
            </a:r>
          </a:p>
          <a:p>
            <a:pPr marL="0" indent="0">
              <a:spcBef>
                <a:spcPts val="300"/>
              </a:spcBef>
              <a:buNone/>
            </a:pPr>
            <a:r>
              <a:rPr lang="sv-SE" sz="1800" dirty="0">
                <a:latin typeface="Avenir Medium" charset="0"/>
                <a:ea typeface="Avenir Medium" charset="0"/>
                <a:cs typeface="Avenir Medium" charset="0"/>
              </a:rPr>
              <a:t>Obligatoriskt att ALLA ställer </a:t>
            </a:r>
            <a:r>
              <a:rPr lang="sv-SE" sz="1800" dirty="0" smtClean="0">
                <a:latin typeface="Avenir Medium" charset="0"/>
                <a:ea typeface="Avenir Medium" charset="0"/>
                <a:cs typeface="Avenir Medium" charset="0"/>
              </a:rPr>
              <a:t>upp.</a:t>
            </a:r>
            <a:endParaRPr lang="sv-SE" sz="1800" dirty="0">
              <a:latin typeface="Avenir Medium" charset="0"/>
              <a:ea typeface="Avenir Medium" charset="0"/>
              <a:cs typeface="Avenir Medium" charset="0"/>
            </a:endParaRPr>
          </a:p>
          <a:p>
            <a:pPr lvl="1">
              <a:spcBef>
                <a:spcPts val="300"/>
              </a:spcBef>
            </a:pPr>
            <a:r>
              <a:rPr lang="sv-SE" sz="1800" dirty="0">
                <a:latin typeface="Avenir Medium" charset="0"/>
                <a:ea typeface="Avenir Medium" charset="0"/>
                <a:cs typeface="Avenir Medium" charset="0"/>
              </a:rPr>
              <a:t>Inträde</a:t>
            </a:r>
          </a:p>
          <a:p>
            <a:pPr lvl="1">
              <a:spcBef>
                <a:spcPts val="300"/>
              </a:spcBef>
            </a:pPr>
            <a:r>
              <a:rPr lang="sv-SE" sz="1800" dirty="0">
                <a:latin typeface="Avenir Medium" charset="0"/>
                <a:ea typeface="Avenir Medium" charset="0"/>
                <a:cs typeface="Avenir Medium" charset="0"/>
              </a:rPr>
              <a:t>Halva tjugan + bollkastning</a:t>
            </a:r>
          </a:p>
          <a:p>
            <a:pPr lvl="1">
              <a:spcBef>
                <a:spcPts val="300"/>
              </a:spcBef>
            </a:pPr>
            <a:r>
              <a:rPr lang="sv-SE" sz="1800" dirty="0">
                <a:latin typeface="Avenir Medium" charset="0"/>
                <a:ea typeface="Avenir Medium" charset="0"/>
                <a:cs typeface="Avenir Medium" charset="0"/>
              </a:rPr>
              <a:t>Souvenirshopen</a:t>
            </a:r>
          </a:p>
          <a:p>
            <a:pPr lvl="1">
              <a:spcBef>
                <a:spcPts val="300"/>
              </a:spcBef>
            </a:pPr>
            <a:r>
              <a:rPr lang="sv-SE" sz="1800" dirty="0" err="1">
                <a:latin typeface="Avenir Medium" charset="0"/>
                <a:ea typeface="Avenir Medium" charset="0"/>
                <a:cs typeface="Avenir Medium" charset="0"/>
              </a:rPr>
              <a:t>Skills</a:t>
            </a:r>
            <a:r>
              <a:rPr lang="sv-SE" sz="1800" dirty="0">
                <a:latin typeface="Avenir Medium" charset="0"/>
                <a:ea typeface="Avenir Medium" charset="0"/>
                <a:cs typeface="Avenir Medium" charset="0"/>
              </a:rPr>
              <a:t> corner</a:t>
            </a:r>
          </a:p>
          <a:p>
            <a:pPr lvl="1">
              <a:spcBef>
                <a:spcPts val="300"/>
              </a:spcBef>
            </a:pPr>
            <a:endParaRPr lang="sv-SE" sz="1800" dirty="0">
              <a:latin typeface="Avenir Medium" charset="0"/>
              <a:ea typeface="Avenir Medium" charset="0"/>
              <a:cs typeface="Avenir Medium" charset="0"/>
            </a:endParaRPr>
          </a:p>
          <a:p>
            <a:pPr>
              <a:spcBef>
                <a:spcPts val="300"/>
              </a:spcBef>
            </a:pPr>
            <a:r>
              <a:rPr lang="sv-SE" sz="1800" dirty="0">
                <a:latin typeface="Avenir Medium" charset="0"/>
                <a:ea typeface="Avenir Medium" charset="0"/>
                <a:cs typeface="Avenir Medium" charset="0"/>
              </a:rPr>
              <a:t>Fair Play Cup </a:t>
            </a:r>
          </a:p>
          <a:p>
            <a:pPr lvl="1">
              <a:spcBef>
                <a:spcPts val="300"/>
              </a:spcBef>
            </a:pPr>
            <a:r>
              <a:rPr lang="sv-SE" sz="1800" dirty="0">
                <a:latin typeface="Avenir Medium" charset="0"/>
                <a:ea typeface="Avenir Medium" charset="0"/>
                <a:cs typeface="Avenir Medium" charset="0"/>
              </a:rPr>
              <a:t>Två helger mars-april</a:t>
            </a:r>
          </a:p>
          <a:p>
            <a:pPr lvl="1">
              <a:spcBef>
                <a:spcPts val="300"/>
              </a:spcBef>
            </a:pPr>
            <a:r>
              <a:rPr lang="sv-SE" sz="1800" dirty="0">
                <a:latin typeface="Avenir Medium" charset="0"/>
                <a:ea typeface="Avenir Medium" charset="0"/>
                <a:cs typeface="Avenir Medium" charset="0"/>
              </a:rPr>
              <a:t>Matbespisning Junedalskolan</a:t>
            </a:r>
          </a:p>
          <a:p>
            <a:pPr lvl="1">
              <a:spcBef>
                <a:spcPts val="300"/>
              </a:spcBef>
            </a:pPr>
            <a:r>
              <a:rPr lang="sv-SE" sz="1800" dirty="0">
                <a:latin typeface="Avenir Medium" charset="0"/>
                <a:ea typeface="Avenir Medium" charset="0"/>
                <a:cs typeface="Avenir Medium" charset="0"/>
              </a:rPr>
              <a:t>Obligatoriskt att ALLA ställer upp dessa helger ca 10h/ familj</a:t>
            </a:r>
          </a:p>
          <a:p>
            <a:pPr lvl="1">
              <a:spcBef>
                <a:spcPts val="300"/>
              </a:spcBef>
            </a:pPr>
            <a:endParaRPr lang="sv-SE" sz="1800" dirty="0">
              <a:latin typeface="Avenir Medium" charset="0"/>
              <a:ea typeface="Avenir Medium" charset="0"/>
              <a:cs typeface="Avenir Medium" charset="0"/>
            </a:endParaRPr>
          </a:p>
          <a:p>
            <a:pPr marL="457200" lvl="1" indent="0">
              <a:spcBef>
                <a:spcPts val="300"/>
              </a:spcBef>
              <a:buNone/>
            </a:pPr>
            <a:r>
              <a:rPr lang="sv-SE" sz="1800" dirty="0">
                <a:latin typeface="Avenir Medium" charset="0"/>
                <a:ea typeface="Avenir Medium" charset="0"/>
                <a:cs typeface="Avenir Medium" charset="0"/>
              </a:rPr>
              <a:t>Kiosk planera inköp och sortiment.</a:t>
            </a:r>
          </a:p>
          <a:p>
            <a:pPr marL="457200" lvl="1" indent="0">
              <a:spcBef>
                <a:spcPts val="300"/>
              </a:spcBef>
              <a:buNone/>
            </a:pPr>
            <a:endParaRPr lang="sv-SE" sz="1600" dirty="0">
              <a:latin typeface="Avenir Medium" charset="0"/>
              <a:ea typeface="Avenir Medium" charset="0"/>
              <a:cs typeface="Avenir Medium" charset="0"/>
            </a:endParaRPr>
          </a:p>
          <a:p>
            <a:pPr marL="457200" lvl="1" indent="0">
              <a:spcBef>
                <a:spcPts val="300"/>
              </a:spcBef>
              <a:buNone/>
            </a:pPr>
            <a:endParaRPr lang="sv-SE" sz="1600" dirty="0">
              <a:latin typeface="Avenir Medium" charset="0"/>
              <a:ea typeface="Avenir Medium" charset="0"/>
              <a:cs typeface="Avenir Medium" charset="0"/>
            </a:endParaRPr>
          </a:p>
          <a:p>
            <a:pPr>
              <a:spcBef>
                <a:spcPts val="300"/>
              </a:spcBef>
            </a:pPr>
            <a:endParaRPr lang="sv-SE" sz="2000" dirty="0">
              <a:latin typeface="Avenir Medium" charset="0"/>
              <a:ea typeface="Avenir Medium" charset="0"/>
              <a:cs typeface="Avenir Medium" charset="0"/>
            </a:endParaRPr>
          </a:p>
          <a:p>
            <a:pPr lvl="1">
              <a:spcBef>
                <a:spcPts val="300"/>
              </a:spcBef>
            </a:pPr>
            <a:endParaRPr lang="sv-SE" sz="1600" dirty="0">
              <a:latin typeface="Avenir Medium" charset="0"/>
              <a:ea typeface="Avenir Medium" charset="0"/>
              <a:cs typeface="Avenir Medium" charset="0"/>
            </a:endParaRPr>
          </a:p>
          <a:p>
            <a:pPr marL="457200" lvl="1" indent="0">
              <a:spcBef>
                <a:spcPts val="300"/>
              </a:spcBef>
              <a:buNone/>
            </a:pPr>
            <a:endParaRPr lang="sv-SE" sz="16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11</a:t>
            </a:fld>
            <a:endParaRPr lang="sv-SE"/>
          </a:p>
        </p:txBody>
      </p:sp>
      <p:pic>
        <p:nvPicPr>
          <p:cNvPr id="5" name="Bildobjekt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1641893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16632"/>
            <a:ext cx="6491064" cy="1686645"/>
          </a:xfrm>
        </p:spPr>
        <p:txBody>
          <a:bodyPr>
            <a:normAutofit/>
          </a:bodyPr>
          <a:lstStyle/>
          <a:p>
            <a:pPr algn="r"/>
            <a:r>
              <a:rPr lang="sv-SE" sz="3200" b="1" dirty="0">
                <a:latin typeface="Avenir Heavy" charset="0"/>
                <a:ea typeface="Avenir Heavy" charset="0"/>
                <a:cs typeface="Avenir Heavy" charset="0"/>
              </a:rPr>
              <a:t>FÖRÄLDRAGRUPP</a:t>
            </a:r>
            <a:br>
              <a:rPr lang="sv-SE" sz="3200" b="1" dirty="0">
                <a:latin typeface="Avenir Heavy" charset="0"/>
                <a:ea typeface="Avenir Heavy" charset="0"/>
                <a:cs typeface="Avenir Heavy" charset="0"/>
              </a:rPr>
            </a:br>
            <a:r>
              <a:rPr lang="sv-SE" sz="2000" b="1" dirty="0">
                <a:latin typeface="Avenir Heavy" charset="0"/>
                <a:ea typeface="Avenir Heavy" charset="0"/>
                <a:cs typeface="Avenir Heavy" charset="0"/>
              </a:rPr>
              <a:t>(Tomas)</a:t>
            </a:r>
          </a:p>
        </p:txBody>
      </p:sp>
      <p:sp>
        <p:nvSpPr>
          <p:cNvPr id="3" name="Platshållare för innehåll 2"/>
          <p:cNvSpPr>
            <a:spLocks noGrp="1"/>
          </p:cNvSpPr>
          <p:nvPr>
            <p:ph idx="1"/>
          </p:nvPr>
        </p:nvSpPr>
        <p:spPr>
          <a:xfrm>
            <a:off x="1268760" y="1468034"/>
            <a:ext cx="6606480" cy="5221912"/>
          </a:xfrm>
        </p:spPr>
        <p:txBody>
          <a:bodyPr>
            <a:normAutofit/>
          </a:bodyPr>
          <a:lstStyle/>
          <a:p>
            <a:pPr>
              <a:spcBef>
                <a:spcPts val="600"/>
              </a:spcBef>
            </a:pPr>
            <a:r>
              <a:rPr lang="sv-SE" sz="1800" dirty="0">
                <a:latin typeface="Avenir Medium" charset="0"/>
                <a:ea typeface="Avenir Medium" charset="0"/>
                <a:cs typeface="Avenir Medium" charset="0"/>
              </a:rPr>
              <a:t>Fair Play Cup</a:t>
            </a:r>
          </a:p>
          <a:p>
            <a:pPr lvl="1">
              <a:spcBef>
                <a:spcPts val="600"/>
              </a:spcBef>
            </a:pPr>
            <a:r>
              <a:rPr lang="sv-SE" sz="1600" dirty="0">
                <a:latin typeface="Avenir Medium" charset="0"/>
                <a:ea typeface="Avenir Medium" charset="0"/>
                <a:cs typeface="Avenir Medium" charset="0"/>
              </a:rPr>
              <a:t>Schemalägga/dela ut uppgifterna till föräldrarna. </a:t>
            </a:r>
            <a:r>
              <a:rPr lang="sv-SE" sz="1800" dirty="0">
                <a:latin typeface="Avenir Medium" charset="0"/>
                <a:ea typeface="Avenir Medium" charset="0"/>
                <a:cs typeface="Avenir Medium" charset="0"/>
              </a:rPr>
              <a:t/>
            </a:r>
            <a:br>
              <a:rPr lang="sv-SE" sz="1800" dirty="0">
                <a:latin typeface="Avenir Medium" charset="0"/>
                <a:ea typeface="Avenir Medium" charset="0"/>
                <a:cs typeface="Avenir Medium" charset="0"/>
              </a:rPr>
            </a:br>
            <a:endParaRPr lang="sv-SE" sz="1800" dirty="0">
              <a:latin typeface="Avenir Medium" charset="0"/>
              <a:ea typeface="Avenir Medium" charset="0"/>
              <a:cs typeface="Avenir Medium" charset="0"/>
            </a:endParaRPr>
          </a:p>
          <a:p>
            <a:pPr>
              <a:spcBef>
                <a:spcPts val="600"/>
              </a:spcBef>
            </a:pPr>
            <a:r>
              <a:rPr lang="sv-SE" sz="1800" dirty="0">
                <a:latin typeface="Avenir Medium" charset="0"/>
                <a:ea typeface="Avenir Medium" charset="0"/>
                <a:cs typeface="Avenir Medium" charset="0"/>
              </a:rPr>
              <a:t>Laguppdrag</a:t>
            </a:r>
          </a:p>
          <a:p>
            <a:pPr lvl="1">
              <a:spcBef>
                <a:spcPts val="600"/>
              </a:spcBef>
            </a:pPr>
            <a:r>
              <a:rPr lang="sv-SE" sz="1600" dirty="0">
                <a:latin typeface="Avenir Medium" charset="0"/>
                <a:ea typeface="Avenir Medium" charset="0"/>
                <a:cs typeface="Avenir Medium" charset="0"/>
              </a:rPr>
              <a:t>T.ex. SSL-matcher</a:t>
            </a:r>
            <a:endParaRPr lang="sv-SE" sz="1700" dirty="0">
              <a:latin typeface="Avenir Medium" charset="0"/>
              <a:ea typeface="Avenir Medium" charset="0"/>
              <a:cs typeface="Avenir Medium" charset="0"/>
            </a:endParaRPr>
          </a:p>
          <a:p>
            <a:pPr lvl="1">
              <a:spcBef>
                <a:spcPts val="600"/>
              </a:spcBef>
            </a:pPr>
            <a:endParaRPr lang="sv-SE" sz="1200" dirty="0">
              <a:latin typeface="Avenir Medium" charset="0"/>
              <a:ea typeface="Avenir Medium" charset="0"/>
              <a:cs typeface="Avenir Medium" charset="0"/>
            </a:endParaRPr>
          </a:p>
          <a:p>
            <a:pPr>
              <a:spcBef>
                <a:spcPts val="600"/>
              </a:spcBef>
            </a:pPr>
            <a:r>
              <a:rPr lang="sv-SE" sz="1800" dirty="0">
                <a:latin typeface="Avenir Medium" charset="0"/>
                <a:ea typeface="Avenir Medium" charset="0"/>
                <a:cs typeface="Avenir Medium" charset="0"/>
              </a:rPr>
              <a:t>Lagkassa</a:t>
            </a:r>
          </a:p>
          <a:p>
            <a:pPr lvl="1">
              <a:spcBef>
                <a:spcPts val="600"/>
              </a:spcBef>
            </a:pPr>
            <a:r>
              <a:rPr lang="sv-SE" sz="1600" dirty="0">
                <a:latin typeface="Avenir Medium" charset="0"/>
                <a:ea typeface="Avenir Medium" charset="0"/>
                <a:cs typeface="Avenir Medium" charset="0"/>
              </a:rPr>
              <a:t>Planera och genomföra försäljning/aktiviteter</a:t>
            </a:r>
          </a:p>
          <a:p>
            <a:pPr lvl="1">
              <a:spcBef>
                <a:spcPts val="600"/>
              </a:spcBef>
            </a:pPr>
            <a:r>
              <a:rPr lang="sv-SE" sz="1600" dirty="0">
                <a:latin typeface="Avenir Medium" charset="0"/>
                <a:ea typeface="Avenir Medium" charset="0"/>
                <a:cs typeface="Avenir Medium" charset="0"/>
              </a:rPr>
              <a:t>Administrera lagets försäljning av </a:t>
            </a:r>
            <a:r>
              <a:rPr lang="sv-SE" sz="1600" dirty="0" smtClean="0">
                <a:latin typeface="Avenir Medium" charset="0"/>
                <a:ea typeface="Avenir Medium" charset="0"/>
                <a:cs typeface="Avenir Medium" charset="0"/>
              </a:rPr>
              <a:t>Bingolotter till uppesittarkväll </a:t>
            </a:r>
            <a:r>
              <a:rPr lang="sv-SE" sz="1600" dirty="0" smtClean="0">
                <a:latin typeface="Avenir Medium" charset="0"/>
                <a:ea typeface="Avenir Medium" charset="0"/>
                <a:cs typeface="Avenir Medium" charset="0"/>
              </a:rPr>
              <a:t>och Ravelli.</a:t>
            </a:r>
          </a:p>
          <a:p>
            <a:pPr marL="0" indent="0">
              <a:spcBef>
                <a:spcPts val="600"/>
              </a:spcBef>
              <a:buNone/>
            </a:pPr>
            <a:endParaRPr lang="sv-SE" sz="16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12</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1921400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16632"/>
            <a:ext cx="6491064" cy="1686645"/>
          </a:xfrm>
        </p:spPr>
        <p:txBody>
          <a:bodyPr>
            <a:normAutofit/>
          </a:bodyPr>
          <a:lstStyle/>
          <a:p>
            <a:pPr algn="r"/>
            <a:r>
              <a:rPr lang="sv-SE" sz="3200" b="1" dirty="0">
                <a:latin typeface="Avenir Heavy" charset="0"/>
                <a:ea typeface="Avenir Heavy" charset="0"/>
                <a:cs typeface="Avenir Heavy" charset="0"/>
              </a:rPr>
              <a:t>FÖRÄLDRAGRUPP</a:t>
            </a:r>
            <a:br>
              <a:rPr lang="sv-SE" sz="3200" b="1" dirty="0">
                <a:latin typeface="Avenir Heavy" charset="0"/>
                <a:ea typeface="Avenir Heavy" charset="0"/>
                <a:cs typeface="Avenir Heavy" charset="0"/>
              </a:rPr>
            </a:br>
            <a:r>
              <a:rPr lang="sv-SE" sz="2400" b="1" dirty="0">
                <a:latin typeface="Avenir Heavy" charset="0"/>
                <a:ea typeface="Avenir Heavy" charset="0"/>
                <a:cs typeface="Avenir Heavy" charset="0"/>
              </a:rPr>
              <a:t>(utses på mötet)</a:t>
            </a:r>
            <a:br>
              <a:rPr lang="sv-SE" sz="2400" b="1" dirty="0">
                <a:latin typeface="Avenir Heavy" charset="0"/>
                <a:ea typeface="Avenir Heavy" charset="0"/>
                <a:cs typeface="Avenir Heavy" charset="0"/>
              </a:rPr>
            </a:br>
            <a:endParaRPr lang="sv-SE" sz="2400" b="1" dirty="0">
              <a:latin typeface="Avenir Heavy" charset="0"/>
              <a:ea typeface="Avenir Heavy" charset="0"/>
              <a:cs typeface="Avenir Heavy" charset="0"/>
            </a:endParaRPr>
          </a:p>
        </p:txBody>
      </p:sp>
      <p:sp>
        <p:nvSpPr>
          <p:cNvPr id="3" name="Platshållare för innehåll 2"/>
          <p:cNvSpPr>
            <a:spLocks noGrp="1"/>
          </p:cNvSpPr>
          <p:nvPr>
            <p:ph idx="1"/>
          </p:nvPr>
        </p:nvSpPr>
        <p:spPr>
          <a:xfrm>
            <a:off x="1268760" y="1468034"/>
            <a:ext cx="6606480" cy="5221912"/>
          </a:xfrm>
        </p:spPr>
        <p:txBody>
          <a:bodyPr>
            <a:normAutofit/>
          </a:bodyPr>
          <a:lstStyle/>
          <a:p>
            <a:pPr marL="0" indent="0">
              <a:spcBef>
                <a:spcPts val="600"/>
              </a:spcBef>
              <a:buNone/>
            </a:pPr>
            <a:endParaRPr lang="sv-SE" sz="1200" dirty="0">
              <a:latin typeface="Avenir Medium" charset="0"/>
              <a:ea typeface="Avenir Medium" charset="0"/>
              <a:cs typeface="Avenir Medium" charset="0"/>
            </a:endParaRPr>
          </a:p>
          <a:p>
            <a:pPr>
              <a:spcBef>
                <a:spcPts val="600"/>
              </a:spcBef>
            </a:pPr>
            <a:r>
              <a:rPr lang="sv-SE" sz="1800" dirty="0" err="1">
                <a:latin typeface="Avenir Medium" charset="0"/>
                <a:ea typeface="Avenir Medium" charset="0"/>
                <a:cs typeface="Avenir Medium" charset="0"/>
              </a:rPr>
              <a:t>Teambuilding</a:t>
            </a:r>
            <a:endParaRPr lang="sv-SE" sz="1800" dirty="0">
              <a:latin typeface="Avenir Medium" charset="0"/>
              <a:ea typeface="Avenir Medium" charset="0"/>
              <a:cs typeface="Avenir Medium" charset="0"/>
            </a:endParaRPr>
          </a:p>
          <a:p>
            <a:pPr lvl="1">
              <a:spcBef>
                <a:spcPts val="600"/>
              </a:spcBef>
            </a:pPr>
            <a:r>
              <a:rPr lang="sv-SE" sz="1600" dirty="0">
                <a:latin typeface="Avenir Medium" charset="0"/>
                <a:ea typeface="Avenir Medium" charset="0"/>
                <a:cs typeface="Avenir Medium" charset="0"/>
              </a:rPr>
              <a:t>Planera lagaktivitet utanför innebandyn. T.ex.</a:t>
            </a:r>
          </a:p>
          <a:p>
            <a:pPr marL="457200" lvl="1" indent="0">
              <a:spcBef>
                <a:spcPts val="600"/>
              </a:spcBef>
              <a:buNone/>
            </a:pPr>
            <a:r>
              <a:rPr lang="sv-SE" sz="1600" dirty="0">
                <a:latin typeface="Avenir Medium" charset="0"/>
                <a:ea typeface="Avenir Medium" charset="0"/>
                <a:cs typeface="Avenir Medium" charset="0"/>
              </a:rPr>
              <a:t>(Julklappsspel, </a:t>
            </a:r>
            <a:r>
              <a:rPr lang="sv-SE" sz="1600" dirty="0" err="1" smtClean="0">
                <a:latin typeface="Avenir Medium" charset="0"/>
                <a:ea typeface="Avenir Medium" charset="0"/>
                <a:cs typeface="Avenir Medium" charset="0"/>
              </a:rPr>
              <a:t>Prison</a:t>
            </a:r>
            <a:r>
              <a:rPr lang="sv-SE" sz="1600" dirty="0" smtClean="0">
                <a:latin typeface="Avenir Medium" charset="0"/>
                <a:ea typeface="Avenir Medium" charset="0"/>
                <a:cs typeface="Avenir Medium" charset="0"/>
              </a:rPr>
              <a:t> </a:t>
            </a:r>
            <a:r>
              <a:rPr lang="sv-SE" sz="1600" dirty="0">
                <a:latin typeface="Avenir Medium" charset="0"/>
                <a:ea typeface="Avenir Medium" charset="0"/>
                <a:cs typeface="Avenir Medium" charset="0"/>
              </a:rPr>
              <a:t>Island, 5-kamp utomhus, </a:t>
            </a:r>
            <a:r>
              <a:rPr lang="sv-SE" sz="1600" dirty="0" smtClean="0">
                <a:latin typeface="Avenir Medium" charset="0"/>
                <a:ea typeface="Avenir Medium" charset="0"/>
                <a:cs typeface="Avenir Medium" charset="0"/>
              </a:rPr>
              <a:t>korvgrillning, övernattning Hallby med aktiviteter, </a:t>
            </a:r>
            <a:r>
              <a:rPr lang="sv-SE" sz="1600" dirty="0">
                <a:latin typeface="Avenir Medium" charset="0"/>
                <a:ea typeface="Avenir Medium" charset="0"/>
                <a:cs typeface="Avenir Medium" charset="0"/>
              </a:rPr>
              <a:t>Dumme Mosse, Pizza och match mm). En gång på hösten och en gång på vintern.</a:t>
            </a:r>
          </a:p>
          <a:p>
            <a:pPr marL="457200" lvl="1" indent="0">
              <a:spcBef>
                <a:spcPts val="600"/>
              </a:spcBef>
              <a:buNone/>
            </a:pPr>
            <a:endParaRPr lang="sv-SE" sz="1600" dirty="0">
              <a:latin typeface="Avenir Medium" charset="0"/>
            </a:endParaRPr>
          </a:p>
          <a:p>
            <a:pPr marL="457200" lvl="1" indent="0">
              <a:spcBef>
                <a:spcPts val="600"/>
              </a:spcBef>
              <a:buNone/>
            </a:pPr>
            <a:r>
              <a:rPr lang="sv-SE" sz="1600" dirty="0">
                <a:latin typeface="Avenir Medium" charset="0"/>
              </a:rPr>
              <a:t>Ansvariga Hösten/vintern </a:t>
            </a:r>
            <a:r>
              <a:rPr lang="sv-SE" sz="1600" dirty="0" smtClean="0">
                <a:latin typeface="Avenir Medium" charset="0"/>
              </a:rPr>
              <a:t>2024: </a:t>
            </a:r>
          </a:p>
          <a:p>
            <a:pPr marL="457200" lvl="1" indent="0">
              <a:spcBef>
                <a:spcPts val="600"/>
              </a:spcBef>
              <a:buNone/>
            </a:pPr>
            <a:r>
              <a:rPr lang="sv-SE" sz="1600" dirty="0" smtClean="0">
                <a:latin typeface="Avenir Medium" charset="0"/>
              </a:rPr>
              <a:t>Ansvariga </a:t>
            </a:r>
            <a:r>
              <a:rPr lang="sv-SE" sz="1600" dirty="0">
                <a:latin typeface="Avenir Medium" charset="0"/>
              </a:rPr>
              <a:t>vintern/våren </a:t>
            </a:r>
            <a:r>
              <a:rPr lang="sv-SE" sz="1600" dirty="0" smtClean="0">
                <a:latin typeface="Avenir Medium" charset="0"/>
              </a:rPr>
              <a:t>2025:</a:t>
            </a:r>
            <a:endParaRPr lang="sv-SE" sz="16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13</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111635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
            <a:ext cx="6491064" cy="1780307"/>
          </a:xfrm>
        </p:spPr>
        <p:txBody>
          <a:bodyPr>
            <a:normAutofit/>
          </a:bodyPr>
          <a:lstStyle/>
          <a:p>
            <a:pPr algn="r"/>
            <a:r>
              <a:rPr lang="sv-SE" sz="3200" b="1" dirty="0" smtClean="0">
                <a:latin typeface="Avenir Heavy" charset="0"/>
                <a:ea typeface="Avenir Heavy" charset="0"/>
                <a:cs typeface="Avenir Heavy" charset="0"/>
              </a:rPr>
              <a:t>Träningskostnader </a:t>
            </a:r>
            <a:endParaRPr lang="sv-SE" sz="3200" b="1" dirty="0">
              <a:latin typeface="Avenir Heavy" charset="0"/>
              <a:ea typeface="Avenir Heavy" charset="0"/>
              <a:cs typeface="Avenir Heavy" charset="0"/>
            </a:endParaRPr>
          </a:p>
        </p:txBody>
      </p:sp>
      <p:sp>
        <p:nvSpPr>
          <p:cNvPr id="3" name="Platshållare för innehåll 2"/>
          <p:cNvSpPr>
            <a:spLocks noGrp="1"/>
          </p:cNvSpPr>
          <p:nvPr>
            <p:ph idx="1"/>
          </p:nvPr>
        </p:nvSpPr>
        <p:spPr>
          <a:xfrm>
            <a:off x="2080320" y="1412776"/>
            <a:ext cx="7063680" cy="5445224"/>
          </a:xfrm>
        </p:spPr>
        <p:txBody>
          <a:bodyPr>
            <a:noAutofit/>
          </a:bodyPr>
          <a:lstStyle/>
          <a:p>
            <a:pPr marL="457200" lvl="1" indent="0">
              <a:spcBef>
                <a:spcPts val="0"/>
              </a:spcBef>
              <a:buNone/>
            </a:pPr>
            <a:r>
              <a:rPr lang="sv-SE" sz="1800" b="1" dirty="0"/>
              <a:t>Medlemsavgift:</a:t>
            </a:r>
            <a:r>
              <a:rPr lang="sv-SE" sz="2000" dirty="0"/>
              <a:t/>
            </a:r>
            <a:br>
              <a:rPr lang="sv-SE" sz="2000" dirty="0"/>
            </a:br>
            <a:r>
              <a:rPr lang="sv-SE" sz="1800" b="1" dirty="0" smtClean="0"/>
              <a:t>400</a:t>
            </a:r>
            <a:r>
              <a:rPr lang="sv-SE" sz="1800" b="1" dirty="0"/>
              <a:t>:- </a:t>
            </a:r>
            <a:r>
              <a:rPr lang="sv-SE" sz="1800" dirty="0"/>
              <a:t>/ medlem. </a:t>
            </a:r>
            <a:r>
              <a:rPr lang="sv-SE" sz="1800" dirty="0" smtClean="0"/>
              <a:t/>
            </a:r>
            <a:br>
              <a:rPr lang="sv-SE" sz="1800" dirty="0" smtClean="0"/>
            </a:br>
            <a:r>
              <a:rPr lang="sv-SE" sz="1800" dirty="0" smtClean="0"/>
              <a:t>Vi </a:t>
            </a:r>
            <a:r>
              <a:rPr lang="sv-SE" sz="1800" dirty="0"/>
              <a:t>har nu också infört familjemedlemskap för 800:-/familj där samtliga är skrivna på samma adress.</a:t>
            </a:r>
            <a:br>
              <a:rPr lang="sv-SE" sz="1800" dirty="0"/>
            </a:br>
            <a:r>
              <a:rPr lang="sv-SE" sz="1800" dirty="0"/>
              <a:t>Serviceavgift 29:- per faktura tillkommer</a:t>
            </a:r>
            <a:r>
              <a:rPr lang="sv-SE" dirty="0"/>
              <a:t>.</a:t>
            </a:r>
            <a:r>
              <a:rPr lang="sv-SE" sz="2000" dirty="0"/>
              <a:t/>
            </a:r>
            <a:br>
              <a:rPr lang="sv-SE" sz="2000" dirty="0"/>
            </a:br>
            <a:r>
              <a:rPr lang="sv-SE" sz="1800" dirty="0"/>
              <a:t/>
            </a:r>
            <a:br>
              <a:rPr lang="sv-SE" sz="1800" dirty="0"/>
            </a:br>
            <a:r>
              <a:rPr lang="sv-SE" sz="1800" b="1" dirty="0"/>
              <a:t>Träningsavgift:</a:t>
            </a:r>
            <a:r>
              <a:rPr lang="sv-SE" sz="1800" dirty="0"/>
              <a:t/>
            </a:r>
            <a:br>
              <a:rPr lang="sv-SE" sz="1800" dirty="0"/>
            </a:br>
            <a:r>
              <a:rPr lang="sv-SE" sz="1800" dirty="0"/>
              <a:t>Träningsavgiften skiljer sig åt beroende på vilket födelseår spelare har, vilket också hänger samman med antal träningar, aktiviteter och </a:t>
            </a:r>
            <a:r>
              <a:rPr lang="sv-SE" sz="1800" dirty="0" smtClean="0"/>
              <a:t>matcher.</a:t>
            </a:r>
            <a:r>
              <a:rPr lang="sv-SE" sz="1800" dirty="0"/>
              <a:t/>
            </a:r>
            <a:br>
              <a:rPr lang="sv-SE" sz="1800" dirty="0"/>
            </a:br>
            <a:r>
              <a:rPr lang="sv-SE" sz="1800" dirty="0" smtClean="0"/>
              <a:t>Nivå </a:t>
            </a:r>
            <a:r>
              <a:rPr lang="sv-SE" sz="1800" dirty="0"/>
              <a:t>Röd (högstadiet): </a:t>
            </a:r>
            <a:r>
              <a:rPr lang="sv-SE" sz="1800" b="1" dirty="0"/>
              <a:t>1600 kr</a:t>
            </a:r>
            <a:r>
              <a:rPr lang="sv-SE" sz="1800" dirty="0"/>
              <a:t>, (2-3 träningar/vecka, seriespel)</a:t>
            </a:r>
            <a:br>
              <a:rPr lang="sv-SE" sz="1800" dirty="0"/>
            </a:br>
            <a:r>
              <a:rPr lang="sv-SE" sz="1800" dirty="0"/>
              <a:t/>
            </a:r>
            <a:br>
              <a:rPr lang="sv-SE" sz="1800" dirty="0"/>
            </a:br>
            <a:r>
              <a:rPr lang="sv-SE" sz="1800" dirty="0"/>
              <a:t>Både medlemsavgift och träningsavgift behöver betalas för att få möjlighet att delta på träningar och matcher i klubbens regi. När avgifterna är betalda kan klubben betala in en licens för spelaren, som också innebär att spelaren är försäkrad vid träningar och matcher</a:t>
            </a:r>
            <a:r>
              <a:rPr lang="sv-SE" sz="1800" dirty="0" smtClean="0"/>
              <a:t>.</a:t>
            </a:r>
          </a:p>
          <a:p>
            <a:pPr marL="457200" lvl="1" indent="0">
              <a:spcBef>
                <a:spcPts val="0"/>
              </a:spcBef>
              <a:buNone/>
            </a:pPr>
            <a:r>
              <a:rPr lang="sv-SE" sz="2000" dirty="0"/>
              <a:t/>
            </a:r>
            <a:br>
              <a:rPr lang="sv-SE" sz="2000" dirty="0"/>
            </a:br>
            <a:r>
              <a:rPr lang="sv-SE" sz="1800" dirty="0"/>
              <a:t>Serviceavgift 29:- per faktura tillkommer.</a:t>
            </a:r>
          </a:p>
        </p:txBody>
      </p:sp>
      <p:sp>
        <p:nvSpPr>
          <p:cNvPr id="4" name="Platshållare för bildnummer 3"/>
          <p:cNvSpPr>
            <a:spLocks noGrp="1"/>
          </p:cNvSpPr>
          <p:nvPr>
            <p:ph type="sldNum" sz="quarter" idx="12"/>
          </p:nvPr>
        </p:nvSpPr>
        <p:spPr/>
        <p:txBody>
          <a:bodyPr/>
          <a:lstStyle/>
          <a:p>
            <a:fld id="{942B727D-7691-4C66-9485-1A97E25B071E}" type="slidenum">
              <a:rPr lang="sv-SE" smtClean="0">
                <a:solidFill>
                  <a:prstClr val="black">
                    <a:tint val="75000"/>
                  </a:prstClr>
                </a:solidFill>
              </a:rPr>
              <a:pPr/>
              <a:t>14</a:t>
            </a:fld>
            <a:endParaRPr lang="sv-SE">
              <a:solidFill>
                <a:prstClr val="black">
                  <a:tint val="75000"/>
                </a:prstClr>
              </a:solidFill>
            </a:endParaRPr>
          </a:p>
        </p:txBody>
      </p:sp>
      <p:pic>
        <p:nvPicPr>
          <p:cNvPr id="5" name="Bildobjekt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3516757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
            <a:ext cx="6491064" cy="1780307"/>
          </a:xfrm>
        </p:spPr>
        <p:txBody>
          <a:bodyPr>
            <a:normAutofit/>
          </a:bodyPr>
          <a:lstStyle/>
          <a:p>
            <a:pPr algn="r"/>
            <a:r>
              <a:rPr lang="sv-SE" sz="3200" b="1" dirty="0" smtClean="0">
                <a:latin typeface="Avenir Heavy" charset="0"/>
                <a:ea typeface="Avenir Heavy" charset="0"/>
                <a:cs typeface="Avenir Heavy" charset="0"/>
              </a:rPr>
              <a:t>Tränare </a:t>
            </a:r>
            <a:endParaRPr lang="sv-SE" sz="3200" b="1" dirty="0">
              <a:latin typeface="Avenir Heavy" charset="0"/>
              <a:ea typeface="Avenir Heavy" charset="0"/>
              <a:cs typeface="Avenir Heavy" charset="0"/>
            </a:endParaRPr>
          </a:p>
        </p:txBody>
      </p:sp>
      <p:sp>
        <p:nvSpPr>
          <p:cNvPr id="3" name="Platshållare för innehåll 2"/>
          <p:cNvSpPr>
            <a:spLocks noGrp="1"/>
          </p:cNvSpPr>
          <p:nvPr>
            <p:ph idx="1"/>
          </p:nvPr>
        </p:nvSpPr>
        <p:spPr>
          <a:xfrm>
            <a:off x="2080320" y="1628800"/>
            <a:ext cx="7063680" cy="5229200"/>
          </a:xfrm>
        </p:spPr>
        <p:txBody>
          <a:bodyPr>
            <a:noAutofit/>
          </a:bodyPr>
          <a:lstStyle/>
          <a:p>
            <a:pPr lvl="1">
              <a:spcBef>
                <a:spcPts val="0"/>
              </a:spcBef>
            </a:pPr>
            <a:r>
              <a:rPr lang="sv-SE" sz="2000" dirty="0" smtClean="0">
                <a:latin typeface="Avenir Medium" charset="0"/>
                <a:ea typeface="Avenir Medium" charset="0"/>
                <a:cs typeface="Avenir Medium" charset="0"/>
              </a:rPr>
              <a:t>Betalar medlemsavgift, kläder, parkeringsavgifter, cuper, körning etc..</a:t>
            </a:r>
          </a:p>
          <a:p>
            <a:pPr lvl="1">
              <a:spcBef>
                <a:spcPts val="0"/>
              </a:spcBef>
            </a:pPr>
            <a:r>
              <a:rPr lang="sv-SE" sz="2000" dirty="0" smtClean="0">
                <a:latin typeface="Avenir Medium" charset="0"/>
                <a:ea typeface="Avenir Medium" charset="0"/>
                <a:cs typeface="Avenir Medium" charset="0"/>
              </a:rPr>
              <a:t>Ledare kanske inte behöver köra varje gång.</a:t>
            </a:r>
          </a:p>
          <a:p>
            <a:pPr marL="457200" lvl="1" indent="0">
              <a:spcBef>
                <a:spcPts val="0"/>
              </a:spcBef>
              <a:buNone/>
            </a:pPr>
            <a:endParaRPr lang="sv-SE" sz="2000" dirty="0">
              <a:latin typeface="Avenir Medium" charset="0"/>
              <a:ea typeface="Avenir Medium" charset="0"/>
              <a:cs typeface="Avenir Medium" charset="0"/>
            </a:endParaRPr>
          </a:p>
          <a:p>
            <a:pPr marL="457200" lvl="1" indent="0">
              <a:spcBef>
                <a:spcPts val="0"/>
              </a:spcBef>
              <a:buNone/>
            </a:pPr>
            <a:endParaRPr lang="sv-SE" sz="20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solidFill>
                  <a:prstClr val="black">
                    <a:tint val="75000"/>
                  </a:prstClr>
                </a:solidFill>
              </a:rPr>
              <a:pPr/>
              <a:t>15</a:t>
            </a:fld>
            <a:endParaRPr lang="sv-SE">
              <a:solidFill>
                <a:prstClr val="black">
                  <a:tint val="75000"/>
                </a:prstClr>
              </a:solidFill>
            </a:endParaRPr>
          </a:p>
        </p:txBody>
      </p:sp>
      <p:pic>
        <p:nvPicPr>
          <p:cNvPr id="5" name="Bildobjekt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4061485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
            <a:ext cx="6491064" cy="1686645"/>
          </a:xfrm>
        </p:spPr>
        <p:txBody>
          <a:bodyPr>
            <a:normAutofit/>
          </a:bodyPr>
          <a:lstStyle/>
          <a:p>
            <a:pPr algn="r"/>
            <a:r>
              <a:rPr lang="sv-SE" sz="3200" b="1" dirty="0">
                <a:latin typeface="Avenir Heavy" charset="0"/>
                <a:ea typeface="Avenir Heavy" charset="0"/>
                <a:cs typeface="Avenir Heavy" charset="0"/>
              </a:rPr>
              <a:t>ÖVRIGA FRÅGOR</a:t>
            </a:r>
          </a:p>
        </p:txBody>
      </p:sp>
      <p:sp>
        <p:nvSpPr>
          <p:cNvPr id="3" name="Platshållare för innehåll 2"/>
          <p:cNvSpPr>
            <a:spLocks noGrp="1"/>
          </p:cNvSpPr>
          <p:nvPr>
            <p:ph idx="1"/>
          </p:nvPr>
        </p:nvSpPr>
        <p:spPr>
          <a:xfrm>
            <a:off x="2080320" y="1916832"/>
            <a:ext cx="6606480" cy="4209331"/>
          </a:xfrm>
        </p:spPr>
        <p:txBody>
          <a:bodyPr>
            <a:normAutofit/>
          </a:bodyPr>
          <a:lstStyle/>
          <a:p>
            <a:r>
              <a:rPr lang="sv-SE" sz="2000" dirty="0">
                <a:latin typeface="Avenir Medium" charset="0"/>
                <a:ea typeface="Avenir Medium" charset="0"/>
                <a:cs typeface="Avenir Medium" charset="0"/>
              </a:rPr>
              <a:t>Förslag på att samla in pengar..</a:t>
            </a:r>
          </a:p>
          <a:p>
            <a:r>
              <a:rPr lang="sv-SE" sz="2000" dirty="0">
                <a:latin typeface="Avenir Medium" charset="0"/>
                <a:ea typeface="Avenir Medium" charset="0"/>
                <a:cs typeface="Avenir Medium" charset="0"/>
              </a:rPr>
              <a:t>Ordet är fritt</a:t>
            </a:r>
            <a:r>
              <a:rPr lang="mr-IN" sz="2000" dirty="0">
                <a:latin typeface="Avenir Medium" charset="0"/>
                <a:ea typeface="Avenir Medium" charset="0"/>
                <a:cs typeface="Avenir Medium" charset="0"/>
              </a:rPr>
              <a:t>…</a:t>
            </a:r>
            <a:endParaRPr lang="sv-SE" sz="20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16</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43456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979712" y="332657"/>
            <a:ext cx="6624736" cy="1321122"/>
          </a:xfrm>
        </p:spPr>
        <p:txBody>
          <a:bodyPr>
            <a:normAutofit/>
          </a:bodyPr>
          <a:lstStyle/>
          <a:p>
            <a:pPr algn="r"/>
            <a:r>
              <a:rPr lang="sv-SE" sz="3200" b="1" dirty="0">
                <a:latin typeface="Avenir Heavy" charset="0"/>
                <a:ea typeface="Avenir Heavy" charset="0"/>
                <a:cs typeface="Avenir Heavy" charset="0"/>
              </a:rPr>
              <a:t>FÖRÄLDRAMÖTE F11</a:t>
            </a:r>
            <a:r>
              <a:rPr lang="sv-SE" sz="4000" b="1" dirty="0">
                <a:latin typeface="Avenir Heavy" charset="0"/>
                <a:ea typeface="Avenir Heavy" charset="0"/>
                <a:cs typeface="Avenir Heavy" charset="0"/>
              </a:rPr>
              <a:t/>
            </a:r>
            <a:br>
              <a:rPr lang="sv-SE" sz="4000" b="1" dirty="0">
                <a:latin typeface="Avenir Heavy" charset="0"/>
                <a:ea typeface="Avenir Heavy" charset="0"/>
                <a:cs typeface="Avenir Heavy" charset="0"/>
              </a:rPr>
            </a:br>
            <a:r>
              <a:rPr lang="sv-SE" sz="2700" b="1" dirty="0">
                <a:latin typeface="Avenir Heavy" charset="0"/>
                <a:ea typeface="Avenir Heavy" charset="0"/>
                <a:cs typeface="Avenir Heavy" charset="0"/>
              </a:rPr>
              <a:t> </a:t>
            </a:r>
            <a:r>
              <a:rPr lang="sv-SE" sz="2400" b="1" dirty="0">
                <a:latin typeface="Avenir Heavy" charset="0"/>
                <a:ea typeface="Avenir Heavy" charset="0"/>
                <a:cs typeface="Avenir Heavy" charset="0"/>
              </a:rPr>
              <a:t>Tisdag </a:t>
            </a:r>
            <a:r>
              <a:rPr lang="sv-SE" sz="2400" b="1" dirty="0" smtClean="0">
                <a:latin typeface="Avenir Heavy" charset="0"/>
                <a:ea typeface="Avenir Heavy" charset="0"/>
                <a:cs typeface="Avenir Heavy" charset="0"/>
              </a:rPr>
              <a:t>17/9 2024</a:t>
            </a:r>
            <a:endParaRPr lang="sv-SE" sz="2400" b="1" dirty="0">
              <a:latin typeface="Avenir Heavy" charset="0"/>
              <a:ea typeface="Avenir Heavy" charset="0"/>
              <a:cs typeface="Avenir Heavy" charset="0"/>
            </a:endParaRPr>
          </a:p>
        </p:txBody>
      </p:sp>
      <p:sp>
        <p:nvSpPr>
          <p:cNvPr id="3" name="Underrubrik 2"/>
          <p:cNvSpPr>
            <a:spLocks noGrp="1"/>
          </p:cNvSpPr>
          <p:nvPr>
            <p:ph type="subTitle" idx="1"/>
          </p:nvPr>
        </p:nvSpPr>
        <p:spPr>
          <a:xfrm>
            <a:off x="1043608" y="1639267"/>
            <a:ext cx="6524128" cy="4367510"/>
          </a:xfrm>
        </p:spPr>
        <p:txBody>
          <a:bodyPr>
            <a:normAutofit fontScale="77500" lnSpcReduction="20000"/>
          </a:bodyPr>
          <a:lstStyle/>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Ledare / Truppen</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Klubbpolicy</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Vision &amp; Mål F11</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Träningar</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Seriespel</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Matcher</a:t>
            </a:r>
          </a:p>
          <a:p>
            <a:pPr marL="457200" lvl="0" indent="-457200" algn="l">
              <a:spcBef>
                <a:spcPts val="1080"/>
              </a:spcBef>
              <a:buFont typeface="Arial" panose="020B0604020202020204" pitchFamily="34" charset="0"/>
              <a:buChar char="•"/>
            </a:pPr>
            <a:r>
              <a:rPr lang="sv-SE" sz="2000" dirty="0" smtClean="0">
                <a:solidFill>
                  <a:schemeClr val="tx1"/>
                </a:solidFill>
                <a:latin typeface="Avenir Medium" charset="0"/>
                <a:ea typeface="Avenir Medium" charset="0"/>
                <a:cs typeface="Avenir Medium" charset="0"/>
              </a:rPr>
              <a:t>Cuper</a:t>
            </a:r>
          </a:p>
          <a:p>
            <a:pPr marL="457200" lvl="0" indent="-457200" algn="l">
              <a:spcBef>
                <a:spcPts val="1080"/>
              </a:spcBef>
              <a:buFont typeface="Arial" panose="020B0604020202020204" pitchFamily="34" charset="0"/>
              <a:buChar char="•"/>
            </a:pPr>
            <a:r>
              <a:rPr lang="sv-SE" sz="2000" dirty="0" smtClean="0">
                <a:solidFill>
                  <a:schemeClr val="tx1"/>
                </a:solidFill>
                <a:latin typeface="Avenir Medium" charset="0"/>
                <a:ea typeface="Avenir Medium" charset="0"/>
                <a:cs typeface="Avenir Medium" charset="0"/>
              </a:rPr>
              <a:t>Fotografering</a:t>
            </a:r>
            <a:endParaRPr lang="sv-SE" sz="2000" dirty="0">
              <a:solidFill>
                <a:schemeClr val="tx1"/>
              </a:solidFill>
              <a:latin typeface="Avenir Medium" charset="0"/>
              <a:ea typeface="Avenir Medium" charset="0"/>
              <a:cs typeface="Avenir Medium" charset="0"/>
            </a:endParaRPr>
          </a:p>
          <a:p>
            <a:pPr marL="457200" lvl="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Föräldraansvar</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Föräldragrupp (önskas tillsättas)</a:t>
            </a:r>
          </a:p>
          <a:p>
            <a:pPr marL="457200" indent="-457200" algn="l">
              <a:spcBef>
                <a:spcPts val="1080"/>
              </a:spcBef>
              <a:buFont typeface="Arial" panose="020B0604020202020204" pitchFamily="34" charset="0"/>
              <a:buChar char="•"/>
            </a:pPr>
            <a:r>
              <a:rPr lang="sv-SE" sz="2000" dirty="0" smtClean="0">
                <a:solidFill>
                  <a:schemeClr val="tx1"/>
                </a:solidFill>
                <a:latin typeface="Avenir Medium" charset="0"/>
                <a:ea typeface="Avenir Medium" charset="0"/>
                <a:cs typeface="Avenir Medium" charset="0"/>
              </a:rPr>
              <a:t>Avgifter</a:t>
            </a:r>
          </a:p>
          <a:p>
            <a:pPr marL="457200" indent="-457200" algn="l">
              <a:spcBef>
                <a:spcPts val="1080"/>
              </a:spcBef>
              <a:buFont typeface="Arial" panose="020B0604020202020204" pitchFamily="34" charset="0"/>
              <a:buChar char="•"/>
            </a:pPr>
            <a:r>
              <a:rPr lang="sv-SE" sz="2000" dirty="0" smtClean="0">
                <a:solidFill>
                  <a:schemeClr val="tx1"/>
                </a:solidFill>
                <a:latin typeface="Avenir Medium" charset="0"/>
                <a:ea typeface="Avenir Medium" charset="0"/>
                <a:cs typeface="Avenir Medium" charset="0"/>
              </a:rPr>
              <a:t>Tränare</a:t>
            </a:r>
            <a:endParaRPr lang="sv-SE" sz="2000" dirty="0">
              <a:solidFill>
                <a:schemeClr val="tx1"/>
              </a:solidFill>
              <a:latin typeface="Avenir Medium" charset="0"/>
              <a:ea typeface="Avenir Medium" charset="0"/>
              <a:cs typeface="Avenir Medium" charset="0"/>
            </a:endParaRP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Övriga frågor</a:t>
            </a:r>
          </a:p>
        </p:txBody>
      </p:sp>
      <p:sp>
        <p:nvSpPr>
          <p:cNvPr id="5" name="Platshållare för bildnummer 4"/>
          <p:cNvSpPr>
            <a:spLocks noGrp="1"/>
          </p:cNvSpPr>
          <p:nvPr>
            <p:ph type="sldNum" sz="quarter" idx="12"/>
          </p:nvPr>
        </p:nvSpPr>
        <p:spPr/>
        <p:txBody>
          <a:bodyPr/>
          <a:lstStyle/>
          <a:p>
            <a:fld id="{942B727D-7691-4C66-9485-1A97E25B071E}" type="slidenum">
              <a:rPr lang="sv-SE" smtClean="0"/>
              <a:pPr/>
              <a:t>2</a:t>
            </a:fld>
            <a:endParaRPr lang="sv-SE" dirty="0"/>
          </a:p>
        </p:txBody>
      </p:sp>
      <p:pic>
        <p:nvPicPr>
          <p:cNvPr id="4" name="Bildobjekt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1571275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200200" y="0"/>
            <a:ext cx="6332240" cy="1725785"/>
          </a:xfrm>
        </p:spPr>
        <p:txBody>
          <a:bodyPr>
            <a:normAutofit/>
          </a:bodyPr>
          <a:lstStyle/>
          <a:p>
            <a:pPr algn="r"/>
            <a:r>
              <a:rPr lang="sv-SE" sz="3200" b="1" dirty="0">
                <a:latin typeface="Avenir Heavy" charset="0"/>
                <a:ea typeface="Avenir Heavy" charset="0"/>
                <a:cs typeface="Avenir Heavy" charset="0"/>
              </a:rPr>
              <a:t>LEDARE / TRUPPEN</a:t>
            </a:r>
          </a:p>
        </p:txBody>
      </p:sp>
      <p:sp>
        <p:nvSpPr>
          <p:cNvPr id="6" name="Underrubrik 2"/>
          <p:cNvSpPr>
            <a:spLocks noGrp="1"/>
          </p:cNvSpPr>
          <p:nvPr>
            <p:ph type="subTitle" idx="1"/>
          </p:nvPr>
        </p:nvSpPr>
        <p:spPr>
          <a:xfrm>
            <a:off x="1259632" y="1556792"/>
            <a:ext cx="6452120" cy="4536504"/>
          </a:xfrm>
        </p:spPr>
        <p:txBody>
          <a:bodyPr>
            <a:noAutofit/>
          </a:bodyPr>
          <a:lstStyle/>
          <a:p>
            <a:pPr algn="l"/>
            <a:r>
              <a:rPr lang="sv-SE" sz="1800" dirty="0">
                <a:solidFill>
                  <a:schemeClr val="tx1"/>
                </a:solidFill>
                <a:latin typeface="Avenir Medium" charset="0"/>
                <a:ea typeface="Avenir Medium" charset="0"/>
                <a:cs typeface="Avenir Medium" charset="0"/>
              </a:rPr>
              <a:t>Tränare: 	</a:t>
            </a:r>
            <a:r>
              <a:rPr lang="sv-SE" sz="1800" dirty="0" smtClean="0">
                <a:solidFill>
                  <a:schemeClr val="tx1"/>
                </a:solidFill>
                <a:latin typeface="Avenir Medium" charset="0"/>
                <a:ea typeface="Avenir Medium" charset="0"/>
                <a:cs typeface="Avenir Medium" charset="0"/>
              </a:rPr>
              <a:t>Mattias </a:t>
            </a:r>
            <a:r>
              <a:rPr lang="sv-SE" sz="1800" dirty="0">
                <a:solidFill>
                  <a:schemeClr val="tx1"/>
                </a:solidFill>
                <a:latin typeface="Avenir Medium" charset="0"/>
                <a:ea typeface="Avenir Medium" charset="0"/>
                <a:cs typeface="Avenir Medium" charset="0"/>
              </a:rPr>
              <a:t>Rydén</a:t>
            </a:r>
            <a:br>
              <a:rPr lang="sv-SE" sz="1800" dirty="0">
                <a:solidFill>
                  <a:schemeClr val="tx1"/>
                </a:solidFill>
                <a:latin typeface="Avenir Medium" charset="0"/>
                <a:ea typeface="Avenir Medium" charset="0"/>
                <a:cs typeface="Avenir Medium" charset="0"/>
              </a:rPr>
            </a:br>
            <a:r>
              <a:rPr lang="sv-SE" sz="1800" dirty="0">
                <a:solidFill>
                  <a:schemeClr val="tx1"/>
                </a:solidFill>
                <a:latin typeface="Avenir Medium" charset="0"/>
                <a:ea typeface="Avenir Medium" charset="0"/>
                <a:cs typeface="Avenir Medium" charset="0"/>
              </a:rPr>
              <a:t>		</a:t>
            </a:r>
            <a:r>
              <a:rPr lang="sv-SE" sz="1800" dirty="0" smtClean="0">
                <a:solidFill>
                  <a:schemeClr val="tx1"/>
                </a:solidFill>
                <a:latin typeface="Avenir Medium" charset="0"/>
                <a:ea typeface="Avenir Medium" charset="0"/>
                <a:cs typeface="Avenir Medium" charset="0"/>
              </a:rPr>
              <a:t>Sandra Carling</a:t>
            </a:r>
            <a:br>
              <a:rPr lang="sv-SE" sz="1800" dirty="0" smtClean="0">
                <a:solidFill>
                  <a:schemeClr val="tx1"/>
                </a:solidFill>
                <a:latin typeface="Avenir Medium" charset="0"/>
                <a:ea typeface="Avenir Medium" charset="0"/>
                <a:cs typeface="Avenir Medium" charset="0"/>
              </a:rPr>
            </a:br>
            <a:r>
              <a:rPr lang="sv-SE" sz="1800" dirty="0" smtClean="0">
                <a:solidFill>
                  <a:schemeClr val="tx1"/>
                </a:solidFill>
                <a:latin typeface="Avenir Medium" charset="0"/>
                <a:ea typeface="Avenir Medium" charset="0"/>
                <a:cs typeface="Avenir Medium" charset="0"/>
              </a:rPr>
              <a:t>		Stefan </a:t>
            </a:r>
            <a:r>
              <a:rPr lang="sv-SE" sz="1800" dirty="0">
                <a:solidFill>
                  <a:schemeClr val="tx1"/>
                </a:solidFill>
                <a:latin typeface="Avenir Medium" charset="0"/>
                <a:ea typeface="Avenir Medium" charset="0"/>
                <a:cs typeface="Avenir Medium" charset="0"/>
              </a:rPr>
              <a:t>Hellström</a:t>
            </a:r>
            <a:br>
              <a:rPr lang="sv-SE" sz="1800" dirty="0">
                <a:solidFill>
                  <a:schemeClr val="tx1"/>
                </a:solidFill>
                <a:latin typeface="Avenir Medium" charset="0"/>
                <a:ea typeface="Avenir Medium" charset="0"/>
                <a:cs typeface="Avenir Medium" charset="0"/>
              </a:rPr>
            </a:br>
            <a:r>
              <a:rPr lang="sv-SE" sz="1800" dirty="0">
                <a:solidFill>
                  <a:schemeClr val="tx1"/>
                </a:solidFill>
                <a:latin typeface="Avenir Medium" charset="0"/>
                <a:ea typeface="Avenir Medium" charset="0"/>
                <a:cs typeface="Avenir Medium" charset="0"/>
              </a:rPr>
              <a:t>		Marie </a:t>
            </a:r>
            <a:r>
              <a:rPr lang="sv-SE" sz="1800" dirty="0" err="1" smtClean="0">
                <a:solidFill>
                  <a:schemeClr val="tx1"/>
                </a:solidFill>
                <a:latin typeface="Avenir Medium" charset="0"/>
                <a:ea typeface="Avenir Medium" charset="0"/>
                <a:cs typeface="Avenir Medium" charset="0"/>
              </a:rPr>
              <a:t>Harlin</a:t>
            </a:r>
            <a:r>
              <a:rPr lang="sv-SE" sz="1800" dirty="0" smtClean="0">
                <a:solidFill>
                  <a:schemeClr val="tx1"/>
                </a:solidFill>
                <a:latin typeface="Avenir Medium" charset="0"/>
                <a:ea typeface="Avenir Medium" charset="0"/>
                <a:cs typeface="Avenir Medium" charset="0"/>
              </a:rPr>
              <a:t/>
            </a:r>
            <a:br>
              <a:rPr lang="sv-SE" sz="1800" dirty="0" smtClean="0">
                <a:solidFill>
                  <a:schemeClr val="tx1"/>
                </a:solidFill>
                <a:latin typeface="Avenir Medium" charset="0"/>
                <a:ea typeface="Avenir Medium" charset="0"/>
                <a:cs typeface="Avenir Medium" charset="0"/>
              </a:rPr>
            </a:br>
            <a:r>
              <a:rPr lang="sv-SE" sz="1800" dirty="0" smtClean="0">
                <a:solidFill>
                  <a:schemeClr val="tx1"/>
                </a:solidFill>
                <a:latin typeface="Avenir Medium" charset="0"/>
                <a:ea typeface="Avenir Medium" charset="0"/>
                <a:cs typeface="Avenir Medium" charset="0"/>
              </a:rPr>
              <a:t>		Mikaela Hansson</a:t>
            </a:r>
            <a:br>
              <a:rPr lang="sv-SE" sz="1800" dirty="0" smtClean="0">
                <a:solidFill>
                  <a:schemeClr val="tx1"/>
                </a:solidFill>
                <a:latin typeface="Avenir Medium" charset="0"/>
                <a:ea typeface="Avenir Medium" charset="0"/>
                <a:cs typeface="Avenir Medium" charset="0"/>
              </a:rPr>
            </a:br>
            <a:r>
              <a:rPr lang="sv-SE" sz="1800" dirty="0" smtClean="0">
                <a:solidFill>
                  <a:schemeClr val="tx1"/>
                </a:solidFill>
                <a:latin typeface="Avenir Medium" charset="0"/>
                <a:ea typeface="Avenir Medium" charset="0"/>
                <a:cs typeface="Avenir Medium" charset="0"/>
              </a:rPr>
              <a:t>		Bodil Lundby</a:t>
            </a:r>
            <a:br>
              <a:rPr lang="sv-SE" sz="1800" dirty="0" smtClean="0">
                <a:solidFill>
                  <a:schemeClr val="tx1"/>
                </a:solidFill>
                <a:latin typeface="Avenir Medium" charset="0"/>
                <a:ea typeface="Avenir Medium" charset="0"/>
                <a:cs typeface="Avenir Medium" charset="0"/>
              </a:rPr>
            </a:br>
            <a:r>
              <a:rPr lang="sv-SE" sz="1800" dirty="0" smtClean="0">
                <a:solidFill>
                  <a:schemeClr val="tx1"/>
                </a:solidFill>
                <a:latin typeface="Avenir Medium" charset="0"/>
                <a:ea typeface="Avenir Medium" charset="0"/>
                <a:cs typeface="Avenir Medium" charset="0"/>
              </a:rPr>
              <a:t>		Daniel Lundby</a:t>
            </a:r>
            <a:endParaRPr lang="sv-SE" sz="1800" dirty="0">
              <a:solidFill>
                <a:schemeClr val="tx1"/>
              </a:solidFill>
              <a:latin typeface="Avenir Medium" charset="0"/>
              <a:ea typeface="Avenir Medium" charset="0"/>
              <a:cs typeface="Avenir Medium" charset="0"/>
            </a:endParaRPr>
          </a:p>
          <a:p>
            <a:pPr algn="l"/>
            <a:r>
              <a:rPr lang="sv-SE" sz="1800" dirty="0">
                <a:solidFill>
                  <a:schemeClr val="tx1"/>
                </a:solidFill>
                <a:latin typeface="Avenir Medium" charset="0"/>
                <a:ea typeface="Avenir Medium" charset="0"/>
                <a:cs typeface="Avenir Medium" charset="0"/>
              </a:rPr>
              <a:t>		</a:t>
            </a:r>
          </a:p>
          <a:p>
            <a:pPr algn="l"/>
            <a:r>
              <a:rPr lang="sv-SE" sz="1800" dirty="0">
                <a:solidFill>
                  <a:schemeClr val="tx1"/>
                </a:solidFill>
                <a:latin typeface="Avenir Medium" charset="0"/>
                <a:ea typeface="Avenir Medium" charset="0"/>
                <a:cs typeface="Avenir Medium" charset="0"/>
              </a:rPr>
              <a:t>		</a:t>
            </a:r>
          </a:p>
          <a:p>
            <a:pPr algn="l"/>
            <a:r>
              <a:rPr lang="sv-SE" sz="1800" dirty="0">
                <a:solidFill>
                  <a:schemeClr val="tx1"/>
                </a:solidFill>
                <a:latin typeface="Avenir Medium" charset="0"/>
                <a:ea typeface="Avenir Medium" charset="0"/>
                <a:cs typeface="Avenir Medium" charset="0"/>
              </a:rPr>
              <a:t>Truppen:		</a:t>
            </a:r>
            <a:r>
              <a:rPr lang="sv-SE" sz="1800" dirty="0" smtClean="0">
                <a:solidFill>
                  <a:schemeClr val="tx1"/>
                </a:solidFill>
                <a:latin typeface="Avenir Medium" charset="0"/>
                <a:ea typeface="Avenir Medium" charset="0"/>
                <a:cs typeface="Avenir Medium" charset="0"/>
              </a:rPr>
              <a:t>30 stycken</a:t>
            </a:r>
            <a:r>
              <a:rPr lang="sv-SE" sz="1800" dirty="0">
                <a:solidFill>
                  <a:schemeClr val="tx1"/>
                </a:solidFill>
                <a:latin typeface="Avenir Medium" charset="0"/>
                <a:ea typeface="Avenir Medium" charset="0"/>
                <a:cs typeface="Avenir Medium" charset="0"/>
              </a:rPr>
              <a:t/>
            </a:r>
            <a:br>
              <a:rPr lang="sv-SE" sz="1800" dirty="0">
                <a:solidFill>
                  <a:schemeClr val="tx1"/>
                </a:solidFill>
                <a:latin typeface="Avenir Medium" charset="0"/>
                <a:ea typeface="Avenir Medium" charset="0"/>
                <a:cs typeface="Avenir Medium" charset="0"/>
              </a:rPr>
            </a:br>
            <a:r>
              <a:rPr lang="sv-SE" sz="1800" dirty="0">
                <a:solidFill>
                  <a:schemeClr val="tx1"/>
                </a:solidFill>
                <a:latin typeface="Avenir Medium" charset="0"/>
                <a:ea typeface="Avenir Medium" charset="0"/>
                <a:cs typeface="Avenir Medium" charset="0"/>
              </a:rPr>
              <a:t>		</a:t>
            </a:r>
            <a:r>
              <a:rPr lang="sv-SE" sz="1800" dirty="0" smtClean="0">
                <a:solidFill>
                  <a:schemeClr val="tx1"/>
                </a:solidFill>
                <a:latin typeface="Avenir Medium" charset="0"/>
                <a:ea typeface="Avenir Medium" charset="0"/>
                <a:cs typeface="Avenir Medium" charset="0"/>
              </a:rPr>
              <a:t>1 ny</a:t>
            </a:r>
            <a:r>
              <a:rPr lang="sv-SE" sz="1800" dirty="0">
                <a:solidFill>
                  <a:schemeClr val="tx1"/>
                </a:solidFill>
                <a:latin typeface="Avenir Medium" charset="0"/>
                <a:ea typeface="Avenir Medium" charset="0"/>
                <a:cs typeface="Avenir Medium" charset="0"/>
              </a:rPr>
              <a:t/>
            </a:r>
            <a:br>
              <a:rPr lang="sv-SE" sz="1800" dirty="0">
                <a:solidFill>
                  <a:schemeClr val="tx1"/>
                </a:solidFill>
                <a:latin typeface="Avenir Medium" charset="0"/>
                <a:ea typeface="Avenir Medium" charset="0"/>
                <a:cs typeface="Avenir Medium" charset="0"/>
              </a:rPr>
            </a:br>
            <a:r>
              <a:rPr lang="sv-SE" sz="1800" dirty="0">
                <a:solidFill>
                  <a:schemeClr val="tx1"/>
                </a:solidFill>
                <a:latin typeface="Avenir Medium" charset="0"/>
                <a:ea typeface="Avenir Medium" charset="0"/>
                <a:cs typeface="Avenir Medium" charset="0"/>
              </a:rPr>
              <a:t>		</a:t>
            </a:r>
          </a:p>
        </p:txBody>
      </p:sp>
      <p:sp>
        <p:nvSpPr>
          <p:cNvPr id="5" name="Platshållare för bildnumm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2B727D-7691-4C66-9485-1A97E25B071E}" type="slidenum">
              <a:rPr kumimoji="0" lang="sv-SE"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sv-SE"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
        <p:nvSpPr>
          <p:cNvPr id="3" name="5-uddig stjärna 2"/>
          <p:cNvSpPr/>
          <p:nvPr/>
        </p:nvSpPr>
        <p:spPr>
          <a:xfrm>
            <a:off x="2771800" y="3240106"/>
            <a:ext cx="360040" cy="288032"/>
          </a:xfrm>
          <a:prstGeom prst="star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5-uddig stjärna 6"/>
          <p:cNvSpPr/>
          <p:nvPr/>
        </p:nvSpPr>
        <p:spPr>
          <a:xfrm>
            <a:off x="2771800" y="4522685"/>
            <a:ext cx="360040" cy="288032"/>
          </a:xfrm>
          <a:prstGeom prst="star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310331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0"/>
            <a:ext cx="6491064" cy="1700808"/>
          </a:xfrm>
        </p:spPr>
        <p:txBody>
          <a:bodyPr>
            <a:normAutofit/>
          </a:bodyPr>
          <a:lstStyle/>
          <a:p>
            <a:pPr algn="r"/>
            <a:r>
              <a:rPr lang="sv-SE" sz="3200" b="1" dirty="0">
                <a:latin typeface="Avenir Heavy" charset="0"/>
                <a:ea typeface="Avenir Heavy" charset="0"/>
                <a:cs typeface="Avenir Heavy" charset="0"/>
              </a:rPr>
              <a:t>KLUBBPOLICY</a:t>
            </a:r>
          </a:p>
        </p:txBody>
      </p:sp>
      <p:sp>
        <p:nvSpPr>
          <p:cNvPr id="3" name="Platshållare för innehåll 2"/>
          <p:cNvSpPr>
            <a:spLocks noGrp="1"/>
          </p:cNvSpPr>
          <p:nvPr>
            <p:ph idx="1"/>
          </p:nvPr>
        </p:nvSpPr>
        <p:spPr>
          <a:xfrm>
            <a:off x="1165920" y="1680198"/>
            <a:ext cx="6812160" cy="4536504"/>
          </a:xfrm>
        </p:spPr>
        <p:txBody>
          <a:bodyPr>
            <a:normAutofit/>
          </a:bodyPr>
          <a:lstStyle/>
          <a:p>
            <a:r>
              <a:rPr lang="sv-SE" sz="1800" dirty="0">
                <a:latin typeface="Avenir Medium" charset="0"/>
                <a:ea typeface="Avenir Medium" charset="0"/>
                <a:cs typeface="Avenir Medium" charset="0"/>
              </a:rPr>
              <a:t>Jönköpings IK ungdomspolicy</a:t>
            </a:r>
            <a:endParaRPr lang="sv-SE" sz="1800" dirty="0">
              <a:solidFill>
                <a:prstClr val="black"/>
              </a:solidFill>
              <a:latin typeface="Avenir Medium" charset="0"/>
              <a:ea typeface="Avenir Medium" charset="0"/>
              <a:cs typeface="Avenir Medium" charset="0"/>
            </a:endParaRPr>
          </a:p>
          <a:p>
            <a:pPr lvl="1">
              <a:spcBef>
                <a:spcPts val="200"/>
              </a:spcBef>
            </a:pPr>
            <a:r>
              <a:rPr lang="sv-SE" sz="1600" dirty="0">
                <a:solidFill>
                  <a:prstClr val="black"/>
                </a:solidFill>
                <a:latin typeface="Avenir Medium" charset="0"/>
                <a:ea typeface="Avenir Medium" charset="0"/>
                <a:cs typeface="Avenir Medium" charset="0"/>
              </a:rPr>
              <a:t>I dokument finns att läsa om:</a:t>
            </a:r>
            <a:br>
              <a:rPr lang="sv-SE" sz="1600" dirty="0">
                <a:solidFill>
                  <a:prstClr val="black"/>
                </a:solidFill>
                <a:latin typeface="Avenir Medium" charset="0"/>
                <a:ea typeface="Avenir Medium" charset="0"/>
                <a:cs typeface="Avenir Medium" charset="0"/>
              </a:rPr>
            </a:br>
            <a:r>
              <a:rPr lang="sv-SE" sz="1600" dirty="0">
                <a:solidFill>
                  <a:srgbClr val="000000"/>
                </a:solidFill>
                <a:latin typeface="Avenir Medium" charset="0"/>
                <a:ea typeface="Avenir Medium" charset="0"/>
                <a:cs typeface="Avenir Medium" charset="0"/>
              </a:rPr>
              <a:t>Målsättni</a:t>
            </a:r>
            <a:r>
              <a:rPr lang="sv-SE" sz="1600" dirty="0">
                <a:solidFill>
                  <a:prstClr val="black"/>
                </a:solidFill>
                <a:latin typeface="Avenir Medium" charset="0"/>
                <a:ea typeface="Avenir Medium" charset="0"/>
                <a:cs typeface="Avenir Medium" charset="0"/>
              </a:rPr>
              <a:t>ng, ansvar, åldersnivåer, lagorganisation m.m.</a:t>
            </a:r>
          </a:p>
          <a:p>
            <a:pPr lvl="1">
              <a:spcBef>
                <a:spcPts val="200"/>
              </a:spcBef>
            </a:pPr>
            <a:r>
              <a:rPr lang="sv-SE" sz="1600" dirty="0">
                <a:solidFill>
                  <a:prstClr val="black"/>
                </a:solidFill>
                <a:latin typeface="Avenir Medium" charset="0"/>
                <a:ea typeface="Avenir Medium" charset="0"/>
                <a:cs typeface="Avenir Medium" charset="0"/>
              </a:rPr>
              <a:t>Förväntningar på spelare, ledare och föräldrar:</a:t>
            </a:r>
            <a:br>
              <a:rPr lang="sv-SE" sz="1600" dirty="0">
                <a:solidFill>
                  <a:prstClr val="black"/>
                </a:solidFill>
                <a:latin typeface="Avenir Medium" charset="0"/>
                <a:ea typeface="Avenir Medium" charset="0"/>
                <a:cs typeface="Avenir Medium" charset="0"/>
              </a:rPr>
            </a:br>
            <a:r>
              <a:rPr lang="sv-SE" sz="1600" dirty="0">
                <a:solidFill>
                  <a:prstClr val="black"/>
                </a:solidFill>
                <a:latin typeface="Avenir Medium" charset="0"/>
                <a:ea typeface="Avenir Medium" charset="0"/>
                <a:cs typeface="Avenir Medium" charset="0"/>
              </a:rPr>
              <a:t>Passa tider, meddela närvaro/frånvaro, visa koncentration,</a:t>
            </a:r>
            <a:br>
              <a:rPr lang="sv-SE" sz="1600" dirty="0">
                <a:solidFill>
                  <a:prstClr val="black"/>
                </a:solidFill>
                <a:latin typeface="Avenir Medium" charset="0"/>
                <a:ea typeface="Avenir Medium" charset="0"/>
                <a:cs typeface="Avenir Medium" charset="0"/>
              </a:rPr>
            </a:br>
            <a:r>
              <a:rPr lang="sv-SE" sz="1600" dirty="0">
                <a:solidFill>
                  <a:prstClr val="black"/>
                </a:solidFill>
                <a:latin typeface="Avenir Medium" charset="0"/>
                <a:ea typeface="Avenir Medium" charset="0"/>
                <a:cs typeface="Avenir Medium" charset="0"/>
              </a:rPr>
              <a:t>delta aktivt på träning/match, visa eget intresse m.m.</a:t>
            </a:r>
          </a:p>
          <a:p>
            <a:pPr lvl="1">
              <a:spcBef>
                <a:spcPts val="200"/>
              </a:spcBef>
            </a:pPr>
            <a:r>
              <a:rPr lang="sv-SE" sz="1600" dirty="0">
                <a:latin typeface="Avenir Medium" charset="0"/>
                <a:ea typeface="Avenir Medium" charset="0"/>
                <a:cs typeface="Avenir Medium" charset="0"/>
              </a:rPr>
              <a:t>Finns att ladda ner på Laget.se</a:t>
            </a:r>
            <a:br>
              <a:rPr lang="sv-SE" sz="1600" dirty="0">
                <a:latin typeface="Avenir Medium" charset="0"/>
                <a:ea typeface="Avenir Medium" charset="0"/>
                <a:cs typeface="Avenir Medium" charset="0"/>
              </a:rPr>
            </a:br>
            <a:r>
              <a:rPr lang="sv-SE" sz="1600" dirty="0">
                <a:latin typeface="Avenir Medium" charset="0"/>
                <a:ea typeface="Avenir Medium" charset="0"/>
                <a:cs typeface="Avenir Medium" charset="0"/>
              </a:rPr>
              <a:t>Barn och ungdomssektionen &gt; dokument &gt; Ungdomspolicy och Vädergrund</a:t>
            </a:r>
          </a:p>
          <a:p>
            <a:pPr>
              <a:spcBef>
                <a:spcPts val="1080"/>
              </a:spcBef>
            </a:pPr>
            <a:r>
              <a:rPr lang="sv-SE" sz="1800" dirty="0">
                <a:latin typeface="Avenir Medium" charset="0"/>
                <a:ea typeface="Avenir Medium" charset="0"/>
                <a:cs typeface="Avenir Medium" charset="0"/>
              </a:rPr>
              <a:t>Samsyn Småland</a:t>
            </a:r>
            <a:endParaRPr lang="sv-SE" sz="1600" dirty="0">
              <a:latin typeface="Avenir Medium" charset="0"/>
              <a:ea typeface="Avenir Medium" charset="0"/>
              <a:cs typeface="Avenir Medium" charset="0"/>
            </a:endParaRPr>
          </a:p>
          <a:p>
            <a:pPr lvl="1">
              <a:spcBef>
                <a:spcPts val="1080"/>
              </a:spcBef>
            </a:pPr>
            <a:r>
              <a:rPr lang="sv-SE" sz="1600" dirty="0">
                <a:latin typeface="Avenir Medium" charset="0"/>
                <a:ea typeface="Avenir Medium" charset="0"/>
                <a:cs typeface="Avenir Medium" charset="0"/>
              </a:rPr>
              <a:t>För att värna om barn och ungdomars möjligheter</a:t>
            </a:r>
          </a:p>
          <a:p>
            <a:pPr lvl="1">
              <a:spcBef>
                <a:spcPts val="1080"/>
              </a:spcBef>
            </a:pPr>
            <a:r>
              <a:rPr lang="sv-SE" sz="1600" dirty="0">
                <a:latin typeface="Avenir Medium" charset="0"/>
                <a:ea typeface="Avenir Medium" charset="0"/>
                <a:cs typeface="Avenir Medium" charset="0"/>
              </a:rPr>
              <a:t>Vinteridrotter har förtur Oktober – Mars</a:t>
            </a:r>
          </a:p>
          <a:p>
            <a:pPr lvl="1">
              <a:spcBef>
                <a:spcPts val="1080"/>
              </a:spcBef>
            </a:pPr>
            <a:r>
              <a:rPr lang="sv-SE" sz="1600" dirty="0">
                <a:latin typeface="Avenir Medium" charset="0"/>
                <a:ea typeface="Avenir Medium" charset="0"/>
                <a:cs typeface="Avenir Medium" charset="0"/>
              </a:rPr>
              <a:t>Sommaridrotter har förtur April – September</a:t>
            </a:r>
          </a:p>
          <a:p>
            <a:pPr lvl="1">
              <a:spcBef>
                <a:spcPts val="1080"/>
              </a:spcBef>
            </a:pPr>
            <a:endParaRPr lang="sv-SE" sz="1200" dirty="0">
              <a:latin typeface="Avenir Medium" charset="0"/>
              <a:ea typeface="Avenir Medium" charset="0"/>
              <a:cs typeface="Avenir Medium" charset="0"/>
            </a:endParaRPr>
          </a:p>
          <a:p>
            <a:pPr>
              <a:spcBef>
                <a:spcPts val="1080"/>
              </a:spcBef>
            </a:pPr>
            <a:endParaRPr lang="sv-SE" sz="16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solidFill>
                  <a:prstClr val="black">
                    <a:tint val="75000"/>
                  </a:prstClr>
                </a:solidFill>
              </a:rPr>
              <a:pPr/>
              <a:t>4</a:t>
            </a:fld>
            <a:endParaRPr lang="sv-SE">
              <a:solidFill>
                <a:prstClr val="black">
                  <a:tint val="75000"/>
                </a:prstClr>
              </a:solidFill>
            </a:endParaRPr>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924334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200200" y="0"/>
            <a:ext cx="6332240" cy="1725785"/>
          </a:xfrm>
        </p:spPr>
        <p:txBody>
          <a:bodyPr>
            <a:normAutofit/>
          </a:bodyPr>
          <a:lstStyle/>
          <a:p>
            <a:pPr algn="r"/>
            <a:r>
              <a:rPr lang="sv-SE" sz="3200" b="1" dirty="0">
                <a:latin typeface="Avenir Heavy" charset="0"/>
                <a:ea typeface="Avenir Heavy" charset="0"/>
                <a:cs typeface="Avenir Heavy" charset="0"/>
              </a:rPr>
              <a:t>VISION &amp; MÅL</a:t>
            </a:r>
            <a:br>
              <a:rPr lang="sv-SE" sz="3200" b="1" dirty="0">
                <a:latin typeface="Avenir Heavy" charset="0"/>
                <a:ea typeface="Avenir Heavy" charset="0"/>
                <a:cs typeface="Avenir Heavy" charset="0"/>
              </a:rPr>
            </a:br>
            <a:r>
              <a:rPr lang="sv-SE" sz="3200" b="1" dirty="0">
                <a:latin typeface="Avenir Heavy" charset="0"/>
                <a:ea typeface="Avenir Heavy" charset="0"/>
                <a:cs typeface="Avenir Heavy" charset="0"/>
              </a:rPr>
              <a:t>F11	</a:t>
            </a:r>
          </a:p>
        </p:txBody>
      </p:sp>
      <p:sp>
        <p:nvSpPr>
          <p:cNvPr id="6" name="Underrubrik 2"/>
          <p:cNvSpPr>
            <a:spLocks noGrp="1"/>
          </p:cNvSpPr>
          <p:nvPr>
            <p:ph type="subTitle" idx="1"/>
          </p:nvPr>
        </p:nvSpPr>
        <p:spPr>
          <a:xfrm>
            <a:off x="1345940" y="1725785"/>
            <a:ext cx="6452120" cy="4536504"/>
          </a:xfrm>
        </p:spPr>
        <p:txBody>
          <a:bodyPr>
            <a:noAutofit/>
          </a:bodyPr>
          <a:lstStyle/>
          <a:p>
            <a:pPr marL="285750" indent="-285750" algn="l">
              <a:buFont typeface="Arial" panose="020B0604020202020204" pitchFamily="34" charset="0"/>
              <a:buChar char="•"/>
            </a:pPr>
            <a:r>
              <a:rPr lang="sv-SE" sz="1800" b="1" dirty="0">
                <a:solidFill>
                  <a:srgbClr val="000000"/>
                </a:solidFill>
                <a:latin typeface="Avenir Medium"/>
              </a:rPr>
              <a:t>Vision</a:t>
            </a:r>
          </a:p>
          <a:p>
            <a:pPr marL="742950" lvl="1" indent="-285750" algn="l">
              <a:buFont typeface="Arial" panose="020B0604020202020204" pitchFamily="34" charset="0"/>
              <a:buChar char="•"/>
            </a:pPr>
            <a:r>
              <a:rPr lang="sv-SE" sz="1600" dirty="0">
                <a:solidFill>
                  <a:srgbClr val="000000"/>
                </a:solidFill>
                <a:latin typeface="Avenir Medium"/>
              </a:rPr>
              <a:t>Så många innebandytjejer som möjligt, så länge som möjligt.</a:t>
            </a:r>
          </a:p>
          <a:p>
            <a:pPr marL="742950" lvl="1" indent="-285750" algn="l">
              <a:buFont typeface="Arial" panose="020B0604020202020204" pitchFamily="34" charset="0"/>
              <a:buChar char="•"/>
            </a:pPr>
            <a:endParaRPr lang="sv-SE" sz="1400" b="1" dirty="0">
              <a:solidFill>
                <a:srgbClr val="000000"/>
              </a:solidFill>
              <a:latin typeface="Avenir Medium"/>
            </a:endParaRPr>
          </a:p>
          <a:p>
            <a:pPr marL="285750" indent="-285750" algn="l">
              <a:buFont typeface="Arial" panose="020B0604020202020204" pitchFamily="34" charset="0"/>
              <a:buChar char="•"/>
            </a:pPr>
            <a:r>
              <a:rPr lang="sv-SE" sz="1800" b="1" dirty="0">
                <a:solidFill>
                  <a:srgbClr val="000000"/>
                </a:solidFill>
                <a:latin typeface="Avenir Medium"/>
              </a:rPr>
              <a:t>Mål</a:t>
            </a:r>
          </a:p>
          <a:p>
            <a:pPr marL="742950" lvl="1" indent="-285750" algn="l">
              <a:buFont typeface="Arial" panose="020B0604020202020204" pitchFamily="34" charset="0"/>
              <a:buChar char="•"/>
            </a:pPr>
            <a:r>
              <a:rPr lang="sv-SE" sz="1600" dirty="0">
                <a:solidFill>
                  <a:srgbClr val="000000"/>
                </a:solidFill>
                <a:latin typeface="Avenir Medium"/>
              </a:rPr>
              <a:t>Tjejerna ska ha roligt och utvecklas som innebandyspelare</a:t>
            </a:r>
          </a:p>
          <a:p>
            <a:pPr marL="742950" lvl="1" indent="-285750" algn="l">
              <a:buFont typeface="Arial" panose="020B0604020202020204" pitchFamily="34" charset="0"/>
              <a:buChar char="•"/>
            </a:pPr>
            <a:r>
              <a:rPr lang="sv-SE" sz="1600" dirty="0">
                <a:solidFill>
                  <a:srgbClr val="000000"/>
                </a:solidFill>
                <a:latin typeface="Avenir Medium"/>
              </a:rPr>
              <a:t>Laganda är ett nyckelord för att lyckas</a:t>
            </a:r>
          </a:p>
          <a:p>
            <a:pPr marL="742950" lvl="1" indent="-285750" algn="l">
              <a:buFont typeface="Arial" panose="020B0604020202020204" pitchFamily="34" charset="0"/>
              <a:buChar char="•"/>
            </a:pPr>
            <a:r>
              <a:rPr lang="sv-SE" sz="1600" dirty="0">
                <a:solidFill>
                  <a:srgbClr val="000000"/>
                </a:solidFill>
                <a:latin typeface="Avenir Medium"/>
              </a:rPr>
              <a:t>Vi stöttar och hjälper varandra</a:t>
            </a:r>
          </a:p>
          <a:p>
            <a:pPr marL="742950" lvl="1" indent="-285750" algn="l">
              <a:buFont typeface="Arial" panose="020B0604020202020204" pitchFamily="34" charset="0"/>
              <a:buChar char="•"/>
            </a:pPr>
            <a:r>
              <a:rPr lang="sv-SE" sz="1600" dirty="0">
                <a:solidFill>
                  <a:srgbClr val="000000"/>
                </a:solidFill>
                <a:latin typeface="Avenir Medium"/>
              </a:rPr>
              <a:t>Vi har roligt tillsammans</a:t>
            </a:r>
          </a:p>
          <a:p>
            <a:pPr marL="742950" lvl="1" indent="-285750" algn="l">
              <a:buFont typeface="Arial" panose="020B0604020202020204" pitchFamily="34" charset="0"/>
              <a:buChar char="•"/>
            </a:pPr>
            <a:r>
              <a:rPr lang="sv-SE" sz="1600" dirty="0">
                <a:solidFill>
                  <a:srgbClr val="000000"/>
                </a:solidFill>
                <a:latin typeface="Avenir Medium"/>
              </a:rPr>
              <a:t>Alla är lika värdefulla och har en viktig roll i laget</a:t>
            </a:r>
          </a:p>
          <a:p>
            <a:pPr marL="742950" lvl="1" indent="-285750" algn="l">
              <a:buFont typeface="Arial" panose="020B0604020202020204" pitchFamily="34" charset="0"/>
              <a:buChar char="•"/>
            </a:pPr>
            <a:r>
              <a:rPr lang="sv-SE" sz="1600" dirty="0">
                <a:solidFill>
                  <a:srgbClr val="000000"/>
                </a:solidFill>
                <a:latin typeface="Avenir Medium"/>
              </a:rPr>
              <a:t>Vi respekterar varandra</a:t>
            </a:r>
          </a:p>
          <a:p>
            <a:pPr marL="742950" lvl="1" indent="-285750" algn="l">
              <a:buFont typeface="Arial" panose="020B0604020202020204" pitchFamily="34" charset="0"/>
              <a:buChar char="•"/>
            </a:pPr>
            <a:r>
              <a:rPr lang="sv-SE" sz="1600" dirty="0">
                <a:solidFill>
                  <a:srgbClr val="000000"/>
                </a:solidFill>
                <a:latin typeface="Avenir Medium"/>
              </a:rPr>
              <a:t>Vi berömmer prestation före resultat</a:t>
            </a:r>
          </a:p>
          <a:p>
            <a:pPr marL="742950" lvl="1" indent="-285750" algn="l">
              <a:buFont typeface="Arial" panose="020B0604020202020204" pitchFamily="34" charset="0"/>
              <a:buChar char="•"/>
            </a:pPr>
            <a:endParaRPr lang="sv-SE" sz="1600" dirty="0">
              <a:solidFill>
                <a:srgbClr val="000000"/>
              </a:solidFill>
              <a:latin typeface="Avenir Medium"/>
            </a:endParaRPr>
          </a:p>
          <a:p>
            <a:pPr algn="l"/>
            <a:r>
              <a:rPr lang="sv-SE" sz="1800" dirty="0">
                <a:solidFill>
                  <a:srgbClr val="000000"/>
                </a:solidFill>
                <a:latin typeface="Avenir Medium"/>
              </a:rPr>
              <a:t> </a:t>
            </a:r>
          </a:p>
          <a:p>
            <a:pPr algn="l"/>
            <a:endParaRPr lang="sv-SE" sz="1800" dirty="0">
              <a:solidFill>
                <a:schemeClr val="tx1"/>
              </a:solidFill>
              <a:latin typeface="Avenir Medium" charset="0"/>
              <a:ea typeface="Avenir Medium" charset="0"/>
              <a:cs typeface="Avenir Medium" charset="0"/>
            </a:endParaRPr>
          </a:p>
        </p:txBody>
      </p:sp>
      <p:sp>
        <p:nvSpPr>
          <p:cNvPr id="5" name="Platshållare för bildnumm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2B727D-7691-4C66-9485-1A97E25B071E}" type="slidenum">
              <a:rPr kumimoji="0" lang="sv-SE"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sv-SE"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2973807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555776" y="-1"/>
            <a:ext cx="6131024" cy="1686645"/>
          </a:xfrm>
        </p:spPr>
        <p:txBody>
          <a:bodyPr>
            <a:normAutofit/>
          </a:bodyPr>
          <a:lstStyle/>
          <a:p>
            <a:pPr algn="r"/>
            <a:r>
              <a:rPr lang="sv-SE" sz="3200" b="1" dirty="0">
                <a:latin typeface="Avenir Heavy" charset="0"/>
                <a:ea typeface="Avenir Heavy" charset="0"/>
                <a:cs typeface="Avenir Heavy" charset="0"/>
              </a:rPr>
              <a:t>TRÄNINGAR</a:t>
            </a:r>
          </a:p>
        </p:txBody>
      </p:sp>
      <p:sp>
        <p:nvSpPr>
          <p:cNvPr id="3" name="Platshållare för innehåll 2"/>
          <p:cNvSpPr>
            <a:spLocks noGrp="1"/>
          </p:cNvSpPr>
          <p:nvPr>
            <p:ph idx="1"/>
          </p:nvPr>
        </p:nvSpPr>
        <p:spPr>
          <a:xfrm>
            <a:off x="1268760" y="1813052"/>
            <a:ext cx="6606480" cy="4176464"/>
          </a:xfrm>
        </p:spPr>
        <p:txBody>
          <a:bodyPr>
            <a:normAutofit fontScale="85000" lnSpcReduction="20000"/>
          </a:bodyPr>
          <a:lstStyle/>
          <a:p>
            <a:endParaRPr lang="sv-SE" sz="1600" dirty="0">
              <a:latin typeface="Avenir Medium" charset="0"/>
              <a:ea typeface="Avenir Medium" charset="0"/>
              <a:cs typeface="Avenir Medium" charset="0"/>
            </a:endParaRPr>
          </a:p>
          <a:p>
            <a:r>
              <a:rPr lang="sv-SE" sz="1600" dirty="0">
                <a:latin typeface="Avenir Medium" charset="0"/>
                <a:ea typeface="Avenir Medium" charset="0"/>
                <a:cs typeface="Avenir Medium" charset="0"/>
              </a:rPr>
              <a:t>Tisdagar   </a:t>
            </a:r>
            <a:r>
              <a:rPr lang="sv-SE" sz="1600" dirty="0" smtClean="0">
                <a:latin typeface="Avenir Medium" charset="0"/>
                <a:ea typeface="Avenir Medium" charset="0"/>
                <a:cs typeface="Avenir Medium" charset="0"/>
              </a:rPr>
              <a:t>16:00 </a:t>
            </a:r>
            <a:r>
              <a:rPr lang="sv-SE" sz="1600" dirty="0">
                <a:latin typeface="Avenir Medium" charset="0"/>
                <a:ea typeface="Avenir Medium" charset="0"/>
                <a:cs typeface="Avenir Medium" charset="0"/>
              </a:rPr>
              <a:t>- </a:t>
            </a:r>
            <a:r>
              <a:rPr lang="sv-SE" sz="1600" dirty="0" smtClean="0">
                <a:latin typeface="Avenir Medium" charset="0"/>
                <a:ea typeface="Avenir Medium" charset="0"/>
                <a:cs typeface="Avenir Medium" charset="0"/>
              </a:rPr>
              <a:t>17:10 (samling 15:50) A-hallen </a:t>
            </a:r>
            <a:endParaRPr lang="sv-SE" sz="1600" dirty="0">
              <a:latin typeface="Avenir Medium" charset="0"/>
              <a:ea typeface="Avenir Medium" charset="0"/>
              <a:cs typeface="Avenir Medium" charset="0"/>
            </a:endParaRPr>
          </a:p>
          <a:p>
            <a:r>
              <a:rPr lang="sv-SE" sz="1600" dirty="0">
                <a:latin typeface="Avenir Medium" charset="0"/>
                <a:ea typeface="Avenir Medium" charset="0"/>
                <a:cs typeface="Avenir Medium" charset="0"/>
              </a:rPr>
              <a:t>Onsdagar </a:t>
            </a:r>
            <a:r>
              <a:rPr lang="sv-SE" sz="1600" dirty="0" smtClean="0">
                <a:latin typeface="Avenir Medium" charset="0"/>
                <a:ea typeface="Avenir Medium" charset="0"/>
                <a:cs typeface="Avenir Medium" charset="0"/>
              </a:rPr>
              <a:t>17.15-18.30 (samling 17:05) Hisingstorp </a:t>
            </a:r>
            <a:endParaRPr lang="sv-SE" sz="1600" dirty="0">
              <a:latin typeface="Avenir Medium" charset="0"/>
              <a:ea typeface="Avenir Medium" charset="0"/>
              <a:cs typeface="Avenir Medium" charset="0"/>
            </a:endParaRPr>
          </a:p>
          <a:p>
            <a:r>
              <a:rPr lang="sv-SE" sz="1600" dirty="0" smtClean="0">
                <a:latin typeface="Avenir Medium" charset="0"/>
                <a:ea typeface="Avenir Medium" charset="0"/>
                <a:cs typeface="Avenir Medium" charset="0"/>
              </a:rPr>
              <a:t>Fredagar 18:20-19:30 (samling 18:10) A-hallen</a:t>
            </a:r>
            <a:br>
              <a:rPr lang="sv-SE" sz="1600" dirty="0" smtClean="0">
                <a:latin typeface="Avenir Medium" charset="0"/>
                <a:ea typeface="Avenir Medium" charset="0"/>
                <a:cs typeface="Avenir Medium" charset="0"/>
              </a:rPr>
            </a:br>
            <a:r>
              <a:rPr lang="sv-SE" sz="1600" dirty="0" smtClean="0">
                <a:latin typeface="Avenir Medium" charset="0"/>
                <a:ea typeface="Avenir Medium" charset="0"/>
                <a:cs typeface="Avenir Medium" charset="0"/>
              </a:rPr>
              <a:t>Samarbete med F10 några träningstider tillsammans (Fredagar)</a:t>
            </a:r>
            <a:endParaRPr lang="sv-SE" sz="1600" dirty="0">
              <a:latin typeface="Avenir Medium" charset="0"/>
              <a:ea typeface="Avenir Medium" charset="0"/>
              <a:cs typeface="Avenir Medium" charset="0"/>
            </a:endParaRPr>
          </a:p>
          <a:p>
            <a:r>
              <a:rPr lang="sv-SE" sz="1600" dirty="0">
                <a:latin typeface="Avenir Medium" charset="0"/>
                <a:ea typeface="Avenir Medium" charset="0"/>
                <a:cs typeface="Avenir Medium" charset="0"/>
              </a:rPr>
              <a:t>Kallelser kommer till varje träning via laget.se</a:t>
            </a:r>
            <a:r>
              <a:rPr lang="sv-SE" sz="1600" dirty="0" smtClean="0">
                <a:latin typeface="Avenir Medium" charset="0"/>
                <a:ea typeface="Avenir Medium" charset="0"/>
                <a:cs typeface="Avenir Medium" charset="0"/>
              </a:rPr>
              <a:t>. SVARA!</a:t>
            </a:r>
            <a:endParaRPr lang="sv-SE" sz="1600" dirty="0">
              <a:latin typeface="Avenir Medium" charset="0"/>
              <a:ea typeface="Avenir Medium" charset="0"/>
              <a:cs typeface="Avenir Medium" charset="0"/>
            </a:endParaRPr>
          </a:p>
          <a:p>
            <a:endParaRPr lang="sv-SE" sz="1600" dirty="0">
              <a:latin typeface="Avenir Medium" charset="0"/>
              <a:ea typeface="Avenir Medium" charset="0"/>
              <a:cs typeface="Avenir Medium" charset="0"/>
            </a:endParaRPr>
          </a:p>
          <a:p>
            <a:r>
              <a:rPr lang="sv-SE" sz="1600" dirty="0">
                <a:latin typeface="Avenir Medium" charset="0"/>
                <a:ea typeface="Avenir Medium" charset="0"/>
                <a:cs typeface="Avenir Medium" charset="0"/>
              </a:rPr>
              <a:t>Material (gärna namnat):</a:t>
            </a:r>
          </a:p>
          <a:p>
            <a:pPr marL="0" indent="0">
              <a:buNone/>
            </a:pPr>
            <a:r>
              <a:rPr lang="sv-SE" sz="1600" dirty="0">
                <a:latin typeface="Avenir Medium" charset="0"/>
                <a:ea typeface="Avenir Medium" charset="0"/>
                <a:cs typeface="Avenir Medium" charset="0"/>
              </a:rPr>
              <a:t>	Innebandyglasögon (obligatoriskt)</a:t>
            </a:r>
          </a:p>
          <a:p>
            <a:pPr marL="0" indent="0">
              <a:buNone/>
            </a:pPr>
            <a:r>
              <a:rPr lang="sv-SE" sz="1600" dirty="0">
                <a:latin typeface="Avenir Medium" charset="0"/>
                <a:ea typeface="Avenir Medium" charset="0"/>
                <a:cs typeface="Avenir Medium" charset="0"/>
              </a:rPr>
              <a:t>	Innebandyklubba, tänk på klubblängden:</a:t>
            </a:r>
            <a:br>
              <a:rPr lang="sv-SE" sz="1600" dirty="0">
                <a:latin typeface="Avenir Medium" charset="0"/>
                <a:ea typeface="Avenir Medium" charset="0"/>
                <a:cs typeface="Avenir Medium" charset="0"/>
              </a:rPr>
            </a:br>
            <a:r>
              <a:rPr lang="sv-SE" sz="1600" dirty="0">
                <a:latin typeface="Avenir Medium" charset="0"/>
                <a:ea typeface="Avenir Medium" charset="0"/>
                <a:cs typeface="Avenir Medium" charset="0"/>
              </a:rPr>
              <a:t>	</a:t>
            </a:r>
            <a:r>
              <a:rPr lang="sv-SE" sz="1600" u="sng" dirty="0">
                <a:hlinkClick r:id="rId2"/>
              </a:rPr>
              <a:t>www.innebandybutiken.se/sv/info/ratt-langd-2.html</a:t>
            </a:r>
            <a:endParaRPr lang="sv-SE" sz="1600" u="sng" dirty="0"/>
          </a:p>
          <a:p>
            <a:pPr marL="0" indent="0">
              <a:buNone/>
            </a:pPr>
            <a:r>
              <a:rPr lang="sv-SE" sz="1600" dirty="0"/>
              <a:t>	</a:t>
            </a:r>
            <a:r>
              <a:rPr lang="sv-SE" sz="1600" dirty="0">
                <a:latin typeface="Avenir Medium" charset="0"/>
                <a:ea typeface="Avenir Medium" charset="0"/>
                <a:cs typeface="Avenir Medium" charset="0"/>
              </a:rPr>
              <a:t>Bra skor</a:t>
            </a:r>
          </a:p>
          <a:p>
            <a:pPr marL="0" indent="0">
              <a:buNone/>
            </a:pPr>
            <a:r>
              <a:rPr lang="sv-SE" sz="1600" dirty="0">
                <a:latin typeface="Avenir Medium" charset="0"/>
                <a:ea typeface="Avenir Medium" charset="0"/>
                <a:cs typeface="Avenir Medium" charset="0"/>
              </a:rPr>
              <a:t>	Vattenflaska </a:t>
            </a:r>
          </a:p>
          <a:p>
            <a:pPr marL="0" indent="0">
              <a:buNone/>
            </a:pPr>
            <a:r>
              <a:rPr lang="sv-SE" sz="1600" dirty="0">
                <a:latin typeface="Avenir Medium" charset="0"/>
                <a:ea typeface="Avenir Medium" charset="0"/>
                <a:cs typeface="Avenir Medium" charset="0"/>
              </a:rPr>
              <a:t>	Uppsatt </a:t>
            </a:r>
            <a:r>
              <a:rPr lang="sv-SE" sz="1600" dirty="0" smtClean="0">
                <a:latin typeface="Avenir Medium" charset="0"/>
                <a:ea typeface="Avenir Medium" charset="0"/>
                <a:cs typeface="Avenir Medium" charset="0"/>
              </a:rPr>
              <a:t>hår</a:t>
            </a:r>
          </a:p>
          <a:p>
            <a:pPr marL="0" indent="0">
              <a:buNone/>
            </a:pPr>
            <a:r>
              <a:rPr lang="sv-SE" sz="1600" dirty="0">
                <a:latin typeface="Avenir Medium" charset="0"/>
                <a:ea typeface="Avenir Medium" charset="0"/>
                <a:cs typeface="Avenir Medium" charset="0"/>
              </a:rPr>
              <a:t>	</a:t>
            </a:r>
            <a:r>
              <a:rPr lang="sv-SE" sz="1600" dirty="0" smtClean="0">
                <a:latin typeface="Avenir Medium" charset="0"/>
                <a:ea typeface="Avenir Medium" charset="0"/>
                <a:cs typeface="Avenir Medium" charset="0"/>
              </a:rPr>
              <a:t>Inga smycken</a:t>
            </a:r>
          </a:p>
          <a:p>
            <a:pPr marL="0" indent="0">
              <a:buNone/>
            </a:pPr>
            <a:r>
              <a:rPr lang="sv-SE" sz="1600" dirty="0">
                <a:latin typeface="Avenir Medium" charset="0"/>
                <a:ea typeface="Avenir Medium" charset="0"/>
                <a:cs typeface="Avenir Medium" charset="0"/>
              </a:rPr>
              <a:t>	</a:t>
            </a:r>
            <a:r>
              <a:rPr lang="sv-SE" sz="1600" dirty="0" smtClean="0">
                <a:latin typeface="Avenir Medium" charset="0"/>
                <a:ea typeface="Avenir Medium" charset="0"/>
                <a:cs typeface="Avenir Medium" charset="0"/>
              </a:rPr>
              <a:t>Inga tuggummin </a:t>
            </a:r>
            <a:endParaRPr lang="sv-SE" sz="1600" dirty="0">
              <a:latin typeface="Avenir Medium" charset="0"/>
              <a:ea typeface="Avenir Medium" charset="0"/>
              <a:cs typeface="Avenir Medium" charset="0"/>
            </a:endParaRPr>
          </a:p>
          <a:p>
            <a:pPr marL="0" indent="0">
              <a:buNone/>
            </a:pPr>
            <a:endParaRPr lang="sv-SE" sz="1600" dirty="0"/>
          </a:p>
          <a:p>
            <a:pPr marL="0" indent="0">
              <a:buNone/>
            </a:pPr>
            <a:r>
              <a:rPr lang="sv-SE" sz="1600" dirty="0">
                <a:latin typeface="Avenir Medium" charset="0"/>
                <a:ea typeface="Avenir Medium" charset="0"/>
                <a:cs typeface="Avenir Medium" charset="0"/>
              </a:rPr>
              <a:t>Målvakter tar med sig målvaktsutrustning till och från </a:t>
            </a:r>
            <a:r>
              <a:rPr lang="sv-SE" sz="1600" dirty="0" smtClean="0">
                <a:latin typeface="Avenir Medium" charset="0"/>
                <a:ea typeface="Avenir Medium" charset="0"/>
                <a:cs typeface="Avenir Medium" charset="0"/>
              </a:rPr>
              <a:t>träningarna, samt matcher.</a:t>
            </a:r>
            <a:endParaRPr lang="sv-SE" sz="1600" dirty="0">
              <a:latin typeface="Avenir Medium" charset="0"/>
              <a:ea typeface="Avenir Medium" charset="0"/>
              <a:cs typeface="Avenir Medium" charset="0"/>
            </a:endParaRPr>
          </a:p>
          <a:p>
            <a:pPr marL="0" indent="0">
              <a:buNone/>
            </a:pPr>
            <a:endParaRPr lang="sv-SE" sz="1600" u="sng" dirty="0">
              <a:latin typeface="Avenir Medium" charset="0"/>
            </a:endParaRPr>
          </a:p>
          <a:p>
            <a:pPr marL="0" indent="0">
              <a:buNone/>
            </a:pPr>
            <a:endParaRPr lang="sv-SE" sz="16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solidFill>
                  <a:prstClr val="black">
                    <a:tint val="75000"/>
                  </a:prstClr>
                </a:solidFill>
              </a:rPr>
              <a:pPr/>
              <a:t>6</a:t>
            </a:fld>
            <a:endParaRPr lang="sv-SE">
              <a:solidFill>
                <a:prstClr val="black">
                  <a:tint val="75000"/>
                </a:prstClr>
              </a:solidFill>
            </a:endParaRPr>
          </a:p>
        </p:txBody>
      </p:sp>
      <p:pic>
        <p:nvPicPr>
          <p:cNvPr id="5" name="Bildobjekt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924334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0"/>
            <a:ext cx="6491064" cy="1700808"/>
          </a:xfrm>
        </p:spPr>
        <p:txBody>
          <a:bodyPr>
            <a:normAutofit/>
          </a:bodyPr>
          <a:lstStyle/>
          <a:p>
            <a:pPr algn="r"/>
            <a:r>
              <a:rPr lang="sv-SE" sz="3200" b="1" dirty="0">
                <a:latin typeface="Avenir Heavy" charset="0"/>
                <a:ea typeface="Avenir Heavy" charset="0"/>
                <a:cs typeface="Avenir Heavy" charset="0"/>
              </a:rPr>
              <a:t>SERIESPEL</a:t>
            </a:r>
          </a:p>
        </p:txBody>
      </p:sp>
      <p:sp>
        <p:nvSpPr>
          <p:cNvPr id="3" name="Platshållare för innehåll 2"/>
          <p:cNvSpPr>
            <a:spLocks noGrp="1"/>
          </p:cNvSpPr>
          <p:nvPr>
            <p:ph idx="1"/>
          </p:nvPr>
        </p:nvSpPr>
        <p:spPr>
          <a:xfrm>
            <a:off x="1165920" y="1631705"/>
            <a:ext cx="6812160" cy="3309463"/>
          </a:xfrm>
        </p:spPr>
        <p:txBody>
          <a:bodyPr>
            <a:normAutofit fontScale="85000" lnSpcReduction="20000"/>
          </a:bodyPr>
          <a:lstStyle/>
          <a:p>
            <a:pPr>
              <a:spcBef>
                <a:spcPts val="1080"/>
              </a:spcBef>
            </a:pPr>
            <a:r>
              <a:rPr lang="sv-SE" sz="1700" dirty="0">
                <a:latin typeface="Avenir Medium" charset="0"/>
                <a:ea typeface="Avenir Medium" charset="0"/>
                <a:cs typeface="Avenir Medium" charset="0"/>
              </a:rPr>
              <a:t>Två lag i seriespel </a:t>
            </a:r>
            <a:r>
              <a:rPr lang="sv-SE" sz="1700" dirty="0" smtClean="0">
                <a:latin typeface="Avenir Medium" charset="0"/>
                <a:ea typeface="Avenir Medium" charset="0"/>
                <a:cs typeface="Avenir Medium" charset="0"/>
              </a:rPr>
              <a:t>på </a:t>
            </a:r>
            <a:r>
              <a:rPr lang="sv-SE" sz="1700" dirty="0" err="1" smtClean="0">
                <a:latin typeface="Avenir Medium" charset="0"/>
                <a:ea typeface="Avenir Medium" charset="0"/>
                <a:cs typeface="Avenir Medium" charset="0"/>
              </a:rPr>
              <a:t>Rödnivå</a:t>
            </a:r>
            <a:endParaRPr lang="sv-SE" sz="1700" dirty="0" smtClean="0">
              <a:latin typeface="Avenir Medium" charset="0"/>
              <a:ea typeface="Avenir Medium" charset="0"/>
              <a:cs typeface="Avenir Medium" charset="0"/>
            </a:endParaRPr>
          </a:p>
          <a:p>
            <a:pPr>
              <a:spcBef>
                <a:spcPts val="1080"/>
              </a:spcBef>
            </a:pPr>
            <a:r>
              <a:rPr lang="sv-SE" sz="1700" dirty="0" smtClean="0">
                <a:latin typeface="Avenir Medium" charset="0"/>
                <a:ea typeface="Avenir Medium" charset="0"/>
                <a:cs typeface="Avenir Medium" charset="0"/>
              </a:rPr>
              <a:t>Ett lag tillsammans med F10 i seriespel på </a:t>
            </a:r>
            <a:r>
              <a:rPr lang="sv-SE" sz="1700" dirty="0" err="1" smtClean="0">
                <a:latin typeface="Avenir Medium" charset="0"/>
                <a:ea typeface="Avenir Medium" charset="0"/>
                <a:cs typeface="Avenir Medium" charset="0"/>
              </a:rPr>
              <a:t>Rödnivå</a:t>
            </a:r>
            <a:r>
              <a:rPr lang="sv-SE" sz="1700" dirty="0" smtClean="0">
                <a:latin typeface="Avenir Medium" charset="0"/>
                <a:ea typeface="Avenir Medium" charset="0"/>
                <a:cs typeface="Avenir Medium" charset="0"/>
              </a:rPr>
              <a:t> (frivilligt)</a:t>
            </a:r>
            <a:endParaRPr lang="sv-SE" sz="1700" dirty="0">
              <a:latin typeface="Avenir Medium" charset="0"/>
              <a:ea typeface="Avenir Medium" charset="0"/>
              <a:cs typeface="Avenir Medium" charset="0"/>
            </a:endParaRPr>
          </a:p>
          <a:p>
            <a:pPr>
              <a:spcBef>
                <a:spcPts val="1080"/>
              </a:spcBef>
            </a:pPr>
            <a:r>
              <a:rPr lang="sv-SE" sz="1700" dirty="0">
                <a:latin typeface="Avenir Medium" charset="0"/>
                <a:ea typeface="Avenir Medium" charset="0"/>
                <a:cs typeface="Avenir Medium" charset="0"/>
              </a:rPr>
              <a:t>Matchtid 3 x 15 min, 5 min paus</a:t>
            </a:r>
          </a:p>
          <a:p>
            <a:pPr>
              <a:spcBef>
                <a:spcPts val="1080"/>
              </a:spcBef>
            </a:pPr>
            <a:r>
              <a:rPr lang="sv-SE" sz="1700" dirty="0">
                <a:latin typeface="Avenir Medium" charset="0"/>
                <a:ea typeface="Avenir Medium" charset="0"/>
                <a:cs typeface="Avenir Medium" charset="0"/>
              </a:rPr>
              <a:t>Föreningsdomare (ungdomar). Stötta och visa respekt!</a:t>
            </a:r>
          </a:p>
          <a:p>
            <a:pPr>
              <a:spcBef>
                <a:spcPts val="1080"/>
              </a:spcBef>
            </a:pPr>
            <a:r>
              <a:rPr lang="sv-SE" sz="1700" dirty="0">
                <a:latin typeface="Avenir Medium" charset="0"/>
                <a:ea typeface="Avenir Medium" charset="0"/>
                <a:cs typeface="Avenir Medium" charset="0"/>
              </a:rPr>
              <a:t>Kallelser till matcher via laget.se </a:t>
            </a:r>
            <a:r>
              <a:rPr lang="sv-SE" sz="1700" dirty="0" smtClean="0">
                <a:latin typeface="Avenir Medium" charset="0"/>
                <a:ea typeface="Avenir Medium" charset="0"/>
                <a:cs typeface="Avenir Medium" charset="0"/>
              </a:rPr>
              <a:t>ca. en och halv veckor </a:t>
            </a:r>
            <a:r>
              <a:rPr lang="sv-SE" sz="1700" dirty="0">
                <a:latin typeface="Avenir Medium" charset="0"/>
                <a:ea typeface="Avenir Medium" charset="0"/>
                <a:cs typeface="Avenir Medium" charset="0"/>
              </a:rPr>
              <a:t>innan match. Vi försöker få en så rättvis fördelning som möjligt där vår ambition är att alla ska kallas till lika många matcher. Deadline uteblivit svar en vecka innan räknas som NEJ kan ej. Då kallas annan. </a:t>
            </a:r>
            <a:r>
              <a:rPr lang="sv-SE" sz="1700" b="1" dirty="0" smtClean="0">
                <a:latin typeface="Avenir Medium" charset="0"/>
                <a:ea typeface="Avenir Medium" charset="0"/>
                <a:cs typeface="Avenir Medium" charset="0"/>
              </a:rPr>
              <a:t>SVARA så tidigt som möjligt!</a:t>
            </a:r>
            <a:endParaRPr lang="sv-SE" sz="1700" b="1" dirty="0">
              <a:latin typeface="Avenir Medium" charset="0"/>
              <a:ea typeface="Avenir Medium" charset="0"/>
              <a:cs typeface="Avenir Medium" charset="0"/>
            </a:endParaRPr>
          </a:p>
          <a:p>
            <a:pPr>
              <a:spcBef>
                <a:spcPts val="1080"/>
              </a:spcBef>
            </a:pPr>
            <a:r>
              <a:rPr lang="sv-SE" sz="1700" dirty="0">
                <a:latin typeface="Avenir Medium" charset="0"/>
                <a:ea typeface="Avenir Medium" charset="0"/>
                <a:cs typeface="Avenir Medium" charset="0"/>
              </a:rPr>
              <a:t>Alla </a:t>
            </a:r>
            <a:r>
              <a:rPr lang="sv-SE" sz="1700" dirty="0" smtClean="0">
                <a:latin typeface="Avenir Medium" charset="0"/>
                <a:ea typeface="Avenir Medium" charset="0"/>
                <a:cs typeface="Avenir Medium" charset="0"/>
              </a:rPr>
              <a:t>blir kallade till match under </a:t>
            </a:r>
            <a:r>
              <a:rPr lang="sv-SE" sz="1700" dirty="0">
                <a:latin typeface="Avenir Medium" charset="0"/>
                <a:ea typeface="Avenir Medium" charset="0"/>
                <a:cs typeface="Avenir Medium" charset="0"/>
              </a:rPr>
              <a:t>förutsättning att man tränar. </a:t>
            </a:r>
            <a:r>
              <a:rPr lang="sv-SE" sz="1700" dirty="0" smtClean="0">
                <a:latin typeface="Avenir Medium" charset="0"/>
                <a:ea typeface="Avenir Medium" charset="0"/>
                <a:cs typeface="Avenir Medium" charset="0"/>
              </a:rPr>
              <a:t>Tränar man inte blir det ingen match.</a:t>
            </a:r>
            <a:endParaRPr lang="sv-SE" sz="1700" dirty="0">
              <a:latin typeface="Avenir Medium" charset="0"/>
              <a:ea typeface="Avenir Medium" charset="0"/>
              <a:cs typeface="Avenir Medium" charset="0"/>
            </a:endParaRPr>
          </a:p>
          <a:p>
            <a:pPr>
              <a:spcBef>
                <a:spcPts val="1080"/>
              </a:spcBef>
            </a:pPr>
            <a:r>
              <a:rPr lang="sv-SE" sz="1700" dirty="0">
                <a:latin typeface="Avenir Medium" charset="0"/>
                <a:ea typeface="Avenir Medium" charset="0"/>
                <a:cs typeface="Avenir Medium" charset="0"/>
              </a:rPr>
              <a:t>Målvakter</a:t>
            </a:r>
          </a:p>
          <a:p>
            <a:pPr>
              <a:spcBef>
                <a:spcPts val="1080"/>
              </a:spcBef>
            </a:pPr>
            <a:r>
              <a:rPr lang="sv-SE" sz="1700" dirty="0">
                <a:latin typeface="Avenir Medium" charset="0"/>
                <a:ea typeface="Avenir Medium" charset="0"/>
                <a:cs typeface="Avenir Medium" charset="0"/>
              </a:rPr>
              <a:t>Dusch efter </a:t>
            </a:r>
            <a:r>
              <a:rPr lang="sv-SE" sz="1700" b="1" dirty="0">
                <a:latin typeface="Avenir Medium" charset="0"/>
                <a:ea typeface="Avenir Medium" charset="0"/>
                <a:cs typeface="Avenir Medium" charset="0"/>
              </a:rPr>
              <a:t>varje</a:t>
            </a:r>
            <a:r>
              <a:rPr lang="sv-SE" sz="1700" dirty="0">
                <a:latin typeface="Avenir Medium" charset="0"/>
                <a:ea typeface="Avenir Medium" charset="0"/>
                <a:cs typeface="Avenir Medium" charset="0"/>
              </a:rPr>
              <a:t> </a:t>
            </a:r>
            <a:r>
              <a:rPr lang="sv-SE" sz="1700" dirty="0" smtClean="0">
                <a:latin typeface="Avenir Medium" charset="0"/>
                <a:ea typeface="Avenir Medium" charset="0"/>
                <a:cs typeface="Avenir Medium" charset="0"/>
              </a:rPr>
              <a:t>match, hemma och borta.</a:t>
            </a:r>
            <a:endParaRPr lang="sv-SE" sz="1700" dirty="0">
              <a:latin typeface="Avenir Medium" charset="0"/>
              <a:ea typeface="Avenir Medium" charset="0"/>
              <a:cs typeface="Avenir Medium" charset="0"/>
            </a:endParaRPr>
          </a:p>
          <a:p>
            <a:pPr marL="0" indent="0">
              <a:spcBef>
                <a:spcPts val="1080"/>
              </a:spcBef>
              <a:buNone/>
            </a:pPr>
            <a:endParaRPr lang="sv-SE" sz="17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solidFill>
                  <a:prstClr val="black">
                    <a:tint val="75000"/>
                  </a:prstClr>
                </a:solidFill>
              </a:rPr>
              <a:pPr/>
              <a:t>7</a:t>
            </a:fld>
            <a:endParaRPr lang="sv-SE">
              <a:solidFill>
                <a:prstClr val="black">
                  <a:tint val="75000"/>
                </a:prstClr>
              </a:solidFill>
            </a:endParaRPr>
          </a:p>
        </p:txBody>
      </p:sp>
      <p:pic>
        <p:nvPicPr>
          <p:cNvPr id="5" name="Bildobjekt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399327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411760" y="26007"/>
            <a:ext cx="6347048" cy="1686645"/>
          </a:xfrm>
        </p:spPr>
        <p:txBody>
          <a:bodyPr>
            <a:normAutofit/>
          </a:bodyPr>
          <a:lstStyle/>
          <a:p>
            <a:pPr algn="r"/>
            <a:r>
              <a:rPr lang="sv-SE" sz="3200" b="1" dirty="0" smtClean="0">
                <a:latin typeface="Avenir Heavy" charset="0"/>
                <a:ea typeface="Avenir Heavy" charset="0"/>
                <a:cs typeface="Avenir Heavy" charset="0"/>
              </a:rPr>
              <a:t>MATCHER</a:t>
            </a:r>
            <a:endParaRPr lang="sv-SE" sz="3200" b="1" dirty="0">
              <a:latin typeface="Avenir Heavy" charset="0"/>
              <a:ea typeface="Avenir Heavy" charset="0"/>
              <a:cs typeface="Avenir Heavy" charset="0"/>
            </a:endParaRPr>
          </a:p>
        </p:txBody>
      </p:sp>
      <p:sp>
        <p:nvSpPr>
          <p:cNvPr id="6" name="Platshållare för innehåll 5"/>
          <p:cNvSpPr>
            <a:spLocks noGrp="1"/>
          </p:cNvSpPr>
          <p:nvPr>
            <p:ph idx="1"/>
          </p:nvPr>
        </p:nvSpPr>
        <p:spPr>
          <a:xfrm>
            <a:off x="1019816" y="1559052"/>
            <a:ext cx="6606480" cy="1437900"/>
          </a:xfrm>
        </p:spPr>
        <p:txBody>
          <a:bodyPr>
            <a:normAutofit/>
          </a:bodyPr>
          <a:lstStyle/>
          <a:p>
            <a:pPr marL="457200" lvl="1" indent="0">
              <a:spcBef>
                <a:spcPts val="200"/>
              </a:spcBef>
              <a:buNone/>
            </a:pPr>
            <a:endParaRPr lang="sv-SE" sz="1600" dirty="0">
              <a:solidFill>
                <a:prstClr val="black"/>
              </a:solidFill>
              <a:latin typeface="Avenir Medium" charset="0"/>
              <a:ea typeface="Avenir Medium" charset="0"/>
              <a:cs typeface="Avenir Medium" charset="0"/>
            </a:endParaRPr>
          </a:p>
          <a:p>
            <a:endParaRPr lang="sv-SE" sz="1600" dirty="0">
              <a:solidFill>
                <a:prstClr val="black"/>
              </a:solidFill>
              <a:latin typeface="Avenir Medium" charset="0"/>
              <a:ea typeface="Avenir Medium" charset="0"/>
              <a:cs typeface="Avenir Medium" charset="0"/>
            </a:endParaRPr>
          </a:p>
          <a:p>
            <a:pPr lvl="1">
              <a:spcBef>
                <a:spcPts val="200"/>
              </a:spcBef>
            </a:pPr>
            <a:endParaRPr lang="sv-SE" sz="1600" dirty="0">
              <a:solidFill>
                <a:prstClr val="black"/>
              </a:solidFill>
              <a:latin typeface="Avenir Medium" charset="0"/>
              <a:ea typeface="Avenir Medium" charset="0"/>
              <a:cs typeface="Avenir Medium" charset="0"/>
            </a:endParaRPr>
          </a:p>
          <a:p>
            <a:pPr marL="400050" lvl="1" indent="0">
              <a:buNone/>
            </a:pPr>
            <a:endParaRPr lang="sv-SE" sz="1600" dirty="0">
              <a:solidFill>
                <a:prstClr val="black"/>
              </a:solidFill>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8</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
        <p:nvSpPr>
          <p:cNvPr id="3" name="TextBox 2">
            <a:extLst>
              <a:ext uri="{FF2B5EF4-FFF2-40B4-BE49-F238E27FC236}">
                <a16:creationId xmlns:a16="http://schemas.microsoft.com/office/drawing/2014/main" id="{3E05C6A8-83CA-79BA-0C8D-3045A3337B76}"/>
              </a:ext>
            </a:extLst>
          </p:cNvPr>
          <p:cNvSpPr txBox="1"/>
          <p:nvPr/>
        </p:nvSpPr>
        <p:spPr>
          <a:xfrm>
            <a:off x="1475656" y="2278002"/>
            <a:ext cx="5904656" cy="2154436"/>
          </a:xfrm>
          <a:prstGeom prst="rect">
            <a:avLst/>
          </a:prstGeom>
          <a:noFill/>
        </p:spPr>
        <p:txBody>
          <a:bodyPr wrap="square" rtlCol="0">
            <a:spAutoFit/>
          </a:bodyPr>
          <a:lstStyle/>
          <a:p>
            <a:r>
              <a:rPr lang="sv-SE" sz="1600" dirty="0">
                <a:solidFill>
                  <a:prstClr val="black"/>
                </a:solidFill>
                <a:latin typeface="Avenir Medium" charset="0"/>
                <a:ea typeface="Avenir Medium" charset="0"/>
                <a:cs typeface="Avenir Medium" charset="0"/>
              </a:rPr>
              <a:t>Alla matcher finns på laget.se</a:t>
            </a:r>
          </a:p>
          <a:p>
            <a:r>
              <a:rPr lang="sv-SE" sz="1600" dirty="0">
                <a:solidFill>
                  <a:prstClr val="black"/>
                </a:solidFill>
                <a:latin typeface="Avenir Medium" charset="0"/>
                <a:ea typeface="Avenir Medium" charset="0"/>
                <a:cs typeface="Avenir Medium" charset="0"/>
              </a:rPr>
              <a:t>Första matcherna är 5 oktober.</a:t>
            </a:r>
          </a:p>
          <a:p>
            <a:r>
              <a:rPr lang="sv-SE" sz="1600" dirty="0">
                <a:solidFill>
                  <a:prstClr val="black"/>
                </a:solidFill>
                <a:latin typeface="Avenir Medium" charset="0"/>
                <a:ea typeface="Avenir Medium" charset="0"/>
                <a:cs typeface="Avenir Medium" charset="0"/>
              </a:rPr>
              <a:t>Tips! Ladda ner </a:t>
            </a:r>
            <a:r>
              <a:rPr lang="sv-SE" sz="1600" dirty="0" err="1">
                <a:solidFill>
                  <a:prstClr val="black"/>
                </a:solidFill>
                <a:latin typeface="Avenir Medium" charset="0"/>
                <a:ea typeface="Avenir Medium" charset="0"/>
                <a:cs typeface="Avenir Medium" charset="0"/>
              </a:rPr>
              <a:t>appen</a:t>
            </a:r>
            <a:r>
              <a:rPr lang="sv-SE" sz="1600" dirty="0">
                <a:solidFill>
                  <a:prstClr val="black"/>
                </a:solidFill>
                <a:latin typeface="Avenir Medium" charset="0"/>
                <a:ea typeface="Avenir Medium" charset="0"/>
                <a:cs typeface="Avenir Medium" charset="0"/>
              </a:rPr>
              <a:t> Innebandy för att följa JIK F11/1, F11/2 och JIK F10-11 </a:t>
            </a:r>
            <a:endParaRPr lang="sv-SE" sz="1600" dirty="0" smtClean="0">
              <a:solidFill>
                <a:prstClr val="black"/>
              </a:solidFill>
              <a:latin typeface="Avenir Medium" charset="0"/>
              <a:ea typeface="Avenir Medium" charset="0"/>
              <a:cs typeface="Avenir Medium" charset="0"/>
            </a:endParaRPr>
          </a:p>
          <a:p>
            <a:endParaRPr lang="sv-SE" sz="1600" dirty="0">
              <a:solidFill>
                <a:prstClr val="black"/>
              </a:solidFill>
              <a:latin typeface="Avenir Medium" charset="0"/>
              <a:ea typeface="Avenir Medium" charset="0"/>
              <a:cs typeface="Avenir Medium" charset="0"/>
            </a:endParaRPr>
          </a:p>
          <a:p>
            <a:r>
              <a:rPr lang="sv-SE" sz="1600" dirty="0">
                <a:latin typeface="Avenir Medium" charset="0"/>
                <a:ea typeface="Avenir Medium" charset="0"/>
                <a:cs typeface="Avenir Medium" charset="0"/>
              </a:rPr>
              <a:t>Var samlas vi för samåkning</a:t>
            </a:r>
            <a:r>
              <a:rPr lang="sv-SE" sz="1600" dirty="0" smtClean="0">
                <a:latin typeface="Avenir Medium" charset="0"/>
                <a:ea typeface="Avenir Medium" charset="0"/>
                <a:cs typeface="Avenir Medium" charset="0"/>
              </a:rPr>
              <a:t>? Förslag…</a:t>
            </a:r>
            <a:endParaRPr lang="sv-SE" sz="1600" dirty="0">
              <a:latin typeface="Avenir Medium" charset="0"/>
              <a:ea typeface="Avenir Medium" charset="0"/>
              <a:cs typeface="Avenir Medium" charset="0"/>
            </a:endParaRPr>
          </a:p>
          <a:p>
            <a:endParaRPr lang="sv-SE" sz="1600" dirty="0">
              <a:solidFill>
                <a:prstClr val="black"/>
              </a:solidFill>
              <a:latin typeface="Avenir Medium" charset="0"/>
              <a:ea typeface="Avenir Medium" charset="0"/>
              <a:cs typeface="Avenir Medium" charset="0"/>
            </a:endParaRPr>
          </a:p>
          <a:p>
            <a:endParaRPr lang="sv-SE" dirty="0"/>
          </a:p>
        </p:txBody>
      </p:sp>
    </p:spTree>
    <p:extLst>
      <p:ext uri="{BB962C8B-B14F-4D97-AF65-F5344CB8AC3E}">
        <p14:creationId xmlns:p14="http://schemas.microsoft.com/office/powerpoint/2010/main" val="4137672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
            <a:ext cx="6491064" cy="1780307"/>
          </a:xfrm>
        </p:spPr>
        <p:txBody>
          <a:bodyPr>
            <a:normAutofit/>
          </a:bodyPr>
          <a:lstStyle/>
          <a:p>
            <a:pPr algn="r"/>
            <a:r>
              <a:rPr lang="sv-SE" sz="3200" b="1" dirty="0" smtClean="0">
                <a:latin typeface="Avenir Heavy" charset="0"/>
                <a:ea typeface="Avenir Heavy" charset="0"/>
                <a:cs typeface="Avenir Heavy" charset="0"/>
              </a:rPr>
              <a:t>CUPER </a:t>
            </a:r>
            <a:endParaRPr lang="sv-SE" sz="3200" b="1" dirty="0">
              <a:latin typeface="Avenir Heavy" charset="0"/>
              <a:ea typeface="Avenir Heavy" charset="0"/>
              <a:cs typeface="Avenir Heavy" charset="0"/>
            </a:endParaRPr>
          </a:p>
        </p:txBody>
      </p:sp>
      <p:sp>
        <p:nvSpPr>
          <p:cNvPr id="3" name="Platshållare för innehåll 2"/>
          <p:cNvSpPr>
            <a:spLocks noGrp="1"/>
          </p:cNvSpPr>
          <p:nvPr>
            <p:ph idx="1"/>
          </p:nvPr>
        </p:nvSpPr>
        <p:spPr>
          <a:xfrm>
            <a:off x="2080320" y="1628800"/>
            <a:ext cx="7063680" cy="5229200"/>
          </a:xfrm>
        </p:spPr>
        <p:txBody>
          <a:bodyPr>
            <a:noAutofit/>
          </a:bodyPr>
          <a:lstStyle/>
          <a:p>
            <a:pPr lvl="1">
              <a:spcBef>
                <a:spcPts val="0"/>
              </a:spcBef>
              <a:buFont typeface="Arial" panose="020B0604020202020204" pitchFamily="34" charset="0"/>
              <a:buChar char="•"/>
            </a:pPr>
            <a:r>
              <a:rPr lang="sv-SE" sz="2000" dirty="0" smtClean="0">
                <a:latin typeface="Avenir Medium" charset="0"/>
                <a:ea typeface="Avenir Medium" charset="0"/>
                <a:cs typeface="Avenir Medium" charset="0"/>
              </a:rPr>
              <a:t>Vänerns pärla cup (Mariestad) 6 oktober</a:t>
            </a:r>
          </a:p>
          <a:p>
            <a:pPr marL="457200" lvl="1" indent="0">
              <a:spcBef>
                <a:spcPts val="0"/>
              </a:spcBef>
              <a:buNone/>
            </a:pPr>
            <a:endParaRPr lang="sv-SE" sz="2000" dirty="0" smtClean="0">
              <a:latin typeface="Avenir Medium" charset="0"/>
              <a:ea typeface="Avenir Medium" charset="0"/>
              <a:cs typeface="Avenir Medium" charset="0"/>
            </a:endParaRPr>
          </a:p>
          <a:p>
            <a:pPr lvl="1">
              <a:spcBef>
                <a:spcPts val="0"/>
              </a:spcBef>
              <a:buFont typeface="Arial" panose="020B0604020202020204" pitchFamily="34" charset="0"/>
              <a:buChar char="•"/>
            </a:pPr>
            <a:r>
              <a:rPr lang="sv-SE" sz="2000" dirty="0" smtClean="0">
                <a:latin typeface="Avenir Medium" charset="0"/>
                <a:ea typeface="Avenir Medium" charset="0"/>
                <a:cs typeface="Avenir Medium" charset="0"/>
              </a:rPr>
              <a:t>Gothia Cup 3-6 januari (Göteborg) kostnad ca 1400kr/spelare</a:t>
            </a:r>
          </a:p>
          <a:p>
            <a:pPr marL="457200" lvl="1" indent="0">
              <a:spcBef>
                <a:spcPts val="0"/>
              </a:spcBef>
              <a:buNone/>
            </a:pPr>
            <a:endParaRPr lang="sv-SE" sz="2000" dirty="0" smtClean="0">
              <a:latin typeface="Avenir Medium" charset="0"/>
              <a:ea typeface="Avenir Medium" charset="0"/>
              <a:cs typeface="Avenir Medium" charset="0"/>
            </a:endParaRPr>
          </a:p>
          <a:p>
            <a:pPr lvl="1">
              <a:spcBef>
                <a:spcPts val="0"/>
              </a:spcBef>
              <a:buFont typeface="Arial" panose="020B0604020202020204" pitchFamily="34" charset="0"/>
              <a:buChar char="•"/>
            </a:pPr>
            <a:r>
              <a:rPr lang="sv-SE" sz="2000" dirty="0" smtClean="0">
                <a:latin typeface="Avenir Medium" charset="0"/>
                <a:ea typeface="Avenir Medium" charset="0"/>
                <a:cs typeface="Avenir Medium" charset="0"/>
              </a:rPr>
              <a:t>Fair play cup 11-13 april</a:t>
            </a:r>
            <a:endParaRPr lang="sv-SE" sz="20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solidFill>
                  <a:prstClr val="black">
                    <a:tint val="75000"/>
                  </a:prstClr>
                </a:solidFill>
              </a:rPr>
              <a:pPr/>
              <a:t>9</a:t>
            </a:fld>
            <a:endParaRPr lang="sv-SE">
              <a:solidFill>
                <a:prstClr val="black">
                  <a:tint val="75000"/>
                </a:prstClr>
              </a:solidFill>
            </a:endParaRPr>
          </a:p>
        </p:txBody>
      </p:sp>
      <p:pic>
        <p:nvPicPr>
          <p:cNvPr id="5" name="Bildobjekt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184132349"/>
      </p:ext>
    </p:extLst>
  </p:cSld>
  <p:clrMapOvr>
    <a:masterClrMapping/>
  </p:clrMapOvr>
</p:sld>
</file>

<file path=ppt/theme/theme1.xml><?xml version="1.0" encoding="utf-8"?>
<a:theme xmlns:a="http://schemas.openxmlformats.org/drawingml/2006/main" name="Anpassad formgiv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5265</TotalTime>
  <Words>1123</Words>
  <Application>Microsoft Office PowerPoint</Application>
  <PresentationFormat>Bildspel på skärmen (4:3)</PresentationFormat>
  <Paragraphs>167</Paragraphs>
  <Slides>16</Slides>
  <Notes>5</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16</vt:i4>
      </vt:variant>
    </vt:vector>
  </HeadingPairs>
  <TitlesOfParts>
    <vt:vector size="21" baseType="lpstr">
      <vt:lpstr>Arial</vt:lpstr>
      <vt:lpstr>Avenir Heavy</vt:lpstr>
      <vt:lpstr>Avenir Medium</vt:lpstr>
      <vt:lpstr>Calibri</vt:lpstr>
      <vt:lpstr>Anpassad formgivning</vt:lpstr>
      <vt:lpstr>Välkomna alla föräldrar till föräldramöte för världens bästa lag!</vt:lpstr>
      <vt:lpstr>FÖRÄLDRAMÖTE F11  Tisdag 17/9 2024</vt:lpstr>
      <vt:lpstr>LEDARE / TRUPPEN</vt:lpstr>
      <vt:lpstr>KLUBBPOLICY</vt:lpstr>
      <vt:lpstr>VISION &amp; MÅL F11 </vt:lpstr>
      <vt:lpstr>TRÄNINGAR</vt:lpstr>
      <vt:lpstr>SERIESPEL</vt:lpstr>
      <vt:lpstr>MATCHER</vt:lpstr>
      <vt:lpstr>CUPER </vt:lpstr>
      <vt:lpstr>FOTOGRAFERING</vt:lpstr>
      <vt:lpstr>FÖRÄLDRAANSVAR</vt:lpstr>
      <vt:lpstr>FÖRÄLDRAGRUPP (Tomas)</vt:lpstr>
      <vt:lpstr>FÖRÄLDRAGRUPP (utses på mötet) </vt:lpstr>
      <vt:lpstr>Träningskostnader </vt:lpstr>
      <vt:lpstr>Tränare </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Jörgen Millton</dc:creator>
  <cp:lastModifiedBy>Carling Sandra</cp:lastModifiedBy>
  <cp:revision>177</cp:revision>
  <cp:lastPrinted>2017-09-17T18:59:37Z</cp:lastPrinted>
  <dcterms:created xsi:type="dcterms:W3CDTF">2015-08-13T10:44:07Z</dcterms:created>
  <dcterms:modified xsi:type="dcterms:W3CDTF">2024-09-20T16:49:34Z</dcterms:modified>
</cp:coreProperties>
</file>