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75" r:id="rId3"/>
    <p:sldId id="263" r:id="rId4"/>
    <p:sldId id="271" r:id="rId5"/>
    <p:sldId id="264" r:id="rId6"/>
    <p:sldId id="272" r:id="rId7"/>
    <p:sldId id="277" r:id="rId8"/>
    <p:sldId id="259" r:id="rId9"/>
    <p:sldId id="258" r:id="rId10"/>
    <p:sldId id="274" r:id="rId11"/>
    <p:sldId id="276" r:id="rId12"/>
    <p:sldId id="268" r:id="rId13"/>
    <p:sldId id="267" r:id="rId14"/>
    <p:sldId id="270" r:id="rId15"/>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54"/>
    <p:restoredTop sz="93292"/>
  </p:normalViewPr>
  <p:slideViewPr>
    <p:cSldViewPr>
      <p:cViewPr varScale="1">
        <p:scale>
          <a:sx n="120" d="100"/>
          <a:sy n="120" d="100"/>
        </p:scale>
        <p:origin x="180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869269-9182-49D3-939F-C6BD2B1A62C9}" type="datetimeFigureOut">
              <a:rPr lang="sv-SE" smtClean="0"/>
              <a:pPr/>
              <a:t>2023-10-08</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713147-877B-4F00-A703-314F543695E0}" type="slidenum">
              <a:rPr lang="sv-SE" smtClean="0"/>
              <a:pPr/>
              <a:t>‹#›</a:t>
            </a:fld>
            <a:endParaRPr lang="sv-SE"/>
          </a:p>
        </p:txBody>
      </p:sp>
    </p:spTree>
    <p:extLst>
      <p:ext uri="{BB962C8B-B14F-4D97-AF65-F5344CB8AC3E}">
        <p14:creationId xmlns:p14="http://schemas.microsoft.com/office/powerpoint/2010/main" val="1850778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noProof="0" dirty="0"/>
          </a:p>
        </p:txBody>
      </p:sp>
      <p:sp>
        <p:nvSpPr>
          <p:cNvPr id="4" name="Slide Number Placeholder 3"/>
          <p:cNvSpPr>
            <a:spLocks noGrp="1"/>
          </p:cNvSpPr>
          <p:nvPr>
            <p:ph type="sldNum" sz="quarter" idx="5"/>
          </p:nvPr>
        </p:nvSpPr>
        <p:spPr/>
        <p:txBody>
          <a:bodyPr/>
          <a:lstStyle/>
          <a:p>
            <a:fld id="{EB713147-877B-4F00-A703-314F543695E0}" type="slidenum">
              <a:rPr lang="sv-SE" smtClean="0"/>
              <a:pPr/>
              <a:t>1</a:t>
            </a:fld>
            <a:endParaRPr lang="sv-SE" dirty="0"/>
          </a:p>
        </p:txBody>
      </p:sp>
    </p:spTree>
    <p:extLst>
      <p:ext uri="{BB962C8B-B14F-4D97-AF65-F5344CB8AC3E}">
        <p14:creationId xmlns:p14="http://schemas.microsoft.com/office/powerpoint/2010/main" val="753026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a:t>Klicka här för att ändra format</a:t>
            </a:r>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format på underrubrik i bakgrunden</a:t>
            </a:r>
          </a:p>
        </p:txBody>
      </p:sp>
      <p:sp>
        <p:nvSpPr>
          <p:cNvPr id="4" name="Platshållare för datum 3"/>
          <p:cNvSpPr>
            <a:spLocks noGrp="1"/>
          </p:cNvSpPr>
          <p:nvPr>
            <p:ph type="dt" sz="half" idx="10"/>
          </p:nvPr>
        </p:nvSpPr>
        <p:spPr/>
        <p:txBody>
          <a:bodyPr/>
          <a:lstStyle/>
          <a:p>
            <a:fld id="{E12AFA55-B2E1-4407-9869-17FA24859885}" type="datetimeFigureOut">
              <a:rPr lang="sv-SE" smtClean="0"/>
              <a:pPr/>
              <a:t>2023-10-08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990394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12AFA55-B2E1-4407-9869-17FA24859885}" type="datetimeFigureOut">
              <a:rPr lang="sv-SE" smtClean="0"/>
              <a:pPr/>
              <a:t>2023-10-08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1706031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8"/>
            <a:ext cx="2057400" cy="5851525"/>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457200" y="274638"/>
            <a:ext cx="6019800" cy="5851525"/>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12AFA55-B2E1-4407-9869-17FA24859885}" type="datetimeFigureOut">
              <a:rPr lang="sv-SE" smtClean="0"/>
              <a:pPr/>
              <a:t>2023-10-08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620637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E12AFA55-B2E1-4407-9869-17FA24859885}" type="datetimeFigureOut">
              <a:rPr lang="sv-SE" smtClean="0"/>
              <a:pPr/>
              <a:t>2023-10-08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1556638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a:t>Klicka här för att ändra format</a:t>
            </a:r>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Platshållare för datum 3"/>
          <p:cNvSpPr>
            <a:spLocks noGrp="1"/>
          </p:cNvSpPr>
          <p:nvPr>
            <p:ph type="dt" sz="half" idx="10"/>
          </p:nvPr>
        </p:nvSpPr>
        <p:spPr/>
        <p:txBody>
          <a:bodyPr/>
          <a:lstStyle/>
          <a:p>
            <a:fld id="{E12AFA55-B2E1-4407-9869-17FA24859885}" type="datetimeFigureOut">
              <a:rPr lang="sv-SE" smtClean="0"/>
              <a:pPr/>
              <a:t>2023-10-08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1293690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E12AFA55-B2E1-4407-9869-17FA24859885}" type="datetimeFigureOut">
              <a:rPr lang="sv-SE" smtClean="0"/>
              <a:pPr/>
              <a:t>2023-10-08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29643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a:t>Klicka här för att ändra format</a:t>
            </a:r>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E12AFA55-B2E1-4407-9869-17FA24859885}" type="datetimeFigureOut">
              <a:rPr lang="sv-SE" smtClean="0"/>
              <a:pPr/>
              <a:t>2023-10-08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1197914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12AFA55-B2E1-4407-9869-17FA24859885}" type="datetimeFigureOut">
              <a:rPr lang="sv-SE" smtClean="0"/>
              <a:pPr/>
              <a:t>2023-10-08</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2070377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E12AFA55-B2E1-4407-9869-17FA24859885}" type="datetimeFigureOut">
              <a:rPr lang="sv-SE" smtClean="0"/>
              <a:pPr/>
              <a:t>2023-10-08</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21268992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a:t>Klicka här för att ändra format</a:t>
            </a:r>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E12AFA55-B2E1-4407-9869-17FA24859885}" type="datetimeFigureOut">
              <a:rPr lang="sv-SE" smtClean="0"/>
              <a:pPr/>
              <a:t>2023-10-08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2014483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a:t>Klicka här för att ändra format</a:t>
            </a:r>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E12AFA55-B2E1-4407-9869-17FA24859885}" type="datetimeFigureOut">
              <a:rPr lang="sv-SE" smtClean="0"/>
              <a:pPr/>
              <a:t>2023-10-08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1A8654D5-A792-4F89-A86A-C3B2EFE3B21E}" type="slidenum">
              <a:rPr lang="sv-SE" smtClean="0"/>
              <a:pPr/>
              <a:t>‹#›</a:t>
            </a:fld>
            <a:endParaRPr lang="sv-SE"/>
          </a:p>
        </p:txBody>
      </p:sp>
    </p:spTree>
    <p:extLst>
      <p:ext uri="{BB962C8B-B14F-4D97-AF65-F5344CB8AC3E}">
        <p14:creationId xmlns:p14="http://schemas.microsoft.com/office/powerpoint/2010/main" val="1850195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v-SE" dirty="0"/>
              <a:t>Klicka här för att ändra format</a:t>
            </a:r>
          </a:p>
        </p:txBody>
      </p:sp>
      <p:sp>
        <p:nvSpPr>
          <p:cNvPr id="3" name="Platshållare för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2AFA55-B2E1-4407-9869-17FA24859885}" type="datetimeFigureOut">
              <a:rPr lang="sv-SE" smtClean="0"/>
              <a:pPr/>
              <a:t>2023-10-08</a:t>
            </a:fld>
            <a:endParaRPr lang="sv-SE"/>
          </a:p>
        </p:txBody>
      </p:sp>
      <p:sp>
        <p:nvSpPr>
          <p:cNvPr id="5" name="Platshållare för sidfo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8654D5-A792-4F89-A86A-C3B2EFE3B21E}" type="slidenum">
              <a:rPr lang="sv-SE" smtClean="0"/>
              <a:pPr/>
              <a:t>‹#›</a:t>
            </a:fld>
            <a:endParaRPr lang="sv-SE"/>
          </a:p>
        </p:txBody>
      </p:sp>
    </p:spTree>
    <p:extLst>
      <p:ext uri="{BB962C8B-B14F-4D97-AF65-F5344CB8AC3E}">
        <p14:creationId xmlns:p14="http://schemas.microsoft.com/office/powerpoint/2010/main" val="14956212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laget.se/JonkopingsIK/Page/296282"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innebandybutiken.se/sv/info/ratt-langd-2.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979712" y="332657"/>
            <a:ext cx="6624736" cy="1321122"/>
          </a:xfrm>
        </p:spPr>
        <p:txBody>
          <a:bodyPr>
            <a:normAutofit/>
          </a:bodyPr>
          <a:lstStyle/>
          <a:p>
            <a:pPr algn="r"/>
            <a:r>
              <a:rPr lang="sv-SE" sz="3200" b="1" dirty="0">
                <a:latin typeface="Avenir Heavy" charset="0"/>
                <a:ea typeface="Avenir Heavy" charset="0"/>
                <a:cs typeface="Avenir Heavy" charset="0"/>
              </a:rPr>
              <a:t>FÖRÄLDRAMÖTE F11</a:t>
            </a:r>
            <a:br>
              <a:rPr lang="sv-SE" sz="4000" b="1" dirty="0">
                <a:latin typeface="Avenir Heavy" charset="0"/>
                <a:ea typeface="Avenir Heavy" charset="0"/>
                <a:cs typeface="Avenir Heavy" charset="0"/>
              </a:rPr>
            </a:br>
            <a:r>
              <a:rPr lang="sv-SE" sz="2700" b="1" dirty="0">
                <a:latin typeface="Avenir Heavy" charset="0"/>
                <a:ea typeface="Avenir Heavy" charset="0"/>
                <a:cs typeface="Avenir Heavy" charset="0"/>
              </a:rPr>
              <a:t> </a:t>
            </a:r>
            <a:r>
              <a:rPr lang="sv-SE" sz="2400" b="1">
                <a:latin typeface="Avenir Heavy" charset="0"/>
                <a:ea typeface="Avenir Heavy" charset="0"/>
                <a:cs typeface="Avenir Heavy" charset="0"/>
              </a:rPr>
              <a:t>Tisdag 1/10 2023</a:t>
            </a:r>
            <a:endParaRPr lang="sv-SE" sz="2400" b="1" dirty="0">
              <a:latin typeface="Avenir Heavy" charset="0"/>
              <a:ea typeface="Avenir Heavy" charset="0"/>
              <a:cs typeface="Avenir Heavy" charset="0"/>
            </a:endParaRPr>
          </a:p>
        </p:txBody>
      </p:sp>
      <p:sp>
        <p:nvSpPr>
          <p:cNvPr id="3" name="Underrubrik 2"/>
          <p:cNvSpPr>
            <a:spLocks noGrp="1"/>
          </p:cNvSpPr>
          <p:nvPr>
            <p:ph type="subTitle" idx="1"/>
          </p:nvPr>
        </p:nvSpPr>
        <p:spPr>
          <a:xfrm>
            <a:off x="1043608" y="1639267"/>
            <a:ext cx="6524128" cy="4367510"/>
          </a:xfrm>
        </p:spPr>
        <p:txBody>
          <a:bodyPr>
            <a:normAutofit fontScale="92500" lnSpcReduction="10000"/>
          </a:bodyPr>
          <a:lstStyle/>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Ledare / Truppen</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Klubbpolicy</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Vision &amp; Mål F11</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Träningar</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Seriespel</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Matcher</a:t>
            </a:r>
          </a:p>
          <a:p>
            <a:pPr marL="457200" lvl="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Cuper</a:t>
            </a:r>
          </a:p>
          <a:p>
            <a:pPr marL="457200" lvl="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Föräldraansvar</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Föräldragrupp (önskas tillsättas)</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Avgifter</a:t>
            </a:r>
          </a:p>
          <a:p>
            <a:pPr marL="457200" indent="-457200" algn="l">
              <a:spcBef>
                <a:spcPts val="1080"/>
              </a:spcBef>
              <a:buFont typeface="Arial" panose="020B0604020202020204" pitchFamily="34" charset="0"/>
              <a:buChar char="•"/>
            </a:pPr>
            <a:r>
              <a:rPr lang="sv-SE" sz="2000" dirty="0">
                <a:solidFill>
                  <a:schemeClr val="tx1"/>
                </a:solidFill>
                <a:latin typeface="Avenir Medium" charset="0"/>
                <a:ea typeface="Avenir Medium" charset="0"/>
                <a:cs typeface="Avenir Medium" charset="0"/>
              </a:rPr>
              <a:t>Övriga frågor</a:t>
            </a:r>
          </a:p>
        </p:txBody>
      </p:sp>
      <p:sp>
        <p:nvSpPr>
          <p:cNvPr id="5" name="Platshållare för bildnummer 4"/>
          <p:cNvSpPr>
            <a:spLocks noGrp="1"/>
          </p:cNvSpPr>
          <p:nvPr>
            <p:ph type="sldNum" sz="quarter" idx="12"/>
          </p:nvPr>
        </p:nvSpPr>
        <p:spPr/>
        <p:txBody>
          <a:bodyPr/>
          <a:lstStyle/>
          <a:p>
            <a:fld id="{942B727D-7691-4C66-9485-1A97E25B071E}" type="slidenum">
              <a:rPr lang="sv-SE" smtClean="0"/>
              <a:pPr/>
              <a:t>1</a:t>
            </a:fld>
            <a:endParaRPr lang="sv-SE" dirty="0"/>
          </a:p>
        </p:txBody>
      </p:sp>
      <p:pic>
        <p:nvPicPr>
          <p:cNvPr id="4" name="Bildobjekt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1571275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16632"/>
            <a:ext cx="6491064" cy="1686645"/>
          </a:xfrm>
        </p:spPr>
        <p:txBody>
          <a:bodyPr>
            <a:normAutofit/>
          </a:bodyPr>
          <a:lstStyle/>
          <a:p>
            <a:pPr algn="r"/>
            <a:r>
              <a:rPr lang="sv-SE" sz="3200" b="1" dirty="0">
                <a:latin typeface="Avenir Heavy" charset="0"/>
                <a:ea typeface="Avenir Heavy" charset="0"/>
                <a:cs typeface="Avenir Heavy" charset="0"/>
              </a:rPr>
              <a:t>FÖRÄLDRAGRUPP</a:t>
            </a:r>
            <a:br>
              <a:rPr lang="sv-SE" sz="3200" b="1" dirty="0">
                <a:latin typeface="Avenir Heavy" charset="0"/>
                <a:ea typeface="Avenir Heavy" charset="0"/>
                <a:cs typeface="Avenir Heavy" charset="0"/>
              </a:rPr>
            </a:br>
            <a:r>
              <a:rPr lang="sv-SE" sz="2000" b="1" dirty="0">
                <a:latin typeface="Avenir Heavy" charset="0"/>
                <a:ea typeface="Avenir Heavy" charset="0"/>
                <a:cs typeface="Avenir Heavy" charset="0"/>
              </a:rPr>
              <a:t>(Tomas)</a:t>
            </a:r>
          </a:p>
        </p:txBody>
      </p:sp>
      <p:sp>
        <p:nvSpPr>
          <p:cNvPr id="3" name="Platshållare för innehåll 2"/>
          <p:cNvSpPr>
            <a:spLocks noGrp="1"/>
          </p:cNvSpPr>
          <p:nvPr>
            <p:ph idx="1"/>
          </p:nvPr>
        </p:nvSpPr>
        <p:spPr>
          <a:xfrm>
            <a:off x="1268760" y="1468034"/>
            <a:ext cx="6606480" cy="5221912"/>
          </a:xfrm>
        </p:spPr>
        <p:txBody>
          <a:bodyPr>
            <a:normAutofit/>
          </a:bodyPr>
          <a:lstStyle/>
          <a:p>
            <a:pPr>
              <a:spcBef>
                <a:spcPts val="600"/>
              </a:spcBef>
            </a:pPr>
            <a:r>
              <a:rPr lang="sv-SE" sz="1800" dirty="0">
                <a:latin typeface="Avenir Medium" charset="0"/>
                <a:ea typeface="Avenir Medium" charset="0"/>
                <a:cs typeface="Avenir Medium" charset="0"/>
              </a:rPr>
              <a:t>Fair Play Cup</a:t>
            </a:r>
          </a:p>
          <a:p>
            <a:pPr lvl="1">
              <a:spcBef>
                <a:spcPts val="600"/>
              </a:spcBef>
            </a:pPr>
            <a:r>
              <a:rPr lang="sv-SE" sz="1600" dirty="0">
                <a:latin typeface="Avenir Medium" charset="0"/>
                <a:ea typeface="Avenir Medium" charset="0"/>
                <a:cs typeface="Avenir Medium" charset="0"/>
              </a:rPr>
              <a:t>Schemalägga/dela ut uppgifterna till föräldrarna. </a:t>
            </a:r>
            <a:br>
              <a:rPr lang="sv-SE" sz="1800" dirty="0">
                <a:latin typeface="Avenir Medium" charset="0"/>
                <a:ea typeface="Avenir Medium" charset="0"/>
                <a:cs typeface="Avenir Medium" charset="0"/>
              </a:rPr>
            </a:br>
            <a:endParaRPr lang="sv-SE" sz="1800" dirty="0">
              <a:latin typeface="Avenir Medium" charset="0"/>
              <a:ea typeface="Avenir Medium" charset="0"/>
              <a:cs typeface="Avenir Medium" charset="0"/>
            </a:endParaRPr>
          </a:p>
          <a:p>
            <a:pPr>
              <a:spcBef>
                <a:spcPts val="600"/>
              </a:spcBef>
            </a:pPr>
            <a:r>
              <a:rPr lang="sv-SE" sz="1800" dirty="0">
                <a:latin typeface="Avenir Medium" charset="0"/>
                <a:ea typeface="Avenir Medium" charset="0"/>
                <a:cs typeface="Avenir Medium" charset="0"/>
              </a:rPr>
              <a:t>Laguppdrag</a:t>
            </a:r>
          </a:p>
          <a:p>
            <a:pPr lvl="1">
              <a:spcBef>
                <a:spcPts val="600"/>
              </a:spcBef>
            </a:pPr>
            <a:r>
              <a:rPr lang="sv-SE" sz="1600" dirty="0">
                <a:latin typeface="Avenir Medium" charset="0"/>
                <a:ea typeface="Avenir Medium" charset="0"/>
                <a:cs typeface="Avenir Medium" charset="0"/>
              </a:rPr>
              <a:t>T.ex. SSL-matcher</a:t>
            </a:r>
            <a:endParaRPr lang="sv-SE" sz="1700" dirty="0">
              <a:latin typeface="Avenir Medium" charset="0"/>
              <a:ea typeface="Avenir Medium" charset="0"/>
              <a:cs typeface="Avenir Medium" charset="0"/>
            </a:endParaRPr>
          </a:p>
          <a:p>
            <a:pPr lvl="1">
              <a:spcBef>
                <a:spcPts val="600"/>
              </a:spcBef>
            </a:pPr>
            <a:endParaRPr lang="sv-SE" sz="1200" dirty="0">
              <a:latin typeface="Avenir Medium" charset="0"/>
              <a:ea typeface="Avenir Medium" charset="0"/>
              <a:cs typeface="Avenir Medium" charset="0"/>
            </a:endParaRPr>
          </a:p>
          <a:p>
            <a:pPr>
              <a:spcBef>
                <a:spcPts val="600"/>
              </a:spcBef>
            </a:pPr>
            <a:r>
              <a:rPr lang="sv-SE" sz="1800" dirty="0">
                <a:latin typeface="Avenir Medium" charset="0"/>
                <a:ea typeface="Avenir Medium" charset="0"/>
                <a:cs typeface="Avenir Medium" charset="0"/>
              </a:rPr>
              <a:t>Lagkassa</a:t>
            </a:r>
          </a:p>
          <a:p>
            <a:pPr lvl="1">
              <a:spcBef>
                <a:spcPts val="600"/>
              </a:spcBef>
            </a:pPr>
            <a:r>
              <a:rPr lang="sv-SE" sz="1600" dirty="0">
                <a:latin typeface="Avenir Medium" charset="0"/>
                <a:ea typeface="Avenir Medium" charset="0"/>
                <a:cs typeface="Avenir Medium" charset="0"/>
              </a:rPr>
              <a:t>Planera och genomföra försäljning/aktiviteter</a:t>
            </a:r>
          </a:p>
          <a:p>
            <a:pPr lvl="1">
              <a:spcBef>
                <a:spcPts val="600"/>
              </a:spcBef>
            </a:pPr>
            <a:r>
              <a:rPr lang="sv-SE" sz="1600" dirty="0">
                <a:latin typeface="Avenir Medium" charset="0"/>
                <a:ea typeface="Avenir Medium" charset="0"/>
                <a:cs typeface="Avenir Medium" charset="0"/>
              </a:rPr>
              <a:t>Administrera lagets försäljning av JIK-kaffe och/ eller </a:t>
            </a:r>
            <a:r>
              <a:rPr lang="sv-SE" sz="1600" dirty="0" err="1">
                <a:latin typeface="Avenir Medium" charset="0"/>
                <a:ea typeface="Avenir Medium" charset="0"/>
                <a:cs typeface="Avenir Medium" charset="0"/>
              </a:rPr>
              <a:t>Gutz</a:t>
            </a:r>
            <a:r>
              <a:rPr lang="sv-SE" sz="1600" dirty="0">
                <a:latin typeface="Avenir Medium" charset="0"/>
                <a:ea typeface="Avenir Medium" charset="0"/>
                <a:cs typeface="Avenir Medium" charset="0"/>
              </a:rPr>
              <a:t>.</a:t>
            </a:r>
          </a:p>
          <a:p>
            <a:pPr marL="0" indent="0">
              <a:spcBef>
                <a:spcPts val="600"/>
              </a:spcBef>
              <a:buNone/>
            </a:pPr>
            <a:endParaRPr lang="sv-SE" sz="12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10</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1921400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16632"/>
            <a:ext cx="6491064" cy="1686645"/>
          </a:xfrm>
        </p:spPr>
        <p:txBody>
          <a:bodyPr>
            <a:normAutofit/>
          </a:bodyPr>
          <a:lstStyle/>
          <a:p>
            <a:pPr algn="r"/>
            <a:r>
              <a:rPr lang="sv-SE" sz="3200" b="1" dirty="0">
                <a:latin typeface="Avenir Heavy" charset="0"/>
                <a:ea typeface="Avenir Heavy" charset="0"/>
                <a:cs typeface="Avenir Heavy" charset="0"/>
              </a:rPr>
              <a:t>FÖRÄLDRAGRUPP</a:t>
            </a:r>
            <a:br>
              <a:rPr lang="sv-SE" sz="3200" b="1" dirty="0">
                <a:latin typeface="Avenir Heavy" charset="0"/>
                <a:ea typeface="Avenir Heavy" charset="0"/>
                <a:cs typeface="Avenir Heavy" charset="0"/>
              </a:rPr>
            </a:br>
            <a:r>
              <a:rPr lang="sv-SE" sz="2400" b="1" dirty="0">
                <a:latin typeface="Avenir Heavy" charset="0"/>
                <a:ea typeface="Avenir Heavy" charset="0"/>
                <a:cs typeface="Avenir Heavy" charset="0"/>
              </a:rPr>
              <a:t>(utses på mötet)</a:t>
            </a:r>
            <a:br>
              <a:rPr lang="sv-SE" sz="2400" b="1" dirty="0">
                <a:latin typeface="Avenir Heavy" charset="0"/>
                <a:ea typeface="Avenir Heavy" charset="0"/>
                <a:cs typeface="Avenir Heavy" charset="0"/>
              </a:rPr>
            </a:br>
            <a:endParaRPr lang="sv-SE" sz="2400" b="1" dirty="0">
              <a:latin typeface="Avenir Heavy" charset="0"/>
              <a:ea typeface="Avenir Heavy" charset="0"/>
              <a:cs typeface="Avenir Heavy" charset="0"/>
            </a:endParaRPr>
          </a:p>
        </p:txBody>
      </p:sp>
      <p:sp>
        <p:nvSpPr>
          <p:cNvPr id="3" name="Platshållare för innehåll 2"/>
          <p:cNvSpPr>
            <a:spLocks noGrp="1"/>
          </p:cNvSpPr>
          <p:nvPr>
            <p:ph idx="1"/>
          </p:nvPr>
        </p:nvSpPr>
        <p:spPr>
          <a:xfrm>
            <a:off x="1268760" y="1468034"/>
            <a:ext cx="6606480" cy="5221912"/>
          </a:xfrm>
        </p:spPr>
        <p:txBody>
          <a:bodyPr>
            <a:normAutofit/>
          </a:bodyPr>
          <a:lstStyle/>
          <a:p>
            <a:pPr marL="0" indent="0">
              <a:spcBef>
                <a:spcPts val="600"/>
              </a:spcBef>
              <a:buNone/>
            </a:pPr>
            <a:endParaRPr lang="sv-SE" sz="1200" dirty="0">
              <a:latin typeface="Avenir Medium" charset="0"/>
              <a:ea typeface="Avenir Medium" charset="0"/>
              <a:cs typeface="Avenir Medium" charset="0"/>
            </a:endParaRPr>
          </a:p>
          <a:p>
            <a:pPr>
              <a:spcBef>
                <a:spcPts val="600"/>
              </a:spcBef>
            </a:pPr>
            <a:r>
              <a:rPr lang="sv-SE" sz="1800" dirty="0" err="1">
                <a:latin typeface="Avenir Medium" charset="0"/>
                <a:ea typeface="Avenir Medium" charset="0"/>
                <a:cs typeface="Avenir Medium" charset="0"/>
              </a:rPr>
              <a:t>Teambuilding</a:t>
            </a:r>
            <a:endParaRPr lang="sv-SE" sz="1800" dirty="0">
              <a:latin typeface="Avenir Medium" charset="0"/>
              <a:ea typeface="Avenir Medium" charset="0"/>
              <a:cs typeface="Avenir Medium" charset="0"/>
            </a:endParaRPr>
          </a:p>
          <a:p>
            <a:pPr lvl="1">
              <a:spcBef>
                <a:spcPts val="600"/>
              </a:spcBef>
            </a:pPr>
            <a:r>
              <a:rPr lang="sv-SE" sz="1600" dirty="0">
                <a:latin typeface="Avenir Medium" charset="0"/>
                <a:ea typeface="Avenir Medium" charset="0"/>
                <a:cs typeface="Avenir Medium" charset="0"/>
              </a:rPr>
              <a:t>Planera lagaktivitet utanför innebandyn. T.ex.</a:t>
            </a:r>
          </a:p>
          <a:p>
            <a:pPr marL="457200" lvl="1" indent="0">
              <a:spcBef>
                <a:spcPts val="600"/>
              </a:spcBef>
              <a:buNone/>
            </a:pPr>
            <a:r>
              <a:rPr lang="sv-SE" sz="1600" dirty="0">
                <a:latin typeface="Avenir Medium" charset="0"/>
                <a:ea typeface="Avenir Medium" charset="0"/>
                <a:cs typeface="Avenir Medium" charset="0"/>
              </a:rPr>
              <a:t>(Julklappsspel, Bowling, </a:t>
            </a:r>
            <a:r>
              <a:rPr lang="sv-SE" sz="1600" dirty="0" err="1">
                <a:latin typeface="Avenir Medium" charset="0"/>
                <a:ea typeface="Avenir Medium" charset="0"/>
                <a:cs typeface="Avenir Medium" charset="0"/>
              </a:rPr>
              <a:t>Prison</a:t>
            </a:r>
            <a:r>
              <a:rPr lang="sv-SE" sz="1600" dirty="0">
                <a:latin typeface="Avenir Medium" charset="0"/>
                <a:ea typeface="Avenir Medium" charset="0"/>
                <a:cs typeface="Avenir Medium" charset="0"/>
              </a:rPr>
              <a:t> Island, 5-kamp utomhus, korvgrillning Dumme Mosse, Pizza och match mm). En gång på hösten och en gång på vintern.</a:t>
            </a:r>
          </a:p>
          <a:p>
            <a:pPr marL="457200" lvl="1" indent="0">
              <a:spcBef>
                <a:spcPts val="600"/>
              </a:spcBef>
              <a:buNone/>
            </a:pPr>
            <a:endParaRPr lang="sv-SE" sz="1600" dirty="0">
              <a:latin typeface="Avenir Medium" charset="0"/>
            </a:endParaRPr>
          </a:p>
          <a:p>
            <a:pPr marL="457200" lvl="1" indent="0">
              <a:spcBef>
                <a:spcPts val="600"/>
              </a:spcBef>
              <a:buNone/>
            </a:pPr>
            <a:r>
              <a:rPr lang="sv-SE" sz="1600" dirty="0">
                <a:latin typeface="Avenir Medium" charset="0"/>
              </a:rPr>
              <a:t>Ansvariga Hösten/vintern 2023: Lottade Henrik </a:t>
            </a:r>
            <a:r>
              <a:rPr lang="sv-SE" sz="1600" dirty="0" err="1">
                <a:latin typeface="Avenir Medium" charset="0"/>
              </a:rPr>
              <a:t>Alsterbo</a:t>
            </a:r>
            <a:r>
              <a:rPr lang="sv-SE" sz="1600" dirty="0">
                <a:latin typeface="Avenir Medium" charset="0"/>
              </a:rPr>
              <a:t> och Johanna </a:t>
            </a:r>
            <a:r>
              <a:rPr lang="sv-SE" sz="1600" dirty="0" err="1">
                <a:latin typeface="Avenir Medium" charset="0"/>
              </a:rPr>
              <a:t>Ottozon</a:t>
            </a:r>
            <a:endParaRPr lang="sv-SE" sz="1600" dirty="0">
              <a:latin typeface="Avenir Medium" charset="0"/>
            </a:endParaRPr>
          </a:p>
          <a:p>
            <a:pPr marL="457200" lvl="1" indent="0">
              <a:spcBef>
                <a:spcPts val="600"/>
              </a:spcBef>
              <a:buNone/>
            </a:pPr>
            <a:r>
              <a:rPr lang="sv-SE" sz="1600" dirty="0">
                <a:latin typeface="Avenir Medium" charset="0"/>
              </a:rPr>
              <a:t>Ansvariga vintern/våren 2024: Caroline Törnblad, Anna Tjäder Hjertqvist</a:t>
            </a:r>
          </a:p>
          <a:p>
            <a:pPr marL="457200" lvl="1" indent="0">
              <a:spcBef>
                <a:spcPts val="600"/>
              </a:spcBef>
              <a:buNone/>
            </a:pPr>
            <a:endParaRPr lang="sv-SE" sz="16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11</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1116351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
            <a:ext cx="6491064" cy="1686645"/>
          </a:xfrm>
        </p:spPr>
        <p:txBody>
          <a:bodyPr>
            <a:normAutofit/>
          </a:bodyPr>
          <a:lstStyle/>
          <a:p>
            <a:pPr algn="r"/>
            <a:r>
              <a:rPr lang="sv-SE" sz="3200" b="1" dirty="0">
                <a:latin typeface="Avenir Heavy" charset="0"/>
                <a:ea typeface="Avenir Heavy" charset="0"/>
                <a:cs typeface="Avenir Heavy" charset="0"/>
              </a:rPr>
              <a:t>Övrigt</a:t>
            </a:r>
          </a:p>
        </p:txBody>
      </p:sp>
      <p:sp>
        <p:nvSpPr>
          <p:cNvPr id="3" name="Platshållare för innehåll 2"/>
          <p:cNvSpPr>
            <a:spLocks noGrp="1"/>
          </p:cNvSpPr>
          <p:nvPr>
            <p:ph idx="1"/>
          </p:nvPr>
        </p:nvSpPr>
        <p:spPr>
          <a:xfrm>
            <a:off x="2080320" y="1916832"/>
            <a:ext cx="6606480" cy="4209331"/>
          </a:xfrm>
        </p:spPr>
        <p:txBody>
          <a:bodyPr>
            <a:normAutofit/>
          </a:bodyPr>
          <a:lstStyle/>
          <a:p>
            <a:r>
              <a:rPr lang="sv-SE" sz="1800" dirty="0">
                <a:latin typeface="Avenir Medium" charset="0"/>
                <a:ea typeface="Avenir Medium" charset="0"/>
                <a:cs typeface="Avenir Medium" charset="0"/>
              </a:rPr>
              <a:t>Klubbkläder:</a:t>
            </a:r>
          </a:p>
          <a:p>
            <a:pPr marL="457200" lvl="1" indent="0">
              <a:spcBef>
                <a:spcPts val="200"/>
              </a:spcBef>
              <a:buNone/>
            </a:pPr>
            <a:endParaRPr lang="sv-SE" sz="1600" dirty="0">
              <a:latin typeface="Avenir Medium" charset="0"/>
              <a:ea typeface="Avenir Medium" charset="0"/>
              <a:cs typeface="Avenir Medium" charset="0"/>
            </a:endParaRPr>
          </a:p>
          <a:p>
            <a:pPr lvl="1">
              <a:spcBef>
                <a:spcPts val="200"/>
              </a:spcBef>
            </a:pPr>
            <a:r>
              <a:rPr lang="sv-SE" sz="1600" dirty="0">
                <a:latin typeface="Avenir Medium" charset="0"/>
                <a:ea typeface="Avenir Medium" charset="0"/>
                <a:cs typeface="Avenir Medium" charset="0"/>
              </a:rPr>
              <a:t>Möjlighet till utprovning och beställning av </a:t>
            </a:r>
            <a:br>
              <a:rPr lang="sv-SE" sz="1600" dirty="0">
                <a:latin typeface="Avenir Medium" charset="0"/>
                <a:ea typeface="Avenir Medium" charset="0"/>
                <a:cs typeface="Avenir Medium" charset="0"/>
              </a:rPr>
            </a:br>
            <a:r>
              <a:rPr lang="sv-SE" sz="1600" dirty="0">
                <a:latin typeface="Avenir Medium" charset="0"/>
                <a:ea typeface="Avenir Medium" charset="0"/>
                <a:cs typeface="Avenir Medium" charset="0"/>
              </a:rPr>
              <a:t>klubbkläder görs på Intersport A6.</a:t>
            </a:r>
          </a:p>
          <a:p>
            <a:r>
              <a:rPr lang="sv-SE" sz="1800" dirty="0">
                <a:latin typeface="Avenir Medium" charset="0"/>
                <a:ea typeface="Avenir Medium" charset="0"/>
                <a:cs typeface="Avenir Medium" charset="0"/>
              </a:rPr>
              <a:t>Fotografering:</a:t>
            </a:r>
            <a:endParaRPr lang="sv-SE" sz="1600" dirty="0">
              <a:latin typeface="Avenir Medium" charset="0"/>
            </a:endParaRPr>
          </a:p>
          <a:p>
            <a:pPr marL="0" indent="0">
              <a:buNone/>
            </a:pPr>
            <a:r>
              <a:rPr lang="sv-SE" sz="1600" dirty="0">
                <a:latin typeface="Avenir Medium" charset="0"/>
              </a:rPr>
              <a:t>	-27/9</a:t>
            </a:r>
          </a:p>
          <a:p>
            <a:pPr marL="0" indent="0">
              <a:buNone/>
            </a:pPr>
            <a:endParaRPr lang="sv-SE" sz="1600" dirty="0">
              <a:latin typeface="Avenir Medium" charset="0"/>
            </a:endParaRPr>
          </a:p>
          <a:p>
            <a:pPr marL="0" indent="0">
              <a:buNone/>
            </a:pPr>
            <a:r>
              <a:rPr lang="sv-SE" sz="1800" dirty="0">
                <a:latin typeface="Avenir Medium" charset="0"/>
              </a:rPr>
              <a:t>Matnyttig info från JIK se information på laget.se </a:t>
            </a:r>
            <a:r>
              <a:rPr lang="sv-SE" sz="1800" u="sng" dirty="0">
                <a:solidFill>
                  <a:srgbClr val="0000FF"/>
                </a:solidFill>
                <a:effectLst/>
                <a:latin typeface="Calibri" panose="020F0502020204030204" pitchFamily="34" charset="0"/>
                <a:ea typeface="Times New Roman" panose="02020603050405020304" pitchFamily="18" charset="0"/>
                <a:hlinkClick r:id="rId2"/>
              </a:rPr>
              <a:t>https://www.laget.se/JonkopingsIK/Page/296282</a:t>
            </a:r>
            <a:endParaRPr lang="sv-SE" sz="1800" dirty="0">
              <a:effectLst/>
              <a:latin typeface="Calibri" panose="020F0502020204030204" pitchFamily="34" charset="0"/>
              <a:ea typeface="Calibri" panose="020F0502020204030204" pitchFamily="34" charset="0"/>
            </a:endParaRPr>
          </a:p>
          <a:p>
            <a:endParaRPr lang="sv-SE" sz="1600" dirty="0">
              <a:latin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12</a:t>
            </a:fld>
            <a:endParaRPr lang="sv-SE"/>
          </a:p>
        </p:txBody>
      </p:sp>
      <p:pic>
        <p:nvPicPr>
          <p:cNvPr id="5" name="Bildobjekt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599757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
            <a:ext cx="6491064" cy="1780307"/>
          </a:xfrm>
        </p:spPr>
        <p:txBody>
          <a:bodyPr>
            <a:normAutofit/>
          </a:bodyPr>
          <a:lstStyle/>
          <a:p>
            <a:pPr algn="r"/>
            <a:r>
              <a:rPr lang="sv-SE" sz="3200" b="1" dirty="0">
                <a:latin typeface="Avenir Heavy" charset="0"/>
                <a:ea typeface="Avenir Heavy" charset="0"/>
                <a:cs typeface="Avenir Heavy" charset="0"/>
              </a:rPr>
              <a:t>Tränings kostnader </a:t>
            </a:r>
          </a:p>
        </p:txBody>
      </p:sp>
      <p:sp>
        <p:nvSpPr>
          <p:cNvPr id="3" name="Platshållare för innehåll 2"/>
          <p:cNvSpPr>
            <a:spLocks noGrp="1"/>
          </p:cNvSpPr>
          <p:nvPr>
            <p:ph idx="1"/>
          </p:nvPr>
        </p:nvSpPr>
        <p:spPr>
          <a:xfrm>
            <a:off x="2080320" y="1628800"/>
            <a:ext cx="7063680" cy="5229200"/>
          </a:xfrm>
        </p:spPr>
        <p:txBody>
          <a:bodyPr>
            <a:noAutofit/>
          </a:bodyPr>
          <a:lstStyle/>
          <a:p>
            <a:pPr lvl="1">
              <a:spcBef>
                <a:spcPts val="0"/>
              </a:spcBef>
            </a:pPr>
            <a:r>
              <a:rPr lang="sv-SE" sz="2000" dirty="0">
                <a:latin typeface="Avenir Medium" charset="0"/>
                <a:ea typeface="Avenir Medium" charset="0"/>
                <a:cs typeface="Avenir Medium" charset="0"/>
              </a:rPr>
              <a:t>Kommer på faktura</a:t>
            </a:r>
          </a:p>
        </p:txBody>
      </p:sp>
      <p:sp>
        <p:nvSpPr>
          <p:cNvPr id="4" name="Platshållare för bildnummer 3"/>
          <p:cNvSpPr>
            <a:spLocks noGrp="1"/>
          </p:cNvSpPr>
          <p:nvPr>
            <p:ph type="sldNum" sz="quarter" idx="12"/>
          </p:nvPr>
        </p:nvSpPr>
        <p:spPr/>
        <p:txBody>
          <a:bodyPr/>
          <a:lstStyle/>
          <a:p>
            <a:fld id="{942B727D-7691-4C66-9485-1A97E25B071E}" type="slidenum">
              <a:rPr lang="sv-SE" smtClean="0">
                <a:solidFill>
                  <a:prstClr val="black">
                    <a:tint val="75000"/>
                  </a:prstClr>
                </a:solidFill>
              </a:rPr>
              <a:pPr/>
              <a:t>13</a:t>
            </a:fld>
            <a:endParaRPr lang="sv-SE">
              <a:solidFill>
                <a:prstClr val="black">
                  <a:tint val="75000"/>
                </a:prstClr>
              </a:solidFill>
            </a:endParaRPr>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3516757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
            <a:ext cx="6491064" cy="1686645"/>
          </a:xfrm>
        </p:spPr>
        <p:txBody>
          <a:bodyPr>
            <a:normAutofit/>
          </a:bodyPr>
          <a:lstStyle/>
          <a:p>
            <a:pPr algn="r"/>
            <a:r>
              <a:rPr lang="sv-SE" sz="3200" b="1" dirty="0">
                <a:latin typeface="Avenir Heavy" charset="0"/>
                <a:ea typeface="Avenir Heavy" charset="0"/>
                <a:cs typeface="Avenir Heavy" charset="0"/>
              </a:rPr>
              <a:t>ÖVRIGA FRÅGOR</a:t>
            </a:r>
          </a:p>
        </p:txBody>
      </p:sp>
      <p:sp>
        <p:nvSpPr>
          <p:cNvPr id="3" name="Platshållare för innehåll 2"/>
          <p:cNvSpPr>
            <a:spLocks noGrp="1"/>
          </p:cNvSpPr>
          <p:nvPr>
            <p:ph idx="1"/>
          </p:nvPr>
        </p:nvSpPr>
        <p:spPr>
          <a:xfrm>
            <a:off x="2080320" y="1916832"/>
            <a:ext cx="6606480" cy="4209331"/>
          </a:xfrm>
        </p:spPr>
        <p:txBody>
          <a:bodyPr>
            <a:normAutofit/>
          </a:bodyPr>
          <a:lstStyle/>
          <a:p>
            <a:r>
              <a:rPr lang="sv-SE" sz="2000" dirty="0">
                <a:latin typeface="Avenir Medium" charset="0"/>
                <a:ea typeface="Avenir Medium" charset="0"/>
                <a:cs typeface="Avenir Medium" charset="0"/>
              </a:rPr>
              <a:t>Förslag på att samla in pengar..</a:t>
            </a:r>
          </a:p>
          <a:p>
            <a:r>
              <a:rPr lang="sv-SE" sz="2000" dirty="0">
                <a:latin typeface="Avenir Medium" charset="0"/>
                <a:ea typeface="Avenir Medium" charset="0"/>
                <a:cs typeface="Avenir Medium" charset="0"/>
              </a:rPr>
              <a:t>Ordet är fritt</a:t>
            </a:r>
            <a:r>
              <a:rPr lang="mr-IN" sz="2000" dirty="0">
                <a:latin typeface="Avenir Medium" charset="0"/>
                <a:ea typeface="Avenir Medium" charset="0"/>
                <a:cs typeface="Avenir Medium" charset="0"/>
              </a:rPr>
              <a:t>…</a:t>
            </a:r>
            <a:endParaRPr lang="sv-SE" sz="20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14</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43456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200200" y="0"/>
            <a:ext cx="6332240" cy="1725785"/>
          </a:xfrm>
        </p:spPr>
        <p:txBody>
          <a:bodyPr>
            <a:normAutofit/>
          </a:bodyPr>
          <a:lstStyle/>
          <a:p>
            <a:pPr algn="r"/>
            <a:r>
              <a:rPr lang="sv-SE" sz="3200" b="1" dirty="0">
                <a:latin typeface="Avenir Heavy" charset="0"/>
                <a:ea typeface="Avenir Heavy" charset="0"/>
                <a:cs typeface="Avenir Heavy" charset="0"/>
              </a:rPr>
              <a:t>LEDARE / TRUPPEN</a:t>
            </a:r>
          </a:p>
        </p:txBody>
      </p:sp>
      <p:sp>
        <p:nvSpPr>
          <p:cNvPr id="6" name="Underrubrik 2"/>
          <p:cNvSpPr>
            <a:spLocks noGrp="1"/>
          </p:cNvSpPr>
          <p:nvPr>
            <p:ph type="subTitle" idx="1"/>
          </p:nvPr>
        </p:nvSpPr>
        <p:spPr>
          <a:xfrm>
            <a:off x="1259632" y="1556792"/>
            <a:ext cx="6452120" cy="4536504"/>
          </a:xfrm>
        </p:spPr>
        <p:txBody>
          <a:bodyPr>
            <a:noAutofit/>
          </a:bodyPr>
          <a:lstStyle/>
          <a:p>
            <a:pPr algn="l"/>
            <a:r>
              <a:rPr lang="sv-SE" sz="1800" dirty="0">
                <a:solidFill>
                  <a:schemeClr val="tx1"/>
                </a:solidFill>
                <a:latin typeface="Avenir Medium" charset="0"/>
                <a:ea typeface="Avenir Medium" charset="0"/>
                <a:cs typeface="Avenir Medium" charset="0"/>
              </a:rPr>
              <a:t>Tränare: 		Mattias Rydén</a:t>
            </a:r>
            <a:br>
              <a:rPr lang="sv-SE" sz="1800" dirty="0">
                <a:solidFill>
                  <a:schemeClr val="tx1"/>
                </a:solidFill>
                <a:latin typeface="Avenir Medium" charset="0"/>
                <a:ea typeface="Avenir Medium" charset="0"/>
                <a:cs typeface="Avenir Medium" charset="0"/>
              </a:rPr>
            </a:br>
            <a:r>
              <a:rPr lang="sv-SE" sz="1800" dirty="0">
                <a:solidFill>
                  <a:schemeClr val="tx1"/>
                </a:solidFill>
                <a:latin typeface="Avenir Medium" charset="0"/>
                <a:ea typeface="Avenir Medium" charset="0"/>
                <a:cs typeface="Avenir Medium" charset="0"/>
              </a:rPr>
              <a:t>		Sandra Halonen Carling</a:t>
            </a:r>
          </a:p>
          <a:p>
            <a:pPr algn="l"/>
            <a:r>
              <a:rPr lang="sv-SE" sz="1800" dirty="0">
                <a:solidFill>
                  <a:schemeClr val="tx1"/>
                </a:solidFill>
                <a:latin typeface="Avenir Medium" charset="0"/>
                <a:ea typeface="Avenir Medium" charset="0"/>
                <a:cs typeface="Avenir Medium" charset="0"/>
              </a:rPr>
              <a:t>		Stefan Hellström</a:t>
            </a:r>
            <a:br>
              <a:rPr lang="sv-SE" sz="1800" dirty="0">
                <a:solidFill>
                  <a:schemeClr val="tx1"/>
                </a:solidFill>
                <a:latin typeface="Avenir Medium" charset="0"/>
                <a:ea typeface="Avenir Medium" charset="0"/>
                <a:cs typeface="Avenir Medium" charset="0"/>
              </a:rPr>
            </a:br>
            <a:r>
              <a:rPr lang="sv-SE" sz="1800" dirty="0">
                <a:solidFill>
                  <a:schemeClr val="tx1"/>
                </a:solidFill>
                <a:latin typeface="Avenir Medium" charset="0"/>
                <a:ea typeface="Avenir Medium" charset="0"/>
                <a:cs typeface="Avenir Medium" charset="0"/>
              </a:rPr>
              <a:t>		Marie Harlin</a:t>
            </a:r>
          </a:p>
          <a:p>
            <a:pPr algn="l"/>
            <a:r>
              <a:rPr lang="sv-SE" sz="1800" dirty="0">
                <a:solidFill>
                  <a:schemeClr val="tx1"/>
                </a:solidFill>
                <a:latin typeface="Avenir Medium" charset="0"/>
                <a:ea typeface="Avenir Medium" charset="0"/>
                <a:cs typeface="Avenir Medium" charset="0"/>
              </a:rPr>
              <a:t>		Mikaela Hansson</a:t>
            </a:r>
          </a:p>
          <a:p>
            <a:pPr algn="l"/>
            <a:r>
              <a:rPr lang="sv-SE" sz="1800" dirty="0">
                <a:solidFill>
                  <a:schemeClr val="tx1"/>
                </a:solidFill>
                <a:latin typeface="Avenir Medium" charset="0"/>
                <a:ea typeface="Avenir Medium" charset="0"/>
                <a:cs typeface="Avenir Medium" charset="0"/>
              </a:rPr>
              <a:t>		Bodil Lundby</a:t>
            </a:r>
          </a:p>
          <a:p>
            <a:pPr algn="l"/>
            <a:r>
              <a:rPr lang="sv-SE" sz="1800" dirty="0">
                <a:solidFill>
                  <a:schemeClr val="tx1"/>
                </a:solidFill>
                <a:latin typeface="Avenir Medium" charset="0"/>
                <a:ea typeface="Avenir Medium" charset="0"/>
                <a:cs typeface="Avenir Medium" charset="0"/>
              </a:rPr>
              <a:t>		</a:t>
            </a:r>
          </a:p>
          <a:p>
            <a:pPr algn="l"/>
            <a:r>
              <a:rPr lang="sv-SE" sz="1800" dirty="0">
                <a:solidFill>
                  <a:schemeClr val="tx1"/>
                </a:solidFill>
                <a:latin typeface="Avenir Medium" charset="0"/>
                <a:ea typeface="Avenir Medium" charset="0"/>
                <a:cs typeface="Avenir Medium" charset="0"/>
              </a:rPr>
              <a:t>		</a:t>
            </a:r>
          </a:p>
          <a:p>
            <a:pPr algn="l"/>
            <a:r>
              <a:rPr lang="sv-SE" sz="1800" dirty="0">
                <a:solidFill>
                  <a:schemeClr val="tx1"/>
                </a:solidFill>
                <a:latin typeface="Avenir Medium" charset="0"/>
                <a:ea typeface="Avenir Medium" charset="0"/>
                <a:cs typeface="Avenir Medium" charset="0"/>
              </a:rPr>
              <a:t>Truppen:		31 stycken</a:t>
            </a:r>
            <a:br>
              <a:rPr lang="sv-SE" sz="1800" dirty="0">
                <a:solidFill>
                  <a:schemeClr val="tx1"/>
                </a:solidFill>
                <a:latin typeface="Avenir Medium" charset="0"/>
                <a:ea typeface="Avenir Medium" charset="0"/>
                <a:cs typeface="Avenir Medium" charset="0"/>
              </a:rPr>
            </a:br>
            <a:r>
              <a:rPr lang="sv-SE" sz="1800" dirty="0">
                <a:solidFill>
                  <a:schemeClr val="tx1"/>
                </a:solidFill>
                <a:latin typeface="Avenir Medium" charset="0"/>
                <a:ea typeface="Avenir Medium" charset="0"/>
                <a:cs typeface="Avenir Medium" charset="0"/>
              </a:rPr>
              <a:t>		2 nya</a:t>
            </a:r>
            <a:br>
              <a:rPr lang="sv-SE" sz="1800" dirty="0">
                <a:solidFill>
                  <a:schemeClr val="tx1"/>
                </a:solidFill>
                <a:latin typeface="Avenir Medium" charset="0"/>
                <a:ea typeface="Avenir Medium" charset="0"/>
                <a:cs typeface="Avenir Medium" charset="0"/>
              </a:rPr>
            </a:br>
            <a:r>
              <a:rPr lang="sv-SE" sz="1800" dirty="0">
                <a:solidFill>
                  <a:schemeClr val="tx1"/>
                </a:solidFill>
                <a:latin typeface="Avenir Medium" charset="0"/>
                <a:ea typeface="Avenir Medium" charset="0"/>
                <a:cs typeface="Avenir Medium" charset="0"/>
              </a:rPr>
              <a:t>		</a:t>
            </a:r>
          </a:p>
        </p:txBody>
      </p:sp>
      <p:sp>
        <p:nvSpPr>
          <p:cNvPr id="5" name="Platshållare för bildnumm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2B727D-7691-4C66-9485-1A97E25B071E}" type="slidenum">
              <a:rPr kumimoji="0" lang="sv-SE"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sv-SE"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1310331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0"/>
            <a:ext cx="6491064" cy="1700808"/>
          </a:xfrm>
        </p:spPr>
        <p:txBody>
          <a:bodyPr>
            <a:normAutofit/>
          </a:bodyPr>
          <a:lstStyle/>
          <a:p>
            <a:pPr algn="r"/>
            <a:r>
              <a:rPr lang="sv-SE" sz="3200" b="1" dirty="0">
                <a:latin typeface="Avenir Heavy" charset="0"/>
                <a:ea typeface="Avenir Heavy" charset="0"/>
                <a:cs typeface="Avenir Heavy" charset="0"/>
              </a:rPr>
              <a:t>KLUBBPOLICY</a:t>
            </a:r>
          </a:p>
        </p:txBody>
      </p:sp>
      <p:sp>
        <p:nvSpPr>
          <p:cNvPr id="3" name="Platshållare för innehåll 2"/>
          <p:cNvSpPr>
            <a:spLocks noGrp="1"/>
          </p:cNvSpPr>
          <p:nvPr>
            <p:ph idx="1"/>
          </p:nvPr>
        </p:nvSpPr>
        <p:spPr>
          <a:xfrm>
            <a:off x="1165920" y="1680198"/>
            <a:ext cx="6812160" cy="4536504"/>
          </a:xfrm>
        </p:spPr>
        <p:txBody>
          <a:bodyPr>
            <a:normAutofit/>
          </a:bodyPr>
          <a:lstStyle/>
          <a:p>
            <a:r>
              <a:rPr lang="sv-SE" sz="1800" dirty="0">
                <a:latin typeface="Avenir Medium" charset="0"/>
                <a:ea typeface="Avenir Medium" charset="0"/>
                <a:cs typeface="Avenir Medium" charset="0"/>
              </a:rPr>
              <a:t>Jönköpings IK ungdomspolicy</a:t>
            </a:r>
            <a:endParaRPr lang="sv-SE" sz="1800" dirty="0">
              <a:solidFill>
                <a:prstClr val="black"/>
              </a:solidFill>
              <a:latin typeface="Avenir Medium" charset="0"/>
              <a:ea typeface="Avenir Medium" charset="0"/>
              <a:cs typeface="Avenir Medium" charset="0"/>
            </a:endParaRPr>
          </a:p>
          <a:p>
            <a:pPr lvl="1">
              <a:spcBef>
                <a:spcPts val="200"/>
              </a:spcBef>
            </a:pPr>
            <a:r>
              <a:rPr lang="sv-SE" sz="1600" dirty="0">
                <a:solidFill>
                  <a:prstClr val="black"/>
                </a:solidFill>
                <a:latin typeface="Avenir Medium" charset="0"/>
                <a:ea typeface="Avenir Medium" charset="0"/>
                <a:cs typeface="Avenir Medium" charset="0"/>
              </a:rPr>
              <a:t>I dokument finns att läsa om:</a:t>
            </a:r>
            <a:br>
              <a:rPr lang="sv-SE" sz="1600" dirty="0">
                <a:solidFill>
                  <a:prstClr val="black"/>
                </a:solidFill>
                <a:latin typeface="Avenir Medium" charset="0"/>
                <a:ea typeface="Avenir Medium" charset="0"/>
                <a:cs typeface="Avenir Medium" charset="0"/>
              </a:rPr>
            </a:br>
            <a:r>
              <a:rPr lang="sv-SE" sz="1600" dirty="0">
                <a:solidFill>
                  <a:srgbClr val="000000"/>
                </a:solidFill>
                <a:latin typeface="Avenir Medium" charset="0"/>
                <a:ea typeface="Avenir Medium" charset="0"/>
                <a:cs typeface="Avenir Medium" charset="0"/>
              </a:rPr>
              <a:t>Målsättni</a:t>
            </a:r>
            <a:r>
              <a:rPr lang="sv-SE" sz="1600" dirty="0">
                <a:solidFill>
                  <a:prstClr val="black"/>
                </a:solidFill>
                <a:latin typeface="Avenir Medium" charset="0"/>
                <a:ea typeface="Avenir Medium" charset="0"/>
                <a:cs typeface="Avenir Medium" charset="0"/>
              </a:rPr>
              <a:t>ng, ansvar, åldersnivåer, lagorganisation m.m.</a:t>
            </a:r>
          </a:p>
          <a:p>
            <a:pPr lvl="1">
              <a:spcBef>
                <a:spcPts val="200"/>
              </a:spcBef>
            </a:pPr>
            <a:r>
              <a:rPr lang="sv-SE" sz="1600" dirty="0">
                <a:solidFill>
                  <a:prstClr val="black"/>
                </a:solidFill>
                <a:latin typeface="Avenir Medium" charset="0"/>
                <a:ea typeface="Avenir Medium" charset="0"/>
                <a:cs typeface="Avenir Medium" charset="0"/>
              </a:rPr>
              <a:t>Förväntningar på spelare, ledare och föräldrar:</a:t>
            </a:r>
            <a:br>
              <a:rPr lang="sv-SE" sz="1600" dirty="0">
                <a:solidFill>
                  <a:prstClr val="black"/>
                </a:solidFill>
                <a:latin typeface="Avenir Medium" charset="0"/>
                <a:ea typeface="Avenir Medium" charset="0"/>
                <a:cs typeface="Avenir Medium" charset="0"/>
              </a:rPr>
            </a:br>
            <a:r>
              <a:rPr lang="sv-SE" sz="1600" dirty="0">
                <a:solidFill>
                  <a:prstClr val="black"/>
                </a:solidFill>
                <a:latin typeface="Avenir Medium" charset="0"/>
                <a:ea typeface="Avenir Medium" charset="0"/>
                <a:cs typeface="Avenir Medium" charset="0"/>
              </a:rPr>
              <a:t>Passa tider, meddela närvaro/frånvaro, visa koncentration,</a:t>
            </a:r>
            <a:br>
              <a:rPr lang="sv-SE" sz="1600" dirty="0">
                <a:solidFill>
                  <a:prstClr val="black"/>
                </a:solidFill>
                <a:latin typeface="Avenir Medium" charset="0"/>
                <a:ea typeface="Avenir Medium" charset="0"/>
                <a:cs typeface="Avenir Medium" charset="0"/>
              </a:rPr>
            </a:br>
            <a:r>
              <a:rPr lang="sv-SE" sz="1600" dirty="0">
                <a:solidFill>
                  <a:prstClr val="black"/>
                </a:solidFill>
                <a:latin typeface="Avenir Medium" charset="0"/>
                <a:ea typeface="Avenir Medium" charset="0"/>
                <a:cs typeface="Avenir Medium" charset="0"/>
              </a:rPr>
              <a:t>delta aktivt på träning/match, visa eget intresse m.m.</a:t>
            </a:r>
          </a:p>
          <a:p>
            <a:pPr lvl="1">
              <a:spcBef>
                <a:spcPts val="200"/>
              </a:spcBef>
            </a:pPr>
            <a:r>
              <a:rPr lang="sv-SE" sz="1600" dirty="0">
                <a:latin typeface="Avenir Medium" charset="0"/>
                <a:ea typeface="Avenir Medium" charset="0"/>
                <a:cs typeface="Avenir Medium" charset="0"/>
              </a:rPr>
              <a:t>Finns att ladda ner på Laget.se</a:t>
            </a:r>
            <a:br>
              <a:rPr lang="sv-SE" sz="1600" dirty="0">
                <a:latin typeface="Avenir Medium" charset="0"/>
                <a:ea typeface="Avenir Medium" charset="0"/>
                <a:cs typeface="Avenir Medium" charset="0"/>
              </a:rPr>
            </a:br>
            <a:r>
              <a:rPr lang="sv-SE" sz="1600" dirty="0">
                <a:latin typeface="Avenir Medium" charset="0"/>
                <a:ea typeface="Avenir Medium" charset="0"/>
                <a:cs typeface="Avenir Medium" charset="0"/>
              </a:rPr>
              <a:t>Barn och ungdomssektionen &gt; dokument &gt; Ungdomspolicy och Vädergrund</a:t>
            </a:r>
          </a:p>
          <a:p>
            <a:pPr>
              <a:spcBef>
                <a:spcPts val="1080"/>
              </a:spcBef>
            </a:pPr>
            <a:r>
              <a:rPr lang="sv-SE" sz="1800" dirty="0">
                <a:latin typeface="Avenir Medium" charset="0"/>
                <a:ea typeface="Avenir Medium" charset="0"/>
                <a:cs typeface="Avenir Medium" charset="0"/>
              </a:rPr>
              <a:t>Samsyn Småland</a:t>
            </a:r>
            <a:endParaRPr lang="sv-SE" sz="1600" dirty="0">
              <a:latin typeface="Avenir Medium" charset="0"/>
              <a:ea typeface="Avenir Medium" charset="0"/>
              <a:cs typeface="Avenir Medium" charset="0"/>
            </a:endParaRPr>
          </a:p>
          <a:p>
            <a:pPr lvl="1">
              <a:spcBef>
                <a:spcPts val="1080"/>
              </a:spcBef>
            </a:pPr>
            <a:r>
              <a:rPr lang="sv-SE" sz="1600" dirty="0">
                <a:latin typeface="Avenir Medium" charset="0"/>
                <a:ea typeface="Avenir Medium" charset="0"/>
                <a:cs typeface="Avenir Medium" charset="0"/>
              </a:rPr>
              <a:t>För att värna om barn och ungdomars möjligheter</a:t>
            </a:r>
          </a:p>
          <a:p>
            <a:pPr lvl="1">
              <a:spcBef>
                <a:spcPts val="1080"/>
              </a:spcBef>
            </a:pPr>
            <a:r>
              <a:rPr lang="sv-SE" sz="1600" dirty="0">
                <a:latin typeface="Avenir Medium" charset="0"/>
                <a:ea typeface="Avenir Medium" charset="0"/>
                <a:cs typeface="Avenir Medium" charset="0"/>
              </a:rPr>
              <a:t>Vinteridrotter har förtur Oktober – Mars</a:t>
            </a:r>
          </a:p>
          <a:p>
            <a:pPr lvl="1">
              <a:spcBef>
                <a:spcPts val="1080"/>
              </a:spcBef>
            </a:pPr>
            <a:r>
              <a:rPr lang="sv-SE" sz="1600" dirty="0">
                <a:latin typeface="Avenir Medium" charset="0"/>
                <a:ea typeface="Avenir Medium" charset="0"/>
                <a:cs typeface="Avenir Medium" charset="0"/>
              </a:rPr>
              <a:t>Sommaridrotter har förtur April – September</a:t>
            </a:r>
          </a:p>
          <a:p>
            <a:pPr lvl="1">
              <a:spcBef>
                <a:spcPts val="1080"/>
              </a:spcBef>
            </a:pPr>
            <a:endParaRPr lang="sv-SE" sz="1200" dirty="0">
              <a:latin typeface="Avenir Medium" charset="0"/>
              <a:ea typeface="Avenir Medium" charset="0"/>
              <a:cs typeface="Avenir Medium" charset="0"/>
            </a:endParaRPr>
          </a:p>
          <a:p>
            <a:pPr>
              <a:spcBef>
                <a:spcPts val="1080"/>
              </a:spcBef>
            </a:pPr>
            <a:endParaRPr lang="sv-SE" sz="16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solidFill>
                  <a:prstClr val="black">
                    <a:tint val="75000"/>
                  </a:prstClr>
                </a:solidFill>
              </a:rPr>
              <a:pPr/>
              <a:t>3</a:t>
            </a:fld>
            <a:endParaRPr lang="sv-SE">
              <a:solidFill>
                <a:prstClr val="black">
                  <a:tint val="75000"/>
                </a:prstClr>
              </a:solidFill>
            </a:endParaRPr>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924334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2200200" y="0"/>
            <a:ext cx="6332240" cy="1725785"/>
          </a:xfrm>
        </p:spPr>
        <p:txBody>
          <a:bodyPr>
            <a:normAutofit/>
          </a:bodyPr>
          <a:lstStyle/>
          <a:p>
            <a:pPr algn="r"/>
            <a:r>
              <a:rPr lang="sv-SE" sz="3200" b="1" dirty="0">
                <a:latin typeface="Avenir Heavy" charset="0"/>
                <a:ea typeface="Avenir Heavy" charset="0"/>
                <a:cs typeface="Avenir Heavy" charset="0"/>
              </a:rPr>
              <a:t>VISION &amp; MÅL</a:t>
            </a:r>
            <a:br>
              <a:rPr lang="sv-SE" sz="3200" b="1" dirty="0">
                <a:latin typeface="Avenir Heavy" charset="0"/>
                <a:ea typeface="Avenir Heavy" charset="0"/>
                <a:cs typeface="Avenir Heavy" charset="0"/>
              </a:rPr>
            </a:br>
            <a:r>
              <a:rPr lang="sv-SE" sz="3200" b="1" dirty="0">
                <a:latin typeface="Avenir Heavy" charset="0"/>
                <a:ea typeface="Avenir Heavy" charset="0"/>
                <a:cs typeface="Avenir Heavy" charset="0"/>
              </a:rPr>
              <a:t>F11	</a:t>
            </a:r>
          </a:p>
        </p:txBody>
      </p:sp>
      <p:sp>
        <p:nvSpPr>
          <p:cNvPr id="6" name="Underrubrik 2"/>
          <p:cNvSpPr>
            <a:spLocks noGrp="1"/>
          </p:cNvSpPr>
          <p:nvPr>
            <p:ph type="subTitle" idx="1"/>
          </p:nvPr>
        </p:nvSpPr>
        <p:spPr>
          <a:xfrm>
            <a:off x="1345940" y="1725785"/>
            <a:ext cx="6452120" cy="4536504"/>
          </a:xfrm>
        </p:spPr>
        <p:txBody>
          <a:bodyPr>
            <a:noAutofit/>
          </a:bodyPr>
          <a:lstStyle/>
          <a:p>
            <a:pPr marL="285750" indent="-285750" algn="l">
              <a:buFont typeface="Arial" panose="020B0604020202020204" pitchFamily="34" charset="0"/>
              <a:buChar char="•"/>
            </a:pPr>
            <a:r>
              <a:rPr lang="sv-SE" sz="1800" b="1" dirty="0">
                <a:solidFill>
                  <a:srgbClr val="000000"/>
                </a:solidFill>
                <a:latin typeface="Avenir Medium"/>
              </a:rPr>
              <a:t>Vision</a:t>
            </a:r>
          </a:p>
          <a:p>
            <a:pPr marL="742950" lvl="1" indent="-285750" algn="l">
              <a:buFont typeface="Arial" panose="020B0604020202020204" pitchFamily="34" charset="0"/>
              <a:buChar char="•"/>
            </a:pPr>
            <a:r>
              <a:rPr lang="sv-SE" sz="1600" dirty="0">
                <a:solidFill>
                  <a:srgbClr val="000000"/>
                </a:solidFill>
                <a:latin typeface="Avenir Medium"/>
              </a:rPr>
              <a:t>Så många innebandytjejer som möjligt, så länge som möjligt.</a:t>
            </a:r>
          </a:p>
          <a:p>
            <a:pPr marL="742950" lvl="1" indent="-285750" algn="l">
              <a:buFont typeface="Arial" panose="020B0604020202020204" pitchFamily="34" charset="0"/>
              <a:buChar char="•"/>
            </a:pPr>
            <a:endParaRPr lang="sv-SE" sz="1400" b="1" dirty="0">
              <a:solidFill>
                <a:srgbClr val="000000"/>
              </a:solidFill>
              <a:latin typeface="Avenir Medium"/>
            </a:endParaRPr>
          </a:p>
          <a:p>
            <a:pPr marL="285750" indent="-285750" algn="l">
              <a:buFont typeface="Arial" panose="020B0604020202020204" pitchFamily="34" charset="0"/>
              <a:buChar char="•"/>
            </a:pPr>
            <a:r>
              <a:rPr lang="sv-SE" sz="1800" b="1" dirty="0">
                <a:solidFill>
                  <a:srgbClr val="000000"/>
                </a:solidFill>
                <a:latin typeface="Avenir Medium"/>
              </a:rPr>
              <a:t>Mål</a:t>
            </a:r>
          </a:p>
          <a:p>
            <a:pPr marL="742950" lvl="1" indent="-285750" algn="l">
              <a:buFont typeface="Arial" panose="020B0604020202020204" pitchFamily="34" charset="0"/>
              <a:buChar char="•"/>
            </a:pPr>
            <a:r>
              <a:rPr lang="sv-SE" sz="1600" dirty="0">
                <a:solidFill>
                  <a:srgbClr val="000000"/>
                </a:solidFill>
                <a:latin typeface="Avenir Medium"/>
              </a:rPr>
              <a:t>Tjejerna ska ha roligt och utvecklas som innebandyspelare</a:t>
            </a:r>
          </a:p>
          <a:p>
            <a:pPr marL="742950" lvl="1" indent="-285750" algn="l">
              <a:buFont typeface="Arial" panose="020B0604020202020204" pitchFamily="34" charset="0"/>
              <a:buChar char="•"/>
            </a:pPr>
            <a:r>
              <a:rPr lang="sv-SE" sz="1600" dirty="0">
                <a:solidFill>
                  <a:srgbClr val="000000"/>
                </a:solidFill>
                <a:latin typeface="Avenir Medium"/>
              </a:rPr>
              <a:t>Laganda är ett nyckelord för att lyckas</a:t>
            </a:r>
          </a:p>
          <a:p>
            <a:pPr marL="742950" lvl="1" indent="-285750" algn="l">
              <a:buFont typeface="Arial" panose="020B0604020202020204" pitchFamily="34" charset="0"/>
              <a:buChar char="•"/>
            </a:pPr>
            <a:r>
              <a:rPr lang="sv-SE" sz="1600" dirty="0">
                <a:solidFill>
                  <a:srgbClr val="000000"/>
                </a:solidFill>
                <a:latin typeface="Avenir Medium"/>
              </a:rPr>
              <a:t>Vi stöttar och hjälper varandra</a:t>
            </a:r>
          </a:p>
          <a:p>
            <a:pPr marL="742950" lvl="1" indent="-285750" algn="l">
              <a:buFont typeface="Arial" panose="020B0604020202020204" pitchFamily="34" charset="0"/>
              <a:buChar char="•"/>
            </a:pPr>
            <a:r>
              <a:rPr lang="sv-SE" sz="1600" dirty="0">
                <a:solidFill>
                  <a:srgbClr val="000000"/>
                </a:solidFill>
                <a:latin typeface="Avenir Medium"/>
              </a:rPr>
              <a:t>Vi har roligt tillsammans</a:t>
            </a:r>
          </a:p>
          <a:p>
            <a:pPr marL="742950" lvl="1" indent="-285750" algn="l">
              <a:buFont typeface="Arial" panose="020B0604020202020204" pitchFamily="34" charset="0"/>
              <a:buChar char="•"/>
            </a:pPr>
            <a:r>
              <a:rPr lang="sv-SE" sz="1600" dirty="0">
                <a:solidFill>
                  <a:srgbClr val="000000"/>
                </a:solidFill>
                <a:latin typeface="Avenir Medium"/>
              </a:rPr>
              <a:t>Alla är lika värdefulla och har en viktig roll i laget</a:t>
            </a:r>
          </a:p>
          <a:p>
            <a:pPr marL="742950" lvl="1" indent="-285750" algn="l">
              <a:buFont typeface="Arial" panose="020B0604020202020204" pitchFamily="34" charset="0"/>
              <a:buChar char="•"/>
            </a:pPr>
            <a:r>
              <a:rPr lang="sv-SE" sz="1600" dirty="0">
                <a:solidFill>
                  <a:srgbClr val="000000"/>
                </a:solidFill>
                <a:latin typeface="Avenir Medium"/>
              </a:rPr>
              <a:t>Vi respekterar varandra</a:t>
            </a:r>
          </a:p>
          <a:p>
            <a:pPr marL="742950" lvl="1" indent="-285750" algn="l">
              <a:buFont typeface="Arial" panose="020B0604020202020204" pitchFamily="34" charset="0"/>
              <a:buChar char="•"/>
            </a:pPr>
            <a:r>
              <a:rPr lang="sv-SE" sz="1600" dirty="0">
                <a:solidFill>
                  <a:srgbClr val="000000"/>
                </a:solidFill>
                <a:latin typeface="Avenir Medium"/>
              </a:rPr>
              <a:t>Vi berömmer prestation före resultat</a:t>
            </a:r>
          </a:p>
          <a:p>
            <a:pPr marL="742950" lvl="1" indent="-285750" algn="l">
              <a:buFont typeface="Arial" panose="020B0604020202020204" pitchFamily="34" charset="0"/>
              <a:buChar char="•"/>
            </a:pPr>
            <a:endParaRPr lang="sv-SE" sz="1600" dirty="0">
              <a:solidFill>
                <a:srgbClr val="000000"/>
              </a:solidFill>
              <a:latin typeface="Avenir Medium"/>
            </a:endParaRPr>
          </a:p>
          <a:p>
            <a:pPr algn="l"/>
            <a:r>
              <a:rPr lang="sv-SE" sz="1800" dirty="0">
                <a:solidFill>
                  <a:srgbClr val="000000"/>
                </a:solidFill>
                <a:latin typeface="Avenir Medium"/>
              </a:rPr>
              <a:t> </a:t>
            </a:r>
          </a:p>
          <a:p>
            <a:pPr algn="l"/>
            <a:endParaRPr lang="sv-SE" sz="1800" dirty="0">
              <a:solidFill>
                <a:schemeClr val="tx1"/>
              </a:solidFill>
              <a:latin typeface="Avenir Medium" charset="0"/>
              <a:ea typeface="Avenir Medium" charset="0"/>
              <a:cs typeface="Avenir Medium" charset="0"/>
            </a:endParaRPr>
          </a:p>
        </p:txBody>
      </p:sp>
      <p:sp>
        <p:nvSpPr>
          <p:cNvPr id="5" name="Platshållare för bildnumm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2B727D-7691-4C66-9485-1A97E25B071E}" type="slidenum">
              <a:rPr kumimoji="0" lang="sv-SE"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v-SE"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pic>
        <p:nvPicPr>
          <p:cNvPr id="4" name="Bildobjekt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2973807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555776" y="-1"/>
            <a:ext cx="6131024" cy="1686645"/>
          </a:xfrm>
        </p:spPr>
        <p:txBody>
          <a:bodyPr>
            <a:normAutofit/>
          </a:bodyPr>
          <a:lstStyle/>
          <a:p>
            <a:pPr algn="r"/>
            <a:r>
              <a:rPr lang="sv-SE" sz="3200" b="1" dirty="0">
                <a:latin typeface="Avenir Heavy" charset="0"/>
                <a:ea typeface="Avenir Heavy" charset="0"/>
                <a:cs typeface="Avenir Heavy" charset="0"/>
              </a:rPr>
              <a:t>TRÄNINGAR</a:t>
            </a:r>
          </a:p>
        </p:txBody>
      </p:sp>
      <p:sp>
        <p:nvSpPr>
          <p:cNvPr id="3" name="Platshållare för innehåll 2"/>
          <p:cNvSpPr>
            <a:spLocks noGrp="1"/>
          </p:cNvSpPr>
          <p:nvPr>
            <p:ph idx="1"/>
          </p:nvPr>
        </p:nvSpPr>
        <p:spPr>
          <a:xfrm>
            <a:off x="1268760" y="1813052"/>
            <a:ext cx="6606480" cy="4176464"/>
          </a:xfrm>
        </p:spPr>
        <p:txBody>
          <a:bodyPr>
            <a:normAutofit/>
          </a:bodyPr>
          <a:lstStyle/>
          <a:p>
            <a:endParaRPr lang="sv-SE" sz="1600" dirty="0">
              <a:latin typeface="Avenir Medium" charset="0"/>
              <a:ea typeface="Avenir Medium" charset="0"/>
              <a:cs typeface="Avenir Medium" charset="0"/>
            </a:endParaRPr>
          </a:p>
          <a:p>
            <a:r>
              <a:rPr lang="sv-SE" sz="1600" dirty="0">
                <a:latin typeface="Avenir Medium" charset="0"/>
                <a:ea typeface="Avenir Medium" charset="0"/>
                <a:cs typeface="Avenir Medium" charset="0"/>
              </a:rPr>
              <a:t>Tisdagar    kl. 15:45 - 17:00 Arenan </a:t>
            </a:r>
          </a:p>
          <a:p>
            <a:r>
              <a:rPr lang="sv-SE" sz="1600" dirty="0">
                <a:latin typeface="Avenir Medium" charset="0"/>
                <a:ea typeface="Avenir Medium" charset="0"/>
                <a:cs typeface="Avenir Medium" charset="0"/>
              </a:rPr>
              <a:t>Onsdagar 17.00-18.30 Hisingstorp</a:t>
            </a:r>
          </a:p>
          <a:p>
            <a:r>
              <a:rPr lang="sv-SE" sz="1600" dirty="0">
                <a:latin typeface="Avenir Medium" charset="0"/>
                <a:ea typeface="Avenir Medium" charset="0"/>
                <a:cs typeface="Avenir Medium" charset="0"/>
              </a:rPr>
              <a:t>Söndag 09.45-11.00 Hisingstorp</a:t>
            </a:r>
          </a:p>
          <a:p>
            <a:r>
              <a:rPr lang="sv-SE" sz="1600" dirty="0">
                <a:latin typeface="Avenir Medium" charset="0"/>
                <a:ea typeface="Avenir Medium" charset="0"/>
                <a:cs typeface="Avenir Medium" charset="0"/>
              </a:rPr>
              <a:t>Kallelser kommer till varje träning via laget.se.</a:t>
            </a:r>
          </a:p>
          <a:p>
            <a:endParaRPr lang="sv-SE" sz="1600" dirty="0">
              <a:latin typeface="Avenir Medium" charset="0"/>
              <a:ea typeface="Avenir Medium" charset="0"/>
              <a:cs typeface="Avenir Medium" charset="0"/>
            </a:endParaRPr>
          </a:p>
          <a:p>
            <a:r>
              <a:rPr lang="sv-SE" sz="1600" dirty="0">
                <a:latin typeface="Avenir Medium" charset="0"/>
                <a:ea typeface="Avenir Medium" charset="0"/>
                <a:cs typeface="Avenir Medium" charset="0"/>
              </a:rPr>
              <a:t>Material (gärna namnat):</a:t>
            </a:r>
          </a:p>
          <a:p>
            <a:pPr marL="0" indent="0">
              <a:buNone/>
            </a:pPr>
            <a:r>
              <a:rPr lang="sv-SE" sz="1600" dirty="0">
                <a:latin typeface="Avenir Medium" charset="0"/>
                <a:ea typeface="Avenir Medium" charset="0"/>
                <a:cs typeface="Avenir Medium" charset="0"/>
              </a:rPr>
              <a:t>	Innebandyglasögon (obligatoriskt)</a:t>
            </a:r>
          </a:p>
          <a:p>
            <a:pPr marL="0" indent="0">
              <a:buNone/>
            </a:pPr>
            <a:r>
              <a:rPr lang="sv-SE" sz="1600" dirty="0">
                <a:latin typeface="Avenir Medium" charset="0"/>
                <a:ea typeface="Avenir Medium" charset="0"/>
                <a:cs typeface="Avenir Medium" charset="0"/>
              </a:rPr>
              <a:t>	Innebandyklubba, tänk på klubblängden:</a:t>
            </a:r>
            <a:br>
              <a:rPr lang="sv-SE" sz="1600" dirty="0">
                <a:latin typeface="Avenir Medium" charset="0"/>
                <a:ea typeface="Avenir Medium" charset="0"/>
                <a:cs typeface="Avenir Medium" charset="0"/>
              </a:rPr>
            </a:br>
            <a:r>
              <a:rPr lang="sv-SE" sz="1600" dirty="0">
                <a:latin typeface="Avenir Medium" charset="0"/>
                <a:ea typeface="Avenir Medium" charset="0"/>
                <a:cs typeface="Avenir Medium" charset="0"/>
              </a:rPr>
              <a:t>	</a:t>
            </a:r>
            <a:r>
              <a:rPr lang="sv-SE" sz="1600" u="sng" dirty="0">
                <a:hlinkClick r:id="rId2"/>
              </a:rPr>
              <a:t>www.innebandybutiken.se/sv/info/ratt-langd-2.html</a:t>
            </a:r>
            <a:endParaRPr lang="sv-SE" sz="1600" u="sng" dirty="0"/>
          </a:p>
          <a:p>
            <a:pPr marL="0" indent="0">
              <a:buNone/>
            </a:pPr>
            <a:r>
              <a:rPr lang="sv-SE" sz="1600" dirty="0"/>
              <a:t>	Bra skor</a:t>
            </a:r>
          </a:p>
          <a:p>
            <a:pPr marL="0" indent="0">
              <a:buNone/>
            </a:pPr>
            <a:r>
              <a:rPr lang="sv-SE" sz="1600" dirty="0"/>
              <a:t>	Vattenflaska </a:t>
            </a:r>
          </a:p>
          <a:p>
            <a:pPr marL="0" indent="0">
              <a:buNone/>
            </a:pPr>
            <a:r>
              <a:rPr lang="sv-SE" sz="1600" dirty="0"/>
              <a:t>	Uppsatt hår</a:t>
            </a:r>
          </a:p>
          <a:p>
            <a:pPr marL="0" indent="0">
              <a:buNone/>
            </a:pPr>
            <a:endParaRPr lang="sv-SE" sz="1600" u="sng" dirty="0">
              <a:latin typeface="Avenir Medium" charset="0"/>
            </a:endParaRPr>
          </a:p>
          <a:p>
            <a:pPr marL="0" indent="0">
              <a:buNone/>
            </a:pPr>
            <a:endParaRPr lang="sv-SE" sz="16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solidFill>
                  <a:prstClr val="black">
                    <a:tint val="75000"/>
                  </a:prstClr>
                </a:solidFill>
              </a:rPr>
              <a:pPr/>
              <a:t>5</a:t>
            </a:fld>
            <a:endParaRPr lang="sv-SE">
              <a:solidFill>
                <a:prstClr val="black">
                  <a:tint val="75000"/>
                </a:prstClr>
              </a:solidFill>
            </a:endParaRPr>
          </a:p>
        </p:txBody>
      </p:sp>
      <p:pic>
        <p:nvPicPr>
          <p:cNvPr id="5" name="Bildobjekt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924334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0"/>
            <a:ext cx="6491064" cy="1700808"/>
          </a:xfrm>
        </p:spPr>
        <p:txBody>
          <a:bodyPr>
            <a:normAutofit/>
          </a:bodyPr>
          <a:lstStyle/>
          <a:p>
            <a:pPr algn="r"/>
            <a:r>
              <a:rPr lang="sv-SE" sz="3200" b="1" dirty="0">
                <a:latin typeface="Avenir Heavy" charset="0"/>
                <a:ea typeface="Avenir Heavy" charset="0"/>
                <a:cs typeface="Avenir Heavy" charset="0"/>
              </a:rPr>
              <a:t>SERIESPEL</a:t>
            </a:r>
          </a:p>
        </p:txBody>
      </p:sp>
      <p:sp>
        <p:nvSpPr>
          <p:cNvPr id="3" name="Platshållare för innehåll 2"/>
          <p:cNvSpPr>
            <a:spLocks noGrp="1"/>
          </p:cNvSpPr>
          <p:nvPr>
            <p:ph idx="1"/>
          </p:nvPr>
        </p:nvSpPr>
        <p:spPr>
          <a:xfrm>
            <a:off x="1165920" y="1631705"/>
            <a:ext cx="6812160" cy="3309463"/>
          </a:xfrm>
        </p:spPr>
        <p:txBody>
          <a:bodyPr>
            <a:normAutofit fontScale="92500" lnSpcReduction="20000"/>
          </a:bodyPr>
          <a:lstStyle/>
          <a:p>
            <a:pPr>
              <a:spcBef>
                <a:spcPts val="1080"/>
              </a:spcBef>
            </a:pPr>
            <a:r>
              <a:rPr lang="sv-SE" sz="1700" dirty="0">
                <a:latin typeface="Avenir Medium" charset="0"/>
                <a:ea typeface="Avenir Medium" charset="0"/>
                <a:cs typeface="Avenir Medium" charset="0"/>
              </a:rPr>
              <a:t>Två lag i seriespel Röd nivå (räknar mål, stor plan)</a:t>
            </a:r>
          </a:p>
          <a:p>
            <a:pPr>
              <a:spcBef>
                <a:spcPts val="1080"/>
              </a:spcBef>
            </a:pPr>
            <a:r>
              <a:rPr lang="sv-SE" sz="1700" dirty="0">
                <a:latin typeface="Avenir Medium" charset="0"/>
                <a:ea typeface="Avenir Medium" charset="0"/>
                <a:cs typeface="Avenir Medium" charset="0"/>
              </a:rPr>
              <a:t>Matchtid 3 x 15 min, 5 min paus</a:t>
            </a:r>
          </a:p>
          <a:p>
            <a:pPr>
              <a:spcBef>
                <a:spcPts val="1080"/>
              </a:spcBef>
            </a:pPr>
            <a:r>
              <a:rPr lang="sv-SE" sz="1700" dirty="0">
                <a:latin typeface="Avenir Medium" charset="0"/>
                <a:ea typeface="Avenir Medium" charset="0"/>
                <a:cs typeface="Avenir Medium" charset="0"/>
              </a:rPr>
              <a:t>Föreningsdomare (ungdomar). Stötta och visa respekt!</a:t>
            </a:r>
          </a:p>
          <a:p>
            <a:pPr>
              <a:spcBef>
                <a:spcPts val="1080"/>
              </a:spcBef>
            </a:pPr>
            <a:r>
              <a:rPr lang="sv-SE" sz="1700" dirty="0">
                <a:latin typeface="Avenir Medium" charset="0"/>
                <a:ea typeface="Avenir Medium" charset="0"/>
                <a:cs typeface="Avenir Medium" charset="0"/>
              </a:rPr>
              <a:t>Kallelser till matcher via laget.se två veckor innan match. Vi försöker få en så rättvis fördelning som möjligt där vår ambition är att alla ska kallas till lika många matcher. Deadline uteblivit svar en vecka innan räknas som NEJ kan ej. Då kallas annan. </a:t>
            </a:r>
          </a:p>
          <a:p>
            <a:pPr>
              <a:spcBef>
                <a:spcPts val="1080"/>
              </a:spcBef>
            </a:pPr>
            <a:r>
              <a:rPr lang="sv-SE" sz="1700" dirty="0">
                <a:latin typeface="Avenir Medium" charset="0"/>
                <a:ea typeface="Avenir Medium" charset="0"/>
                <a:cs typeface="Avenir Medium" charset="0"/>
              </a:rPr>
              <a:t>Alla kommer att bli kallade minst 12 gånger. Under förutsättning att man tränar. Nya spelare kommer få några matcher mindre för att kunna lära sig spelet innan.</a:t>
            </a:r>
          </a:p>
          <a:p>
            <a:pPr>
              <a:spcBef>
                <a:spcPts val="1080"/>
              </a:spcBef>
            </a:pPr>
            <a:r>
              <a:rPr lang="sv-SE" sz="1700" dirty="0">
                <a:latin typeface="Avenir Medium" charset="0"/>
                <a:ea typeface="Avenir Medium" charset="0"/>
                <a:cs typeface="Avenir Medium" charset="0"/>
              </a:rPr>
              <a:t>Målvakter</a:t>
            </a:r>
          </a:p>
          <a:p>
            <a:pPr>
              <a:spcBef>
                <a:spcPts val="1080"/>
              </a:spcBef>
            </a:pPr>
            <a:r>
              <a:rPr lang="sv-SE" sz="1700" dirty="0">
                <a:latin typeface="Avenir Medium" charset="0"/>
                <a:ea typeface="Avenir Medium" charset="0"/>
                <a:cs typeface="Avenir Medium" charset="0"/>
              </a:rPr>
              <a:t>Dusch efter </a:t>
            </a:r>
            <a:r>
              <a:rPr lang="sv-SE" sz="1700" b="1" dirty="0">
                <a:latin typeface="Avenir Medium" charset="0"/>
                <a:ea typeface="Avenir Medium" charset="0"/>
                <a:cs typeface="Avenir Medium" charset="0"/>
              </a:rPr>
              <a:t>varje</a:t>
            </a:r>
            <a:r>
              <a:rPr lang="sv-SE" sz="1700" dirty="0">
                <a:latin typeface="Avenir Medium" charset="0"/>
                <a:ea typeface="Avenir Medium" charset="0"/>
                <a:cs typeface="Avenir Medium" charset="0"/>
              </a:rPr>
              <a:t> match</a:t>
            </a:r>
          </a:p>
          <a:p>
            <a:pPr marL="0" indent="0">
              <a:spcBef>
                <a:spcPts val="1080"/>
              </a:spcBef>
              <a:buNone/>
            </a:pPr>
            <a:endParaRPr lang="sv-SE" sz="17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solidFill>
                  <a:prstClr val="black">
                    <a:tint val="75000"/>
                  </a:prstClr>
                </a:solidFill>
              </a:rPr>
              <a:pPr/>
              <a:t>6</a:t>
            </a:fld>
            <a:endParaRPr lang="sv-SE">
              <a:solidFill>
                <a:prstClr val="black">
                  <a:tint val="75000"/>
                </a:prstClr>
              </a:solidFill>
            </a:endParaRPr>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399327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339752" y="-1"/>
            <a:ext cx="6347048" cy="1686645"/>
          </a:xfrm>
        </p:spPr>
        <p:txBody>
          <a:bodyPr>
            <a:normAutofit/>
          </a:bodyPr>
          <a:lstStyle/>
          <a:p>
            <a:pPr algn="r"/>
            <a:r>
              <a:rPr lang="sv-SE" sz="3200" b="1" dirty="0">
                <a:latin typeface="Avenir Heavy" charset="0"/>
                <a:ea typeface="Avenir Heavy" charset="0"/>
                <a:cs typeface="Avenir Heavy" charset="0"/>
              </a:rPr>
              <a:t>Matcher</a:t>
            </a:r>
          </a:p>
        </p:txBody>
      </p:sp>
      <p:sp>
        <p:nvSpPr>
          <p:cNvPr id="6" name="Platshållare för innehåll 5"/>
          <p:cNvSpPr>
            <a:spLocks noGrp="1"/>
          </p:cNvSpPr>
          <p:nvPr>
            <p:ph idx="1"/>
          </p:nvPr>
        </p:nvSpPr>
        <p:spPr>
          <a:xfrm>
            <a:off x="1019816" y="1559052"/>
            <a:ext cx="6606480" cy="1437900"/>
          </a:xfrm>
        </p:spPr>
        <p:txBody>
          <a:bodyPr>
            <a:normAutofit/>
          </a:bodyPr>
          <a:lstStyle/>
          <a:p>
            <a:pPr marL="457200" lvl="1" indent="0">
              <a:spcBef>
                <a:spcPts val="200"/>
              </a:spcBef>
              <a:buNone/>
            </a:pPr>
            <a:endParaRPr lang="sv-SE" sz="1600" dirty="0">
              <a:solidFill>
                <a:prstClr val="black"/>
              </a:solidFill>
              <a:latin typeface="Avenir Medium" charset="0"/>
              <a:ea typeface="Avenir Medium" charset="0"/>
              <a:cs typeface="Avenir Medium" charset="0"/>
            </a:endParaRPr>
          </a:p>
          <a:p>
            <a:endParaRPr lang="sv-SE" sz="1600" dirty="0">
              <a:solidFill>
                <a:prstClr val="black"/>
              </a:solidFill>
              <a:latin typeface="Avenir Medium" charset="0"/>
              <a:ea typeface="Avenir Medium" charset="0"/>
              <a:cs typeface="Avenir Medium" charset="0"/>
            </a:endParaRPr>
          </a:p>
          <a:p>
            <a:pPr lvl="1">
              <a:spcBef>
                <a:spcPts val="200"/>
              </a:spcBef>
            </a:pPr>
            <a:endParaRPr lang="sv-SE" sz="1600" dirty="0">
              <a:solidFill>
                <a:prstClr val="black"/>
              </a:solidFill>
              <a:latin typeface="Avenir Medium" charset="0"/>
              <a:ea typeface="Avenir Medium" charset="0"/>
              <a:cs typeface="Avenir Medium" charset="0"/>
            </a:endParaRPr>
          </a:p>
          <a:p>
            <a:pPr marL="400050" lvl="1" indent="0">
              <a:buNone/>
            </a:pPr>
            <a:endParaRPr lang="sv-SE" sz="1600" dirty="0">
              <a:solidFill>
                <a:prstClr val="black"/>
              </a:solidFill>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7</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
        <p:nvSpPr>
          <p:cNvPr id="3" name="TextBox 2">
            <a:extLst>
              <a:ext uri="{FF2B5EF4-FFF2-40B4-BE49-F238E27FC236}">
                <a16:creationId xmlns:a16="http://schemas.microsoft.com/office/drawing/2014/main" id="{3E05C6A8-83CA-79BA-0C8D-3045A3337B76}"/>
              </a:ext>
            </a:extLst>
          </p:cNvPr>
          <p:cNvSpPr txBox="1"/>
          <p:nvPr/>
        </p:nvSpPr>
        <p:spPr>
          <a:xfrm>
            <a:off x="1475656" y="2278002"/>
            <a:ext cx="5904656" cy="2308324"/>
          </a:xfrm>
          <a:prstGeom prst="rect">
            <a:avLst/>
          </a:prstGeom>
          <a:noFill/>
        </p:spPr>
        <p:txBody>
          <a:bodyPr wrap="square" rtlCol="0">
            <a:spAutoFit/>
          </a:bodyPr>
          <a:lstStyle/>
          <a:p>
            <a:r>
              <a:rPr lang="sv-SE" dirty="0"/>
              <a:t>Alla matcher finns på laget.se</a:t>
            </a:r>
          </a:p>
          <a:p>
            <a:endParaRPr lang="sv-SE" dirty="0"/>
          </a:p>
          <a:p>
            <a:r>
              <a:rPr lang="sv-SE" dirty="0"/>
              <a:t>Tips! Ladda ner </a:t>
            </a:r>
            <a:r>
              <a:rPr lang="sv-SE" dirty="0" err="1"/>
              <a:t>appen</a:t>
            </a:r>
            <a:r>
              <a:rPr lang="sv-SE" dirty="0"/>
              <a:t> Innebandy för att följa JIK F11 1 och F11/2</a:t>
            </a:r>
          </a:p>
          <a:p>
            <a:endParaRPr lang="sv-SE" dirty="0"/>
          </a:p>
          <a:p>
            <a:r>
              <a:rPr lang="sv-SE" dirty="0"/>
              <a:t>Vi samåker endast till Skillingaryd.</a:t>
            </a:r>
          </a:p>
          <a:p>
            <a:r>
              <a:rPr lang="sv-SE" dirty="0"/>
              <a:t>Vill man samåka till andra matcher så får man lösa det (sms-grupp)</a:t>
            </a:r>
          </a:p>
        </p:txBody>
      </p:sp>
    </p:spTree>
    <p:extLst>
      <p:ext uri="{BB962C8B-B14F-4D97-AF65-F5344CB8AC3E}">
        <p14:creationId xmlns:p14="http://schemas.microsoft.com/office/powerpoint/2010/main" val="4137672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339752" y="-1"/>
            <a:ext cx="6347048" cy="1686645"/>
          </a:xfrm>
        </p:spPr>
        <p:txBody>
          <a:bodyPr>
            <a:normAutofit/>
          </a:bodyPr>
          <a:lstStyle/>
          <a:p>
            <a:pPr algn="r"/>
            <a:r>
              <a:rPr lang="sv-SE" sz="3200" b="1" dirty="0">
                <a:latin typeface="Avenir Heavy" charset="0"/>
                <a:ea typeface="Avenir Heavy" charset="0"/>
                <a:cs typeface="Avenir Heavy" charset="0"/>
              </a:rPr>
              <a:t>CUPER</a:t>
            </a:r>
          </a:p>
        </p:txBody>
      </p:sp>
      <p:sp>
        <p:nvSpPr>
          <p:cNvPr id="6" name="Platshållare för innehåll 5"/>
          <p:cNvSpPr>
            <a:spLocks noGrp="1"/>
          </p:cNvSpPr>
          <p:nvPr>
            <p:ph idx="1"/>
          </p:nvPr>
        </p:nvSpPr>
        <p:spPr>
          <a:xfrm>
            <a:off x="1019816" y="1559052"/>
            <a:ext cx="6606480" cy="1437900"/>
          </a:xfrm>
        </p:spPr>
        <p:txBody>
          <a:bodyPr>
            <a:normAutofit/>
          </a:bodyPr>
          <a:lstStyle/>
          <a:p>
            <a:r>
              <a:rPr lang="sv-SE" sz="1600" dirty="0">
                <a:solidFill>
                  <a:prstClr val="black"/>
                </a:solidFill>
                <a:latin typeface="Avenir Medium" charset="0"/>
                <a:ea typeface="Avenir Medium" charset="0"/>
                <a:cs typeface="Avenir Medium" charset="0"/>
              </a:rPr>
              <a:t>Sibben cup i Skövde 5-7 januari</a:t>
            </a:r>
          </a:p>
          <a:p>
            <a:pPr marL="0" indent="0">
              <a:buNone/>
            </a:pPr>
            <a:endParaRPr lang="sv-SE" sz="1600" dirty="0">
              <a:latin typeface="Avenir Medium" charset="0"/>
              <a:ea typeface="Avenir Medium" charset="0"/>
              <a:cs typeface="Avenir Medium" charset="0"/>
            </a:endParaRPr>
          </a:p>
          <a:p>
            <a:r>
              <a:rPr lang="sv-SE" sz="1600" dirty="0">
                <a:solidFill>
                  <a:prstClr val="black"/>
                </a:solidFill>
                <a:latin typeface="Avenir Medium" charset="0"/>
                <a:ea typeface="Avenir Medium" charset="0"/>
                <a:cs typeface="Avenir Medium" charset="0"/>
              </a:rPr>
              <a:t>Fair Play cup</a:t>
            </a:r>
          </a:p>
          <a:p>
            <a:pPr marL="457200" lvl="1" indent="0">
              <a:spcBef>
                <a:spcPts val="200"/>
              </a:spcBef>
              <a:buNone/>
            </a:pPr>
            <a:endParaRPr lang="sv-SE" sz="1600" dirty="0">
              <a:solidFill>
                <a:prstClr val="black"/>
              </a:solidFill>
              <a:latin typeface="Avenir Medium" charset="0"/>
              <a:ea typeface="Avenir Medium" charset="0"/>
              <a:cs typeface="Avenir Medium" charset="0"/>
            </a:endParaRPr>
          </a:p>
          <a:p>
            <a:endParaRPr lang="sv-SE" sz="1600" dirty="0">
              <a:solidFill>
                <a:prstClr val="black"/>
              </a:solidFill>
              <a:latin typeface="Avenir Medium" charset="0"/>
              <a:ea typeface="Avenir Medium" charset="0"/>
              <a:cs typeface="Avenir Medium" charset="0"/>
            </a:endParaRPr>
          </a:p>
          <a:p>
            <a:pPr lvl="1">
              <a:spcBef>
                <a:spcPts val="200"/>
              </a:spcBef>
            </a:pPr>
            <a:endParaRPr lang="sv-SE" sz="1600" dirty="0">
              <a:solidFill>
                <a:prstClr val="black"/>
              </a:solidFill>
              <a:latin typeface="Avenir Medium" charset="0"/>
              <a:ea typeface="Avenir Medium" charset="0"/>
              <a:cs typeface="Avenir Medium" charset="0"/>
            </a:endParaRPr>
          </a:p>
          <a:p>
            <a:pPr marL="400050" lvl="1" indent="0">
              <a:buNone/>
            </a:pPr>
            <a:endParaRPr lang="sv-SE" sz="1600" dirty="0">
              <a:solidFill>
                <a:prstClr val="black"/>
              </a:solidFill>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8</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2034125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195736" y="-1"/>
            <a:ext cx="6491064" cy="1686645"/>
          </a:xfrm>
        </p:spPr>
        <p:txBody>
          <a:bodyPr>
            <a:normAutofit/>
          </a:bodyPr>
          <a:lstStyle/>
          <a:p>
            <a:pPr algn="r"/>
            <a:r>
              <a:rPr lang="sv-SE" sz="3200" b="1" dirty="0">
                <a:latin typeface="Avenir Heavy" charset="0"/>
                <a:ea typeface="Avenir Heavy" charset="0"/>
                <a:cs typeface="Avenir Heavy" charset="0"/>
              </a:rPr>
              <a:t>FÖRÄLDRAANSVAR</a:t>
            </a:r>
          </a:p>
        </p:txBody>
      </p:sp>
      <p:sp>
        <p:nvSpPr>
          <p:cNvPr id="3" name="Platshållare för innehåll 2"/>
          <p:cNvSpPr>
            <a:spLocks noGrp="1"/>
          </p:cNvSpPr>
          <p:nvPr>
            <p:ph idx="1"/>
          </p:nvPr>
        </p:nvSpPr>
        <p:spPr>
          <a:xfrm>
            <a:off x="1013520" y="1418771"/>
            <a:ext cx="6606480" cy="5221912"/>
          </a:xfrm>
        </p:spPr>
        <p:txBody>
          <a:bodyPr>
            <a:normAutofit/>
          </a:bodyPr>
          <a:lstStyle/>
          <a:p>
            <a:pPr>
              <a:spcBef>
                <a:spcPts val="300"/>
              </a:spcBef>
            </a:pPr>
            <a:r>
              <a:rPr lang="sv-SE" sz="1800" dirty="0">
                <a:latin typeface="Avenir Medium" charset="0"/>
                <a:ea typeface="Avenir Medium" charset="0"/>
                <a:cs typeface="Avenir Medium" charset="0"/>
              </a:rPr>
              <a:t>Vid våra matcher(5st)</a:t>
            </a:r>
          </a:p>
          <a:p>
            <a:pPr lvl="1">
              <a:spcBef>
                <a:spcPts val="300"/>
              </a:spcBef>
            </a:pPr>
            <a:r>
              <a:rPr lang="sv-SE" sz="1600" dirty="0">
                <a:latin typeface="Avenir Medium" charset="0"/>
                <a:ea typeface="Avenir Medium" charset="0"/>
                <a:cs typeface="Avenir Medium" charset="0"/>
              </a:rPr>
              <a:t>Sarg + sekretariat </a:t>
            </a:r>
          </a:p>
          <a:p>
            <a:pPr lvl="1">
              <a:spcBef>
                <a:spcPts val="300"/>
              </a:spcBef>
            </a:pPr>
            <a:r>
              <a:rPr lang="sv-SE" sz="1600" dirty="0">
                <a:latin typeface="Avenir Medium" charset="0"/>
                <a:ea typeface="Avenir Medium" charset="0"/>
                <a:cs typeface="Avenir Medium" charset="0"/>
              </a:rPr>
              <a:t>KIOSK (På läktaren)</a:t>
            </a:r>
          </a:p>
          <a:p>
            <a:pPr marL="0" indent="0">
              <a:spcBef>
                <a:spcPts val="300"/>
              </a:spcBef>
              <a:buNone/>
            </a:pPr>
            <a:endParaRPr lang="sv-SE" sz="1600" dirty="0">
              <a:latin typeface="Avenir Medium" charset="0"/>
              <a:ea typeface="Avenir Medium" charset="0"/>
              <a:cs typeface="Avenir Medium" charset="0"/>
            </a:endParaRPr>
          </a:p>
          <a:p>
            <a:pPr>
              <a:spcBef>
                <a:spcPts val="300"/>
              </a:spcBef>
            </a:pPr>
            <a:r>
              <a:rPr lang="sv-SE" sz="1800" dirty="0">
                <a:latin typeface="Avenir Medium" charset="0"/>
                <a:ea typeface="Avenir Medium" charset="0"/>
                <a:cs typeface="Avenir Medium" charset="0"/>
              </a:rPr>
              <a:t>Vid 2 SSL A-lagsmatcher herr &amp; dam (alla hjälper till en match) 10/12 och 16/12</a:t>
            </a:r>
          </a:p>
          <a:p>
            <a:pPr lvl="1">
              <a:spcBef>
                <a:spcPts val="300"/>
              </a:spcBef>
            </a:pPr>
            <a:r>
              <a:rPr lang="sv-SE" sz="1600" dirty="0">
                <a:latin typeface="Avenir Medium" charset="0"/>
                <a:ea typeface="Avenir Medium" charset="0"/>
                <a:cs typeface="Avenir Medium" charset="0"/>
              </a:rPr>
              <a:t>Inträde</a:t>
            </a:r>
          </a:p>
          <a:p>
            <a:pPr lvl="1">
              <a:spcBef>
                <a:spcPts val="300"/>
              </a:spcBef>
            </a:pPr>
            <a:r>
              <a:rPr lang="sv-SE" sz="1600" dirty="0">
                <a:latin typeface="Avenir Medium" charset="0"/>
                <a:ea typeface="Avenir Medium" charset="0"/>
                <a:cs typeface="Avenir Medium" charset="0"/>
              </a:rPr>
              <a:t>Halva tjugan + bollkastning</a:t>
            </a:r>
          </a:p>
          <a:p>
            <a:pPr lvl="1">
              <a:spcBef>
                <a:spcPts val="300"/>
              </a:spcBef>
            </a:pPr>
            <a:r>
              <a:rPr lang="sv-SE" sz="1600" dirty="0">
                <a:latin typeface="Avenir Medium" charset="0"/>
                <a:ea typeface="Avenir Medium" charset="0"/>
                <a:cs typeface="Avenir Medium" charset="0"/>
              </a:rPr>
              <a:t>Souvenirshopen</a:t>
            </a:r>
          </a:p>
          <a:p>
            <a:pPr lvl="1">
              <a:spcBef>
                <a:spcPts val="300"/>
              </a:spcBef>
            </a:pPr>
            <a:r>
              <a:rPr lang="sv-SE" sz="1600" dirty="0" err="1">
                <a:latin typeface="Avenir Medium" charset="0"/>
                <a:ea typeface="Avenir Medium" charset="0"/>
                <a:cs typeface="Avenir Medium" charset="0"/>
              </a:rPr>
              <a:t>Skills</a:t>
            </a:r>
            <a:r>
              <a:rPr lang="sv-SE" sz="1600" dirty="0">
                <a:latin typeface="Avenir Medium" charset="0"/>
                <a:ea typeface="Avenir Medium" charset="0"/>
                <a:cs typeface="Avenir Medium" charset="0"/>
              </a:rPr>
              <a:t> corner</a:t>
            </a:r>
          </a:p>
          <a:p>
            <a:pPr lvl="1">
              <a:spcBef>
                <a:spcPts val="300"/>
              </a:spcBef>
            </a:pPr>
            <a:endParaRPr lang="sv-SE" sz="1600" dirty="0">
              <a:latin typeface="Avenir Medium" charset="0"/>
              <a:ea typeface="Avenir Medium" charset="0"/>
              <a:cs typeface="Avenir Medium" charset="0"/>
            </a:endParaRPr>
          </a:p>
          <a:p>
            <a:pPr>
              <a:spcBef>
                <a:spcPts val="300"/>
              </a:spcBef>
            </a:pPr>
            <a:r>
              <a:rPr lang="sv-SE" sz="1800" dirty="0">
                <a:latin typeface="Avenir Medium" charset="0"/>
                <a:ea typeface="Avenir Medium" charset="0"/>
                <a:cs typeface="Avenir Medium" charset="0"/>
              </a:rPr>
              <a:t>Fair Play Cup </a:t>
            </a:r>
          </a:p>
          <a:p>
            <a:pPr lvl="1">
              <a:spcBef>
                <a:spcPts val="300"/>
              </a:spcBef>
            </a:pPr>
            <a:r>
              <a:rPr lang="sv-SE" sz="1600" dirty="0">
                <a:latin typeface="Avenir Medium" charset="0"/>
                <a:ea typeface="Avenir Medium" charset="0"/>
                <a:cs typeface="Avenir Medium" charset="0"/>
              </a:rPr>
              <a:t>Två helger mars-april</a:t>
            </a:r>
          </a:p>
          <a:p>
            <a:pPr lvl="1">
              <a:spcBef>
                <a:spcPts val="300"/>
              </a:spcBef>
            </a:pPr>
            <a:r>
              <a:rPr lang="sv-SE" sz="1600" dirty="0">
                <a:latin typeface="Avenir Medium" charset="0"/>
                <a:ea typeface="Avenir Medium" charset="0"/>
                <a:cs typeface="Avenir Medium" charset="0"/>
              </a:rPr>
              <a:t>Matbespisning Junedalskolan</a:t>
            </a:r>
          </a:p>
          <a:p>
            <a:pPr lvl="1">
              <a:spcBef>
                <a:spcPts val="300"/>
              </a:spcBef>
            </a:pPr>
            <a:r>
              <a:rPr lang="sv-SE" sz="1600" dirty="0">
                <a:latin typeface="Avenir Medium" charset="0"/>
                <a:ea typeface="Avenir Medium" charset="0"/>
                <a:cs typeface="Avenir Medium" charset="0"/>
              </a:rPr>
              <a:t>Obligatoriskt att ALLA ställer upp dessa helger ca 10h/ familj</a:t>
            </a:r>
          </a:p>
          <a:p>
            <a:pPr lvl="1">
              <a:spcBef>
                <a:spcPts val="300"/>
              </a:spcBef>
            </a:pPr>
            <a:endParaRPr lang="sv-SE" sz="1600" dirty="0">
              <a:latin typeface="Avenir Medium" charset="0"/>
              <a:ea typeface="Avenir Medium" charset="0"/>
              <a:cs typeface="Avenir Medium" charset="0"/>
            </a:endParaRPr>
          </a:p>
          <a:p>
            <a:pPr marL="457200" lvl="1" indent="0">
              <a:spcBef>
                <a:spcPts val="300"/>
              </a:spcBef>
              <a:buNone/>
            </a:pPr>
            <a:r>
              <a:rPr lang="sv-SE" sz="1600" dirty="0">
                <a:latin typeface="Avenir Medium" charset="0"/>
                <a:ea typeface="Avenir Medium" charset="0"/>
                <a:cs typeface="Avenir Medium" charset="0"/>
              </a:rPr>
              <a:t>Kiosk planera inköp och sortiment.</a:t>
            </a:r>
          </a:p>
          <a:p>
            <a:pPr marL="457200" lvl="1" indent="0">
              <a:spcBef>
                <a:spcPts val="300"/>
              </a:spcBef>
              <a:buNone/>
            </a:pPr>
            <a:endParaRPr lang="sv-SE" sz="1600" dirty="0">
              <a:latin typeface="Avenir Medium" charset="0"/>
              <a:ea typeface="Avenir Medium" charset="0"/>
              <a:cs typeface="Avenir Medium" charset="0"/>
            </a:endParaRPr>
          </a:p>
          <a:p>
            <a:pPr marL="457200" lvl="1" indent="0">
              <a:spcBef>
                <a:spcPts val="300"/>
              </a:spcBef>
              <a:buNone/>
            </a:pPr>
            <a:endParaRPr lang="sv-SE" sz="1600" dirty="0">
              <a:latin typeface="Avenir Medium" charset="0"/>
              <a:ea typeface="Avenir Medium" charset="0"/>
              <a:cs typeface="Avenir Medium" charset="0"/>
            </a:endParaRPr>
          </a:p>
          <a:p>
            <a:pPr>
              <a:spcBef>
                <a:spcPts val="300"/>
              </a:spcBef>
            </a:pPr>
            <a:endParaRPr lang="sv-SE" sz="2000" dirty="0">
              <a:latin typeface="Avenir Medium" charset="0"/>
              <a:ea typeface="Avenir Medium" charset="0"/>
              <a:cs typeface="Avenir Medium" charset="0"/>
            </a:endParaRPr>
          </a:p>
          <a:p>
            <a:pPr lvl="1">
              <a:spcBef>
                <a:spcPts val="300"/>
              </a:spcBef>
            </a:pPr>
            <a:endParaRPr lang="sv-SE" sz="1600" dirty="0">
              <a:latin typeface="Avenir Medium" charset="0"/>
              <a:ea typeface="Avenir Medium" charset="0"/>
              <a:cs typeface="Avenir Medium" charset="0"/>
            </a:endParaRPr>
          </a:p>
          <a:p>
            <a:pPr marL="457200" lvl="1" indent="0">
              <a:spcBef>
                <a:spcPts val="300"/>
              </a:spcBef>
              <a:buNone/>
            </a:pPr>
            <a:endParaRPr lang="sv-SE" sz="1600" dirty="0">
              <a:latin typeface="Avenir Medium" charset="0"/>
              <a:ea typeface="Avenir Medium" charset="0"/>
              <a:cs typeface="Avenir Medium" charset="0"/>
            </a:endParaRPr>
          </a:p>
        </p:txBody>
      </p:sp>
      <p:sp>
        <p:nvSpPr>
          <p:cNvPr id="4" name="Platshållare för bildnummer 3"/>
          <p:cNvSpPr>
            <a:spLocks noGrp="1"/>
          </p:cNvSpPr>
          <p:nvPr>
            <p:ph type="sldNum" sz="quarter" idx="12"/>
          </p:nvPr>
        </p:nvSpPr>
        <p:spPr/>
        <p:txBody>
          <a:bodyPr/>
          <a:lstStyle/>
          <a:p>
            <a:fld id="{942B727D-7691-4C66-9485-1A97E25B071E}" type="slidenum">
              <a:rPr lang="sv-SE" smtClean="0"/>
              <a:pPr/>
              <a:t>9</a:t>
            </a:fld>
            <a:endParaRPr lang="sv-SE"/>
          </a:p>
        </p:txBody>
      </p:sp>
      <p:pic>
        <p:nvPicPr>
          <p:cNvPr id="5" name="Bildobjekt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520" y="332656"/>
            <a:ext cx="1828800" cy="971550"/>
          </a:xfrm>
          <a:prstGeom prst="rect">
            <a:avLst/>
          </a:prstGeom>
        </p:spPr>
      </p:pic>
    </p:spTree>
    <p:extLst>
      <p:ext uri="{BB962C8B-B14F-4D97-AF65-F5344CB8AC3E}">
        <p14:creationId xmlns:p14="http://schemas.microsoft.com/office/powerpoint/2010/main" val="1641893733"/>
      </p:ext>
    </p:extLst>
  </p:cSld>
  <p:clrMapOvr>
    <a:masterClrMapping/>
  </p:clrMapOvr>
</p:sld>
</file>

<file path=ppt/theme/theme1.xml><?xml version="1.0" encoding="utf-8"?>
<a:theme xmlns:a="http://schemas.openxmlformats.org/drawingml/2006/main" name="Anpassad formgivning">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5136</TotalTime>
  <Words>726</Words>
  <Application>Microsoft Office PowerPoint</Application>
  <PresentationFormat>On-screen Show (4:3)</PresentationFormat>
  <Paragraphs>144</Paragraphs>
  <Slides>14</Slides>
  <Notes>1</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Avenir Heavy</vt:lpstr>
      <vt:lpstr>Avenir Medium</vt:lpstr>
      <vt:lpstr>Calibri</vt:lpstr>
      <vt:lpstr>Anpassad formgivning</vt:lpstr>
      <vt:lpstr>FÖRÄLDRAMÖTE F11  Tisdag 1/10 2023</vt:lpstr>
      <vt:lpstr>LEDARE / TRUPPEN</vt:lpstr>
      <vt:lpstr>KLUBBPOLICY</vt:lpstr>
      <vt:lpstr>VISION &amp; MÅL F11 </vt:lpstr>
      <vt:lpstr>TRÄNINGAR</vt:lpstr>
      <vt:lpstr>SERIESPEL</vt:lpstr>
      <vt:lpstr>Matcher</vt:lpstr>
      <vt:lpstr>CUPER</vt:lpstr>
      <vt:lpstr>FÖRÄLDRAANSVAR</vt:lpstr>
      <vt:lpstr>FÖRÄLDRAGRUPP (Tomas)</vt:lpstr>
      <vt:lpstr>FÖRÄLDRAGRUPP (utses på mötet) </vt:lpstr>
      <vt:lpstr>Övrigt</vt:lpstr>
      <vt:lpstr>Tränings kostnader </vt:lpstr>
      <vt:lpstr>ÖVRIGA 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Jörgen Millton</dc:creator>
  <cp:lastModifiedBy>Sandra Carling</cp:lastModifiedBy>
  <cp:revision>160</cp:revision>
  <cp:lastPrinted>2017-09-17T18:59:37Z</cp:lastPrinted>
  <dcterms:created xsi:type="dcterms:W3CDTF">2015-08-13T10:44:07Z</dcterms:created>
  <dcterms:modified xsi:type="dcterms:W3CDTF">2023-10-08T18:37:11Z</dcterms:modified>
</cp:coreProperties>
</file>