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9" r:id="rId4"/>
    <p:sldId id="268" r:id="rId5"/>
    <p:sldId id="27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902FA-BB79-4002-8446-1FF973E4164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B0594-605E-488C-B088-8A656E1152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18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6280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0512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97EDE-1444-C8AA-7428-AEA3A43E2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52F03ED-0E47-0DE6-9649-016007532F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1FE430F-9BD2-AD27-3788-F69E6A3BFB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7505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A8501-4146-432D-1EB1-58DE4D6EE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A686BB7-FD50-5EE1-185A-274E4BE672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6C0E3CA-8854-9312-DAB8-539286F93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8732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1D446-2D06-A524-3446-820FD899C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8C7AE48-C407-1830-CED9-401025E37F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BB973E6-51D9-CCBC-225B-642DB824B8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343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42C181-8745-BFD0-8E29-3D392E852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355B761-E585-E946-BDF4-15DA2DFA6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0EB927-BEF9-32CC-002F-06A199B27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DF40D7-8A7E-B91D-3541-5D6027BA6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E00861-37C9-C0CE-C849-2498422BE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446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0A3A4E-3FBB-CEA6-D93E-3124B13F4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99F30BA-A994-6AEE-405E-37EBBAAF84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69A90F-79E2-663B-7F52-DD9CC271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BFDED8-7CDB-6E93-37ED-90CD9C6B0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CDC421-264B-CC6C-9AAB-843BF926E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31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8224FE6-2B9F-95CA-8FCC-84DBF55F4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E1F0203-7266-67C8-4987-741C9779C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0291D2-678B-E1B6-4479-C6ADF3EE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180E8E-9872-123E-8559-9635D52B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EA1E18-CE59-58D0-1912-9C8241FFA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9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458798-C9D7-DC9C-2A15-E1AA40489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528161-84E1-F9E0-6BB0-82654E759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2D63FF-7C1B-7898-7946-E0B430419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53EEC4-7FB0-C104-3938-398829A9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44BAE4-DA6C-5D9F-5974-1F9061EC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760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FFD19D-EADE-A10C-1BD0-DFCF1EC0A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B040A2-B800-5A86-FFB9-918C43DC3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6452E2-3F06-55EB-145B-EDA9202B9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4EB162F-B8E9-BC9E-ADE3-A329758F7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BA9F25-FEB1-64D5-059E-9002B09ED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16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FC58E-34AB-0BC0-1E2D-45C86D90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74FB73-60DF-3681-34BC-0A8BB410D0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F3808E8-75B6-2608-1E2A-D59635F47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CC47D86-045B-A532-F5F9-D56F1CC9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38BE38-D9BB-400E-2D2F-88F187C19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DEFDAF7-D9D6-645A-4253-07FC9AB6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476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209AAF-46B9-B84E-E293-584D662C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67B7D45-B9C9-9932-546D-43017DF64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1EAC36-98A1-D0EF-C00D-D6D7648EE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92D81EF-8150-638B-D100-C06AFAA505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CD1B5AE-23EC-EA85-8DED-EF4187081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7FA26B7-E3F9-37DB-4A68-83C6FBE12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951C69E-6E61-E881-C38F-BDF512CC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2FF8CAE-3437-E2DD-BCB8-4196CB7E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50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5AB0E3-2F1A-0A4C-2619-01D25EE04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8FA3D51-CDA2-61E1-FC92-6C6022F08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BC23C7E-B6AE-4959-6914-FE76F47D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B894DF5-1E52-6DF9-83BA-9923FEBA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732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3FF4AC5-51AE-885E-DE30-74217E52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B39F699-CD28-3B3C-A64B-934FABF9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080A83-E94A-D98F-0F6E-54ACF7D8A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743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619083-CB1E-C2E8-6CB7-4C3D4205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1A3F1F-D3D3-2695-F797-B33E482A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BB09B0C-84C9-DE03-7195-34BB7E137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B1A38C-4018-2EE7-5520-6919312F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02C360-446D-D151-4324-D47F71D5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B798999-978B-D329-0966-EF1BBCEB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161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F56C1F-7A85-871E-86E9-0D385C340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DBEC48B-AA57-8F9E-8BEA-EB5D3D753D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DFEA74-61E1-183F-AB66-5711CB9FC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3F6CD2D-28EC-181A-EC8E-4ECDB3F17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3B054D-EBC0-0FED-BB2F-3B8E96373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60AF44-06FE-87E2-CC30-14B641A07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225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92EFCE6-A6E3-F50C-2C0D-A8A261787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A78ED-2AF0-C642-CAB9-EA29F474E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DD6662-0580-F76B-32B7-803A5B3A6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E300A-6593-4066-B436-062BB024BD92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A43EA0-1671-E6A1-0568-B8FEC457B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8867C9-B519-5681-CC0E-FCB698BA7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EC2205-0DFB-4398-99A5-801912BD24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602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93ACD-95FE-AD32-2A46-9DB753F37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800" y="2744932"/>
            <a:ext cx="9144000" cy="1052205"/>
          </a:xfrm>
        </p:spPr>
        <p:txBody>
          <a:bodyPr anchor="ctr">
            <a:normAutofit fontScale="90000"/>
          </a:bodyPr>
          <a:lstStyle/>
          <a:p>
            <a:r>
              <a:rPr lang="sv-SE" b="1" dirty="0"/>
              <a:t>Värdegrund JIK/HIK </a:t>
            </a:r>
            <a:br>
              <a:rPr lang="sv-SE" b="1" dirty="0"/>
            </a:br>
            <a:r>
              <a:rPr lang="sv-SE" sz="4000" b="1" dirty="0"/>
              <a:t>Damjunior 25/26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FF81AE0-8E85-0450-0B09-BBDB07D37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9105"/>
            <a:ext cx="9144000" cy="646785"/>
          </a:xfrm>
        </p:spPr>
        <p:txBody>
          <a:bodyPr>
            <a:normAutofit/>
          </a:bodyPr>
          <a:lstStyle/>
          <a:p>
            <a:r>
              <a:rPr lang="sv-SE" sz="3200" dirty="0"/>
              <a:t>DJ18/Div2/JAS</a:t>
            </a:r>
          </a:p>
        </p:txBody>
      </p:sp>
      <p:pic>
        <p:nvPicPr>
          <p:cNvPr id="7" name="Bildobjekt 6" descr="En bild som visar text, logotyp, cirkel, emblem&#10;&#10;Automatiskt genererad beskrivning">
            <a:extLst>
              <a:ext uri="{FF2B5EF4-FFF2-40B4-BE49-F238E27FC236}">
                <a16:creationId xmlns:a16="http://schemas.microsoft.com/office/drawing/2014/main" id="{6E4397BE-ABDB-EADC-1762-84C0E43EA7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213750"/>
            <a:ext cx="1442438" cy="1017434"/>
          </a:xfrm>
          <a:prstGeom prst="rect">
            <a:avLst/>
          </a:prstGeom>
        </p:spPr>
      </p:pic>
      <p:pic>
        <p:nvPicPr>
          <p:cNvPr id="5" name="Bildobjekt 4" descr="En bild som visar Grafik, grafisk design, Teckensnitt, röd&#10;&#10;Automatiskt genererad beskrivning">
            <a:extLst>
              <a:ext uri="{FF2B5EF4-FFF2-40B4-BE49-F238E27FC236}">
                <a16:creationId xmlns:a16="http://schemas.microsoft.com/office/drawing/2014/main" id="{FC55A52B-DA70-9659-0C12-2BBA5775C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6" y="213749"/>
            <a:ext cx="1084070" cy="67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41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04E794-0603-44BF-2544-0C418D7D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924877"/>
            <a:ext cx="7772400" cy="1043623"/>
          </a:xfrm>
        </p:spPr>
        <p:txBody>
          <a:bodyPr anchor="t">
            <a:noAutofit/>
          </a:bodyPr>
          <a:lstStyle/>
          <a:p>
            <a:pPr algn="ctr"/>
            <a:r>
              <a:rPr lang="sv-SE" sz="4000" b="1" dirty="0"/>
              <a:t>Våra värdeord</a:t>
            </a:r>
            <a:br>
              <a:rPr lang="sv-SE" sz="4000" b="1" dirty="0"/>
            </a:br>
            <a:r>
              <a:rPr lang="sv-SE" sz="4000" b="1" dirty="0"/>
              <a:t>(GRG)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4E7706-0641-8C1F-6CC1-013A1F8A1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825" y="2343852"/>
            <a:ext cx="7367175" cy="2723448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chemeClr val="tx1">
                    <a:alpha val="80000"/>
                  </a:schemeClr>
                </a:solidFill>
              </a:rPr>
              <a:t>G</a:t>
            </a:r>
            <a:r>
              <a:rPr lang="sv-SE" dirty="0">
                <a:solidFill>
                  <a:schemeClr val="tx1">
                    <a:alpha val="80000"/>
                  </a:schemeClr>
                </a:solidFill>
              </a:rPr>
              <a:t>lädje</a:t>
            </a:r>
          </a:p>
          <a:p>
            <a:r>
              <a:rPr lang="sv-SE" b="1" dirty="0">
                <a:solidFill>
                  <a:schemeClr val="tx1">
                    <a:alpha val="80000"/>
                  </a:schemeClr>
                </a:solidFill>
              </a:rPr>
              <a:t>R</a:t>
            </a:r>
            <a:r>
              <a:rPr lang="sv-SE" dirty="0">
                <a:solidFill>
                  <a:schemeClr val="tx1">
                    <a:alpha val="80000"/>
                  </a:schemeClr>
                </a:solidFill>
              </a:rPr>
              <a:t>espekt</a:t>
            </a:r>
          </a:p>
          <a:p>
            <a:r>
              <a:rPr lang="sv-SE" b="1" dirty="0">
                <a:solidFill>
                  <a:schemeClr val="tx1">
                    <a:alpha val="80000"/>
                  </a:schemeClr>
                </a:solidFill>
              </a:rPr>
              <a:t>G</a:t>
            </a:r>
            <a:r>
              <a:rPr lang="sv-SE" dirty="0">
                <a:solidFill>
                  <a:schemeClr val="tx1">
                    <a:alpha val="80000"/>
                  </a:schemeClr>
                </a:solidFill>
              </a:rPr>
              <a:t>emenskap</a:t>
            </a:r>
          </a:p>
          <a:p>
            <a:pPr marL="0" indent="0">
              <a:buNone/>
            </a:pPr>
            <a:endParaRPr lang="sv-SE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7" name="Bildobjekt 6" descr="En bild som visar text, logotyp, cirkel, emblem&#10;&#10;Automatiskt genererad beskrivning">
            <a:extLst>
              <a:ext uri="{FF2B5EF4-FFF2-40B4-BE49-F238E27FC236}">
                <a16:creationId xmlns:a16="http://schemas.microsoft.com/office/drawing/2014/main" id="{D928D3D0-7E86-A36E-8FB9-BBD2157734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352" y="172402"/>
            <a:ext cx="1066800" cy="752475"/>
          </a:xfrm>
          <a:prstGeom prst="rect">
            <a:avLst/>
          </a:prstGeom>
        </p:spPr>
      </p:pic>
      <p:pic>
        <p:nvPicPr>
          <p:cNvPr id="9" name="Bildobjekt 8" descr="En bild som visar Grafik, grafisk design, Teckensnitt, röd&#10;&#10;Automatiskt genererad beskrivning">
            <a:extLst>
              <a:ext uri="{FF2B5EF4-FFF2-40B4-BE49-F238E27FC236}">
                <a16:creationId xmlns:a16="http://schemas.microsoft.com/office/drawing/2014/main" id="{BE7C0A68-08CB-7A54-E96C-C9660568D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48" y="172402"/>
            <a:ext cx="1038370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88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39235-5175-2A0A-831B-9ED1AEDFE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E2EA4-FC3D-DE26-1197-371D8940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928" y="815820"/>
            <a:ext cx="9880669" cy="1194213"/>
          </a:xfrm>
        </p:spPr>
        <p:txBody>
          <a:bodyPr anchor="t">
            <a:normAutofit/>
          </a:bodyPr>
          <a:lstStyle/>
          <a:p>
            <a:pPr algn="ctr"/>
            <a:r>
              <a:rPr lang="sv-SE" sz="4000" b="1" dirty="0"/>
              <a:t>Spelarnas förväntningar på varandra</a:t>
            </a:r>
          </a:p>
        </p:txBody>
      </p:sp>
      <p:pic>
        <p:nvPicPr>
          <p:cNvPr id="7" name="Bildobjekt 6" descr="En bild som visar text, logotyp, cirkel, emblem&#10;&#10;Automatiskt genererad beskrivning">
            <a:extLst>
              <a:ext uri="{FF2B5EF4-FFF2-40B4-BE49-F238E27FC236}">
                <a16:creationId xmlns:a16="http://schemas.microsoft.com/office/drawing/2014/main" id="{9AC4A251-C37B-C7FB-A9D3-07C57FBB0B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352" y="222154"/>
            <a:ext cx="1066800" cy="752475"/>
          </a:xfrm>
          <a:prstGeom prst="rect">
            <a:avLst/>
          </a:prstGeom>
        </p:spPr>
      </p:pic>
      <p:pic>
        <p:nvPicPr>
          <p:cNvPr id="9" name="Bildobjekt 8" descr="En bild som visar Grafik, grafisk design, Teckensnitt, röd&#10;&#10;Automatiskt genererad beskrivning">
            <a:extLst>
              <a:ext uri="{FF2B5EF4-FFF2-40B4-BE49-F238E27FC236}">
                <a16:creationId xmlns:a16="http://schemas.microsoft.com/office/drawing/2014/main" id="{D294703E-0ED5-14C3-9632-3E720AFFAC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58" y="222154"/>
            <a:ext cx="1038370" cy="543001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71502F8-7FFD-5490-4477-5914E3D37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676" y="2010033"/>
            <a:ext cx="3744912" cy="3637987"/>
          </a:xfrm>
        </p:spPr>
        <p:txBody>
          <a:bodyPr>
            <a:normAutofit fontScale="25000" lnSpcReduction="20000"/>
          </a:bodyPr>
          <a:lstStyle/>
          <a:p>
            <a:r>
              <a:rPr lang="sv-SE" sz="6400" dirty="0"/>
              <a:t>Säga HEJ till varandra</a:t>
            </a:r>
          </a:p>
          <a:p>
            <a:pPr lvl="0"/>
            <a:r>
              <a:rPr lang="sv-SE" sz="6400" dirty="0"/>
              <a:t>Peppa både på och utanför planen</a:t>
            </a:r>
          </a:p>
          <a:p>
            <a:pPr lvl="0"/>
            <a:r>
              <a:rPr lang="sv-SE" sz="6400" dirty="0"/>
              <a:t>Ställa krav</a:t>
            </a:r>
          </a:p>
          <a:p>
            <a:pPr lvl="0"/>
            <a:r>
              <a:rPr lang="sv-SE" sz="6400" dirty="0"/>
              <a:t>Låta alla vara sig själva</a:t>
            </a:r>
          </a:p>
          <a:p>
            <a:pPr lvl="0"/>
            <a:r>
              <a:rPr lang="sv-SE" sz="6400" dirty="0"/>
              <a:t>Inkluderande</a:t>
            </a:r>
          </a:p>
          <a:p>
            <a:pPr lvl="0"/>
            <a:r>
              <a:rPr lang="sv-SE" sz="6400" dirty="0"/>
              <a:t>Positiv inställning</a:t>
            </a:r>
          </a:p>
          <a:p>
            <a:pPr lvl="0"/>
            <a:r>
              <a:rPr lang="sv-SE" sz="6400" dirty="0"/>
              <a:t>Lyfta varandra</a:t>
            </a:r>
          </a:p>
          <a:p>
            <a:pPr lvl="0"/>
            <a:r>
              <a:rPr lang="sv-SE" sz="6400" dirty="0"/>
              <a:t>Alltid ge 100% av dagsformen</a:t>
            </a:r>
          </a:p>
          <a:p>
            <a:pPr lvl="0"/>
            <a:r>
              <a:rPr lang="sv-SE" sz="6400" dirty="0"/>
              <a:t>Laget före jaget</a:t>
            </a:r>
          </a:p>
          <a:p>
            <a:pPr lvl="0"/>
            <a:r>
              <a:rPr lang="sv-SE" sz="6400" dirty="0"/>
              <a:t>Öppen för feedback</a:t>
            </a:r>
          </a:p>
          <a:p>
            <a:pPr lvl="0"/>
            <a:r>
              <a:rPr lang="sv-SE" sz="6400" dirty="0"/>
              <a:t>Våga misslyckas</a:t>
            </a:r>
          </a:p>
          <a:p>
            <a:pPr lvl="0"/>
            <a:r>
              <a:rPr lang="sv-SE" sz="6400" dirty="0"/>
              <a:t>Lyssna på tränare och på varandra</a:t>
            </a:r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5600" dirty="0"/>
          </a:p>
          <a:p>
            <a:pPr lvl="0"/>
            <a:endParaRPr lang="sv-SE" dirty="0"/>
          </a:p>
          <a:p>
            <a:pPr marL="0" indent="0">
              <a:buNone/>
            </a:pPr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Avanmäl dig via laget innan 12:00 (ALLTID anledning)</a:t>
            </a:r>
          </a:p>
          <a:p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Skicka SMS efter 12:00 (ALLTID anledning)</a:t>
            </a: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6895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E590F-2084-1988-2A1C-9C9913FE3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144283-7012-780F-1401-C71371A24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928" y="815820"/>
            <a:ext cx="9880669" cy="1194213"/>
          </a:xfrm>
        </p:spPr>
        <p:txBody>
          <a:bodyPr anchor="t">
            <a:normAutofit/>
          </a:bodyPr>
          <a:lstStyle/>
          <a:p>
            <a:pPr algn="ctr"/>
            <a:r>
              <a:rPr lang="sv-SE" sz="4000" b="1" dirty="0"/>
              <a:t>Tränarens förväntningar på spelaren</a:t>
            </a:r>
          </a:p>
        </p:txBody>
      </p:sp>
      <p:pic>
        <p:nvPicPr>
          <p:cNvPr id="7" name="Bildobjekt 6" descr="En bild som visar text, logotyp, cirkel, emblem&#10;&#10;Automatiskt genererad beskrivning">
            <a:extLst>
              <a:ext uri="{FF2B5EF4-FFF2-40B4-BE49-F238E27FC236}">
                <a16:creationId xmlns:a16="http://schemas.microsoft.com/office/drawing/2014/main" id="{009CD895-25B8-6386-286D-A6B259529D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352" y="222154"/>
            <a:ext cx="1066800" cy="752475"/>
          </a:xfrm>
          <a:prstGeom prst="rect">
            <a:avLst/>
          </a:prstGeom>
        </p:spPr>
      </p:pic>
      <p:pic>
        <p:nvPicPr>
          <p:cNvPr id="9" name="Bildobjekt 8" descr="En bild som visar Grafik, grafisk design, Teckensnitt, röd&#10;&#10;Automatiskt genererad beskrivning">
            <a:extLst>
              <a:ext uri="{FF2B5EF4-FFF2-40B4-BE49-F238E27FC236}">
                <a16:creationId xmlns:a16="http://schemas.microsoft.com/office/drawing/2014/main" id="{44DB0BDA-8556-76D7-BA54-8809B92877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58" y="222154"/>
            <a:ext cx="1038370" cy="543001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20E25B8-D2B0-22A0-B558-6E43D859E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376" y="1720397"/>
            <a:ext cx="3744912" cy="4076899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sv-SE" sz="5600" dirty="0"/>
              <a:t>Avanmäl dig via laget innan 12:00 (ALLTID anledning)</a:t>
            </a:r>
          </a:p>
          <a:p>
            <a:r>
              <a:rPr lang="sv-SE" sz="5600" dirty="0"/>
              <a:t>Skicka SMS efter 12:00 (ALLTID anledning)</a:t>
            </a:r>
          </a:p>
          <a:p>
            <a:pPr lvl="0"/>
            <a:r>
              <a:rPr lang="sv-SE" sz="5600" dirty="0"/>
              <a:t>Kom i tid</a:t>
            </a:r>
          </a:p>
          <a:p>
            <a:pPr lvl="0"/>
            <a:r>
              <a:rPr lang="sv-SE" sz="5600" dirty="0"/>
              <a:t>Ge allt på träningen</a:t>
            </a:r>
          </a:p>
          <a:p>
            <a:pPr lvl="0"/>
            <a:r>
              <a:rPr lang="sv-SE" sz="5600" dirty="0"/>
              <a:t>Lyssna &amp; ställ frågor om något är oklart</a:t>
            </a:r>
          </a:p>
          <a:p>
            <a:pPr lvl="0"/>
            <a:r>
              <a:rPr lang="sv-SE" sz="5600" dirty="0"/>
              <a:t>Ställ krav på varandra</a:t>
            </a:r>
          </a:p>
          <a:p>
            <a:pPr lvl="0"/>
            <a:r>
              <a:rPr lang="sv-SE" sz="5600" dirty="0"/>
              <a:t>Bidra till ett öppet, roligt och utvecklande klimat</a:t>
            </a:r>
          </a:p>
          <a:p>
            <a:pPr lvl="0"/>
            <a:r>
              <a:rPr lang="sv-SE" sz="5600" dirty="0"/>
              <a:t>Du representerar föreningen</a:t>
            </a:r>
          </a:p>
          <a:p>
            <a:pPr lvl="0"/>
            <a:r>
              <a:rPr lang="sv-SE" sz="5600" dirty="0"/>
              <a:t>Tacka motståndare och domare efter matchen</a:t>
            </a:r>
          </a:p>
          <a:p>
            <a:pPr lvl="0"/>
            <a:r>
              <a:rPr lang="sv-SE" sz="5600" dirty="0"/>
              <a:t>Ge allt i alla lägen</a:t>
            </a:r>
          </a:p>
          <a:p>
            <a:pPr lvl="0"/>
            <a:r>
              <a:rPr lang="sv-SE" sz="5600" dirty="0"/>
              <a:t>Lita på spelplanen</a:t>
            </a:r>
          </a:p>
          <a:p>
            <a:pPr lvl="0"/>
            <a:r>
              <a:rPr lang="sv-SE" sz="5600" dirty="0"/>
              <a:t>Kom förberedd (mat och sömn)</a:t>
            </a:r>
          </a:p>
          <a:p>
            <a:pPr lvl="0"/>
            <a:r>
              <a:rPr lang="sv-SE" sz="5600" dirty="0"/>
              <a:t>Mobilerna läggs undan när man kommer till samlingen</a:t>
            </a:r>
          </a:p>
          <a:p>
            <a:pPr lvl="0"/>
            <a:r>
              <a:rPr lang="sv-SE" sz="5600" dirty="0"/>
              <a:t>Hälsa på alla när du kommer</a:t>
            </a:r>
          </a:p>
          <a:p>
            <a:pPr lvl="0"/>
            <a:endParaRPr lang="sv-SE" sz="5600" dirty="0"/>
          </a:p>
          <a:p>
            <a:pPr lvl="0"/>
            <a:endParaRPr lang="sv-SE" dirty="0"/>
          </a:p>
          <a:p>
            <a:pPr marL="0" indent="0">
              <a:buNone/>
            </a:pPr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Avanmäl dig via laget innan 12:00 (ALLTID anledning)</a:t>
            </a:r>
          </a:p>
          <a:p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Skicka SMS efter 12:00 (ALLTID anledning)</a:t>
            </a:r>
          </a:p>
          <a:p>
            <a:endParaRPr lang="sv-SE" sz="16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5B926D5-4B53-A7A8-C72D-9346B4DF38EE}"/>
              </a:ext>
            </a:extLst>
          </p:cNvPr>
          <p:cNvSpPr txBox="1"/>
          <p:nvPr/>
        </p:nvSpPr>
        <p:spPr>
          <a:xfrm>
            <a:off x="5217414" y="1572768"/>
            <a:ext cx="34655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Ingen alkohol 48h innan match eller träning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Mobbing är </a:t>
            </a:r>
            <a:r>
              <a:rPr lang="sv-SE" sz="1400" b="1" dirty="0"/>
              <a:t>EJ</a:t>
            </a:r>
            <a:r>
              <a:rPr lang="sv-SE" sz="1400" dirty="0"/>
              <a:t> tillåtet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Vi är </a:t>
            </a:r>
            <a:r>
              <a:rPr lang="sv-SE" sz="1400" b="1" dirty="0"/>
              <a:t>ETT</a:t>
            </a:r>
            <a:r>
              <a:rPr lang="sv-SE" sz="1400" dirty="0"/>
              <a:t> lag. </a:t>
            </a:r>
            <a:r>
              <a:rPr lang="sv-SE" sz="1400" b="1" dirty="0"/>
              <a:t>ALLA</a:t>
            </a:r>
            <a:r>
              <a:rPr lang="sv-SE" sz="1400" dirty="0"/>
              <a:t> i laget är viktiga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Lyssna på tränaren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Acceptera din roll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Samtal sker på träningar om man är besviken eller vill prata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Laget före jaget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Alltid dusch tillsammans efter match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pPr lvl="0"/>
            <a:endParaRPr lang="sv-SE" sz="1400" dirty="0"/>
          </a:p>
          <a:p>
            <a:r>
              <a:rPr lang="sv-SE" sz="1400" b="1" dirty="0"/>
              <a:t>Godkänd anledning att missa träning: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Sjukdom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Skada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1400" dirty="0"/>
              <a:t>Belastning (i dialog med tränare)</a:t>
            </a:r>
          </a:p>
        </p:txBody>
      </p:sp>
    </p:spTree>
    <p:extLst>
      <p:ext uri="{BB962C8B-B14F-4D97-AF65-F5344CB8AC3E}">
        <p14:creationId xmlns:p14="http://schemas.microsoft.com/office/powerpoint/2010/main" val="378922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5A994-04E4-B65F-8BC8-BF4977FF7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401E90-E13F-398C-4E25-5A7BA13BB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368" y="549730"/>
            <a:ext cx="9880669" cy="1194213"/>
          </a:xfrm>
        </p:spPr>
        <p:txBody>
          <a:bodyPr anchor="t">
            <a:normAutofit/>
          </a:bodyPr>
          <a:lstStyle/>
          <a:p>
            <a:pPr algn="ctr"/>
            <a:r>
              <a:rPr lang="sv-SE" sz="4000" b="1" dirty="0"/>
              <a:t>Spelarens förväntningar på </a:t>
            </a:r>
            <a:br>
              <a:rPr lang="sv-SE" sz="4000" b="1" dirty="0"/>
            </a:br>
            <a:r>
              <a:rPr lang="sv-SE" sz="4000" b="1" dirty="0"/>
              <a:t>tränare, ledare och </a:t>
            </a:r>
            <a:r>
              <a:rPr lang="sv-SE" sz="4000" b="1" dirty="0" err="1"/>
              <a:t>sportgrupp</a:t>
            </a:r>
            <a:endParaRPr lang="sv-SE" sz="4000" b="1" dirty="0"/>
          </a:p>
        </p:txBody>
      </p:sp>
      <p:pic>
        <p:nvPicPr>
          <p:cNvPr id="7" name="Bildobjekt 6" descr="En bild som visar text, logotyp, cirkel, emblem&#10;&#10;Automatiskt genererad beskrivning">
            <a:extLst>
              <a:ext uri="{FF2B5EF4-FFF2-40B4-BE49-F238E27FC236}">
                <a16:creationId xmlns:a16="http://schemas.microsoft.com/office/drawing/2014/main" id="{7BDF08F4-880B-5AC3-8561-F1ABA0DF3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352" y="222154"/>
            <a:ext cx="1066800" cy="752475"/>
          </a:xfrm>
          <a:prstGeom prst="rect">
            <a:avLst/>
          </a:prstGeom>
        </p:spPr>
      </p:pic>
      <p:pic>
        <p:nvPicPr>
          <p:cNvPr id="9" name="Bildobjekt 8" descr="En bild som visar Grafik, grafisk design, Teckensnitt, röd&#10;&#10;Automatiskt genererad beskrivning">
            <a:extLst>
              <a:ext uri="{FF2B5EF4-FFF2-40B4-BE49-F238E27FC236}">
                <a16:creationId xmlns:a16="http://schemas.microsoft.com/office/drawing/2014/main" id="{528A03F7-684D-427A-BFE6-AD29F6A691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58" y="222154"/>
            <a:ext cx="1038370" cy="543001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E87652F-8A00-1970-5839-6038B3D0B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952" y="2071519"/>
            <a:ext cx="5061648" cy="4236751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sv-SE" sz="6400" dirty="0"/>
              <a:t>Ingen favorisering</a:t>
            </a:r>
          </a:p>
          <a:p>
            <a:r>
              <a:rPr lang="sv-SE" sz="6400" dirty="0"/>
              <a:t>Rättvisa</a:t>
            </a:r>
          </a:p>
          <a:p>
            <a:r>
              <a:rPr lang="sv-SE" sz="6400" dirty="0"/>
              <a:t>Bra kroppsspråk</a:t>
            </a:r>
          </a:p>
          <a:p>
            <a:pPr lvl="0"/>
            <a:r>
              <a:rPr lang="sv-SE" sz="6400" dirty="0"/>
              <a:t>Ge feedback till alla, både positiv och negativ</a:t>
            </a:r>
          </a:p>
          <a:p>
            <a:pPr lvl="0"/>
            <a:r>
              <a:rPr lang="sv-SE" sz="6400" dirty="0"/>
              <a:t>Aktiva under träning och  match</a:t>
            </a:r>
          </a:p>
          <a:p>
            <a:r>
              <a:rPr lang="sv-SE" sz="6400" dirty="0"/>
              <a:t>Positiva och peppande</a:t>
            </a:r>
          </a:p>
          <a:p>
            <a:pPr lvl="0"/>
            <a:r>
              <a:rPr lang="sv-SE" sz="6400" dirty="0"/>
              <a:t>Våga ställa krav</a:t>
            </a:r>
          </a:p>
          <a:p>
            <a:pPr lvl="0"/>
            <a:r>
              <a:rPr lang="sv-SE" sz="6400" dirty="0"/>
              <a:t>Förståelse för spelarens status (skador, mående)</a:t>
            </a:r>
          </a:p>
          <a:p>
            <a:pPr lvl="0"/>
            <a:r>
              <a:rPr lang="sv-SE" sz="6400" dirty="0"/>
              <a:t>Tydliga på både träning och match</a:t>
            </a:r>
          </a:p>
          <a:p>
            <a:pPr lvl="0"/>
            <a:r>
              <a:rPr lang="sv-SE" sz="6400" dirty="0"/>
              <a:t>Förberedda</a:t>
            </a:r>
          </a:p>
          <a:p>
            <a:r>
              <a:rPr lang="sv-SE" sz="6400" dirty="0"/>
              <a:t>Varierande övningar</a:t>
            </a:r>
          </a:p>
          <a:p>
            <a:pPr lvl="0"/>
            <a:r>
              <a:rPr lang="sv-SE" sz="6400" dirty="0"/>
              <a:t>Lära känna alla och ha individuella samtal</a:t>
            </a:r>
          </a:p>
          <a:p>
            <a:pPr lvl="0"/>
            <a:r>
              <a:rPr lang="sv-SE" sz="6400" dirty="0"/>
              <a:t>Bra samarbete mellan tränare i lagen</a:t>
            </a:r>
          </a:p>
          <a:p>
            <a:pPr lvl="0"/>
            <a:r>
              <a:rPr lang="sv-SE" sz="6400" dirty="0"/>
              <a:t>Krav gällande frånvaro</a:t>
            </a:r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1400" dirty="0"/>
          </a:p>
          <a:p>
            <a:pPr lvl="0"/>
            <a:endParaRPr lang="sv-SE" sz="5600" dirty="0"/>
          </a:p>
          <a:p>
            <a:pPr lvl="0"/>
            <a:endParaRPr lang="sv-SE" dirty="0"/>
          </a:p>
          <a:p>
            <a:pPr marL="0" indent="0">
              <a:buNone/>
            </a:pPr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Avanmäl dig via laget innan 12:00 (ALLTID anledning)</a:t>
            </a:r>
          </a:p>
          <a:p>
            <a:r>
              <a:rPr lang="sv-SE" sz="1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Skicka SMS efter 12:00 (ALLTID anledning)</a:t>
            </a: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43418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339</Words>
  <Application>Microsoft Office PowerPoint</Application>
  <PresentationFormat>Bredbild</PresentationFormat>
  <Paragraphs>87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Office-tema</vt:lpstr>
      <vt:lpstr>Värdegrund JIK/HIK  Damjunior 25/26 </vt:lpstr>
      <vt:lpstr>Våra värdeord (GRG)</vt:lpstr>
      <vt:lpstr>Spelarnas förväntningar på varandra</vt:lpstr>
      <vt:lpstr>Tränarens förväntningar på spelaren</vt:lpstr>
      <vt:lpstr>Spelarens förväntningar på  tränare, ledare och sportgrupp</vt:lpstr>
    </vt:vector>
  </TitlesOfParts>
  <Company>Jordbruksverket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Åsa-Malin Hellström</dc:creator>
  <cp:lastModifiedBy>Åsa-Malin Hellström</cp:lastModifiedBy>
  <cp:revision>11</cp:revision>
  <dcterms:created xsi:type="dcterms:W3CDTF">2025-09-14T08:30:58Z</dcterms:created>
  <dcterms:modified xsi:type="dcterms:W3CDTF">2025-09-15T10:08:33Z</dcterms:modified>
</cp:coreProperties>
</file>