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Economica"/>
      <p:regular r:id="rId24"/>
      <p:bold r:id="rId25"/>
      <p:italic r:id="rId26"/>
      <p:boldItalic r:id="rId27"/>
    </p:embeddedFont>
    <p:embeddedFont>
      <p:font typeface="Open Sans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Economica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Economica-italic.fntdata"/><Relationship Id="rId25" Type="http://schemas.openxmlformats.org/officeDocument/2006/relationships/font" Target="fonts/Economica-bold.fntdata"/><Relationship Id="rId28" Type="http://schemas.openxmlformats.org/officeDocument/2006/relationships/font" Target="fonts/OpenSans-regular.fntdata"/><Relationship Id="rId27" Type="http://schemas.openxmlformats.org/officeDocument/2006/relationships/font" Target="fonts/Economic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pen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OpenSans-boldItalic.fntdata"/><Relationship Id="rId30" Type="http://schemas.openxmlformats.org/officeDocument/2006/relationships/font" Target="fonts/OpenSans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c82020b0fc_0_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c82020b0fc_0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82020b0fc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c82020b0fc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c82020b0fc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c82020b0fc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c82020b0fc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c82020b0fc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c82020b0fc_0_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c82020b0fc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c82020b0fc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c82020b0fc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82416db0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c82416db0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c86e34b34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c86e34b34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c82020b0fc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c82020b0fc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82020b0fc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82020b0fc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c82020b0fc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c82020b0fc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c82020b0fc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c82020b0fc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82416db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c82416db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82020b0fc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82020b0fc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82020b0fc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82020b0fc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c82020b0fc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c82020b0fc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82416db0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c82416db0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mailto:idrott@kopparhalsan.se" TargetMode="External"/><Relationship Id="rId4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laget.se" TargetMode="External"/><Relationship Id="rId4" Type="http://schemas.openxmlformats.org/officeDocument/2006/relationships/hyperlink" Target="http://laget.se" TargetMode="External"/><Relationship Id="rId5" Type="http://schemas.openxmlformats.org/officeDocument/2006/relationships/hyperlink" Target="http://laget.se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3"/>
          <p:cNvPicPr preferRelativeResize="0"/>
          <p:nvPr/>
        </p:nvPicPr>
        <p:blipFill rotWithShape="1">
          <a:blip r:embed="rId3">
            <a:alphaModFix/>
          </a:blip>
          <a:srcRect b="33439" l="0" r="0" t="0"/>
          <a:stretch/>
        </p:blipFill>
        <p:spPr>
          <a:xfrm>
            <a:off x="1779650" y="888000"/>
            <a:ext cx="5735400" cy="313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Kläder &amp; Utrustning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25" name="Google Shape;12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2"/>
          <p:cNvSpPr txBox="1"/>
          <p:nvPr>
            <p:ph type="title"/>
          </p:nvPr>
        </p:nvSpPr>
        <p:spPr>
          <a:xfrm>
            <a:off x="773700" y="2626375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Klädinventering - vad har ni?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Klädbeställning - Q1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Vad behövs: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Grön ställ (grön matchtröja, gröna shorts, gröna strumpor)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Vit ställ </a:t>
            </a:r>
            <a:r>
              <a:rPr lang="sv" sz="2790"/>
              <a:t>(vit matchtröja, gröna shorts, vita strumpor)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Hoodie, grön zip eller likvärdig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Svarta överdragsbyxor (valfria)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…</a:t>
            </a:r>
            <a:endParaRPr sz="279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 txBox="1"/>
          <p:nvPr>
            <p:ph type="title"/>
          </p:nvPr>
        </p:nvSpPr>
        <p:spPr>
          <a:xfrm>
            <a:off x="651275" y="265975"/>
            <a:ext cx="68103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Sponsring &amp; försäljningsaktiviteter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32" name="Google Shape;13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3"/>
          <p:cNvSpPr txBox="1"/>
          <p:nvPr>
            <p:ph type="title"/>
          </p:nvPr>
        </p:nvSpPr>
        <p:spPr>
          <a:xfrm>
            <a:off x="773700" y="2265875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Sponsorer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EXIGO, SKANTZ Consulting AB, Fyrklövern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Vi behöver fler!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Försäljningar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Newbody, Kryddor, Ullmax - Inget bestämt!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Julgransinsamling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Januari </a:t>
            </a:r>
            <a:endParaRPr sz="279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type="title"/>
          </p:nvPr>
        </p:nvSpPr>
        <p:spPr>
          <a:xfrm>
            <a:off x="651275" y="265975"/>
            <a:ext cx="68103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L</a:t>
            </a:r>
            <a:r>
              <a:rPr lang="sv">
                <a:solidFill>
                  <a:srgbClr val="38761D"/>
                </a:solidFill>
              </a:rPr>
              <a:t>agkassa 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39" name="Google Shape;13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4" title="image00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24299" y="1249679"/>
            <a:ext cx="3077375" cy="3219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4" title="image00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85049" y="1249675"/>
            <a:ext cx="2968501" cy="2148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4" title="image003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" y="1249675"/>
            <a:ext cx="2488524" cy="3412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8761D"/>
                </a:solidFill>
              </a:rPr>
              <a:t>Kiosk &amp; städpass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48" name="Google Shape;14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5"/>
          <p:cNvSpPr txBox="1"/>
          <p:nvPr>
            <p:ph type="title"/>
          </p:nvPr>
        </p:nvSpPr>
        <p:spPr>
          <a:xfrm>
            <a:off x="773700" y="2165975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Matchkiosk: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1 gång/ säsång. 2-3 personer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Bingokiosk: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1 gång / säsång. 2 personer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Städning: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3 gånger/ </a:t>
            </a:r>
            <a:r>
              <a:rPr lang="sv" sz="2790"/>
              <a:t>säsong. 1-</a:t>
            </a:r>
            <a:r>
              <a:rPr lang="sv" sz="2790"/>
              <a:t>2 personer per gång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Städmaterial: Linda Gårdstam</a:t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type="title"/>
          </p:nvPr>
        </p:nvSpPr>
        <p:spPr>
          <a:xfrm>
            <a:off x="763650" y="2168800"/>
            <a:ext cx="77832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100"/>
              <a:t>Tillsammans med P12</a:t>
            </a:r>
            <a:endParaRPr sz="310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100"/>
              <a:t>Lika förra året</a:t>
            </a:r>
            <a:endParaRPr sz="310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100"/>
              <a:t>Arbetsuppgifter kommer att fördelas ut</a:t>
            </a:r>
            <a:endParaRPr sz="310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sv" sz="3100"/>
              <a:t>Stor bemanning och flera </a:t>
            </a:r>
            <a:r>
              <a:rPr lang="sv" sz="3100"/>
              <a:t>parallella</a:t>
            </a:r>
            <a:r>
              <a:rPr lang="sv" sz="3100"/>
              <a:t> arbetspass. </a:t>
            </a:r>
            <a:endParaRPr sz="310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sv" sz="3100"/>
              <a:t>Eldvakter, Grill, Kiosk, Fiskdamm, Sockervadd, Lotter, Tävlingar mm?</a:t>
            </a:r>
            <a:endParaRPr sz="310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100"/>
              <a:t>Ger ca 10000 kr in till kassan</a:t>
            </a:r>
            <a:endParaRPr sz="3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</p:txBody>
      </p:sp>
      <p:sp>
        <p:nvSpPr>
          <p:cNvPr id="155" name="Google Shape;155;p26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Valborgsfirande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56" name="Google Shape;15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773700" y="2096075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-42608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455"/>
              <a:t>Arbetsuppgifter på Klinta/Ullviliden</a:t>
            </a:r>
            <a:r>
              <a:rPr lang="sv" sz="3455"/>
              <a:t> kommer att fördelas ut.</a:t>
            </a:r>
            <a:endParaRPr sz="3455"/>
          </a:p>
          <a:p>
            <a:pPr indent="-42608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455"/>
              <a:t>Tjejerna deltar: F15 U</a:t>
            </a:r>
            <a:endParaRPr sz="3455"/>
          </a:p>
          <a:p>
            <a:pPr indent="-42608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sv" sz="3455"/>
              <a:t>11-11 minst 5 matcher</a:t>
            </a:r>
            <a:endParaRPr sz="3455"/>
          </a:p>
          <a:p>
            <a:pPr indent="-42608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sv" sz="3455"/>
              <a:t>Lördag 08.00 – Måndag (Tisdag em) </a:t>
            </a:r>
            <a:endParaRPr sz="3455"/>
          </a:p>
          <a:p>
            <a:pPr indent="-42608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sv" sz="3455"/>
              <a:t>Buss gratis under cupen i stan</a:t>
            </a:r>
            <a:endParaRPr sz="3455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900"/>
          </a:p>
        </p:txBody>
      </p:sp>
      <p:sp>
        <p:nvSpPr>
          <p:cNvPr id="162" name="Google Shape;162;p27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Aroscupen 13-16 juni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63" name="Google Shape;16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>
            <p:ph type="title"/>
          </p:nvPr>
        </p:nvSpPr>
        <p:spPr>
          <a:xfrm>
            <a:off x="773700" y="2335775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-40290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050"/>
              <a:t>Irsta startar samarbete med Kopparhälsan, kontaktuppgifter </a:t>
            </a:r>
            <a:r>
              <a:rPr lang="sv" sz="305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idrott@kopparhalsan.se</a:t>
            </a:r>
            <a:endParaRPr sz="3050"/>
          </a:p>
          <a:p>
            <a:pPr indent="-40290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050"/>
              <a:t>Pågående översyn av byggnader för omklädningsrum och kansli (både Klinta och Ullviliden)</a:t>
            </a:r>
            <a:endParaRPr sz="3050"/>
          </a:p>
          <a:p>
            <a:pPr indent="-40290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➢"/>
            </a:pPr>
            <a:r>
              <a:rPr lang="sv" sz="3050"/>
              <a:t>Behov av personer som vill engagera sig i ungdomssektionen, kontakta kansli@irsta..se</a:t>
            </a:r>
            <a:endParaRPr sz="3050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900"/>
          </a:p>
        </p:txBody>
      </p:sp>
      <p:sp>
        <p:nvSpPr>
          <p:cNvPr id="169" name="Google Shape;169;p28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Info från Irsta IF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70" name="Google Shape;170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Kom ihåg	</a:t>
            </a:r>
            <a:endParaRPr/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Svara ALLTID på kallelse på </a:t>
            </a:r>
            <a:r>
              <a:rPr lang="sv" u="sng">
                <a:solidFill>
                  <a:schemeClr val="hlink"/>
                </a:solidFill>
                <a:hlinkClick r:id="rId3"/>
              </a:rPr>
              <a:t>laget.se</a:t>
            </a:r>
            <a:r>
              <a:rPr lang="sv"/>
              <a:t>. Ange orsak vid “deltar ej”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Dubbelkolla era kontaktuppgifter på </a:t>
            </a:r>
            <a:r>
              <a:rPr lang="sv" u="sng">
                <a:solidFill>
                  <a:schemeClr val="hlink"/>
                </a:solidFill>
                <a:hlinkClick r:id="rId4"/>
              </a:rPr>
              <a:t>laget.se</a:t>
            </a:r>
            <a:r>
              <a:rPr lang="sv"/>
              <a:t> och säkerställ att era döttrars kontakuppgifter ställer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Snabb info kring matcher och träningar skickas ut via </a:t>
            </a:r>
            <a:r>
              <a:rPr lang="sv" u="sng">
                <a:solidFill>
                  <a:schemeClr val="hlink"/>
                </a:solidFill>
                <a:hlinkClick r:id="rId5"/>
              </a:rPr>
              <a:t>laget.se</a:t>
            </a:r>
            <a:r>
              <a:rPr lang="sv"/>
              <a:t> och “Supertext”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?</a:t>
            </a:r>
            <a:endParaRPr/>
          </a:p>
        </p:txBody>
      </p:sp>
      <p:sp>
        <p:nvSpPr>
          <p:cNvPr id="182" name="Google Shape;182;p30"/>
          <p:cNvSpPr txBox="1"/>
          <p:nvPr>
            <p:ph type="title"/>
          </p:nvPr>
        </p:nvSpPr>
        <p:spPr>
          <a:xfrm>
            <a:off x="651275" y="265975"/>
            <a:ext cx="67206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Övriga frågor och input från er föräldrar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83" name="Google Shape;18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Agenda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050" y="1221075"/>
            <a:ext cx="4098132" cy="298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ctrTitle"/>
          </p:nvPr>
        </p:nvSpPr>
        <p:spPr>
          <a:xfrm>
            <a:off x="2898000" y="1691099"/>
            <a:ext cx="3348000" cy="176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5400">
                <a:solidFill>
                  <a:srgbClr val="38761D"/>
                </a:solidFill>
              </a:rPr>
              <a:t>Nytt Namn </a:t>
            </a:r>
            <a:endParaRPr sz="5400">
              <a:solidFill>
                <a:srgbClr val="38761D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5400">
                <a:solidFill>
                  <a:srgbClr val="38761D"/>
                </a:solidFill>
              </a:rPr>
              <a:t>F</a:t>
            </a:r>
            <a:r>
              <a:rPr b="1" lang="sv" sz="5400">
                <a:solidFill>
                  <a:srgbClr val="38761D"/>
                </a:solidFill>
              </a:rPr>
              <a:t>15 U</a:t>
            </a:r>
            <a:endParaRPr b="1" sz="5400">
              <a:solidFill>
                <a:srgbClr val="38761D"/>
              </a:solidFill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1928725" y="1196700"/>
            <a:ext cx="2077200" cy="308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1100" u="sng">
                <a:latin typeface="Calibri"/>
                <a:ea typeface="Calibri"/>
                <a:cs typeface="Calibri"/>
                <a:sym typeface="Calibri"/>
              </a:rPr>
              <a:t>Födda 2010 (3st)</a:t>
            </a:r>
            <a:endParaRPr b="1" sz="11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Milla Backman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My Lindbom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Märta Granberg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1100" u="sng">
                <a:latin typeface="Calibri"/>
                <a:ea typeface="Calibri"/>
                <a:cs typeface="Calibri"/>
                <a:sym typeface="Calibri"/>
              </a:rPr>
              <a:t>Födda 2011 (12st)</a:t>
            </a:r>
            <a:endParaRPr b="1" sz="11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Alice Norrstrand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Bella Gardelin Sidenström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Ebba Bägén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Freja Lindgren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Iris Söderqvist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Julia Wadstedt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Leia Strömberg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Linnea Rydeling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Maja Råket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Milia Leonian Pettersson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Tyra Lindbom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>
            <p:ph type="title"/>
          </p:nvPr>
        </p:nvSpPr>
        <p:spPr>
          <a:xfrm>
            <a:off x="651275" y="265975"/>
            <a:ext cx="7409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T</a:t>
            </a:r>
            <a:r>
              <a:rPr lang="sv">
                <a:solidFill>
                  <a:srgbClr val="38761D"/>
                </a:solidFill>
              </a:rPr>
              <a:t>ruppen 2026 - Irsta F15 U - 29 tjejer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84" name="Google Shape;84;p16"/>
          <p:cNvSpPr txBox="1"/>
          <p:nvPr>
            <p:ph type="title"/>
          </p:nvPr>
        </p:nvSpPr>
        <p:spPr>
          <a:xfrm>
            <a:off x="4170200" y="1137225"/>
            <a:ext cx="2077200" cy="39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v" sz="1100" u="sng">
                <a:latin typeface="Calibri"/>
                <a:ea typeface="Calibri"/>
                <a:cs typeface="Calibri"/>
                <a:sym typeface="Calibri"/>
              </a:rPr>
              <a:t>Födda 2012 (14st)</a:t>
            </a:r>
            <a:endParaRPr b="1" sz="11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Amanda Carleberg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Astrid Andersson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Astrid Zetterqvist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Clara Garberg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Delia Lindblad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Edit Lundstedt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Elsa Sundvall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Greta Gårdstam (Målvakt)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Ida Persson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Lily Skantz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Lovi Bjerke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Saga Fors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Sally Jackson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1100">
                <a:latin typeface="Calibri"/>
                <a:ea typeface="Calibri"/>
                <a:cs typeface="Calibri"/>
                <a:sym typeface="Calibri"/>
              </a:rPr>
              <a:t>Svea Ejlegård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670350" y="1403850"/>
            <a:ext cx="78033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700"/>
          </a:p>
          <a:p>
            <a:pPr indent="-403225" lvl="0" marL="457200" rtl="0" algn="l"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Huvudtränare: Malin, Johan, </a:t>
            </a:r>
            <a:endParaRPr sz="2750"/>
          </a:p>
          <a:p>
            <a:pPr indent="-403225" lvl="0" marL="457200" rtl="0" algn="l"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Assisterande: Daniel, Henrik, Lars, Tobbe </a:t>
            </a:r>
            <a:endParaRPr sz="2750"/>
          </a:p>
          <a:p>
            <a:pPr indent="-403225" lvl="0" marL="457200" rtl="0" algn="l"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Lagledare: Mia &amp; Tove</a:t>
            </a:r>
            <a:endParaRPr sz="2750"/>
          </a:p>
          <a:p>
            <a:pPr indent="-403225" lvl="0" marL="457200" rtl="0" algn="l"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Ekonomi: Christian</a:t>
            </a:r>
            <a:endParaRPr sz="2750"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Tränare &amp; Lagledare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773700" y="2147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Måndag: 19.30-21.00 Hamre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Torsdag: 17.30-18.30 Ullviliden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Söndag: 14.45 plåthall eller 18.30-20.00 Hamre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Träningsnärvaro &amp; laguttagning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Skriv </a:t>
            </a:r>
            <a:r>
              <a:rPr i="1" lang="sv" sz="2790" u="sng"/>
              <a:t>varför </a:t>
            </a:r>
            <a:r>
              <a:rPr lang="sv" sz="2790"/>
              <a:t>man inte kommer på träningen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Mer konditionsträning och fys och styrka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Målvakt: Greta +2 tjejer har visat intresse.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Målvaktsträning</a:t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  <p:sp>
        <p:nvSpPr>
          <p:cNvPr id="97" name="Google Shape;97;p18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Träningstider (just nu)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Seriespel 2026 &amp; Träningsmatcher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/>
          <p:nvPr>
            <p:ph type="title"/>
          </p:nvPr>
        </p:nvSpPr>
        <p:spPr>
          <a:xfrm>
            <a:off x="773700" y="22279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2 lag i Grön serie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11x11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Träningsmatcher: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7 mars Romfartuna, Wenströmska A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15 mars BK30, Wenströmska A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19 april Sala FF, Wenströmska A</a:t>
            </a:r>
            <a:endParaRPr sz="279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Cuper 2026 -2027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>
            <p:ph type="title"/>
          </p:nvPr>
        </p:nvSpPr>
        <p:spPr>
          <a:xfrm>
            <a:off x="773700" y="19662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2026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Aroscupen - separat slide 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En till sommarcup - </a:t>
            </a:r>
            <a:r>
              <a:rPr lang="sv" sz="2790"/>
              <a:t>svarsformulär</a:t>
            </a:r>
            <a:r>
              <a:rPr lang="sv" sz="2790"/>
              <a:t> </a:t>
            </a:r>
            <a:r>
              <a:rPr lang="sv" sz="2790"/>
              <a:t>utskickat</a:t>
            </a:r>
            <a:endParaRPr sz="2790"/>
          </a:p>
          <a:p>
            <a:pPr indent="-405765" lvl="0" marL="457200" rtl="0" algn="l">
              <a:spcBef>
                <a:spcPts val="0"/>
              </a:spcBef>
              <a:spcAft>
                <a:spcPts val="0"/>
              </a:spcAft>
              <a:buSzPts val="2790"/>
              <a:buChar char="➢"/>
            </a:pPr>
            <a:r>
              <a:rPr lang="sv" sz="2790"/>
              <a:t>2027</a:t>
            </a:r>
            <a:endParaRPr sz="2790"/>
          </a:p>
          <a:p>
            <a:pPr indent="-405765" lvl="1" marL="914400" rtl="0" algn="l">
              <a:spcBef>
                <a:spcPts val="0"/>
              </a:spcBef>
              <a:spcAft>
                <a:spcPts val="0"/>
              </a:spcAft>
              <a:buSzPts val="2790"/>
              <a:buChar char="○"/>
            </a:pPr>
            <a:r>
              <a:rPr lang="sv" sz="2790"/>
              <a:t>Vi siktar mot Gothia Cup i Göteborg i juli v. 28. </a:t>
            </a:r>
            <a:endParaRPr sz="279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type="title"/>
          </p:nvPr>
        </p:nvSpPr>
        <p:spPr>
          <a:xfrm>
            <a:off x="651275" y="265975"/>
            <a:ext cx="58917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>
                <a:solidFill>
                  <a:srgbClr val="38761D"/>
                </a:solidFill>
              </a:rPr>
              <a:t>Övriga aktiviteter som planeras</a:t>
            </a:r>
            <a:endParaRPr>
              <a:solidFill>
                <a:srgbClr val="38761D"/>
              </a:solidFill>
            </a:endParaRPr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4775" y="4156975"/>
            <a:ext cx="703825" cy="895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1"/>
          <p:cNvSpPr txBox="1"/>
          <p:nvPr>
            <p:ph type="title"/>
          </p:nvPr>
        </p:nvSpPr>
        <p:spPr>
          <a:xfrm>
            <a:off x="773700" y="113730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03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Ytterligare aktivitet för teambuilding v12 ? </a:t>
            </a:r>
            <a:endParaRPr sz="2750"/>
          </a:p>
          <a:p>
            <a:pPr indent="-403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50"/>
              <a:buChar char="➢"/>
            </a:pPr>
            <a:r>
              <a:rPr lang="sv" sz="2750"/>
              <a:t>Utbildning i kost och näringslära planeras tillsammans med SISU</a:t>
            </a:r>
            <a:endParaRPr sz="275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59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