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</p:sldMasterIdLst>
  <p:notesMasterIdLst>
    <p:notesMasterId r:id="rId30"/>
  </p:notesMasterIdLst>
  <p:handoutMasterIdLst>
    <p:handoutMasterId r:id="rId31"/>
  </p:handoutMasterIdLst>
  <p:sldIdLst>
    <p:sldId id="289" r:id="rId5"/>
    <p:sldId id="288" r:id="rId6"/>
    <p:sldId id="276" r:id="rId7"/>
    <p:sldId id="283" r:id="rId8"/>
    <p:sldId id="261" r:id="rId9"/>
    <p:sldId id="290" r:id="rId10"/>
    <p:sldId id="264" r:id="rId11"/>
    <p:sldId id="265" r:id="rId12"/>
    <p:sldId id="266" r:id="rId13"/>
    <p:sldId id="291" r:id="rId14"/>
    <p:sldId id="267" r:id="rId15"/>
    <p:sldId id="292" r:id="rId16"/>
    <p:sldId id="295" r:id="rId17"/>
    <p:sldId id="301" r:id="rId18"/>
    <p:sldId id="303" r:id="rId19"/>
    <p:sldId id="297" r:id="rId20"/>
    <p:sldId id="298" r:id="rId21"/>
    <p:sldId id="299" r:id="rId22"/>
    <p:sldId id="300" r:id="rId23"/>
    <p:sldId id="262" r:id="rId24"/>
    <p:sldId id="263" r:id="rId25"/>
    <p:sldId id="293" r:id="rId26"/>
    <p:sldId id="302" r:id="rId27"/>
    <p:sldId id="304" r:id="rId28"/>
    <p:sldId id="2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E4D223-5BD4-44DA-A8D6-568B71985697}" v="113" dt="2025-03-31T09:51:18.777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4694" autoAdjust="0"/>
  </p:normalViewPr>
  <p:slideViewPr>
    <p:cSldViewPr snapToGrid="0">
      <p:cViewPr varScale="1">
        <p:scale>
          <a:sx n="58" d="100"/>
          <a:sy n="58" d="100"/>
        </p:scale>
        <p:origin x="2322" y="17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16356-3B28-4AAF-8099-7941810E2475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DA344-5FA2-43F7-9D95-CA56C82B0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44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5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34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4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5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40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99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69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73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8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6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9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1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AAEB19-4B49-2801-9B15-7682CDF04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23C3EC-28B3-4644-8BE5-3288734B4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4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1BBEEFE-AE8A-8083-54B6-DBE9BC0E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4FF31D-04D7-B1F4-53B1-AA4170602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040EF-92FF-AEA1-BBA6-A4B739E1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59A84-C321-FDF9-555F-1FB322EB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05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EC6AF9-CC07-5258-9160-8C639153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C6DCCE-3025-75FB-9405-8D51DCD63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16CCC3-736F-49AC-F079-9A090DAA8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BF578A-ADDB-6713-E5AD-0FF27EDC2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620" y="4766434"/>
            <a:ext cx="12207240" cy="2121408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28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CF0EA4-D201-44E7-3558-D05CB4233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81E18B-2347-8DB6-2A7F-3EAC100A4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7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CBD635-4863-B127-5668-D2C7DA8CD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629720-DD91-8012-686D-AABA43987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1000"/>
              </a:spcBef>
              <a:spcAft>
                <a:spcPts val="1500"/>
              </a:spcAft>
              <a:defRPr sz="1800"/>
            </a:lvl2pPr>
            <a:lvl3pPr>
              <a:spcBef>
                <a:spcPts val="1000"/>
              </a:spcBef>
              <a:spcAft>
                <a:spcPts val="1500"/>
              </a:spcAft>
              <a:defRPr sz="1800"/>
            </a:lvl3pPr>
            <a:lvl4pPr>
              <a:spcBef>
                <a:spcPts val="1000"/>
              </a:spcBef>
              <a:spcAft>
                <a:spcPts val="1500"/>
              </a:spcAft>
              <a:defRPr sz="1800"/>
            </a:lvl4pPr>
            <a:lvl5pPr>
              <a:spcBef>
                <a:spcPts val="1000"/>
              </a:spcBef>
              <a:spcAft>
                <a:spcPts val="1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374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E49FCE-658C-FF5A-6405-3D10F1AC1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03C516-D418-5E3E-1E4E-1DF84643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F5B15-0E8A-A82C-6E9C-FCF3FBAAD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4B33CA-9490-C8E1-FE4F-06367AF29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86824F-3198-FE44-5A4A-70312048D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58CD71-6E97-B6A9-11B6-867ED408D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9FDAA6-BDE8-D6C3-17CD-F87BFB54F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2A0738D-E9A9-14B7-4739-62E402B0C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4961" y="2032663"/>
            <a:ext cx="4463005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766D4CB-8BCE-C6EE-EF57-A8A819EBD3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1720" y="2032663"/>
            <a:ext cx="5212080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56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9208B-0FD2-A7E3-5202-0F18392AE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010E2-9C6F-C582-1E3A-F5D43D0FF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D2B8AF-94DE-C211-EAE7-0971C111B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47A2AC-F284-077E-9A14-EB7D1DE62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91F1F-5151-2442-2B89-CE0AB1178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BD82AC-3C5B-819E-E0FF-157D74B84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299648-2E6E-FA0D-85E4-8884BE34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46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0B3A65-BB60-F2B4-4CF4-19A7C53F1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1DB8D5-B954-BFC9-C8D8-F0491CCBE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7D69F-27D7-2C68-A17D-3F1399C8B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6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95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9C8ABD-000F-7A94-A7B0-9589F4FEF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C3A554-E5A9-B3CB-913D-45DBFBA79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3A8DF3-F55A-2494-C55D-8FB94BBC6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9DC86E-6F8A-B036-5CB2-AA8A79837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9E0C03-C633-9356-4E28-678BAB7A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C8A4F7-6C4C-719B-298F-3B81223D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7E5D8B-D6BC-19AE-C0C9-249A55617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800"/>
            </a:lvl2pPr>
            <a:lvl3pPr>
              <a:spcBef>
                <a:spcPts val="1000"/>
              </a:spcBef>
              <a:spcAft>
                <a:spcPts val="500"/>
              </a:spcAft>
              <a:defRPr sz="1800"/>
            </a:lvl3pPr>
            <a:lvl4pPr>
              <a:spcBef>
                <a:spcPts val="1000"/>
              </a:spcBef>
              <a:spcAft>
                <a:spcPts val="500"/>
              </a:spcAft>
              <a:defRPr sz="1800"/>
            </a:lvl4pPr>
            <a:lvl5pPr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89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588714-FE55-FCEF-78C2-2A4D11ECD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F6BF02-4CD8-261B-BE58-05677EB94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AF1F17-7A1F-BCA2-15C0-417928B4E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0ADE0B-D150-E72B-EE9A-E5EFDBC6F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BCDD5A-A3C4-DF4F-74AD-CAF0F465B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430AE4-C878-DFAB-EDA5-36B97176D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1487B2-0348-2FFC-03FB-6508B6FD3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2125262"/>
            <a:ext cx="10515600" cy="3675944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4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843C0D-8C0B-0B3C-7014-7B7217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B715CF-E60F-DDAE-369E-BCC2CE4FF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BD8F5F-4228-6BB9-5EA6-553590898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721F95-97C0-7151-B9F6-C088CEA1A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78AD50A-9C6A-454B-0CAD-EAB5184401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" y="0"/>
            <a:ext cx="7816995" cy="6858000"/>
          </a:xfrm>
          <a:custGeom>
            <a:avLst/>
            <a:gdLst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0 w 7813675"/>
              <a:gd name="connsiteY3" fmla="*/ 6903720 h 6903720"/>
              <a:gd name="connsiteX4" fmla="*/ 0 w 7813675"/>
              <a:gd name="connsiteY4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98854 w 7813675"/>
              <a:gd name="connsiteY3" fmla="*/ 686716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803"/>
              <a:gd name="connsiteX1" fmla="*/ 7813675 w 7813675"/>
              <a:gd name="connsiteY1" fmla="*/ 0 h 6907803"/>
              <a:gd name="connsiteX2" fmla="*/ 7813675 w 7813675"/>
              <a:gd name="connsiteY2" fmla="*/ 6903720 h 6907803"/>
              <a:gd name="connsiteX3" fmla="*/ 809014 w 7813675"/>
              <a:gd name="connsiteY3" fmla="*/ 6907803 h 6907803"/>
              <a:gd name="connsiteX4" fmla="*/ 0 w 7813675"/>
              <a:gd name="connsiteY4" fmla="*/ 6903720 h 6907803"/>
              <a:gd name="connsiteX5" fmla="*/ 0 w 7813675"/>
              <a:gd name="connsiteY5" fmla="*/ 0 h 6907803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4043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385"/>
              <a:gd name="connsiteX1" fmla="*/ 7813675 w 7813675"/>
              <a:gd name="connsiteY1" fmla="*/ 0 h 6907385"/>
              <a:gd name="connsiteX2" fmla="*/ 7813675 w 7813675"/>
              <a:gd name="connsiteY2" fmla="*/ 6903720 h 6907385"/>
              <a:gd name="connsiteX3" fmla="*/ 6359380 w 7813675"/>
              <a:gd name="connsiteY3" fmla="*/ 6907385 h 6907385"/>
              <a:gd name="connsiteX4" fmla="*/ 740434 w 7813675"/>
              <a:gd name="connsiteY4" fmla="*/ 6898913 h 6907385"/>
              <a:gd name="connsiteX5" fmla="*/ 0 w 7813675"/>
              <a:gd name="connsiteY5" fmla="*/ 6903720 h 6907385"/>
              <a:gd name="connsiteX6" fmla="*/ 0 w 7813675"/>
              <a:gd name="connsiteY6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3320 w 7816995"/>
              <a:gd name="connsiteY5" fmla="*/ 690372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2899555 w 7816995"/>
              <a:gd name="connsiteY2" fmla="*/ 464820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6995" h="6907385">
                <a:moveTo>
                  <a:pt x="3320" y="0"/>
                </a:moveTo>
                <a:lnTo>
                  <a:pt x="7816995" y="0"/>
                </a:lnTo>
                <a:lnTo>
                  <a:pt x="2899555" y="4648200"/>
                </a:lnTo>
                <a:lnTo>
                  <a:pt x="6362700" y="6907385"/>
                </a:lnTo>
                <a:lnTo>
                  <a:pt x="743754" y="6898913"/>
                </a:lnTo>
                <a:lnTo>
                  <a:pt x="2876060" y="4644390"/>
                </a:lnTo>
                <a:cubicBezTo>
                  <a:pt x="1610033" y="3689302"/>
                  <a:pt x="1117437" y="3324763"/>
                  <a:pt x="0" y="2510645"/>
                </a:cubicBezTo>
                <a:cubicBezTo>
                  <a:pt x="1107" y="1673763"/>
                  <a:pt x="2213" y="836882"/>
                  <a:pt x="3320" y="0"/>
                </a:cubicBezTo>
                <a:close/>
              </a:path>
            </a:pathLst>
          </a:custGeom>
          <a:solidFill>
            <a:schemeClr val="tx2"/>
          </a:solidFill>
          <a:ln w="22225">
            <a:noFill/>
          </a:ln>
        </p:spPr>
        <p:txBody>
          <a:bodyPr lIns="274320" tIns="27432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92" y="731562"/>
            <a:ext cx="4902843" cy="3526778"/>
          </a:xfrm>
          <a:noFill/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0992" y="4373217"/>
            <a:ext cx="4902843" cy="175322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539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3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2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2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3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8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6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D6D8061D-18C3-4F4F-85EF-561633F5875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6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5" r:id="rId17"/>
    <p:sldLayoutId id="2147483686" r:id="rId18"/>
    <p:sldLayoutId id="2147483687" r:id="rId19"/>
    <p:sldLayoutId id="2147483689" r:id="rId20"/>
    <p:sldLayoutId id="2147483690" r:id="rId21"/>
    <p:sldLayoutId id="214748369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hyperlink" Target="https://www.youtube.com/watch?v=769MSLUvLkQ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69MSLUvLkQ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812B206-25E9-4F8B-AED7-8353BA62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142A6D3-8DB2-4EE4-B19A-4C40D070F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366826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D73BD45-87D9-44BD-8E6F-A575FFD9C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2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849099"/>
            <a:ext cx="3027816" cy="100445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6FEC93CF-2672-7D78-F278-58C5E012E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95894"/>
            <a:ext cx="9144000" cy="1043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Föräldramöte 2025 Irsta p-11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6FCAA-58FC-E8FD-5820-785CEB198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98" y="483055"/>
            <a:ext cx="3461895" cy="3768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B5CEC9-93F6-F9EB-9262-A4BC25DC3D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50" r="12652"/>
          <a:stretch/>
        </p:blipFill>
        <p:spPr>
          <a:xfrm>
            <a:off x="4475658" y="571529"/>
            <a:ext cx="6461047" cy="3978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4849098"/>
            <a:ext cx="339224" cy="20089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965CFDB-63A4-4033-A10B-8444138F6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2420" y="4849097"/>
            <a:ext cx="3309580" cy="13821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99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76D1-16F0-A1BE-C60E-2C00DACD2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89" y="227113"/>
            <a:ext cx="4064152" cy="691078"/>
          </a:xfrm>
        </p:spPr>
        <p:txBody>
          <a:bodyPr/>
          <a:lstStyle/>
          <a:p>
            <a:r>
              <a:rPr lang="en-US" dirty="0"/>
              <a:t>Fikagrupp 2025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7630B-3DFC-A548-0428-7657107820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63278" y="918192"/>
            <a:ext cx="6974711" cy="3330758"/>
          </a:xfrm>
        </p:spPr>
        <p:txBody>
          <a:bodyPr/>
          <a:lstStyle/>
          <a:p>
            <a:r>
              <a:rPr lang="en-US" dirty="0"/>
              <a:t>Ansvarig  för fika schema till matcher</a:t>
            </a:r>
          </a:p>
          <a:p>
            <a:endParaRPr lang="en-US" dirty="0"/>
          </a:p>
          <a:p>
            <a:r>
              <a:rPr lang="en-US" dirty="0"/>
              <a:t>Anna Sunter &amp; Hanna Jeppsson</a:t>
            </a:r>
          </a:p>
          <a:p>
            <a:endParaRPr lang="en-US" dirty="0"/>
          </a:p>
          <a:p>
            <a:r>
              <a:rPr lang="en-US" dirty="0"/>
              <a:t>ÖVRIGA </a:t>
            </a:r>
            <a:r>
              <a:rPr lang="en-US" dirty="0" err="1"/>
              <a:t>Ansvarsområden</a:t>
            </a:r>
            <a:r>
              <a:rPr lang="en-US" dirty="0"/>
              <a:t>!</a:t>
            </a:r>
          </a:p>
          <a:p>
            <a:r>
              <a:rPr lang="sv-SE" dirty="0"/>
              <a:t>• Huvudansvarig för påfyllnad av kiosker Klinta – Var Anna Sunter i 2024.</a:t>
            </a:r>
          </a:p>
          <a:p>
            <a:r>
              <a:rPr lang="sv-SE" dirty="0"/>
              <a:t>• Bingokiosk på måndagsbingo </a:t>
            </a:r>
          </a:p>
          <a:p>
            <a:r>
              <a:rPr lang="sv-SE" dirty="0"/>
              <a:t>• Matchvärd – Kiosk, A-laget</a:t>
            </a:r>
          </a:p>
          <a:p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EE477-75AE-7BA1-0A74-F531B7804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79615" y="164346"/>
            <a:ext cx="3436716" cy="4297680"/>
          </a:xfrm>
        </p:spPr>
        <p:txBody>
          <a:bodyPr/>
          <a:lstStyle/>
          <a:p>
            <a:r>
              <a:rPr lang="en-US" dirty="0"/>
              <a:t>De som blir </a:t>
            </a:r>
            <a:r>
              <a:rPr lang="en-US" dirty="0" err="1"/>
              <a:t>tilldelade</a:t>
            </a:r>
            <a:r>
              <a:rPr lang="en-US" dirty="0"/>
              <a:t> får </a:t>
            </a:r>
            <a:r>
              <a:rPr lang="en-US" dirty="0" err="1"/>
              <a:t>själva</a:t>
            </a:r>
            <a:r>
              <a:rPr lang="en-US" dirty="0"/>
              <a:t> byta med någon om man får </a:t>
            </a:r>
            <a:r>
              <a:rPr lang="en-US" dirty="0" err="1"/>
              <a:t>förhinder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Fikagruppen</a:t>
            </a:r>
            <a:r>
              <a:rPr lang="en-US" dirty="0"/>
              <a:t> får full </a:t>
            </a:r>
            <a:r>
              <a:rPr lang="en-US" dirty="0" err="1"/>
              <a:t>mandat</a:t>
            </a:r>
            <a:r>
              <a:rPr lang="en-US" dirty="0"/>
              <a:t> att dela ut uppgifter samt att man ansvarar för </a:t>
            </a:r>
            <a:r>
              <a:rPr lang="en-US" dirty="0" err="1"/>
              <a:t>schemat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Den som </a:t>
            </a:r>
            <a:r>
              <a:rPr lang="en-US" dirty="0" err="1"/>
              <a:t>tilldelad</a:t>
            </a:r>
            <a:r>
              <a:rPr lang="en-US" dirty="0"/>
              <a:t> får återkopplar till att man </a:t>
            </a:r>
            <a:r>
              <a:rPr lang="en-US" dirty="0" err="1"/>
              <a:t>byter</a:t>
            </a:r>
            <a:r>
              <a:rPr lang="en-US" dirty="0"/>
              <a:t> till </a:t>
            </a:r>
            <a:r>
              <a:rPr lang="en-US" dirty="0" err="1"/>
              <a:t>fikagrupp</a:t>
            </a:r>
            <a:r>
              <a:rPr lang="en-US" dirty="0"/>
              <a:t> och vem man bytt med.</a:t>
            </a: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C61B0D-9E58-B87A-378F-BD19D8E37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92" y="3391363"/>
            <a:ext cx="5213101" cy="32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2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59F6-9B22-C211-4B4C-A2FD4B914C4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Sponsorer</a:t>
            </a:r>
            <a:r>
              <a:rPr lang="en-US" dirty="0"/>
              <a:t> 2025 irsta if p11</a:t>
            </a:r>
          </a:p>
        </p:txBody>
      </p:sp>
      <p:graphicFrame>
        <p:nvGraphicFramePr>
          <p:cNvPr id="19" name="Table Placeholder 3">
            <a:extLst>
              <a:ext uri="{FF2B5EF4-FFF2-40B4-BE49-F238E27FC236}">
                <a16:creationId xmlns:a16="http://schemas.microsoft.com/office/drawing/2014/main" id="{998759BF-36E2-2AC0-C9B8-88C6BF075154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1020600855"/>
              </p:ext>
            </p:extLst>
          </p:nvPr>
        </p:nvGraphicFramePr>
        <p:xfrm>
          <a:off x="838200" y="2125663"/>
          <a:ext cx="10515600" cy="362735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38221808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5346872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7752647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38884888"/>
                    </a:ext>
                  </a:extLst>
                </a:gridCol>
              </a:tblGrid>
              <a:tr h="598946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>
                          <a:latin typeface="+mn-lt"/>
                        </a:rPr>
                        <a:t>Sponsorer</a:t>
                      </a:r>
                      <a:r>
                        <a:rPr lang="en-US" b="0" i="0" dirty="0">
                          <a:latin typeface="+mn-lt"/>
                        </a:rPr>
                        <a:t> 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+mn-lt"/>
                        </a:rPr>
                        <a:t>Plats /Tex tröja/shorts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+mn-lt"/>
                        </a:rPr>
                        <a:t>Summa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>
                          <a:latin typeface="+mn-lt"/>
                        </a:rPr>
                        <a:t>Inhämtad</a:t>
                      </a:r>
                      <a:r>
                        <a:rPr lang="en-US" b="0" i="0" dirty="0">
                          <a:latin typeface="+mn-lt"/>
                        </a:rPr>
                        <a:t> av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7107962"/>
                  </a:ext>
                </a:extLst>
              </a:tr>
              <a:tr h="598946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+mn-lt"/>
                        </a:rPr>
                        <a:t>SN 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+mn-lt"/>
                        </a:rPr>
                        <a:t>5000:-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+mn-lt"/>
                        </a:rPr>
                        <a:t>Anna Sunter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1386868"/>
                  </a:ext>
                </a:extLst>
              </a:tr>
              <a:tr h="598946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626418"/>
                  </a:ext>
                </a:extLst>
              </a:tr>
              <a:tr h="615787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482967"/>
                  </a:ext>
                </a:extLst>
              </a:tr>
              <a:tr h="598946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6251906"/>
                  </a:ext>
                </a:extLst>
              </a:tr>
              <a:tr h="615787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8537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630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95CC7A-650E-AD72-D280-2B14CFCDF5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r="6221" b="-1"/>
          <a:stretch/>
        </p:blipFill>
        <p:spPr>
          <a:xfrm>
            <a:off x="-1154" y="10"/>
            <a:ext cx="1219200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8BE8C52-9C3E-4691-A186-7582BDF4B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" y="696037"/>
            <a:ext cx="12188952" cy="5172500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71000">
                <a:srgbClr val="000000">
                  <a:alpha val="24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B0166B-0C9E-D360-33DB-BAD5D7063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46" y="1264024"/>
            <a:ext cx="9144000" cy="26119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i="1" kern="1200" cap="all" baseline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Sammarbete</a:t>
            </a:r>
            <a:r>
              <a:rPr lang="en-US" sz="6000" b="1" i="1" kern="1200" cap="all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med p12</a:t>
            </a:r>
          </a:p>
        </p:txBody>
      </p:sp>
    </p:spTree>
    <p:extLst>
      <p:ext uri="{BB962C8B-B14F-4D97-AF65-F5344CB8AC3E}">
        <p14:creationId xmlns:p14="http://schemas.microsoft.com/office/powerpoint/2010/main" val="3120613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E9EEF-D6C9-630C-2507-B9DC47EFD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17ACC9-C8C1-7E90-6FBF-FD3CF892D3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r="6221" b="-1"/>
          <a:stretch/>
        </p:blipFill>
        <p:spPr>
          <a:xfrm>
            <a:off x="-1154" y="10"/>
            <a:ext cx="1219200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00C0-BBB3-80B6-0D94-6FFEE98F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596" y="0"/>
            <a:ext cx="9144000" cy="1142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Socialamedier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p11</a:t>
            </a:r>
            <a:endParaRPr lang="en-US" sz="5400" b="1" kern="1200" cap="all" baseline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473BF16-E051-BA2A-6763-47FCDEC190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513" r="-1" b="21370"/>
          <a:stretch/>
        </p:blipFill>
        <p:spPr>
          <a:xfrm>
            <a:off x="320533" y="1592468"/>
            <a:ext cx="5072781" cy="4815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0156CC-3246-0C52-D82F-2BD657B81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846" y="1592468"/>
            <a:ext cx="4815353" cy="4815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4632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34449-0420-ED07-055A-DA286692E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080" y="259622"/>
            <a:ext cx="6930838" cy="1505493"/>
          </a:xfrm>
        </p:spPr>
        <p:txBody>
          <a:bodyPr/>
          <a:lstStyle/>
          <a:p>
            <a:r>
              <a:rPr lang="en-US" dirty="0"/>
              <a:t>Egen </a:t>
            </a:r>
            <a:r>
              <a:rPr lang="en-US" dirty="0" err="1"/>
              <a:t>chatt</a:t>
            </a:r>
            <a:r>
              <a:rPr lang="en-US" dirty="0"/>
              <a:t> I </a:t>
            </a:r>
            <a:r>
              <a:rPr lang="en-US" dirty="0" err="1"/>
              <a:t>laget</a:t>
            </a:r>
            <a:r>
              <a:rPr lang="en-US" dirty="0"/>
              <a:t>?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E22C2-F345-8B10-E4C4-F8E9A0F44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8651" y="2118088"/>
            <a:ext cx="6941703" cy="4297680"/>
          </a:xfrm>
        </p:spPr>
        <p:txBody>
          <a:bodyPr/>
          <a:lstStyle/>
          <a:p>
            <a:r>
              <a:rPr lang="en-US" dirty="0"/>
              <a:t>Hur gör vi med vårat Insta? (många som vill bli </a:t>
            </a:r>
            <a:r>
              <a:rPr lang="en-US" dirty="0" err="1"/>
              <a:t>vänner</a:t>
            </a:r>
            <a:r>
              <a:rPr lang="en-US" dirty="0"/>
              <a:t> med oss både </a:t>
            </a:r>
            <a:r>
              <a:rPr lang="en-US" dirty="0" err="1"/>
              <a:t>privatpersoner</a:t>
            </a:r>
            <a:r>
              <a:rPr lang="en-US" dirty="0"/>
              <a:t> och andra </a:t>
            </a:r>
            <a:r>
              <a:rPr lang="en-US" dirty="0" err="1"/>
              <a:t>föreningar</a:t>
            </a:r>
            <a:r>
              <a:rPr lang="en-US" dirty="0"/>
              <a:t>)</a:t>
            </a:r>
          </a:p>
          <a:p>
            <a:r>
              <a:rPr lang="en-US" dirty="0" err="1"/>
              <a:t>Whattsapp</a:t>
            </a:r>
            <a:r>
              <a:rPr lang="en-US" dirty="0"/>
              <a:t> </a:t>
            </a:r>
            <a:r>
              <a:rPr lang="en-US" dirty="0" err="1"/>
              <a:t>ledarna</a:t>
            </a:r>
            <a:r>
              <a:rPr lang="en-US" dirty="0"/>
              <a:t> + grabbarna</a:t>
            </a:r>
          </a:p>
          <a:p>
            <a:r>
              <a:rPr lang="en-US" dirty="0"/>
              <a:t>Snap?</a:t>
            </a:r>
          </a:p>
          <a:p>
            <a:pPr marL="0" indent="0">
              <a:buNone/>
            </a:pP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803790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8F0817-C132-7F5C-F2E4-68B55494F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82FDCA-5F15-6B59-6C17-14D1A0E71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E0F79F-4EE0-D258-672E-623A24B78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08B97C-49A5-951A-CA14-D04D16D90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3F4956-6457-8C54-C082-B02BAF61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6AA29A-6071-D7D0-EB7D-1D34D60CF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848BC1-F9A9-637B-C7C2-3CE8FDDBE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D5B991-57BE-DADB-0D34-60FA5CD66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955620D-3CF5-5722-20CB-C977F1B3A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57527C-8119-4DAC-B1D3-B3FE989F4C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r="6221" b="-1"/>
          <a:stretch/>
        </p:blipFill>
        <p:spPr>
          <a:xfrm>
            <a:off x="-2678" y="-7397"/>
            <a:ext cx="1219200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FC230FC-C898-0CB1-065D-D36E2A78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" y="696037"/>
            <a:ext cx="12188952" cy="5172500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71000">
                <a:srgbClr val="000000">
                  <a:alpha val="24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3E8E2D-E27E-52B6-ECF3-909062D23D60}"/>
              </a:ext>
            </a:extLst>
          </p:cNvPr>
          <p:cNvSpPr txBox="1"/>
          <p:nvPr/>
        </p:nvSpPr>
        <p:spPr>
          <a:xfrm>
            <a:off x="6855754" y="310829"/>
            <a:ext cx="50118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Antal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tillfällen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Träningar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 st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tillfällen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Övriga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aktiviteter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Träningsmatcher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/Cuper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st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tillfällen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Seriematcher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st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tillfällen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1095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E857A-4DA1-20F3-4B67-6E3B9AD3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Kommunikation</a:t>
            </a:r>
            <a:r>
              <a:rPr lang="en-US" dirty="0"/>
              <a:t> </a:t>
            </a:r>
            <a:r>
              <a:rPr lang="en-US" dirty="0" err="1"/>
              <a:t>frånvaro</a:t>
            </a:r>
            <a:r>
              <a:rPr lang="en-US" dirty="0"/>
              <a:t>!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E139E-EFA8-ED4B-C15E-81FA347BA70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1987669"/>
            <a:ext cx="6974711" cy="3741619"/>
          </a:xfrm>
        </p:spPr>
        <p:txBody>
          <a:bodyPr/>
          <a:lstStyle/>
          <a:p>
            <a:r>
              <a:rPr lang="en-US" dirty="0" err="1"/>
              <a:t>Kommunikation</a:t>
            </a:r>
            <a:r>
              <a:rPr lang="en-US" dirty="0"/>
              <a:t> till oss </a:t>
            </a:r>
            <a:r>
              <a:rPr lang="en-US" dirty="0" err="1"/>
              <a:t>ledare</a:t>
            </a:r>
            <a:r>
              <a:rPr lang="en-US" dirty="0"/>
              <a:t> </a:t>
            </a:r>
            <a:r>
              <a:rPr lang="en-US" dirty="0" err="1"/>
              <a:t>frånvaro</a:t>
            </a:r>
            <a:r>
              <a:rPr lang="en-US" dirty="0"/>
              <a:t> </a:t>
            </a:r>
            <a:r>
              <a:rPr lang="en-US" dirty="0" err="1"/>
              <a:t>orsak</a:t>
            </a:r>
            <a:r>
              <a:rPr lang="en-US" dirty="0"/>
              <a:t> på läget för </a:t>
            </a:r>
            <a:r>
              <a:rPr lang="en-US" dirty="0" err="1"/>
              <a:t>förståelse</a:t>
            </a:r>
            <a:r>
              <a:rPr lang="en-US" dirty="0"/>
              <a:t>.</a:t>
            </a:r>
          </a:p>
          <a:p>
            <a:r>
              <a:rPr lang="en-US" dirty="0" err="1"/>
              <a:t>Skadad</a:t>
            </a:r>
            <a:r>
              <a:rPr lang="en-US" dirty="0"/>
              <a:t>, sjuk osv för att vi ska kunna planera </a:t>
            </a:r>
            <a:r>
              <a:rPr lang="en-US" dirty="0" err="1"/>
              <a:t>träningar</a:t>
            </a:r>
            <a:r>
              <a:rPr lang="en-US" dirty="0"/>
              <a:t> samt matcher på bästa sätt och vis.</a:t>
            </a:r>
          </a:p>
          <a:p>
            <a:endParaRPr lang="en-US" dirty="0"/>
          </a:p>
          <a:p>
            <a:r>
              <a:rPr lang="en-US" dirty="0"/>
              <a:t>Om man har en </a:t>
            </a:r>
            <a:r>
              <a:rPr lang="en-US" dirty="0" err="1"/>
              <a:t>skada</a:t>
            </a:r>
            <a:r>
              <a:rPr lang="en-US" dirty="0"/>
              <a:t> eller sjuk (inte </a:t>
            </a:r>
            <a:r>
              <a:rPr lang="en-US" dirty="0" err="1"/>
              <a:t>febrig</a:t>
            </a:r>
            <a:r>
              <a:rPr lang="en-US" dirty="0"/>
              <a:t> eller </a:t>
            </a:r>
            <a:r>
              <a:rPr lang="en-US" dirty="0" err="1"/>
              <a:t>magsjuk</a:t>
            </a:r>
            <a:r>
              <a:rPr lang="en-US" dirty="0"/>
              <a:t>) kommer då ner för att skapa en bättre och </a:t>
            </a:r>
            <a:r>
              <a:rPr lang="en-US" dirty="0" err="1"/>
              <a:t>starkare</a:t>
            </a:r>
            <a:r>
              <a:rPr lang="en-US" dirty="0"/>
              <a:t> </a:t>
            </a:r>
            <a:r>
              <a:rPr lang="en-US" dirty="0" err="1"/>
              <a:t>gemenskap</a:t>
            </a:r>
            <a:r>
              <a:rPr lang="en-US" dirty="0"/>
              <a:t> I </a:t>
            </a:r>
            <a:r>
              <a:rPr lang="en-US" dirty="0" err="1"/>
              <a:t>laget</a:t>
            </a:r>
            <a:r>
              <a:rPr lang="en-US" dirty="0"/>
              <a:t> och kör rehab eller bara vara närvarande och hjälpa till under </a:t>
            </a:r>
            <a:r>
              <a:rPr lang="en-US" dirty="0" err="1"/>
              <a:t>träningen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0839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2C36-E6A4-A4B1-E3BA-829489872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Målvaktsträning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F9E31-1DB0-573F-BB97-511AE290CF8D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Vi kommer att ha en </a:t>
            </a:r>
            <a:r>
              <a:rPr lang="en-US" dirty="0" err="1"/>
              <a:t>målvaktstränare</a:t>
            </a:r>
            <a:r>
              <a:rPr lang="en-US" dirty="0"/>
              <a:t> som kommer ner och kör lite </a:t>
            </a:r>
            <a:r>
              <a:rPr lang="en-US" dirty="0" err="1"/>
              <a:t>övningar</a:t>
            </a:r>
            <a:r>
              <a:rPr lang="en-US" dirty="0"/>
              <a:t> för att de ska få </a:t>
            </a:r>
            <a:r>
              <a:rPr lang="en-US" dirty="0" err="1"/>
              <a:t>bättee</a:t>
            </a:r>
            <a:r>
              <a:rPr lang="en-US" dirty="0"/>
              <a:t> föruttsättningar.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Var god få ner </a:t>
            </a:r>
            <a:r>
              <a:rPr lang="en-US" dirty="0" err="1"/>
              <a:t>erat</a:t>
            </a:r>
            <a:r>
              <a:rPr lang="en-US" dirty="0"/>
              <a:t> barn som är då </a:t>
            </a:r>
            <a:r>
              <a:rPr lang="en-US" dirty="0" err="1"/>
              <a:t>kallad</a:t>
            </a:r>
            <a:r>
              <a:rPr lang="en-US" dirty="0"/>
              <a:t> för att få en så bra </a:t>
            </a:r>
            <a:r>
              <a:rPr lang="en-US" dirty="0" err="1"/>
              <a:t>förutssättningar</a:t>
            </a:r>
            <a:r>
              <a:rPr lang="en-US" dirty="0"/>
              <a:t>.</a:t>
            </a:r>
          </a:p>
          <a:p>
            <a:r>
              <a:rPr lang="en-US" dirty="0"/>
              <a:t>Vi skulle vilja ha med några </a:t>
            </a:r>
            <a:r>
              <a:rPr lang="en-US" dirty="0" err="1"/>
              <a:t>föräldrar</a:t>
            </a:r>
            <a:r>
              <a:rPr lang="en-US" dirty="0"/>
              <a:t> som kommer ner och </a:t>
            </a:r>
            <a:r>
              <a:rPr lang="en-US" dirty="0" err="1"/>
              <a:t>hjälper</a:t>
            </a:r>
            <a:r>
              <a:rPr lang="en-US" dirty="0"/>
              <a:t> till för att få bästa </a:t>
            </a:r>
            <a:r>
              <a:rPr lang="en-US" dirty="0" err="1"/>
              <a:t>träningarna</a:t>
            </a:r>
            <a:r>
              <a:rPr lang="en-US" dirty="0"/>
              <a:t> och </a:t>
            </a:r>
            <a:r>
              <a:rPr lang="en-US" dirty="0" err="1"/>
              <a:t>utvecklingen</a:t>
            </a:r>
            <a:r>
              <a:rPr lang="en-US" dirty="0"/>
              <a:t> för grabbarna.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88292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DBAFA-45D0-86EC-ECEF-DE67C472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Träningssupplägg</a:t>
            </a:r>
            <a:r>
              <a:rPr lang="en-US" dirty="0"/>
              <a:t> 2025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51901-F3FA-F421-CA1C-3F720BC1DD8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1987669"/>
            <a:ext cx="7272338" cy="4297679"/>
          </a:xfrm>
        </p:spPr>
        <p:txBody>
          <a:bodyPr/>
          <a:lstStyle/>
          <a:p>
            <a:r>
              <a:rPr lang="en-US" dirty="0"/>
              <a:t>2 h </a:t>
            </a:r>
            <a:r>
              <a:rPr lang="en-US" dirty="0" err="1"/>
              <a:t>träning</a:t>
            </a:r>
            <a:r>
              <a:rPr lang="en-US" dirty="0"/>
              <a:t> är vad som </a:t>
            </a:r>
            <a:r>
              <a:rPr lang="en-US" dirty="0" err="1"/>
              <a:t>planeras</a:t>
            </a:r>
            <a:r>
              <a:rPr lang="en-US" dirty="0"/>
              <a:t> för 2025, </a:t>
            </a:r>
            <a:r>
              <a:rPr lang="en-US" dirty="0" err="1"/>
              <a:t>medtag</a:t>
            </a:r>
            <a:r>
              <a:rPr lang="en-US" dirty="0"/>
              <a:t> </a:t>
            </a:r>
            <a:r>
              <a:rPr lang="en-US" dirty="0" err="1"/>
              <a:t>springskor</a:t>
            </a:r>
            <a:r>
              <a:rPr lang="en-US" dirty="0"/>
              <a:t> till samtliga </a:t>
            </a:r>
            <a:r>
              <a:rPr lang="en-US" dirty="0" err="1"/>
              <a:t>träningar</a:t>
            </a:r>
            <a:r>
              <a:rPr lang="en-US" dirty="0"/>
              <a:t>, </a:t>
            </a:r>
            <a:r>
              <a:rPr lang="en-US" dirty="0" err="1"/>
              <a:t>ambitionerna</a:t>
            </a:r>
            <a:r>
              <a:rPr lang="en-US" dirty="0"/>
              <a:t> är att vi kommer att ha </a:t>
            </a:r>
            <a:r>
              <a:rPr lang="en-US" dirty="0" err="1"/>
              <a:t>fyspass</a:t>
            </a:r>
            <a:r>
              <a:rPr lang="en-US" dirty="0"/>
              <a:t> </a:t>
            </a:r>
            <a:r>
              <a:rPr lang="en-US" dirty="0" err="1"/>
              <a:t>minst</a:t>
            </a:r>
            <a:r>
              <a:rPr lang="en-US" dirty="0"/>
              <a:t> 1 </a:t>
            </a:r>
            <a:r>
              <a:rPr lang="en-US" dirty="0" err="1"/>
              <a:t>träning</a:t>
            </a:r>
            <a:r>
              <a:rPr lang="en-US" dirty="0"/>
              <a:t> i veckan under </a:t>
            </a:r>
            <a:r>
              <a:rPr lang="en-US" dirty="0" err="1"/>
              <a:t>ordinarie</a:t>
            </a:r>
            <a:r>
              <a:rPr lang="en-US" dirty="0"/>
              <a:t> </a:t>
            </a:r>
            <a:r>
              <a:rPr lang="en-US" dirty="0" err="1"/>
              <a:t>träningstid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Fysträning</a:t>
            </a:r>
            <a:r>
              <a:rPr lang="en-US" dirty="0"/>
              <a:t>, </a:t>
            </a:r>
            <a:r>
              <a:rPr lang="en-US" dirty="0" err="1"/>
              <a:t>Kondition</a:t>
            </a:r>
            <a:r>
              <a:rPr lang="en-US" dirty="0"/>
              <a:t>, </a:t>
            </a:r>
            <a:r>
              <a:rPr lang="en-US" dirty="0" err="1"/>
              <a:t>Styrka</a:t>
            </a:r>
            <a:r>
              <a:rPr lang="en-US" dirty="0"/>
              <a:t>, </a:t>
            </a:r>
            <a:r>
              <a:rPr lang="en-US" dirty="0" err="1"/>
              <a:t>Teknikträning</a:t>
            </a:r>
            <a:r>
              <a:rPr lang="en-US" dirty="0"/>
              <a:t>, </a:t>
            </a:r>
            <a:r>
              <a:rPr lang="en-US" dirty="0" err="1"/>
              <a:t>Speluppbyggnad</a:t>
            </a:r>
            <a:r>
              <a:rPr lang="en-US" dirty="0"/>
              <a:t>, Spela oss </a:t>
            </a:r>
            <a:r>
              <a:rPr lang="en-US" dirty="0" err="1"/>
              <a:t>ur</a:t>
            </a:r>
            <a:r>
              <a:rPr lang="en-US" dirty="0"/>
              <a:t> press, </a:t>
            </a:r>
            <a:r>
              <a:rPr lang="en-US" dirty="0" err="1"/>
              <a:t>Målvaktsträning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027623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D8704-E16B-878A-B64C-26CA687F409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80462" y="763707"/>
            <a:ext cx="6974711" cy="523228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Måndagsträningar</a:t>
            </a:r>
            <a:r>
              <a:rPr lang="en-US" dirty="0"/>
              <a:t> – efter match helg</a:t>
            </a:r>
          </a:p>
          <a:p>
            <a:r>
              <a:rPr lang="en-US" dirty="0"/>
              <a:t>Rondo, </a:t>
            </a:r>
            <a:r>
              <a:rPr lang="en-US" dirty="0" err="1"/>
              <a:t>Spel</a:t>
            </a:r>
            <a:r>
              <a:rPr lang="en-US" dirty="0"/>
              <a:t>, </a:t>
            </a:r>
            <a:r>
              <a:rPr lang="en-US" dirty="0" err="1"/>
              <a:t>Avslut</a:t>
            </a:r>
            <a:r>
              <a:rPr lang="en-US" dirty="0"/>
              <a:t> – </a:t>
            </a:r>
            <a:r>
              <a:rPr lang="en-US" dirty="0" err="1"/>
              <a:t>Återhämntning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Onsdagar</a:t>
            </a:r>
            <a:r>
              <a:rPr lang="en-US" dirty="0"/>
              <a:t> – </a:t>
            </a:r>
            <a:r>
              <a:rPr lang="en-US" dirty="0" err="1"/>
              <a:t>fys</a:t>
            </a:r>
            <a:r>
              <a:rPr lang="en-US" dirty="0"/>
              <a:t> lite mer </a:t>
            </a:r>
            <a:r>
              <a:rPr lang="en-US" dirty="0" err="1"/>
              <a:t>styrka</a:t>
            </a:r>
            <a:r>
              <a:rPr lang="en-US" dirty="0"/>
              <a:t>, </a:t>
            </a:r>
            <a:r>
              <a:rPr lang="en-US" dirty="0" err="1"/>
              <a:t>kondition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Torsdagar</a:t>
            </a:r>
            <a:r>
              <a:rPr lang="en-US" dirty="0"/>
              <a:t> – </a:t>
            </a:r>
            <a:r>
              <a:rPr lang="en-US" dirty="0" err="1"/>
              <a:t>förberedelser</a:t>
            </a:r>
            <a:r>
              <a:rPr lang="en-US" dirty="0"/>
              <a:t> inför helg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Kommer skapa en </a:t>
            </a:r>
            <a:r>
              <a:rPr lang="en-US" dirty="0" err="1"/>
              <a:t>träningsbank</a:t>
            </a:r>
            <a:r>
              <a:rPr lang="en-US" dirty="0"/>
              <a:t> där vi kommer gå efter fram tills </a:t>
            </a:r>
            <a:r>
              <a:rPr lang="en-US" dirty="0" err="1"/>
              <a:t>sommar</a:t>
            </a:r>
            <a:r>
              <a:rPr lang="en-US" dirty="0"/>
              <a:t>/</a:t>
            </a:r>
            <a:r>
              <a:rPr lang="en-US" dirty="0" err="1"/>
              <a:t>gothia</a:t>
            </a:r>
            <a:r>
              <a:rPr lang="en-US" dirty="0"/>
              <a:t> och lägger till </a:t>
            </a:r>
            <a:r>
              <a:rPr lang="en-US" dirty="0" err="1"/>
              <a:t>påbyggnadsövningar</a:t>
            </a:r>
            <a:r>
              <a:rPr lang="en-US" dirty="0"/>
              <a:t> när vi ser vart man är.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På </a:t>
            </a:r>
            <a:r>
              <a:rPr lang="en-US" dirty="0" err="1"/>
              <a:t>utsatt</a:t>
            </a:r>
            <a:r>
              <a:rPr lang="en-US" dirty="0"/>
              <a:t> </a:t>
            </a:r>
            <a:r>
              <a:rPr lang="en-US" dirty="0" err="1"/>
              <a:t>träningstid</a:t>
            </a:r>
            <a:r>
              <a:rPr lang="en-US" dirty="0"/>
              <a:t> start så ska man vara </a:t>
            </a:r>
            <a:r>
              <a:rPr lang="en-US" dirty="0" err="1"/>
              <a:t>ombytta</a:t>
            </a:r>
            <a:r>
              <a:rPr lang="en-US" dirty="0"/>
              <a:t> och </a:t>
            </a:r>
            <a:r>
              <a:rPr lang="en-US" dirty="0" err="1"/>
              <a:t>klara</a:t>
            </a:r>
            <a:r>
              <a:rPr lang="en-US" dirty="0"/>
              <a:t> samt </a:t>
            </a:r>
            <a:r>
              <a:rPr lang="en-US" dirty="0" err="1"/>
              <a:t>träningen</a:t>
            </a:r>
            <a:r>
              <a:rPr lang="en-US" dirty="0"/>
              <a:t> ska vara igång.</a:t>
            </a:r>
          </a:p>
          <a:p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A4E1A-0D8E-832B-DECA-3AC75EAB9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7085" y="705224"/>
            <a:ext cx="4089644" cy="5580126"/>
          </a:xfrm>
        </p:spPr>
        <p:txBody>
          <a:bodyPr>
            <a:normAutofit/>
          </a:bodyPr>
          <a:lstStyle/>
          <a:p>
            <a:r>
              <a:rPr lang="sv-SE" dirty="0"/>
              <a:t>• Har ansökt föreningen om tider på K2 – Mån, Ons och Tor 18.30-20.00</a:t>
            </a:r>
          </a:p>
          <a:p>
            <a:r>
              <a:rPr lang="sv-SE" dirty="0"/>
              <a:t>• Inväntar svar / fördelningen </a:t>
            </a:r>
          </a:p>
          <a:p>
            <a:r>
              <a:rPr lang="sv-SE" dirty="0"/>
              <a:t>• Troligt tillträda Klinta tidigt / mitten av maj. </a:t>
            </a:r>
          </a:p>
          <a:p>
            <a:r>
              <a:rPr lang="sv-SE" dirty="0"/>
              <a:t>• Vi har 7-manna på Hamre fram till 17. april. (Onsdag 20.00-21.00) </a:t>
            </a:r>
          </a:p>
          <a:p>
            <a:r>
              <a:rPr lang="sv-SE" dirty="0"/>
              <a:t>• Vi har 11-manna på Hamre fram till 27. april. (Söndag 17.00-18.30)</a:t>
            </a:r>
          </a:p>
          <a:p>
            <a:r>
              <a:rPr lang="sv-SE" strike="sngStrike" dirty="0"/>
              <a:t>• </a:t>
            </a:r>
            <a:r>
              <a:rPr lang="sv-SE" b="1" strike="sngStrike" dirty="0">
                <a:highlight>
                  <a:srgbClr val="FF0000"/>
                </a:highlight>
              </a:rPr>
              <a:t>Vi har Irstahallen fram till 31. Mars (Lördag 13.00-14.00)</a:t>
            </a:r>
          </a:p>
          <a:p>
            <a:r>
              <a:rPr lang="sv-SE" dirty="0"/>
              <a:t>• Vart ska vi träna och ha matcher från mitten av april till mitten av maj.</a:t>
            </a:r>
          </a:p>
          <a:p>
            <a:r>
              <a:rPr lang="sv-SE" dirty="0"/>
              <a:t>30 min extra utöver på k3 eller annan utsatt plats på Klinta.</a:t>
            </a:r>
          </a:p>
          <a:p>
            <a:endParaRPr lang="sv-SE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735179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5F0A9D0-BB35-4CAB-B92D-E061B9D8E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2F5DE35-776B-4C7D-AF2E-514E68BDD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698360" cy="57024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A65E4E8-1272-4386-BDFE-0129D7A7E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642143" y="0"/>
            <a:ext cx="2549857" cy="20744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6515F51-DBC6-42B8-9C34-749F69BB6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7737" y="0"/>
            <a:ext cx="1294263" cy="59913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638174"/>
            <a:ext cx="10529048" cy="14763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73F5967-4993-405D-A3E6-84DCEFF44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2403086" cy="103723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2114549"/>
            <a:ext cx="4632341" cy="419033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1. Antal spelare 2025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2. Tränare /Kassör /Lagledare 2025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3. Närvaro Spelare/Tränare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4. Seriespel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5. Cuper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6. Träningsläger / Hjälp av föräldrar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7. Ekonomi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8. Försäljning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9. Fikagrupp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10. Sponsorer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11. Sammarbete p12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12. Nolltollerans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13. Socialmedier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/>
              <a:t>14. Övrigt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3A523CC-BD6C-4A0D-B9DB-1DC2CE1E2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807758" y="5501473"/>
            <a:ext cx="5455709" cy="135652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B3E81D5-809C-493A-F45A-747A7E75A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768" y="1286020"/>
            <a:ext cx="5850882" cy="45051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38351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5" descr="Close-up of a bridge with wires">
            <a:extLst>
              <a:ext uri="{FF2B5EF4-FFF2-40B4-BE49-F238E27FC236}">
                <a16:creationId xmlns:a16="http://schemas.microsoft.com/office/drawing/2014/main" id="{E461669C-A7BA-D639-22CB-B5FBBE698B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5" y="392958"/>
            <a:ext cx="6922434" cy="925788"/>
          </a:xfrm>
          <a:noFill/>
        </p:spPr>
        <p:txBody>
          <a:bodyPr anchor="b"/>
          <a:lstStyle/>
          <a:p>
            <a:r>
              <a:rPr lang="en-US" sz="3600" dirty="0" err="1">
                <a:solidFill>
                  <a:schemeClr val="tx1"/>
                </a:solidFill>
              </a:rPr>
              <a:t>Tillit</a:t>
            </a:r>
            <a:r>
              <a:rPr lang="en-US" sz="3600" dirty="0">
                <a:solidFill>
                  <a:schemeClr val="tx1"/>
                </a:solidFill>
              </a:rPr>
              <a:t> och </a:t>
            </a:r>
            <a:r>
              <a:rPr lang="en-US" sz="3600" dirty="0" err="1">
                <a:solidFill>
                  <a:schemeClr val="tx1"/>
                </a:solidFill>
              </a:rPr>
              <a:t>transparens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992" y="2587813"/>
            <a:ext cx="4902843" cy="3538626"/>
          </a:xfrm>
          <a:noFill/>
        </p:spPr>
        <p:txBody>
          <a:bodyPr anchor="t">
            <a:normAutofit/>
          </a:bodyPr>
          <a:lstStyle/>
          <a:p>
            <a:r>
              <a:rPr lang="en-US" sz="2000" dirty="0"/>
              <a:t>Vi vill att man </a:t>
            </a:r>
            <a:r>
              <a:rPr lang="en-US" sz="2000" dirty="0" err="1"/>
              <a:t>berättar</a:t>
            </a:r>
            <a:r>
              <a:rPr lang="en-US" sz="2000" dirty="0"/>
              <a:t> för oss tränare om det är </a:t>
            </a:r>
            <a:r>
              <a:rPr lang="en-US" sz="2000" dirty="0" err="1"/>
              <a:t>känsliga</a:t>
            </a:r>
            <a:r>
              <a:rPr lang="en-US" sz="2000" dirty="0"/>
              <a:t> </a:t>
            </a:r>
            <a:r>
              <a:rPr lang="en-US" sz="2000" dirty="0" err="1"/>
              <a:t>perioder</a:t>
            </a:r>
            <a:r>
              <a:rPr lang="en-US" sz="2000" dirty="0"/>
              <a:t> för grabbarna och om det är något vi behöver känna till och kunna stöttat upp med.</a:t>
            </a:r>
          </a:p>
          <a:p>
            <a:endParaRPr lang="en-US" sz="2000" dirty="0"/>
          </a:p>
          <a:p>
            <a:r>
              <a:rPr lang="en-US" sz="2000" dirty="0"/>
              <a:t>Har man en dålig dag eller dålig period </a:t>
            </a:r>
            <a:r>
              <a:rPr lang="en-US" sz="2000" dirty="0" err="1"/>
              <a:t>låt</a:t>
            </a:r>
            <a:r>
              <a:rPr lang="en-US" sz="2000" dirty="0"/>
              <a:t> oss veta för att vi ska kunna hjälpa till och </a:t>
            </a:r>
            <a:r>
              <a:rPr lang="en-US" sz="2000" dirty="0" err="1"/>
              <a:t>förstå</a:t>
            </a:r>
            <a:r>
              <a:rPr lang="en-US" sz="2000" dirty="0"/>
              <a:t> samt kunna stöttat våra </a:t>
            </a:r>
            <a:r>
              <a:rPr lang="en-US" sz="2000" dirty="0" err="1"/>
              <a:t>fina</a:t>
            </a:r>
            <a:r>
              <a:rPr lang="en-US" sz="2000" dirty="0"/>
              <a:t> </a:t>
            </a:r>
            <a:r>
              <a:rPr lang="en-US" sz="2000" dirty="0" err="1"/>
              <a:t>grabbar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0802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City lights at night">
            <a:extLst>
              <a:ext uri="{FF2B5EF4-FFF2-40B4-BE49-F238E27FC236}">
                <a16:creationId xmlns:a16="http://schemas.microsoft.com/office/drawing/2014/main" id="{E5D7764F-CE06-1A00-3555-ACAE6ACDFE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52"/>
          <a:stretch/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8528EA-A6FC-D0F7-0870-CF80BA300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69" y="97668"/>
            <a:ext cx="6422733" cy="6662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6F5B80-C7A0-08AB-AE4D-F7E4A0536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744" y="533401"/>
            <a:ext cx="6759206" cy="16834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Vart vill vi I Irsta p11?</a:t>
            </a:r>
          </a:p>
        </p:txBody>
      </p:sp>
      <p:sp>
        <p:nvSpPr>
          <p:cNvPr id="85" name="Rectangle 23">
            <a:extLst>
              <a:ext uri="{FF2B5EF4-FFF2-40B4-BE49-F238E27FC236}">
                <a16:creationId xmlns:a16="http://schemas.microsoft.com/office/drawing/2014/main" id="{6C745475-F6E1-4944-B2F1-A82F3444F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8942"/>
            <a:ext cx="4510560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3105369 w 7480786"/>
              <a:gd name="connsiteY0" fmla="*/ 18674 h 6822053"/>
              <a:gd name="connsiteX1" fmla="*/ 7480786 w 7480786"/>
              <a:gd name="connsiteY1" fmla="*/ 0 h 6822053"/>
              <a:gd name="connsiteX2" fmla="*/ 7480786 w 7480786"/>
              <a:gd name="connsiteY2" fmla="*/ 6822053 h 6822053"/>
              <a:gd name="connsiteX3" fmla="*/ 0 w 7480786"/>
              <a:gd name="connsiteY3" fmla="*/ 6820387 h 6822053"/>
              <a:gd name="connsiteX4" fmla="*/ 3105369 w 7480786"/>
              <a:gd name="connsiteY4" fmla="*/ 18674 h 6822053"/>
              <a:gd name="connsiteX0" fmla="*/ 2768565 w 7143982"/>
              <a:gd name="connsiteY0" fmla="*/ 18674 h 6822053"/>
              <a:gd name="connsiteX1" fmla="*/ 7143982 w 7143982"/>
              <a:gd name="connsiteY1" fmla="*/ 0 h 6822053"/>
              <a:gd name="connsiteX2" fmla="*/ 7143982 w 7143982"/>
              <a:gd name="connsiteY2" fmla="*/ 6822053 h 6822053"/>
              <a:gd name="connsiteX3" fmla="*/ 0 w 7143982"/>
              <a:gd name="connsiteY3" fmla="*/ 6820387 h 6822053"/>
              <a:gd name="connsiteX4" fmla="*/ 2768565 w 7143982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3982" h="6822053">
                <a:moveTo>
                  <a:pt x="2768565" y="18674"/>
                </a:moveTo>
                <a:lnTo>
                  <a:pt x="7143982" y="0"/>
                </a:lnTo>
                <a:lnTo>
                  <a:pt x="7143982" y="6822053"/>
                </a:lnTo>
                <a:lnTo>
                  <a:pt x="0" y="6820387"/>
                </a:lnTo>
                <a:lnTo>
                  <a:pt x="2768565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2F61726-9292-4844-9EBF-341051AAF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44996"/>
            <a:ext cx="4651744" cy="26130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green screen with white text&#10;&#10;AI-generated content may be incorrect.">
            <a:extLst>
              <a:ext uri="{FF2B5EF4-FFF2-40B4-BE49-F238E27FC236}">
                <a16:creationId xmlns:a16="http://schemas.microsoft.com/office/drawing/2014/main" id="{AE253215-8027-F5A1-5B6E-5C37A1595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75" y="191655"/>
            <a:ext cx="4057090" cy="2694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ED147DD-9642-7D93-9483-F734717F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76" y="3361584"/>
            <a:ext cx="3992889" cy="2814987"/>
          </a:xfrm>
          <a:prstGeom prst="rect">
            <a:avLst/>
          </a:prstGeom>
        </p:spPr>
      </p:pic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B3D6AFD-DD52-E9D2-BA62-160748093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8446" y="2235831"/>
            <a:ext cx="6358270" cy="4088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hlinkClick r:id="rId4"/>
              </a:rPr>
              <a:t>No place in football for discrimination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435E54-719F-EAE1-E886-C47DA71EC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390" y="2886074"/>
            <a:ext cx="5449060" cy="340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7703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84D5BD-5AB2-5294-D0FD-1EA811C07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2F4CCF7-B7F3-86AB-76A6-0C91FE7F4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D6B08E4-4E1A-AA13-BF27-E64BC4960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18B43E3-DECA-6749-F627-D87E9D1E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0BEFD81-EA21-9654-F415-C51446931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F2D716A-37A1-C6AE-6746-3CC494846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289007B-E902-BC85-0617-D42D96940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EACFACB-6003-8078-C47D-C74E8DE6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943C3101-3D90-0BE5-2536-3721A14A6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FED00-3350-417C-F07A-FD446C696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794" y="277505"/>
            <a:ext cx="6358270" cy="16834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Vart vill vi I Irsta p11?</a:t>
            </a:r>
          </a:p>
        </p:txBody>
      </p:sp>
      <p:sp>
        <p:nvSpPr>
          <p:cNvPr id="85" name="Rectangle 23">
            <a:extLst>
              <a:ext uri="{FF2B5EF4-FFF2-40B4-BE49-F238E27FC236}">
                <a16:creationId xmlns:a16="http://schemas.microsoft.com/office/drawing/2014/main" id="{C5410E06-4B06-5A39-2980-2D7776BD5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8942"/>
            <a:ext cx="4510560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3105369 w 7480786"/>
              <a:gd name="connsiteY0" fmla="*/ 18674 h 6822053"/>
              <a:gd name="connsiteX1" fmla="*/ 7480786 w 7480786"/>
              <a:gd name="connsiteY1" fmla="*/ 0 h 6822053"/>
              <a:gd name="connsiteX2" fmla="*/ 7480786 w 7480786"/>
              <a:gd name="connsiteY2" fmla="*/ 6822053 h 6822053"/>
              <a:gd name="connsiteX3" fmla="*/ 0 w 7480786"/>
              <a:gd name="connsiteY3" fmla="*/ 6820387 h 6822053"/>
              <a:gd name="connsiteX4" fmla="*/ 3105369 w 7480786"/>
              <a:gd name="connsiteY4" fmla="*/ 18674 h 6822053"/>
              <a:gd name="connsiteX0" fmla="*/ 2768565 w 7143982"/>
              <a:gd name="connsiteY0" fmla="*/ 18674 h 6822053"/>
              <a:gd name="connsiteX1" fmla="*/ 7143982 w 7143982"/>
              <a:gd name="connsiteY1" fmla="*/ 0 h 6822053"/>
              <a:gd name="connsiteX2" fmla="*/ 7143982 w 7143982"/>
              <a:gd name="connsiteY2" fmla="*/ 6822053 h 6822053"/>
              <a:gd name="connsiteX3" fmla="*/ 0 w 7143982"/>
              <a:gd name="connsiteY3" fmla="*/ 6820387 h 6822053"/>
              <a:gd name="connsiteX4" fmla="*/ 2768565 w 7143982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3982" h="6822053">
                <a:moveTo>
                  <a:pt x="2768565" y="18674"/>
                </a:moveTo>
                <a:lnTo>
                  <a:pt x="7143982" y="0"/>
                </a:lnTo>
                <a:lnTo>
                  <a:pt x="7143982" y="6822053"/>
                </a:lnTo>
                <a:lnTo>
                  <a:pt x="0" y="6820387"/>
                </a:lnTo>
                <a:lnTo>
                  <a:pt x="2768565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A12799-CADB-0376-5BD2-2FC07198C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067" y="3078802"/>
            <a:ext cx="4476832" cy="2965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AB4442A-E20E-AE10-F6C4-DD7DCE4F1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44996"/>
            <a:ext cx="4651744" cy="26130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90714CF-6510-68FB-4EDF-52C4C0772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348" y="2264406"/>
            <a:ext cx="6358270" cy="4088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hlinkClick r:id="rId3"/>
              </a:rPr>
              <a:t>No place in football for discrimination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EFB46-4D7F-0451-FF1D-4E68DF8111FF}"/>
              </a:ext>
            </a:extLst>
          </p:cNvPr>
          <p:cNvSpPr txBox="1"/>
          <p:nvPr/>
        </p:nvSpPr>
        <p:spPr>
          <a:xfrm>
            <a:off x="528681" y="342900"/>
            <a:ext cx="4355816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1.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Följ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med på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träning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och match - ditt barn sätter stort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värde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på det.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2. Skapa god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stämning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vid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träning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och match.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3.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Uppehåll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dig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längs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ena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sidlinjen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och var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lugn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Låt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barnen spela.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4.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Uppmuntra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alla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spelarna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laget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inte bara ditt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eget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barn, i både med- och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motgång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5.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Respektera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ledarnas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matchning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och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beslut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 Sätt dig in i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föreningens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policy.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6.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Respektera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domarens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beslut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och se henne/honom som en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vägledare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under utbildning.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7.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Uppmuntra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ditt barn att delta -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pressa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inte.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8. Fråga barnen om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matchen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var rolig,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spännande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juste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eller om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spelet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var bra -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fokusera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inte på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resultatet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9.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Stöd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föreningen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dess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arbete. Din insats blir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värdesatt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inte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minst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av ditt barn.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10. Kom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ihåg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att det är ditt barn som </a:t>
            </a:r>
            <a:r>
              <a:rPr lang="en-SE" sz="14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spelar</a:t>
            </a:r>
            <a:r>
              <a:rPr lang="en-SE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fotboll - inte Du själv.</a:t>
            </a:r>
            <a:endParaRPr lang="en-S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60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8A727593-9B07-4A52-BD38-D0D1449C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23">
            <a:extLst>
              <a:ext uri="{FF2B5EF4-FFF2-40B4-BE49-F238E27FC236}">
                <a16:creationId xmlns:a16="http://schemas.microsoft.com/office/drawing/2014/main" id="{78FC9412-3D82-4FEB-B522-2A63FFBB9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5811"/>
            <a:ext cx="3448424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34A83-6625-B8B2-1C5E-BAF6D5A4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4" y="675166"/>
            <a:ext cx="2355111" cy="15285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Övrigt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4054F-9D09-7087-B829-A9DB55C7B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84821" y="533400"/>
            <a:ext cx="4720901" cy="5791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3200" b="1" cap="all" spc="300" dirty="0" err="1"/>
              <a:t>Spelarråd</a:t>
            </a:r>
            <a:r>
              <a:rPr lang="en-US" sz="3200" b="1" cap="all" spc="300" dirty="0"/>
              <a:t>?</a:t>
            </a:r>
          </a:p>
          <a:p>
            <a:pPr marL="0"/>
            <a:endParaRPr lang="en-US" sz="3200" b="1" cap="all" spc="300" dirty="0"/>
          </a:p>
          <a:p>
            <a:pPr marL="0"/>
            <a:endParaRPr lang="en-US" sz="3200" b="1" cap="all" spc="300" dirty="0"/>
          </a:p>
          <a:p>
            <a:pPr marL="0"/>
            <a:endParaRPr lang="en-US" sz="3200" b="1" cap="all" spc="300" dirty="0"/>
          </a:p>
          <a:p>
            <a:pPr marL="0"/>
            <a:endParaRPr lang="en-US" sz="3200" b="1" cap="all" spc="300" dirty="0"/>
          </a:p>
          <a:p>
            <a:pPr marL="0"/>
            <a:endParaRPr lang="en-US" sz="3200" b="1" cap="all" spc="300" dirty="0"/>
          </a:p>
          <a:p>
            <a:pPr marL="0"/>
            <a:endParaRPr lang="en-US" sz="3200" b="1" cap="all" spc="3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3CC4BC-102D-CFC9-4CDC-DD49FCBA90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22" r="1" b="10906"/>
          <a:stretch/>
        </p:blipFill>
        <p:spPr>
          <a:xfrm>
            <a:off x="9128097" y="10"/>
            <a:ext cx="3063903" cy="344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65F5202-1798-429B-BEB0-642EC2B14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C0822C2-7138-221C-2875-CF384C701A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23" r="4" b="8088"/>
          <a:stretch/>
        </p:blipFill>
        <p:spPr>
          <a:xfrm>
            <a:off x="9128096" y="3429000"/>
            <a:ext cx="3063903" cy="3444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111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812B206-25E9-4F8B-AED7-8353BA62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142A6D3-8DB2-4EE4-B19A-4C40D070F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366826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D73BD45-87D9-44BD-8E6F-A575FFD9C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2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849099"/>
            <a:ext cx="3027816" cy="100445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2">
            <a:extLst>
              <a:ext uri="{FF2B5EF4-FFF2-40B4-BE49-F238E27FC236}">
                <a16:creationId xmlns:a16="http://schemas.microsoft.com/office/drawing/2014/main" id="{5C3662A6-CA22-BFC1-D402-13964F33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82" y="4994789"/>
            <a:ext cx="10177929" cy="100633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dirty="0"/>
              <a:t>Nu ser vi till att vi alla får en super rolig, </a:t>
            </a:r>
            <a:r>
              <a:rPr lang="en-US" sz="3200" dirty="0" err="1"/>
              <a:t>härlig</a:t>
            </a:r>
            <a:r>
              <a:rPr lang="en-US" sz="3200" dirty="0"/>
              <a:t>, </a:t>
            </a:r>
            <a:r>
              <a:rPr lang="en-US" sz="3200" dirty="0" err="1"/>
              <a:t>givande</a:t>
            </a:r>
            <a:r>
              <a:rPr lang="en-US" sz="3200" dirty="0"/>
              <a:t> och väldigt </a:t>
            </a:r>
            <a:r>
              <a:rPr lang="en-US" sz="3200" dirty="0" err="1"/>
              <a:t>utvecklande</a:t>
            </a:r>
            <a:r>
              <a:rPr lang="en-US" sz="3200" dirty="0"/>
              <a:t> </a:t>
            </a:r>
            <a:r>
              <a:rPr lang="en-US" sz="3200" dirty="0" err="1"/>
              <a:t>säsong</a:t>
            </a:r>
            <a:r>
              <a:rPr lang="en-US" sz="3200" dirty="0"/>
              <a:t> tillsammans med våra </a:t>
            </a:r>
            <a:r>
              <a:rPr lang="en-US" sz="3200" dirty="0" err="1"/>
              <a:t>grymma</a:t>
            </a:r>
            <a:r>
              <a:rPr lang="en-US" sz="3200" dirty="0"/>
              <a:t> </a:t>
            </a:r>
            <a:r>
              <a:rPr lang="en-US" sz="3200" dirty="0" err="1"/>
              <a:t>grabbar</a:t>
            </a:r>
            <a:r>
              <a:rPr lang="en-US" sz="3200" dirty="0"/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E8C3D2-3B51-5886-9590-09833B23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92" y="533400"/>
            <a:ext cx="3461895" cy="3768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83DA2D-4BE7-75BA-C668-A4AE66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129" y="1191126"/>
            <a:ext cx="3673667" cy="234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3648B9-4E15-4FD5-6D9A-F9CF1369B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808" y="1301973"/>
            <a:ext cx="3782893" cy="2231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4849098"/>
            <a:ext cx="339224" cy="20089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965CFDB-63A4-4033-A10B-8444138F6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2420" y="4849097"/>
            <a:ext cx="3309580" cy="13821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068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5" name="Rectangle 214">
            <a:extLst>
              <a:ext uri="{FF2B5EF4-FFF2-40B4-BE49-F238E27FC236}">
                <a16:creationId xmlns:a16="http://schemas.microsoft.com/office/drawing/2014/main" id="{A221245A-B93D-45A8-B0FA-EC2AEE26E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E28E4-3BD9-DA91-5A9A-0D8AB344EF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61" b="11596"/>
          <a:stretch/>
        </p:blipFill>
        <p:spPr>
          <a:xfrm>
            <a:off x="20" y="10"/>
            <a:ext cx="12191979" cy="685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6" name="Rectangle 215">
            <a:extLst>
              <a:ext uri="{FF2B5EF4-FFF2-40B4-BE49-F238E27FC236}">
                <a16:creationId xmlns:a16="http://schemas.microsoft.com/office/drawing/2014/main" id="{A60A95D1-194E-4E4E-8C67-30F91F8E7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8521995" cy="6858000"/>
          </a:xfrm>
          <a:prstGeom prst="rect">
            <a:avLst/>
          </a:prstGeom>
          <a:gradFill>
            <a:gsLst>
              <a:gs pos="58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871538"/>
            <a:ext cx="6515100" cy="320292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2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Irsta p-11 </a:t>
            </a:r>
            <a:r>
              <a:rPr lang="en-US" sz="3200" b="1" i="1" kern="1200" cap="all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Truppen</a:t>
            </a:r>
            <a:r>
              <a:rPr lang="en-US" sz="32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2025</a:t>
            </a:r>
            <a:br>
              <a:rPr lang="en-US" sz="32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32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28 </a:t>
            </a:r>
            <a:r>
              <a:rPr lang="en-US" sz="3200" b="1" i="1" kern="1200" cap="all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utespelare</a:t>
            </a:r>
            <a:br>
              <a:rPr lang="en-US" sz="32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 st </a:t>
            </a:r>
            <a:r>
              <a:rPr lang="en-US" sz="3200" b="1" i="1" kern="1200" cap="all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målvakter</a:t>
            </a:r>
            <a:br>
              <a:rPr lang="en-US" sz="32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32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i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Totalt 31 st </a:t>
            </a:r>
            <a:r>
              <a:rPr lang="en-US" sz="3200" b="1" i="1" kern="1200" cap="all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grabbar</a:t>
            </a:r>
            <a:br>
              <a:rPr lang="en-US" sz="26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600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600" i="1" kern="1200" cap="all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64C0A835-9AC9-4D0F-A529-BE4789E12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39206" y="3065930"/>
            <a:ext cx="2852793" cy="37977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7CF67ECC-797A-4CA0-87E3-360466498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172700" y="0"/>
            <a:ext cx="1358310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08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793" y="544092"/>
            <a:ext cx="3226622" cy="5002170"/>
          </a:xfrm>
          <a:noFill/>
        </p:spPr>
        <p:txBody>
          <a:bodyPr>
            <a:no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Tränare 2025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Robert Strand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viktor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engström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tony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wallman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Fredrik ladholm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eric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bäckman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Daniel Kolsmyr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Kassör</a:t>
            </a:r>
            <a:b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0" dirty="0">
                <a:latin typeface="Arial" panose="020B0604020202020204" pitchFamily="34" charset="0"/>
                <a:cs typeface="Arial" panose="020B0604020202020204" pitchFamily="34" charset="0"/>
              </a:rPr>
              <a:t>Andreas Gustavsson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lagledare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vakans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3" name="Picture Placeholder 42" descr="A plane flying over a city">
            <a:extLst>
              <a:ext uri="{FF2B5EF4-FFF2-40B4-BE49-F238E27FC236}">
                <a16:creationId xmlns:a16="http://schemas.microsoft.com/office/drawing/2014/main" id="{9100BC91-12A3-DE75-3F38-9C17D39DC5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/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6A927-8437-1720-85B4-FDA66741E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565" y="398323"/>
            <a:ext cx="2772944" cy="304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2BFBE2-BD12-13ED-F2A4-9FCD11585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976" y="146894"/>
            <a:ext cx="2273413" cy="303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828D5C-1B89-3CF2-3E9F-170E74466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585" y="4105266"/>
            <a:ext cx="2734639" cy="260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D60ECE-59BC-1F45-CE3D-24EB7C9EF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9004" y="3402609"/>
            <a:ext cx="3219434" cy="352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12D03D-887B-12C4-E7D2-604D8547B3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5402" y="886223"/>
            <a:ext cx="1999198" cy="247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91EAE7-0285-B1EC-8B13-56E6909402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1144" y="3891570"/>
            <a:ext cx="2471752" cy="2819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1FFEDB-3540-4C8D-20A5-0127B1B17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3757" y="1869053"/>
            <a:ext cx="2212708" cy="235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203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9601" y="4170353"/>
            <a:ext cx="4407764" cy="652720"/>
          </a:xfrm>
          <a:noFill/>
        </p:spPr>
        <p:txBody>
          <a:bodyPr/>
          <a:lstStyle/>
          <a:p>
            <a:r>
              <a:rPr lang="en-US" sz="4000" b="1" u="sng" dirty="0" err="1"/>
              <a:t>Seriespel</a:t>
            </a:r>
            <a:r>
              <a:rPr lang="en-US" sz="4000" b="1" u="sng" dirty="0"/>
              <a:t> 2025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Röd </a:t>
            </a:r>
            <a:r>
              <a:rPr lang="en-US" b="1" dirty="0" err="1">
                <a:solidFill>
                  <a:srgbClr val="FF0000"/>
                </a:solidFill>
              </a:rPr>
              <a:t>serie</a:t>
            </a:r>
            <a:r>
              <a:rPr lang="en-US" b="1" dirty="0">
                <a:solidFill>
                  <a:srgbClr val="FF0000"/>
                </a:solidFill>
              </a:rPr>
              <a:t> 9 vs 9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00B0F0"/>
                </a:solidFill>
              </a:rPr>
              <a:t>blå </a:t>
            </a:r>
            <a:r>
              <a:rPr lang="en-US" b="1" dirty="0" err="1">
                <a:solidFill>
                  <a:srgbClr val="00B0F0"/>
                </a:solidFill>
              </a:rPr>
              <a:t>serie</a:t>
            </a:r>
            <a:r>
              <a:rPr lang="en-US" b="1" dirty="0">
                <a:solidFill>
                  <a:srgbClr val="00B0F0"/>
                </a:solidFill>
              </a:rPr>
              <a:t> 9 vs 9</a:t>
            </a:r>
            <a:br>
              <a:rPr lang="en-US" b="1" dirty="0">
                <a:solidFill>
                  <a:srgbClr val="00B0F0"/>
                </a:solidFill>
              </a:rPr>
            </a:br>
            <a:br>
              <a:rPr lang="en-US" dirty="0"/>
            </a:br>
            <a:r>
              <a:rPr lang="en-US" b="1" dirty="0">
                <a:solidFill>
                  <a:schemeClr val="accent4"/>
                </a:solidFill>
              </a:rPr>
              <a:t>DM </a:t>
            </a:r>
            <a:r>
              <a:rPr lang="en-US" b="1" dirty="0" err="1">
                <a:solidFill>
                  <a:schemeClr val="accent4"/>
                </a:solidFill>
              </a:rPr>
              <a:t>spel</a:t>
            </a:r>
            <a:r>
              <a:rPr lang="en-US" b="1" dirty="0">
                <a:solidFill>
                  <a:schemeClr val="accent4"/>
                </a:solidFill>
              </a:rPr>
              <a:t> 11 vs 11</a:t>
            </a:r>
          </a:p>
        </p:txBody>
      </p:sp>
      <p:pic>
        <p:nvPicPr>
          <p:cNvPr id="24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0B955-2B15-5B46-2910-CC6F6FD2F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116" y="185195"/>
            <a:ext cx="8133651" cy="1505493"/>
          </a:xfrm>
        </p:spPr>
        <p:txBody>
          <a:bodyPr/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Cuper</a:t>
            </a:r>
            <a:r>
              <a:rPr lang="en-US" dirty="0"/>
              <a:t> 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F2BA2-8BAF-F999-1067-F3C065FFA6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Västerås Cupen 4-6 April </a:t>
            </a:r>
          </a:p>
          <a:p>
            <a:r>
              <a:rPr lang="en-US" dirty="0"/>
              <a:t>Axelssons Cup 29-31 Maj </a:t>
            </a:r>
          </a:p>
          <a:p>
            <a:r>
              <a:rPr lang="en-US" dirty="0"/>
              <a:t>Aroscupen 14-17 Juni</a:t>
            </a:r>
          </a:p>
          <a:p>
            <a:r>
              <a:rPr lang="en-US" dirty="0"/>
              <a:t>Gothia Cup 13-19 Juli </a:t>
            </a:r>
            <a:endParaRPr lang="en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E0A48-01C6-B8FD-7354-FC6CF26C7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719" y="2633797"/>
            <a:ext cx="3029017" cy="31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69663-3AD5-9216-4A6D-00998E340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271" y="3001601"/>
            <a:ext cx="1140687" cy="723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4B9107-4EF0-F28A-31A3-7D90ABC62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720" y="2039300"/>
            <a:ext cx="3029017" cy="41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F58286-8AC9-B5D4-8234-BF1E22BF9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656" y="3748678"/>
            <a:ext cx="2259975" cy="504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A00292-3514-26FC-2F8A-37AC409F2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6271" y="335981"/>
            <a:ext cx="3373292" cy="137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Placeholder 19" descr="A group of men in green shirts holding a trophy&#10;&#10;AI-generated content may be incorrect.">
            <a:extLst>
              <a:ext uri="{FF2B5EF4-FFF2-40B4-BE49-F238E27FC236}">
                <a16:creationId xmlns:a16="http://schemas.microsoft.com/office/drawing/2014/main" id="{3050471C-13CA-1AF2-D6AC-9F8F748FA3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18200"/>
          <a:stretch>
            <a:fillRect/>
          </a:stretch>
        </p:blipFill>
        <p:spPr>
          <a:xfrm>
            <a:off x="-18789" y="-22860"/>
            <a:ext cx="3544041" cy="690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91285B-43A9-C90F-A03F-895351651099}"/>
              </a:ext>
            </a:extLst>
          </p:cNvPr>
          <p:cNvSpPr txBox="1"/>
          <p:nvPr/>
        </p:nvSpPr>
        <p:spPr>
          <a:xfrm>
            <a:off x="3970116" y="4350227"/>
            <a:ext cx="61228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• Gothia Cup är fullbokat, Vi har två lag i 9-manna serie. </a:t>
            </a:r>
          </a:p>
          <a:p>
            <a:r>
              <a:rPr lang="sv-SE" dirty="0"/>
              <a:t>• Anmälan med korrekta namn och resterande inbetalning 10. April.</a:t>
            </a:r>
          </a:p>
          <a:p>
            <a:r>
              <a:rPr lang="sv-SE" dirty="0"/>
              <a:t>• Min tanke var att spelare delar på kostnaden för upp till 6-ledare. </a:t>
            </a:r>
          </a:p>
          <a:p>
            <a:r>
              <a:rPr lang="sv-SE" dirty="0"/>
              <a:t>• Vi har anmälan nr 48690 och nr 48691 </a:t>
            </a:r>
          </a:p>
          <a:p>
            <a:r>
              <a:rPr lang="sv-SE" dirty="0"/>
              <a:t>• P11 har redan betald in 12.100kr per lag, totalt 24.200 kr.</a:t>
            </a:r>
          </a:p>
          <a:p>
            <a:r>
              <a:rPr lang="sv-SE" dirty="0"/>
              <a:t>• Kostnad per spelare och ledare = ca 4000 kr kan bli mindre med tanke på antal deltagare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Hur tar vi oss till Gothia Cup?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462955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8590DAC5-BA81-4AF8-B0CA-D66712B30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BAB7E7E-14BD-4509-AD05-57C2EF74C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9874B-BCA9-8420-1595-EDD1865A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/>
              <a:t>Träningsläger/matchcamp 2025</a:t>
            </a:r>
            <a:br>
              <a:rPr lang="en-US" sz="2400" b="1"/>
            </a:br>
            <a:r>
              <a:rPr lang="en-US" sz="2400" b="1"/>
              <a:t>Romme stugby 25-27 April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5B8972-E78C-55B8-9827-E9E4F4FE63C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rcRect l="2691" r="6177" b="2"/>
          <a:stretch/>
        </p:blipFill>
        <p:spPr>
          <a:xfrm>
            <a:off x="6" y="10"/>
            <a:ext cx="4742121" cy="343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B30487-CF9D-F96F-5D5D-88F5B349A5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908" b="2"/>
          <a:stretch/>
        </p:blipFill>
        <p:spPr>
          <a:xfrm>
            <a:off x="-5" y="3429000"/>
            <a:ext cx="517805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BB810-3430-2C29-1AA0-9744AA0A1AA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693734" y="2183035"/>
            <a:ext cx="5355266" cy="41218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Träningsläger</a:t>
            </a:r>
            <a:r>
              <a:rPr lang="en-US" dirty="0"/>
              <a:t>/</a:t>
            </a:r>
            <a:r>
              <a:rPr lang="en-US" dirty="0" err="1"/>
              <a:t>matchcamp</a:t>
            </a:r>
            <a:r>
              <a:rPr lang="en-US" dirty="0"/>
              <a:t> I </a:t>
            </a:r>
            <a:r>
              <a:rPr lang="en-US" dirty="0" err="1"/>
              <a:t>Smedjebackens</a:t>
            </a:r>
            <a:r>
              <a:rPr lang="en-US" dirty="0"/>
              <a:t> </a:t>
            </a:r>
            <a:r>
              <a:rPr lang="en-US" dirty="0" err="1"/>
              <a:t>Inomhus</a:t>
            </a:r>
            <a:r>
              <a:rPr lang="en-US" dirty="0"/>
              <a:t> hall och </a:t>
            </a:r>
            <a:r>
              <a:rPr lang="en-US" dirty="0" err="1"/>
              <a:t>boende</a:t>
            </a:r>
            <a:r>
              <a:rPr lang="en-US" dirty="0"/>
              <a:t> på Romme </a:t>
            </a:r>
            <a:r>
              <a:rPr lang="en-US" dirty="0" err="1"/>
              <a:t>Stugby</a:t>
            </a:r>
            <a:r>
              <a:rPr lang="en-US" dirty="0"/>
              <a:t> helgen v17 25-27 april.</a:t>
            </a:r>
          </a:p>
          <a:p>
            <a:r>
              <a:rPr lang="en-US" dirty="0"/>
              <a:t>Får se om det blir från fredag till </a:t>
            </a:r>
            <a:r>
              <a:rPr lang="en-US" dirty="0" err="1"/>
              <a:t>söndag</a:t>
            </a:r>
            <a:r>
              <a:rPr lang="en-US" dirty="0"/>
              <a:t> eller om det blir från </a:t>
            </a:r>
            <a:r>
              <a:rPr lang="en-US" dirty="0" err="1"/>
              <a:t>lördag</a:t>
            </a:r>
            <a:r>
              <a:rPr lang="en-US" dirty="0"/>
              <a:t> till </a:t>
            </a:r>
            <a:r>
              <a:rPr lang="en-US" dirty="0" err="1"/>
              <a:t>söndag</a:t>
            </a:r>
            <a:r>
              <a:rPr lang="en-US" dirty="0"/>
              <a:t> som det kommer att hållas.</a:t>
            </a:r>
          </a:p>
          <a:p>
            <a:pPr lvl="1"/>
            <a:r>
              <a:rPr lang="en-US" dirty="0"/>
              <a:t>Matcher mot några lag från både Dalarna och </a:t>
            </a:r>
            <a:r>
              <a:rPr lang="en-US" dirty="0" err="1"/>
              <a:t>Sörmland</a:t>
            </a:r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836AB60-5854-4E5A-BBFD-9E71A8600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402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744" y="192505"/>
            <a:ext cx="8773930" cy="1333277"/>
          </a:xfrm>
          <a:noFill/>
        </p:spPr>
        <p:txBody>
          <a:bodyPr/>
          <a:lstStyle/>
          <a:p>
            <a:r>
              <a:rPr lang="en-US" dirty="0"/>
              <a:t>Ekonomi 2025</a:t>
            </a:r>
            <a:br>
              <a:rPr lang="en-US" dirty="0"/>
            </a:br>
            <a:r>
              <a:rPr lang="en-US" sz="2400" dirty="0" err="1"/>
              <a:t>Medlemsavgift</a:t>
            </a:r>
            <a:r>
              <a:rPr lang="en-US" sz="2400" dirty="0"/>
              <a:t> kommer ut denna eller nästa vecka och kommer att ligga på 1800:- 9 vs 9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321075-54B3-80D3-C780-4F5F375C9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620" y="1525782"/>
            <a:ext cx="8408017" cy="48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Försäljning</a:t>
            </a:r>
            <a:br>
              <a:rPr lang="en-US" dirty="0"/>
            </a:br>
            <a:r>
              <a:rPr lang="en-US" dirty="0" err="1"/>
              <a:t>försäljningsprojekt</a:t>
            </a:r>
            <a:r>
              <a:rPr lang="en-US" dirty="0"/>
              <a:t> grupp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Restaurangchansen</a:t>
            </a:r>
            <a:r>
              <a:rPr lang="en-US" dirty="0"/>
              <a:t> - Linda Fasth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Valborg </a:t>
            </a:r>
            <a:r>
              <a:rPr lang="en-US" dirty="0" err="1"/>
              <a:t>Irstadagen</a:t>
            </a:r>
            <a:r>
              <a:rPr lang="en-US" dirty="0"/>
              <a:t> tillsammans med f11/12 - Sussie Engevik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sv-SE" dirty="0"/>
              <a:t>• Föreningen har uttalat att P11 i samarbete med F11/12 ska/kan genomföra.</a:t>
            </a:r>
          </a:p>
          <a:p>
            <a:r>
              <a:rPr lang="sv-SE" dirty="0"/>
              <a:t>• Ingen förberedelser är utfört. </a:t>
            </a:r>
          </a:p>
          <a:p>
            <a:r>
              <a:rPr lang="sv-SE" dirty="0"/>
              <a:t>• Har skickat Sms med Johan Fors (F11) – 070 998 83 05 </a:t>
            </a:r>
          </a:p>
          <a:p>
            <a:r>
              <a:rPr lang="sv-SE" dirty="0"/>
              <a:t>• F11/12 har i nuläget ingen tydlighet i hur de tänker om Valborg. </a:t>
            </a:r>
          </a:p>
          <a:p>
            <a:r>
              <a:rPr lang="sv-SE" dirty="0"/>
              <a:t>• Möjlig inkomst ca. 15.000 – 30.000 </a:t>
            </a:r>
          </a:p>
          <a:p>
            <a:r>
              <a:rPr lang="sv-SE" dirty="0"/>
              <a:t>• Oscar Törnell har hört av sig och vill koordinera dansuppvisning. 070 305 17 11 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67564-0457-E486-97D0-8109D2C97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Förslag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Body</a:t>
            </a:r>
          </a:p>
        </p:txBody>
      </p:sp>
    </p:spTree>
    <p:extLst>
      <p:ext uri="{BB962C8B-B14F-4D97-AF65-F5344CB8AC3E}">
        <p14:creationId xmlns:p14="http://schemas.microsoft.com/office/powerpoint/2010/main" val="643777997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20BE78-9FDF-401B-B412-3AA10EC5BEA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C180A77-4928-484F-9529-F716C85D6A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E62E91-3991-445A-ADE0-DB143B39320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{A943ED38-C256-4573-B986-451EAF42AC67}tf22797433_win32</Template>
  <TotalTime>9870</TotalTime>
  <Words>1233</Words>
  <Application>Microsoft Office PowerPoint</Application>
  <PresentationFormat>Widescreen</PresentationFormat>
  <Paragraphs>168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Arial</vt:lpstr>
      <vt:lpstr>Calibri</vt:lpstr>
      <vt:lpstr>Univers Condensed Light</vt:lpstr>
      <vt:lpstr>Walbaum Display Light</vt:lpstr>
      <vt:lpstr>AngleLinesVTI</vt:lpstr>
      <vt:lpstr>Föräldramöte 2025 Irsta p-11 </vt:lpstr>
      <vt:lpstr>AGENDA</vt:lpstr>
      <vt:lpstr>Irsta p-11 Truppen 2025  28 utespelare 3 st målvakter  Totalt 31 st grabbar  </vt:lpstr>
      <vt:lpstr>Tränare 2025  Robert Strand viktor engström tony wallman Fredrik ladholm eric bäckman Daniel Kolsmyr  Kassör Andreas Gustavsson  lagledare vakans?</vt:lpstr>
      <vt:lpstr>Seriespel 2025  Röd serie 9 vs 9 blå serie 9 vs 9  DM spel 11 vs 11</vt:lpstr>
      <vt:lpstr>Cuper </vt:lpstr>
      <vt:lpstr>Träningsläger/matchcamp 2025 Romme stugby 25-27 April</vt:lpstr>
      <vt:lpstr>Ekonomi 2025 Medlemsavgift kommer ut denna eller nästa vecka och kommer att ligga på 1800:- 9 vs 9</vt:lpstr>
      <vt:lpstr>Försäljning försäljningsprojekt grupp</vt:lpstr>
      <vt:lpstr>Fikagrupp 2025</vt:lpstr>
      <vt:lpstr>Sponsorer 2025 irsta if p11</vt:lpstr>
      <vt:lpstr>Sammarbete med p12</vt:lpstr>
      <vt:lpstr>Socialamedier p11</vt:lpstr>
      <vt:lpstr>Egen chatt I laget?</vt:lpstr>
      <vt:lpstr>PowerPoint Presentation</vt:lpstr>
      <vt:lpstr>Kommunikation frånvaro!</vt:lpstr>
      <vt:lpstr>Målvaktsträning</vt:lpstr>
      <vt:lpstr>Träningssupplägg 2025</vt:lpstr>
      <vt:lpstr>PowerPoint Presentation</vt:lpstr>
      <vt:lpstr>Tillit och transparens</vt:lpstr>
      <vt:lpstr>PowerPoint Presentation</vt:lpstr>
      <vt:lpstr>Vart vill vi I Irsta p11?</vt:lpstr>
      <vt:lpstr>Vart vill vi I Irsta p11?</vt:lpstr>
      <vt:lpstr>Övrigt</vt:lpstr>
      <vt:lpstr>Nu ser vi till att vi alla får en super rolig, härlig, givande och väldigt utvecklande säsong tillsammans med våra grymma grabbar!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Ladholm, Fredrik</dc:creator>
  <cp:lastModifiedBy>Ladholm, Fredrik</cp:lastModifiedBy>
  <cp:revision>4</cp:revision>
  <dcterms:created xsi:type="dcterms:W3CDTF">2025-03-25T10:19:18Z</dcterms:created>
  <dcterms:modified xsi:type="dcterms:W3CDTF">2025-04-01T11:40:18Z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