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62" r:id="rId2"/>
    <p:sldMasterId id="2147483674" r:id="rId3"/>
  </p:sldMasterIdLst>
  <p:notesMasterIdLst>
    <p:notesMasterId r:id="rId15"/>
  </p:notesMasterIdLst>
  <p:sldIdLst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69" r:id="rId12"/>
    <p:sldId id="283" r:id="rId13"/>
    <p:sldId id="284" r:id="rId14"/>
  </p:sldIdLst>
  <p:sldSz cx="12192000" cy="6858000"/>
  <p:notesSz cx="6797675" cy="99250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qcFWmMz52IdWKhhoFyFug8SAN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71306" autoAdjust="0"/>
  </p:normalViewPr>
  <p:slideViewPr>
    <p:cSldViewPr>
      <p:cViewPr varScale="1">
        <p:scale>
          <a:sx n="41" d="100"/>
          <a:sy n="41" d="100"/>
        </p:scale>
        <p:origin x="142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slide" Target="slides/slide10.xml" /><Relationship Id="rId26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25" Type="http://schemas.openxmlformats.org/officeDocument/2006/relationships/theme" Target="theme/theme1.xml" /><Relationship Id="rId2" Type="http://schemas.openxmlformats.org/officeDocument/2006/relationships/slideMaster" Target="slideMasters/slideMaster2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24" Type="http://schemas.openxmlformats.org/officeDocument/2006/relationships/viewProps" Target="viewProps.xml" /><Relationship Id="rId5" Type="http://schemas.openxmlformats.org/officeDocument/2006/relationships/slide" Target="slides/slide2.xml" /><Relationship Id="rId15" Type="http://schemas.openxmlformats.org/officeDocument/2006/relationships/notesMaster" Target="notesMasters/notesMaster1.xml" /><Relationship Id="rId23" Type="http://schemas.openxmlformats.org/officeDocument/2006/relationships/presProps" Target="presProps.xml" /><Relationship Id="rId10" Type="http://schemas.openxmlformats.org/officeDocument/2006/relationships/slide" Target="slides/slide7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customschemas.google.com/relationships/presentationmetadata" Target="metadata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0688" y="1239838"/>
            <a:ext cx="5956300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7076"/>
            <a:ext cx="2945659" cy="49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93881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Frågor kring bildspelet – kontakta styrelsen.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C216D-629E-4C46-A1AF-9824A5DA4BC2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3223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C216D-629E-4C46-A1AF-9824A5DA4BC2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6701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14:notes"/>
          <p:cNvSpPr txBox="1">
            <a:spLocks noGrp="1"/>
          </p:cNvSpPr>
          <p:nvPr>
            <p:ph type="body" idx="1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4:notes"/>
          <p:cNvSpPr txBox="1">
            <a:spLocks noGrp="1"/>
          </p:cNvSpPr>
          <p:nvPr>
            <p:ph type="sldNum" idx="12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Sibben Cup</a:t>
            </a:r>
            <a:r>
              <a:rPr lang="sv-S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 ges på mötet.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Idrottsrabatten</a:t>
            </a:r>
            <a:r>
              <a:rPr lang="sv-S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häften/spelare, endast på hösten. Max 10 häften/familj. Mer info kommer separat.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Planeringsgrupp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Delta i arbetet med att planera för föreningens aktiviteter. </a:t>
            </a:r>
            <a:r>
              <a:rPr lang="sv-S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 info och kallelse kommer.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536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7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96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8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086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93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8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097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10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69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73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16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00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15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482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81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3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01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231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848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77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innehållsdelar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7316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5A6D-FFC4-4C1F-ADC6-C5E5705D803A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2023-10-15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7988-94A2-4357-B494-FF446E7ACE9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9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håll med bildtext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10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 /><Relationship Id="rId3" Type="http://schemas.openxmlformats.org/officeDocument/2006/relationships/slideLayout" Target="../slideLayouts/slideLayout12.xml" /><Relationship Id="rId7" Type="http://schemas.openxmlformats.org/officeDocument/2006/relationships/slideLayout" Target="../slideLayouts/slideLayout16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1.xml" /><Relationship Id="rId1" Type="http://schemas.openxmlformats.org/officeDocument/2006/relationships/slideLayout" Target="../slideLayouts/slideLayout10.xml" /><Relationship Id="rId6" Type="http://schemas.openxmlformats.org/officeDocument/2006/relationships/slideLayout" Target="../slideLayouts/slideLayout15.xml" /><Relationship Id="rId11" Type="http://schemas.openxmlformats.org/officeDocument/2006/relationships/slideLayout" Target="../slideLayouts/slideLayout20.xml" /><Relationship Id="rId5" Type="http://schemas.openxmlformats.org/officeDocument/2006/relationships/slideLayout" Target="../slideLayouts/slideLayout14.xml" /><Relationship Id="rId10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13.xml" /><Relationship Id="rId9" Type="http://schemas.openxmlformats.org/officeDocument/2006/relationships/slideLayout" Target="../slideLayouts/slideLayout18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 /><Relationship Id="rId3" Type="http://schemas.openxmlformats.org/officeDocument/2006/relationships/slideLayout" Target="../slideLayouts/slideLayout23.xml" /><Relationship Id="rId7" Type="http://schemas.openxmlformats.org/officeDocument/2006/relationships/slideLayout" Target="../slideLayouts/slideLayout27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2.xml" /><Relationship Id="rId1" Type="http://schemas.openxmlformats.org/officeDocument/2006/relationships/slideLayout" Target="../slideLayouts/slideLayout21.xml" /><Relationship Id="rId6" Type="http://schemas.openxmlformats.org/officeDocument/2006/relationships/slideLayout" Target="../slideLayouts/slideLayout26.xml" /><Relationship Id="rId11" Type="http://schemas.openxmlformats.org/officeDocument/2006/relationships/slideLayout" Target="../slideLayouts/slideLayout31.xml" /><Relationship Id="rId5" Type="http://schemas.openxmlformats.org/officeDocument/2006/relationships/slideLayout" Target="../slideLayouts/slideLayout25.xml" /><Relationship Id="rId10" Type="http://schemas.openxmlformats.org/officeDocument/2006/relationships/slideLayout" Target="../slideLayouts/slideLayout30.xml" /><Relationship Id="rId4" Type="http://schemas.openxmlformats.org/officeDocument/2006/relationships/slideLayout" Target="../slideLayouts/slideLayout24.xml" /><Relationship Id="rId9" Type="http://schemas.openxmlformats.org/officeDocument/2006/relationships/slideLayout" Target="../slideLayouts/slideLayout2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51FC5A6D-FFC4-4C1F-ADC6-C5E5705D803A}" type="datetimeFigureOut">
              <a:rPr lang="sv-SE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2023-10-15</a:t>
            </a:fld>
            <a:endParaRPr lang="sv-SE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sv-SE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685C7988-94A2-4357-B494-FF446E7ACE94}" type="slidenum">
              <a:rPr lang="sv-SE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sv-SE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63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51FC5A6D-FFC4-4C1F-ADC6-C5E5705D803A}" type="datetimeFigureOut">
              <a:rPr lang="sv-SE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2023-10-15</a:t>
            </a:fld>
            <a:endParaRPr lang="sv-SE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sv-SE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685C7988-94A2-4357-B494-FF446E7ACE94}" type="slidenum">
              <a:rPr lang="sv-SE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sv-SE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5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0.xml" /><Relationship Id="rId4" Type="http://schemas.openxmlformats.org/officeDocument/2006/relationships/image" Target="../media/image2.jpe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1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5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69">
            <a:extLst>
              <a:ext uri="{FF2B5EF4-FFF2-40B4-BE49-F238E27FC236}">
                <a16:creationId xmlns:a16="http://schemas.microsoft.com/office/drawing/2014/main" id="{B0354608-2C0B-45C8-8C8B-8E3ED2EF5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pic>
        <p:nvPicPr>
          <p:cNvPr id="8" name="Bildobjekt 7" descr="En bild som visar person, skidåkning, personer, skatebordåkning&#10;&#10;Automatiskt genererad beskrivning">
            <a:extLst>
              <a:ext uri="{FF2B5EF4-FFF2-40B4-BE49-F238E27FC236}">
                <a16:creationId xmlns:a16="http://schemas.microsoft.com/office/drawing/2014/main" id="{76E9B5F4-F026-4227-B8E3-A9B4CC2277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6" b="8669"/>
          <a:stretch/>
        </p:blipFill>
        <p:spPr>
          <a:xfrm>
            <a:off x="2" y="10"/>
            <a:ext cx="12191997" cy="685799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9FC9238-DBE2-4DBA-96B3-0C1659D59E37}"/>
              </a:ext>
            </a:extLst>
          </p:cNvPr>
          <p:cNvSpPr txBox="1"/>
          <p:nvPr/>
        </p:nvSpPr>
        <p:spPr>
          <a:xfrm>
            <a:off x="2590991" y="1680291"/>
            <a:ext cx="7010018" cy="2288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sz="6100" kern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n-ea"/>
                <a:cs typeface="+mn-cs"/>
              </a:rPr>
              <a:t>Välkomna</a:t>
            </a:r>
            <a:r>
              <a:rPr lang="en-US" sz="6100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n-ea"/>
                <a:cs typeface="+mn-cs"/>
              </a:rPr>
              <a:t> till </a:t>
            </a:r>
            <a:r>
              <a:rPr lang="en-US" sz="6100" kern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n-ea"/>
                <a:cs typeface="+mn-cs"/>
              </a:rPr>
              <a:t>säsongen</a:t>
            </a:r>
            <a:r>
              <a:rPr lang="en-US" sz="6100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n-ea"/>
                <a:cs typeface="+mn-cs"/>
              </a:rPr>
              <a:t> 2023/2024</a:t>
            </a:r>
          </a:p>
        </p:txBody>
      </p:sp>
      <p:sp>
        <p:nvSpPr>
          <p:cNvPr id="77" name="Freeform 5">
            <a:extLst>
              <a:ext uri="{FF2B5EF4-FFF2-40B4-BE49-F238E27FC236}">
                <a16:creationId xmlns:a16="http://schemas.microsoft.com/office/drawing/2014/main" id="{A69EB637-CEDE-43AD-8B65-DDD63C08F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0870" y="2245586"/>
            <a:ext cx="1262906" cy="110826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4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F43FA177-F720-43B1-8340-ADAF5E641C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2" r="16196" b="-4"/>
          <a:stretch/>
        </p:blipFill>
        <p:spPr>
          <a:xfrm>
            <a:off x="695400" y="911082"/>
            <a:ext cx="2034550" cy="1797684"/>
          </a:xfrm>
          <a:custGeom>
            <a:avLst/>
            <a:gdLst/>
            <a:ahLst/>
            <a:cxnLst/>
            <a:rect l="l" t="t" r="r" b="b"/>
            <a:pathLst>
              <a:path w="2034550" h="1797684">
                <a:moveTo>
                  <a:pt x="585760" y="0"/>
                </a:moveTo>
                <a:cubicBezTo>
                  <a:pt x="585760" y="0"/>
                  <a:pt x="585760" y="0"/>
                  <a:pt x="1448790" y="0"/>
                </a:cubicBezTo>
                <a:cubicBezTo>
                  <a:pt x="1502846" y="0"/>
                  <a:pt x="1555038" y="29714"/>
                  <a:pt x="1581134" y="77999"/>
                </a:cubicBezTo>
                <a:cubicBezTo>
                  <a:pt x="1581134" y="77999"/>
                  <a:pt x="1581134" y="77999"/>
                  <a:pt x="2013580" y="822701"/>
                </a:cubicBezTo>
                <a:cubicBezTo>
                  <a:pt x="2041540" y="869128"/>
                  <a:pt x="2041540" y="928556"/>
                  <a:pt x="2013580" y="974984"/>
                </a:cubicBezTo>
                <a:cubicBezTo>
                  <a:pt x="2013580" y="974984"/>
                  <a:pt x="2013580" y="974984"/>
                  <a:pt x="1581134" y="1719685"/>
                </a:cubicBezTo>
                <a:cubicBezTo>
                  <a:pt x="1555038" y="1767970"/>
                  <a:pt x="1502846" y="1797684"/>
                  <a:pt x="1448790" y="1797684"/>
                </a:cubicBezTo>
                <a:cubicBezTo>
                  <a:pt x="1448790" y="1797684"/>
                  <a:pt x="1448790" y="1797684"/>
                  <a:pt x="585760" y="1797684"/>
                </a:cubicBezTo>
                <a:cubicBezTo>
                  <a:pt x="529841" y="1797684"/>
                  <a:pt x="479513" y="1767970"/>
                  <a:pt x="451553" y="1719685"/>
                </a:cubicBezTo>
                <a:cubicBezTo>
                  <a:pt x="451553" y="1719685"/>
                  <a:pt x="451553" y="1719685"/>
                  <a:pt x="20970" y="974984"/>
                </a:cubicBezTo>
                <a:cubicBezTo>
                  <a:pt x="-6990" y="928556"/>
                  <a:pt x="-6990" y="869128"/>
                  <a:pt x="20970" y="822701"/>
                </a:cubicBezTo>
                <a:cubicBezTo>
                  <a:pt x="20970" y="822701"/>
                  <a:pt x="20970" y="822701"/>
                  <a:pt x="451553" y="77999"/>
                </a:cubicBezTo>
                <a:cubicBezTo>
                  <a:pt x="479513" y="29714"/>
                  <a:pt x="529841" y="0"/>
                  <a:pt x="585760" y="0"/>
                </a:cubicBezTo>
                <a:close/>
              </a:path>
            </a:pathLst>
          </a:custGeom>
          <a:ln w="63500">
            <a:solidFill>
              <a:schemeClr val="tx1">
                <a:alpha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24826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2F4B55-3557-B3AD-FD96-2C403366E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Vårt lags uppgifter IBS P15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69422C1-B03A-8623-2091-6FFBA48A2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400" b="0" i="0" u="none" strike="noStrike" dirty="0">
                <a:effectLst/>
                <a:latin typeface="Calibri" panose="020F0502020204030204" pitchFamily="34" charset="0"/>
              </a:rPr>
              <a:t>Bemanna Sibben Cup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400" b="0" i="0" u="none" strike="noStrike" dirty="0">
                <a:effectLst/>
                <a:latin typeface="Calibri" panose="020F0502020204030204" pitchFamily="34" charset="0"/>
              </a:rPr>
              <a:t>Sälja idrottsrabatten</a:t>
            </a:r>
          </a:p>
          <a:p>
            <a:r>
              <a:rPr lang="sv-SE" sz="2400" dirty="0"/>
              <a:t>Vara med i planeringsgrupp för avslutningsdag och Lilla klassinnebandyn 2024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400" b="0" i="0" u="none" strike="noStrike" dirty="0">
                <a:effectLst/>
                <a:latin typeface="Calibri" panose="020F0502020204030204" pitchFamily="34" charset="0"/>
              </a:rPr>
              <a:t>Bemanna egna hemmamatcher (matchvärd, sekretariat och musik)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latin typeface="Calibri" panose="020F0502020204030204" pitchFamily="34" charset="0"/>
              </a:rPr>
              <a:t>(Ledare: introduktion och stöd till första årets innebandyskola)</a:t>
            </a:r>
            <a:endParaRPr lang="sv-SE" sz="2400" b="0" i="0" u="none" strike="noStrike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890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C754A8-21BC-5EF1-0888-0E34B2472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 ska utse: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372FBF-91AE-26F1-0C6B-0FB2C84BC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Lagföräldrar</a:t>
            </a:r>
          </a:p>
          <a:p>
            <a:r>
              <a:rPr lang="sv-SE" sz="2400" dirty="0"/>
              <a:t>Två Sibben Cup representanter</a:t>
            </a:r>
          </a:p>
          <a:p>
            <a:r>
              <a:rPr lang="sv-SE" sz="2400" dirty="0"/>
              <a:t>Två representanter till planeringsgrupp avslutningsdag och Lilla klassinnebandyn</a:t>
            </a:r>
          </a:p>
          <a:p>
            <a:r>
              <a:rPr lang="sv-SE" sz="2400" dirty="0"/>
              <a:t>En </a:t>
            </a:r>
            <a:r>
              <a:rPr lang="sv-SE" sz="2400" dirty="0" err="1"/>
              <a:t>lagkassör</a:t>
            </a:r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548234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Vår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vision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verksamhetsidé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441596" y="2333297"/>
            <a:ext cx="5251316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lvl="1" indent="0">
              <a:buNone/>
            </a:pPr>
            <a:r>
              <a:rPr lang="sv-SE" sz="2000" dirty="0">
                <a:latin typeface="+mj-lt"/>
              </a:rPr>
              <a:t>Vi bygger vår verksamhet på gemenskap, stolthet och glädje och vill erbjuda en verksamhet som skapar ett livslångt intresse för innebandy och träning. </a:t>
            </a:r>
          </a:p>
          <a:p>
            <a:pPr marL="457200" lvl="1" indent="0">
              <a:buNone/>
            </a:pPr>
            <a:endParaRPr lang="sv-SE" sz="2000" dirty="0">
              <a:latin typeface="+mj-lt"/>
            </a:endParaRPr>
          </a:p>
          <a:p>
            <a:pPr marL="457200" lvl="1" indent="0">
              <a:buNone/>
            </a:pPr>
            <a:r>
              <a:rPr lang="sv-SE" sz="2000" dirty="0">
                <a:latin typeface="+mj-lt"/>
              </a:rPr>
              <a:t>Vi är en del av den svenska idrottsrörelsen vilket innebär att vi delar målsättningarna att engagera så många som möjligt, så länge som möjligt, i en så bra verksamhet som möjligt. </a:t>
            </a:r>
            <a:r>
              <a:rPr lang="en-US" sz="2000" dirty="0">
                <a:latin typeface="+mj-lt"/>
              </a:rPr>
              <a:t> </a:t>
            </a:r>
          </a:p>
          <a:p>
            <a:pPr marL="0"/>
            <a:endParaRPr lang="en-US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Bildobjekt 3" descr="En bild som visar text, person, utomhus, spelare&#10;&#10;Automatiskt genererad beskrivning">
            <a:extLst>
              <a:ext uri="{FF2B5EF4-FFF2-40B4-BE49-F238E27FC236}">
                <a16:creationId xmlns:a16="http://schemas.microsoft.com/office/drawing/2014/main" id="{5AF4EDF5-03CC-4682-8482-E1C8100E76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" r="-3" b="419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5642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Beskrivning saknas.">
            <a:extLst>
              <a:ext uri="{FF2B5EF4-FFF2-40B4-BE49-F238E27FC236}">
                <a16:creationId xmlns:a16="http://schemas.microsoft.com/office/drawing/2014/main" id="{9508A331-3A0D-91DC-1D4D-BD59571E2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1" b="965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73BEAD5-1E8D-4846-9FC3-47BBD1238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01" y="1557618"/>
            <a:ext cx="3822189" cy="4274221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sv-SE" sz="2000" dirty="0">
                <a:latin typeface="+mj-lt"/>
              </a:rPr>
              <a:t>Denna säsong har vi 20 olika träningsgrupper från innebandyskolans 6-åringar till vuxna i träningsgrupper. </a:t>
            </a:r>
          </a:p>
          <a:p>
            <a:pPr marL="457200" lvl="1" indent="0">
              <a:buNone/>
            </a:pPr>
            <a:endParaRPr lang="sv-SE" sz="2000" dirty="0">
              <a:latin typeface="+mj-lt"/>
            </a:endParaRPr>
          </a:p>
          <a:p>
            <a:pPr marL="457200" lvl="1" indent="0">
              <a:buNone/>
            </a:pPr>
            <a:r>
              <a:rPr lang="sv-SE" sz="2000" dirty="0">
                <a:latin typeface="+mj-lt"/>
              </a:rPr>
              <a:t>Alla tränar och spelar hemmamatch i Kavelbro, så här skapar vi tillsammans en härlig föreningskänsla. </a:t>
            </a:r>
          </a:p>
          <a:p>
            <a:pPr marL="457200" lvl="1" indent="0">
              <a:buNone/>
            </a:pPr>
            <a:endParaRPr lang="sv-SE" sz="2000" dirty="0">
              <a:latin typeface="+mj-lt"/>
            </a:endParaRPr>
          </a:p>
          <a:p>
            <a:pPr marL="457200" lvl="1" indent="0">
              <a:buNone/>
            </a:pPr>
            <a:r>
              <a:rPr lang="sv-SE" sz="2000" dirty="0">
                <a:latin typeface="+mj-lt"/>
              </a:rPr>
              <a:t>Vi har mer än 60 </a:t>
            </a:r>
            <a:r>
              <a:rPr lang="sv-SE" sz="2000" dirty="0" err="1">
                <a:latin typeface="+mj-lt"/>
              </a:rPr>
              <a:t>tim</a:t>
            </a:r>
            <a:r>
              <a:rPr lang="sv-SE" sz="2000" dirty="0">
                <a:latin typeface="+mj-lt"/>
              </a:rPr>
              <a:t> schemalagd träning per vecka och spelar över 130 hemmamatcher i Kavelbro per säsong.</a:t>
            </a:r>
          </a:p>
          <a:p>
            <a:pPr marL="457200" lvl="1" indent="0">
              <a:buNone/>
            </a:pPr>
            <a:endParaRPr lang="sv-SE" sz="2000" dirty="0">
              <a:latin typeface="+mj-lt"/>
            </a:endParaRPr>
          </a:p>
          <a:p>
            <a:pPr marL="457200" lvl="1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454212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eskrivning saknas.">
            <a:extLst>
              <a:ext uri="{FF2B5EF4-FFF2-40B4-BE49-F238E27FC236}">
                <a16:creationId xmlns:a16="http://schemas.microsoft.com/office/drawing/2014/main" id="{61872CC3-37AA-51E3-76CF-603CE94A73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latshållare för innehåll 5">
            <a:extLst>
              <a:ext uri="{FF2B5EF4-FFF2-40B4-BE49-F238E27FC236}">
                <a16:creationId xmlns:a16="http://schemas.microsoft.com/office/drawing/2014/main" id="{C8AA1C21-887E-4D46-89E9-4002950995B5}"/>
              </a:ext>
            </a:extLst>
          </p:cNvPr>
          <p:cNvSpPr txBox="1">
            <a:spLocks/>
          </p:cNvSpPr>
          <p:nvPr/>
        </p:nvSpPr>
        <p:spPr>
          <a:xfrm>
            <a:off x="7815943" y="1004546"/>
            <a:ext cx="4189790" cy="5497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buNone/>
            </a:pPr>
            <a:r>
              <a:rPr lang="sv-SE" sz="2000" dirty="0">
                <a:latin typeface="+mj-lt"/>
              </a:rPr>
              <a:t>Våra spelare är basen i vår verksamhet och organisationen runt spelarna bygger på ett ideellt engagemang. </a:t>
            </a:r>
          </a:p>
          <a:p>
            <a:pPr marL="228600" lvl="1" indent="0">
              <a:buNone/>
            </a:pPr>
            <a:endParaRPr lang="sv-SE" sz="2000" dirty="0">
              <a:latin typeface="+mj-lt"/>
            </a:endParaRPr>
          </a:p>
          <a:p>
            <a:pPr marL="228600" lvl="1" indent="0">
              <a:buNone/>
            </a:pPr>
            <a:r>
              <a:rPr lang="sv-SE" sz="2000" dirty="0">
                <a:latin typeface="+mj-lt"/>
              </a:rPr>
              <a:t>Vi har ca 90 ledare i föreningen. </a:t>
            </a:r>
            <a:r>
              <a:rPr lang="en-US" sz="2000" dirty="0">
                <a:latin typeface="+mj-lt"/>
              </a:rPr>
              <a:t>De </a:t>
            </a:r>
            <a:r>
              <a:rPr lang="en-US" sz="2000" dirty="0" err="1">
                <a:latin typeface="+mj-lt"/>
              </a:rPr>
              <a:t>går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utbildningar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som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innebandy-förbundet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anordnar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att</a:t>
            </a:r>
            <a:r>
              <a:rPr lang="en-US" sz="2000" dirty="0">
                <a:latin typeface="+mj-lt"/>
              </a:rPr>
              <a:t> de </a:t>
            </a:r>
            <a:r>
              <a:rPr lang="en-US" sz="2000" dirty="0" err="1">
                <a:latin typeface="+mj-lt"/>
              </a:rPr>
              <a:t>har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rätt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utbildning</a:t>
            </a:r>
            <a:r>
              <a:rPr lang="en-US" sz="2000" dirty="0">
                <a:latin typeface="+mj-lt"/>
              </a:rPr>
              <a:t> för </a:t>
            </a:r>
            <a:r>
              <a:rPr lang="en-US" sz="2000" dirty="0" err="1">
                <a:latin typeface="+mj-lt"/>
              </a:rPr>
              <a:t>lagets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åldersnivå</a:t>
            </a:r>
            <a:r>
              <a:rPr lang="en-US" sz="2000" dirty="0">
                <a:latin typeface="+mj-lt"/>
              </a:rPr>
              <a:t>. Det </a:t>
            </a:r>
            <a:r>
              <a:rPr lang="en-US" sz="2000" dirty="0" err="1">
                <a:latin typeface="+mj-lt"/>
              </a:rPr>
              <a:t>finns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också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fler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utbildningar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som</a:t>
            </a:r>
            <a:r>
              <a:rPr lang="en-US" sz="2000" dirty="0">
                <a:latin typeface="+mj-lt"/>
              </a:rPr>
              <a:t> vi </a:t>
            </a:r>
            <a:r>
              <a:rPr lang="en-US" sz="2000" dirty="0" err="1">
                <a:latin typeface="+mj-lt"/>
              </a:rPr>
              <a:t>erbjuder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ledare</a:t>
            </a:r>
            <a:r>
              <a:rPr lang="en-US" sz="2000" dirty="0">
                <a:latin typeface="+mj-lt"/>
              </a:rPr>
              <a:t> och </a:t>
            </a:r>
            <a:r>
              <a:rPr lang="en-US" sz="2000" dirty="0" err="1">
                <a:latin typeface="+mj-lt"/>
              </a:rPr>
              <a:t>funktionärer</a:t>
            </a:r>
            <a:r>
              <a:rPr lang="en-US" sz="2000" dirty="0">
                <a:latin typeface="+mj-lt"/>
              </a:rPr>
              <a:t>.</a:t>
            </a:r>
          </a:p>
          <a:p>
            <a:pPr marL="457200" lvl="1" indent="0">
              <a:buNone/>
            </a:pPr>
            <a:endParaRPr lang="en-US" sz="2000" dirty="0">
              <a:latin typeface="+mj-lt"/>
            </a:endParaRPr>
          </a:p>
          <a:p>
            <a:pPr marL="228600" lvl="1" indent="0">
              <a:buNone/>
            </a:pPr>
            <a:r>
              <a:rPr lang="en-US" sz="2000" b="1" dirty="0" err="1">
                <a:latin typeface="+mj-lt"/>
              </a:rPr>
              <a:t>Visste</a:t>
            </a:r>
            <a:r>
              <a:rPr lang="en-US" sz="2000" b="1" dirty="0">
                <a:latin typeface="+mj-lt"/>
              </a:rPr>
              <a:t> du </a:t>
            </a:r>
            <a:r>
              <a:rPr lang="en-US" sz="2000" b="1" dirty="0" err="1">
                <a:latin typeface="+mj-lt"/>
              </a:rPr>
              <a:t>att</a:t>
            </a:r>
            <a:r>
              <a:rPr lang="en-US" sz="2000" b="1" dirty="0">
                <a:latin typeface="+mj-lt"/>
              </a:rPr>
              <a:t>? </a:t>
            </a:r>
          </a:p>
          <a:p>
            <a:pPr marL="228600" lvl="1" indent="0">
              <a:buNone/>
            </a:pPr>
            <a:r>
              <a:rPr lang="en-US" sz="2000" dirty="0" err="1">
                <a:latin typeface="+mj-lt"/>
              </a:rPr>
              <a:t>Alla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ledare</a:t>
            </a:r>
            <a:r>
              <a:rPr lang="en-US" sz="2000" dirty="0">
                <a:latin typeface="+mj-lt"/>
              </a:rPr>
              <a:t> ska </a:t>
            </a:r>
            <a:r>
              <a:rPr lang="en-US" sz="2000" dirty="0" err="1">
                <a:latin typeface="+mj-lt"/>
              </a:rPr>
              <a:t>uppvisa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registerutdrag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belastningsregistret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varje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år</a:t>
            </a:r>
            <a:r>
              <a:rPr lang="en-US" sz="2000" dirty="0">
                <a:latin typeface="+mj-lt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8556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eskrivning saknas.">
            <a:extLst>
              <a:ext uri="{FF2B5EF4-FFF2-40B4-BE49-F238E27FC236}">
                <a16:creationId xmlns:a16="http://schemas.microsoft.com/office/drawing/2014/main" id="{921286D7-34FA-400E-BA8D-283C5A445D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latshållare för innehåll 5">
            <a:extLst>
              <a:ext uri="{FF2B5EF4-FFF2-40B4-BE49-F238E27FC236}">
                <a16:creationId xmlns:a16="http://schemas.microsoft.com/office/drawing/2014/main" id="{89BC4858-D37F-4766-A17F-EE62DB152DA6}"/>
              </a:ext>
            </a:extLst>
          </p:cNvPr>
          <p:cNvSpPr txBox="1">
            <a:spLocks/>
          </p:cNvSpPr>
          <p:nvPr/>
        </p:nvSpPr>
        <p:spPr>
          <a:xfrm>
            <a:off x="410633" y="1088424"/>
            <a:ext cx="3822189" cy="5244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buNone/>
            </a:pPr>
            <a:endParaRPr lang="en-US" sz="2000" dirty="0">
              <a:latin typeface="+mj-lt"/>
            </a:endParaRPr>
          </a:p>
          <a:p>
            <a:pPr marL="0" lvl="1" indent="0">
              <a:lnSpc>
                <a:spcPct val="100000"/>
              </a:lnSpc>
              <a:buNone/>
            </a:pPr>
            <a:r>
              <a:rPr lang="en-US" sz="2000" dirty="0" err="1">
                <a:latin typeface="+mj-lt"/>
              </a:rPr>
              <a:t>Förutom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ledare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måste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andra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personer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lagen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engagera</a:t>
            </a:r>
            <a:r>
              <a:rPr lang="en-US" sz="2000" dirty="0">
                <a:latin typeface="+mj-lt"/>
              </a:rPr>
              <a:t> sig för </a:t>
            </a:r>
            <a:r>
              <a:rPr lang="en-US" sz="2000" dirty="0" err="1">
                <a:latin typeface="+mj-lt"/>
              </a:rPr>
              <a:t>att</a:t>
            </a:r>
            <a:r>
              <a:rPr lang="en-US" sz="2000" dirty="0">
                <a:latin typeface="+mj-lt"/>
              </a:rPr>
              <a:t> vi ska ha </a:t>
            </a:r>
            <a:r>
              <a:rPr lang="en-US" sz="2000" dirty="0" err="1">
                <a:latin typeface="+mj-lt"/>
              </a:rPr>
              <a:t>kioskverksamhet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matcharrangemang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klassinnebandy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föreningsavslutning</a:t>
            </a:r>
            <a:r>
              <a:rPr lang="en-US" sz="2000" dirty="0">
                <a:latin typeface="+mj-lt"/>
              </a:rPr>
              <a:t> och Sibben Cup.</a:t>
            </a:r>
          </a:p>
          <a:p>
            <a:pPr marL="0" lvl="1" indent="0">
              <a:lnSpc>
                <a:spcPct val="100000"/>
              </a:lnSpc>
              <a:buNone/>
            </a:pPr>
            <a:endParaRPr lang="en-US" sz="2000" dirty="0">
              <a:latin typeface="+mj-lt"/>
            </a:endParaRPr>
          </a:p>
          <a:p>
            <a:pPr marL="0" lvl="1" indent="0">
              <a:lnSpc>
                <a:spcPct val="100000"/>
              </a:lnSpc>
              <a:buNone/>
            </a:pPr>
            <a:r>
              <a:rPr lang="sv-SE" sz="2000" dirty="0">
                <a:latin typeface="+mj-lt"/>
              </a:rPr>
              <a:t>Tack vare alla ideella krafter kan vi ha låga avgifter i vår förening. </a:t>
            </a:r>
          </a:p>
          <a:p>
            <a:pPr marL="0" lvl="1" indent="0">
              <a:lnSpc>
                <a:spcPct val="100000"/>
              </a:lnSpc>
              <a:buNone/>
            </a:pPr>
            <a:endParaRPr lang="sv-SE" sz="2000" dirty="0">
              <a:latin typeface="+mj-lt"/>
            </a:endParaRPr>
          </a:p>
          <a:p>
            <a:pPr marL="0" lvl="1" indent="0">
              <a:lnSpc>
                <a:spcPct val="100000"/>
              </a:lnSpc>
              <a:buNone/>
            </a:pPr>
            <a:r>
              <a:rPr lang="sv-SE" sz="2000" dirty="0">
                <a:latin typeface="+mj-lt"/>
              </a:rPr>
              <a:t>Vilka uppgifter ert lag har återkommer vi till.</a:t>
            </a:r>
            <a:endParaRPr lang="en-US" sz="1700" dirty="0"/>
          </a:p>
          <a:p>
            <a:pPr marL="0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875640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eskrivning saknas.">
            <a:extLst>
              <a:ext uri="{FF2B5EF4-FFF2-40B4-BE49-F238E27FC236}">
                <a16:creationId xmlns:a16="http://schemas.microsoft.com/office/drawing/2014/main" id="{CED2B7AA-5A8B-6F55-566B-9AD5F829D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"/>
          <a:stretch/>
        </p:blipFill>
        <p:spPr bwMode="auto">
          <a:xfrm>
            <a:off x="2556222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4" name="Rectangle 206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latshållare för innehåll 5">
            <a:extLst>
              <a:ext uri="{FF2B5EF4-FFF2-40B4-BE49-F238E27FC236}">
                <a16:creationId xmlns:a16="http://schemas.microsoft.com/office/drawing/2014/main" id="{DE6047ED-96E4-47D3-BE25-23CF68599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342" y="1659217"/>
            <a:ext cx="3822189" cy="3759448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r>
              <a:rPr lang="sv-SE" sz="2000" dirty="0">
                <a:latin typeface="+mj-lt"/>
              </a:rPr>
              <a:t>Våra viktigaste inkomstkällor är:</a:t>
            </a:r>
            <a:br>
              <a:rPr lang="sv-SE" sz="2000" dirty="0">
                <a:latin typeface="+mj-lt"/>
              </a:rPr>
            </a:br>
            <a:endParaRPr lang="sv-SE" sz="2000" dirty="0">
              <a:latin typeface="+mj-lt"/>
            </a:endParaRPr>
          </a:p>
          <a:p>
            <a:pPr marL="571500" lvl="1" indent="-342900"/>
            <a:r>
              <a:rPr lang="sv-SE" sz="2000" dirty="0">
                <a:latin typeface="+mj-lt"/>
              </a:rPr>
              <a:t>Medlems- och spelaravgifter</a:t>
            </a:r>
          </a:p>
          <a:p>
            <a:pPr marL="571500" lvl="1" indent="-342900"/>
            <a:r>
              <a:rPr lang="sv-SE" sz="2000" dirty="0">
                <a:latin typeface="+mj-lt"/>
              </a:rPr>
              <a:t>Idrottsrabatten</a:t>
            </a:r>
          </a:p>
          <a:p>
            <a:pPr marL="571500" lvl="1" indent="-342900"/>
            <a:r>
              <a:rPr lang="sv-SE" sz="2000" dirty="0">
                <a:latin typeface="+mj-lt"/>
              </a:rPr>
              <a:t>Sponsring</a:t>
            </a:r>
          </a:p>
          <a:p>
            <a:pPr marL="571500" lvl="1" indent="-342900"/>
            <a:r>
              <a:rPr lang="sv-SE" sz="2000" dirty="0">
                <a:latin typeface="+mj-lt"/>
              </a:rPr>
              <a:t>Kioskverksamheten</a:t>
            </a:r>
          </a:p>
          <a:p>
            <a:pPr marL="571500" lvl="1" indent="-342900"/>
            <a:r>
              <a:rPr lang="sv-SE" sz="2000" dirty="0">
                <a:latin typeface="+mj-lt"/>
              </a:rPr>
              <a:t>Kommunala och statliga bidrag</a:t>
            </a:r>
          </a:p>
          <a:p>
            <a:pPr marL="571500" lvl="1" indent="-342900"/>
            <a:r>
              <a:rPr lang="sv-SE" sz="2000" dirty="0">
                <a:latin typeface="+mj-lt"/>
              </a:rPr>
              <a:t>och </a:t>
            </a:r>
            <a:r>
              <a:rPr lang="sv-SE" sz="2000" b="1" dirty="0">
                <a:latin typeface="+mj-lt"/>
              </a:rPr>
              <a:t>Sibben Cup</a:t>
            </a:r>
          </a:p>
          <a:p>
            <a:pPr marL="457200" lvl="1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78913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9" name="Rectangle 206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ildobjekt 1" descr="En bild som visar person, kvinna&#10;&#10;Automatiskt genererad beskrivning">
            <a:extLst>
              <a:ext uri="{FF2B5EF4-FFF2-40B4-BE49-F238E27FC236}">
                <a16:creationId xmlns:a16="http://schemas.microsoft.com/office/drawing/2014/main" id="{6A517527-762E-2F19-9CDD-5B7F67D58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071" name="Rectangle 207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latshållare för innehåll 5">
            <a:extLst>
              <a:ext uri="{FF2B5EF4-FFF2-40B4-BE49-F238E27FC236}">
                <a16:creationId xmlns:a16="http://schemas.microsoft.com/office/drawing/2014/main" id="{1769D77B-D498-0A8E-0311-96E2AC132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59" y="964399"/>
            <a:ext cx="3253784" cy="5467086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lvl="1" indent="0">
              <a:buNone/>
            </a:pPr>
            <a:r>
              <a:rPr lang="en-US" sz="3200" dirty="0">
                <a:latin typeface="+mj-lt"/>
              </a:rPr>
              <a:t>Sibben cup </a:t>
            </a:r>
            <a:r>
              <a:rPr lang="en-US" sz="28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arrangeras</a:t>
            </a:r>
            <a:r>
              <a:rPr lang="en-US" sz="2000" dirty="0">
                <a:latin typeface="+mj-lt"/>
              </a:rPr>
              <a:t> 5-7 </a:t>
            </a:r>
            <a:r>
              <a:rPr lang="en-US" sz="2000" dirty="0" err="1">
                <a:latin typeface="+mj-lt"/>
              </a:rPr>
              <a:t>januari</a:t>
            </a:r>
            <a:r>
              <a:rPr lang="en-US" sz="2000" dirty="0">
                <a:latin typeface="+mj-lt"/>
              </a:rPr>
              <a:t> 2024. Detta </a:t>
            </a:r>
            <a:r>
              <a:rPr lang="en-US" sz="2000" dirty="0" err="1">
                <a:latin typeface="+mj-lt"/>
              </a:rPr>
              <a:t>är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riktig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innebandyfest</a:t>
            </a:r>
            <a:r>
              <a:rPr lang="en-US" sz="2000" dirty="0">
                <a:latin typeface="+mj-lt"/>
              </a:rPr>
              <a:t>! 2020 </a:t>
            </a:r>
            <a:r>
              <a:rPr lang="en-US" sz="2000" dirty="0" err="1">
                <a:latin typeface="+mj-lt"/>
              </a:rPr>
              <a:t>deltog</a:t>
            </a:r>
            <a:r>
              <a:rPr lang="en-US" sz="2000" dirty="0">
                <a:latin typeface="+mj-lt"/>
              </a:rPr>
              <a:t> 116 lag </a:t>
            </a:r>
            <a:r>
              <a:rPr lang="en-US" sz="2000" dirty="0" err="1">
                <a:latin typeface="+mj-lt"/>
              </a:rPr>
              <a:t>från</a:t>
            </a:r>
            <a:r>
              <a:rPr lang="en-US" sz="2000" dirty="0">
                <a:latin typeface="+mj-lt"/>
              </a:rPr>
              <a:t> 46 </a:t>
            </a:r>
            <a:r>
              <a:rPr lang="en-US" sz="2000" dirty="0" err="1">
                <a:latin typeface="+mj-lt"/>
              </a:rPr>
              <a:t>olika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föreningar</a:t>
            </a:r>
            <a:r>
              <a:rPr lang="en-US" sz="2000" dirty="0">
                <a:latin typeface="+mj-lt"/>
              </a:rPr>
              <a:t>. Vi </a:t>
            </a:r>
            <a:r>
              <a:rPr lang="en-US" sz="2000" dirty="0" err="1">
                <a:latin typeface="+mj-lt"/>
              </a:rPr>
              <a:t>gör</a:t>
            </a:r>
            <a:r>
              <a:rPr lang="en-US" sz="2000" dirty="0">
                <a:latin typeface="+mj-lt"/>
              </a:rPr>
              <a:t> det till </a:t>
            </a:r>
            <a:r>
              <a:rPr lang="en-US" sz="2000" dirty="0" err="1">
                <a:latin typeface="+mj-lt"/>
              </a:rPr>
              <a:t>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minnesvärd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upplevelse</a:t>
            </a:r>
            <a:r>
              <a:rPr lang="en-US" sz="2000" dirty="0">
                <a:latin typeface="+mj-lt"/>
              </a:rPr>
              <a:t> för 1800 </a:t>
            </a:r>
            <a:r>
              <a:rPr lang="en-US" sz="2000" dirty="0" err="1">
                <a:latin typeface="+mj-lt"/>
              </a:rPr>
              <a:t>spelare</a:t>
            </a:r>
            <a:r>
              <a:rPr lang="en-US" sz="2000" dirty="0">
                <a:latin typeface="+mj-lt"/>
              </a:rPr>
              <a:t> tack </a:t>
            </a:r>
            <a:r>
              <a:rPr lang="en-US" sz="2000" dirty="0" err="1">
                <a:latin typeface="+mj-lt"/>
              </a:rPr>
              <a:t>vare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att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alla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vår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förening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hjälper</a:t>
            </a:r>
            <a:r>
              <a:rPr lang="en-US" sz="2000" dirty="0">
                <a:latin typeface="+mj-lt"/>
              </a:rPr>
              <a:t> till </a:t>
            </a:r>
            <a:r>
              <a:rPr lang="en-US" sz="2000" dirty="0" err="1">
                <a:latin typeface="+mj-lt"/>
              </a:rPr>
              <a:t>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logi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frukost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kiosker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sekretariat</a:t>
            </a:r>
            <a:r>
              <a:rPr lang="en-US" sz="2000" dirty="0">
                <a:latin typeface="+mj-lt"/>
              </a:rPr>
              <a:t> och </a:t>
            </a:r>
            <a:r>
              <a:rPr lang="en-US" sz="2000" dirty="0" err="1">
                <a:latin typeface="+mj-lt"/>
              </a:rPr>
              <a:t>prisutdelningar</a:t>
            </a:r>
            <a:r>
              <a:rPr lang="en-US" sz="2000" dirty="0">
                <a:latin typeface="+mj-lt"/>
              </a:rPr>
              <a:t>. </a:t>
            </a:r>
            <a:br>
              <a:rPr lang="en-US" sz="2000" dirty="0">
                <a:latin typeface="+mj-lt"/>
              </a:rPr>
            </a:br>
            <a:endParaRPr lang="en-US" sz="2000" dirty="0">
              <a:latin typeface="+mj-lt"/>
            </a:endParaRPr>
          </a:p>
          <a:p>
            <a:pPr marL="228600" lvl="1" indent="0">
              <a:buNone/>
            </a:pPr>
            <a:endParaRPr lang="en-US" sz="2000" dirty="0">
              <a:latin typeface="+mj-lt"/>
            </a:endParaRPr>
          </a:p>
          <a:p>
            <a:pPr marL="228600" lvl="1" indent="0">
              <a:buNone/>
            </a:pPr>
            <a:br>
              <a:rPr lang="en-US" sz="2000" dirty="0">
                <a:latin typeface="+mj-lt"/>
              </a:rPr>
            </a:br>
            <a:endParaRPr lang="en-US" sz="1700" dirty="0"/>
          </a:p>
          <a:p>
            <a:pPr marL="0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406748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Beskrivning saknas.">
            <a:extLst>
              <a:ext uri="{FF2B5EF4-FFF2-40B4-BE49-F238E27FC236}">
                <a16:creationId xmlns:a16="http://schemas.microsoft.com/office/drawing/2014/main" id="{FA99699A-8DA1-42FF-8EB2-3E872EB3A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20"/>
          <a:stretch/>
        </p:blipFill>
        <p:spPr bwMode="auto">
          <a:xfrm>
            <a:off x="0" y="0"/>
            <a:ext cx="113760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Rectangle 103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latshållare för innehåll 5">
            <a:extLst>
              <a:ext uri="{FF2B5EF4-FFF2-40B4-BE49-F238E27FC236}">
                <a16:creationId xmlns:a16="http://schemas.microsoft.com/office/drawing/2014/main" id="{C8AA1C21-887E-4D46-89E9-4002950995B5}"/>
              </a:ext>
            </a:extLst>
          </p:cNvPr>
          <p:cNvSpPr txBox="1">
            <a:spLocks/>
          </p:cNvSpPr>
          <p:nvPr/>
        </p:nvSpPr>
        <p:spPr>
          <a:xfrm>
            <a:off x="7629874" y="1332512"/>
            <a:ext cx="4531860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algn="ctr">
              <a:spcBef>
                <a:spcPct val="0"/>
              </a:spcBef>
              <a:spcAft>
                <a:spcPts val="600"/>
              </a:spcAft>
            </a:pPr>
            <a:endParaRPr lang="en-US" sz="2000" dirty="0"/>
          </a:p>
          <a:p>
            <a:pPr marL="0" lvl="1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400" dirty="0" err="1"/>
              <a:t>Välkomna</a:t>
            </a:r>
            <a:r>
              <a:rPr lang="en-US" sz="4400" dirty="0"/>
              <a:t> till </a:t>
            </a:r>
            <a:r>
              <a:rPr lang="en-US" sz="4400" dirty="0" err="1"/>
              <a:t>en</a:t>
            </a:r>
            <a:r>
              <a:rPr lang="en-US" sz="4400" dirty="0"/>
              <a:t> </a:t>
            </a:r>
            <a:r>
              <a:rPr lang="en-US" sz="4400" dirty="0" err="1"/>
              <a:t>härlig</a:t>
            </a:r>
            <a:r>
              <a:rPr lang="en-US" sz="4400" dirty="0"/>
              <a:t> </a:t>
            </a:r>
            <a:r>
              <a:rPr lang="en-US" sz="4400" dirty="0" err="1"/>
              <a:t>säsong</a:t>
            </a:r>
            <a:r>
              <a:rPr lang="en-US" sz="4400" dirty="0"/>
              <a:t> </a:t>
            </a:r>
            <a:r>
              <a:rPr lang="en-US" sz="4400" dirty="0" err="1"/>
              <a:t>tillsammans</a:t>
            </a:r>
            <a:r>
              <a:rPr lang="en-US" sz="4400" dirty="0"/>
              <a:t>!</a:t>
            </a:r>
          </a:p>
          <a:p>
            <a:pPr marL="0" lvl="1" indent="0" algn="ctr">
              <a:spcBef>
                <a:spcPct val="0"/>
              </a:spcBef>
              <a:spcAft>
                <a:spcPts val="600"/>
              </a:spcAft>
              <a:buNone/>
            </a:pPr>
            <a:endParaRPr lang="en-US" sz="3600" dirty="0"/>
          </a:p>
          <a:p>
            <a:pPr marL="0" lvl="1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200" dirty="0" err="1"/>
              <a:t>hälsar</a:t>
            </a:r>
            <a:r>
              <a:rPr lang="en-US" sz="3200" dirty="0"/>
              <a:t> </a:t>
            </a:r>
            <a:r>
              <a:rPr lang="en-US" sz="3200" dirty="0" err="1"/>
              <a:t>styrelsen</a:t>
            </a:r>
            <a:endParaRPr lang="en-US" sz="3200" dirty="0"/>
          </a:p>
          <a:p>
            <a:pPr marL="0" algn="ctr">
              <a:spcBef>
                <a:spcPct val="0"/>
              </a:spcBef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2834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198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/>
              <a:t>Information från egna laget</a:t>
            </a:r>
            <a:endParaRPr/>
          </a:p>
        </p:txBody>
      </p:sp>
      <p:pic>
        <p:nvPicPr>
          <p:cNvPr id="227" name="Google Shape;22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6083" y="3837100"/>
            <a:ext cx="2479834" cy="1511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438</Words>
  <Application>Microsoft Office PowerPoint</Application>
  <PresentationFormat>Bredbild</PresentationFormat>
  <Paragraphs>61</Paragraphs>
  <Slides>11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Bildrubriker</vt:lpstr>
      </vt:variant>
      <vt:variant>
        <vt:i4>11</vt:i4>
      </vt:variant>
    </vt:vector>
  </HeadingPairs>
  <TitlesOfParts>
    <vt:vector size="14" baseType="lpstr">
      <vt:lpstr>Office-tema</vt:lpstr>
      <vt:lpstr>1_Office-tema</vt:lpstr>
      <vt:lpstr>2_Office-tema</vt:lpstr>
      <vt:lpstr>PowerPoint-presentation</vt:lpstr>
      <vt:lpstr>Vår vision och verksamhetsidé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Information från egna laget</vt:lpstr>
      <vt:lpstr>Vårt lags uppgifter IBS P15</vt:lpstr>
      <vt:lpstr>Vi ska utse: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Thomas Olofsson</dc:creator>
  <cp:lastModifiedBy>Erik Nyberg</cp:lastModifiedBy>
  <cp:revision>32</cp:revision>
  <dcterms:created xsi:type="dcterms:W3CDTF">2020-05-02T07:17:49Z</dcterms:created>
  <dcterms:modified xsi:type="dcterms:W3CDTF">2023-10-15T19:09:11Z</dcterms:modified>
</cp:coreProperties>
</file>