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70" r:id="rId5"/>
    <p:sldId id="260" r:id="rId6"/>
    <p:sldId id="274" r:id="rId7"/>
    <p:sldId id="262" r:id="rId8"/>
    <p:sldId id="257" r:id="rId9"/>
    <p:sldId id="261" r:id="rId10"/>
    <p:sldId id="267" r:id="rId11"/>
    <p:sldId id="268" r:id="rId12"/>
    <p:sldId id="271" r:id="rId13"/>
    <p:sldId id="269" r:id="rId14"/>
    <p:sldId id="256" r:id="rId15"/>
    <p:sldId id="265" r:id="rId16"/>
    <p:sldId id="272" r:id="rId17"/>
    <p:sldId id="273" r:id="rId1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309" autoAdjust="0"/>
    <p:restoredTop sz="94660"/>
  </p:normalViewPr>
  <p:slideViewPr>
    <p:cSldViewPr snapToGrid="0">
      <p:cViewPr varScale="1">
        <p:scale>
          <a:sx n="70" d="100"/>
          <a:sy n="70" d="100"/>
        </p:scale>
        <p:origin x="44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oline Edstråle" userId="40533a3c4b652bdf" providerId="LiveId" clId="{9995C1FF-C3ED-4904-B702-78B32F4EFF96}"/>
    <pc:docChg chg="modSld">
      <pc:chgData name="Caroline Edstråle" userId="40533a3c4b652bdf" providerId="LiveId" clId="{9995C1FF-C3ED-4904-B702-78B32F4EFF96}" dt="2024-10-01T15:59:15.110" v="111" actId="20577"/>
      <pc:docMkLst>
        <pc:docMk/>
      </pc:docMkLst>
      <pc:sldChg chg="modSp mod">
        <pc:chgData name="Caroline Edstråle" userId="40533a3c4b652bdf" providerId="LiveId" clId="{9995C1FF-C3ED-4904-B702-78B32F4EFF96}" dt="2024-09-24T11:59:00.567" v="24" actId="20577"/>
        <pc:sldMkLst>
          <pc:docMk/>
          <pc:sldMk cId="3851108917" sldId="260"/>
        </pc:sldMkLst>
        <pc:spChg chg="mod">
          <ac:chgData name="Caroline Edstråle" userId="40533a3c4b652bdf" providerId="LiveId" clId="{9995C1FF-C3ED-4904-B702-78B32F4EFF96}" dt="2024-09-24T11:59:00.567" v="24" actId="20577"/>
          <ac:spMkLst>
            <pc:docMk/>
            <pc:sldMk cId="3851108917" sldId="260"/>
            <ac:spMk id="2" creationId="{ACB356AB-7660-8C35-7F58-6CFE6AFEA0C4}"/>
          </ac:spMkLst>
        </pc:spChg>
      </pc:sldChg>
      <pc:sldChg chg="modSp mod">
        <pc:chgData name="Caroline Edstråle" userId="40533a3c4b652bdf" providerId="LiveId" clId="{9995C1FF-C3ED-4904-B702-78B32F4EFF96}" dt="2024-10-01T15:59:15.110" v="111" actId="20577"/>
        <pc:sldMkLst>
          <pc:docMk/>
          <pc:sldMk cId="2800108552" sldId="261"/>
        </pc:sldMkLst>
        <pc:spChg chg="mod">
          <ac:chgData name="Caroline Edstråle" userId="40533a3c4b652bdf" providerId="LiveId" clId="{9995C1FF-C3ED-4904-B702-78B32F4EFF96}" dt="2024-10-01T15:59:15.110" v="111" actId="20577"/>
          <ac:spMkLst>
            <pc:docMk/>
            <pc:sldMk cId="2800108552" sldId="261"/>
            <ac:spMk id="2" creationId="{938A6012-251B-0BDA-3726-087852D37702}"/>
          </ac:spMkLst>
        </pc:spChg>
      </pc:sldChg>
      <pc:sldChg chg="modSp mod">
        <pc:chgData name="Caroline Edstråle" userId="40533a3c4b652bdf" providerId="LiveId" clId="{9995C1FF-C3ED-4904-B702-78B32F4EFF96}" dt="2024-09-24T12:21:23.244" v="109" actId="108"/>
        <pc:sldMkLst>
          <pc:docMk/>
          <pc:sldMk cId="2878306160" sldId="267"/>
        </pc:sldMkLst>
        <pc:spChg chg="mod">
          <ac:chgData name="Caroline Edstråle" userId="40533a3c4b652bdf" providerId="LiveId" clId="{9995C1FF-C3ED-4904-B702-78B32F4EFF96}" dt="2024-09-24T12:21:23.244" v="109" actId="108"/>
          <ac:spMkLst>
            <pc:docMk/>
            <pc:sldMk cId="2878306160" sldId="267"/>
            <ac:spMk id="2" creationId="{938A6012-251B-0BDA-3726-087852D37702}"/>
          </ac:spMkLst>
        </pc:spChg>
      </pc:sldChg>
      <pc:sldChg chg="modSp mod">
        <pc:chgData name="Caroline Edstråle" userId="40533a3c4b652bdf" providerId="LiveId" clId="{9995C1FF-C3ED-4904-B702-78B32F4EFF96}" dt="2024-09-24T12:03:03.893" v="52" actId="20577"/>
        <pc:sldMkLst>
          <pc:docMk/>
          <pc:sldMk cId="4147122725" sldId="268"/>
        </pc:sldMkLst>
        <pc:spChg chg="mod">
          <ac:chgData name="Caroline Edstråle" userId="40533a3c4b652bdf" providerId="LiveId" clId="{9995C1FF-C3ED-4904-B702-78B32F4EFF96}" dt="2024-09-24T12:03:03.893" v="52" actId="20577"/>
          <ac:spMkLst>
            <pc:docMk/>
            <pc:sldMk cId="4147122725" sldId="268"/>
            <ac:spMk id="5" creationId="{B5CFA79E-0D95-8587-CB62-E7439FF924B0}"/>
          </ac:spMkLst>
        </pc:spChg>
      </pc:sldChg>
      <pc:sldChg chg="modSp mod">
        <pc:chgData name="Caroline Edstråle" userId="40533a3c4b652bdf" providerId="LiveId" clId="{9995C1FF-C3ED-4904-B702-78B32F4EFF96}" dt="2024-09-24T12:07:53.098" v="82" actId="108"/>
        <pc:sldMkLst>
          <pc:docMk/>
          <pc:sldMk cId="1590818956" sldId="269"/>
        </pc:sldMkLst>
        <pc:spChg chg="mod">
          <ac:chgData name="Caroline Edstråle" userId="40533a3c4b652bdf" providerId="LiveId" clId="{9995C1FF-C3ED-4904-B702-78B32F4EFF96}" dt="2024-09-24T12:07:53.098" v="82" actId="108"/>
          <ac:spMkLst>
            <pc:docMk/>
            <pc:sldMk cId="1590818956" sldId="269"/>
            <ac:spMk id="3" creationId="{0DD77F27-25A1-E2D8-81F6-4EB4E2869671}"/>
          </ac:spMkLst>
        </pc:spChg>
      </pc:sldChg>
      <pc:sldChg chg="modSp mod">
        <pc:chgData name="Caroline Edstråle" userId="40533a3c4b652bdf" providerId="LiveId" clId="{9995C1FF-C3ED-4904-B702-78B32F4EFF96}" dt="2024-09-24T12:05:48.155" v="66" actId="20577"/>
        <pc:sldMkLst>
          <pc:docMk/>
          <pc:sldMk cId="3190657196" sldId="271"/>
        </pc:sldMkLst>
        <pc:spChg chg="mod">
          <ac:chgData name="Caroline Edstråle" userId="40533a3c4b652bdf" providerId="LiveId" clId="{9995C1FF-C3ED-4904-B702-78B32F4EFF96}" dt="2024-09-24T12:03:36.799" v="57" actId="20577"/>
          <ac:spMkLst>
            <pc:docMk/>
            <pc:sldMk cId="3190657196" sldId="271"/>
            <ac:spMk id="2" creationId="{F8BBCBC4-D253-72F3-BBF2-62AD189A4E4D}"/>
          </ac:spMkLst>
        </pc:spChg>
        <pc:spChg chg="mod">
          <ac:chgData name="Caroline Edstråle" userId="40533a3c4b652bdf" providerId="LiveId" clId="{9995C1FF-C3ED-4904-B702-78B32F4EFF96}" dt="2024-09-24T12:05:48.155" v="66" actId="20577"/>
          <ac:spMkLst>
            <pc:docMk/>
            <pc:sldMk cId="3190657196" sldId="271"/>
            <ac:spMk id="5" creationId="{B5CFA79E-0D95-8587-CB62-E7439FF924B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4DF1A21-45DB-EC79-CD9E-27F9A1CFA60E}"/>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F462BB66-DCBD-D8A9-A1FC-4AFC1815F1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E71413BD-7B2E-086D-065D-C9A3B93910A3}"/>
              </a:ext>
            </a:extLst>
          </p:cNvPr>
          <p:cNvSpPr>
            <a:spLocks noGrp="1"/>
          </p:cNvSpPr>
          <p:nvPr>
            <p:ph type="dt" sz="half" idx="10"/>
          </p:nvPr>
        </p:nvSpPr>
        <p:spPr/>
        <p:txBody>
          <a:bodyPr/>
          <a:lstStyle/>
          <a:p>
            <a:fld id="{8DEAC6C3-22D4-4CBE-825E-8CEE9F81E80B}" type="datetimeFigureOut">
              <a:rPr lang="sv-SE" smtClean="0"/>
              <a:t>2024-10-01</a:t>
            </a:fld>
            <a:endParaRPr lang="sv-SE"/>
          </a:p>
        </p:txBody>
      </p:sp>
      <p:sp>
        <p:nvSpPr>
          <p:cNvPr id="5" name="Platshållare för sidfot 4">
            <a:extLst>
              <a:ext uri="{FF2B5EF4-FFF2-40B4-BE49-F238E27FC236}">
                <a16:creationId xmlns:a16="http://schemas.microsoft.com/office/drawing/2014/main" id="{25FA33F5-6639-CE73-5B42-BBEDFCC8594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A643E89-237B-ABA3-0991-F0FBBF7949D6}"/>
              </a:ext>
            </a:extLst>
          </p:cNvPr>
          <p:cNvSpPr>
            <a:spLocks noGrp="1"/>
          </p:cNvSpPr>
          <p:nvPr>
            <p:ph type="sldNum" sz="quarter" idx="12"/>
          </p:nvPr>
        </p:nvSpPr>
        <p:spPr/>
        <p:txBody>
          <a:bodyPr/>
          <a:lstStyle/>
          <a:p>
            <a:fld id="{4376B20C-BDF4-404E-AFCD-52D3D49C2330}" type="slidenum">
              <a:rPr lang="sv-SE" smtClean="0"/>
              <a:t>‹#›</a:t>
            </a:fld>
            <a:endParaRPr lang="sv-SE"/>
          </a:p>
        </p:txBody>
      </p:sp>
    </p:spTree>
    <p:extLst>
      <p:ext uri="{BB962C8B-B14F-4D97-AF65-F5344CB8AC3E}">
        <p14:creationId xmlns:p14="http://schemas.microsoft.com/office/powerpoint/2010/main" val="978486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2475046-EACE-C8C1-B8A9-7705DAD6783C}"/>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89CE9138-AA4B-4694-292E-9B5AE5A06362}"/>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90BCC4E-D19D-D649-681B-D1FBCADEB35E}"/>
              </a:ext>
            </a:extLst>
          </p:cNvPr>
          <p:cNvSpPr>
            <a:spLocks noGrp="1"/>
          </p:cNvSpPr>
          <p:nvPr>
            <p:ph type="dt" sz="half" idx="10"/>
          </p:nvPr>
        </p:nvSpPr>
        <p:spPr/>
        <p:txBody>
          <a:bodyPr/>
          <a:lstStyle/>
          <a:p>
            <a:fld id="{8DEAC6C3-22D4-4CBE-825E-8CEE9F81E80B}" type="datetimeFigureOut">
              <a:rPr lang="sv-SE" smtClean="0"/>
              <a:t>2024-10-01</a:t>
            </a:fld>
            <a:endParaRPr lang="sv-SE"/>
          </a:p>
        </p:txBody>
      </p:sp>
      <p:sp>
        <p:nvSpPr>
          <p:cNvPr id="5" name="Platshållare för sidfot 4">
            <a:extLst>
              <a:ext uri="{FF2B5EF4-FFF2-40B4-BE49-F238E27FC236}">
                <a16:creationId xmlns:a16="http://schemas.microsoft.com/office/drawing/2014/main" id="{21368754-20DF-A368-5B3B-59AD22EA0D7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4E02787-50D5-D297-4129-159470FB9B62}"/>
              </a:ext>
            </a:extLst>
          </p:cNvPr>
          <p:cNvSpPr>
            <a:spLocks noGrp="1"/>
          </p:cNvSpPr>
          <p:nvPr>
            <p:ph type="sldNum" sz="quarter" idx="12"/>
          </p:nvPr>
        </p:nvSpPr>
        <p:spPr/>
        <p:txBody>
          <a:bodyPr/>
          <a:lstStyle/>
          <a:p>
            <a:fld id="{4376B20C-BDF4-404E-AFCD-52D3D49C2330}" type="slidenum">
              <a:rPr lang="sv-SE" smtClean="0"/>
              <a:t>‹#›</a:t>
            </a:fld>
            <a:endParaRPr lang="sv-SE"/>
          </a:p>
        </p:txBody>
      </p:sp>
    </p:spTree>
    <p:extLst>
      <p:ext uri="{BB962C8B-B14F-4D97-AF65-F5344CB8AC3E}">
        <p14:creationId xmlns:p14="http://schemas.microsoft.com/office/powerpoint/2010/main" val="1222655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F8C129CC-1C49-E00E-3413-CDF05832473D}"/>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4EE6B4AF-BDA3-BB91-FDBE-0536AD2871E2}"/>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EE9626E-B295-ED48-DF24-B0F5EC53C6B9}"/>
              </a:ext>
            </a:extLst>
          </p:cNvPr>
          <p:cNvSpPr>
            <a:spLocks noGrp="1"/>
          </p:cNvSpPr>
          <p:nvPr>
            <p:ph type="dt" sz="half" idx="10"/>
          </p:nvPr>
        </p:nvSpPr>
        <p:spPr/>
        <p:txBody>
          <a:bodyPr/>
          <a:lstStyle/>
          <a:p>
            <a:fld id="{8DEAC6C3-22D4-4CBE-825E-8CEE9F81E80B}" type="datetimeFigureOut">
              <a:rPr lang="sv-SE" smtClean="0"/>
              <a:t>2024-10-01</a:t>
            </a:fld>
            <a:endParaRPr lang="sv-SE"/>
          </a:p>
        </p:txBody>
      </p:sp>
      <p:sp>
        <p:nvSpPr>
          <p:cNvPr id="5" name="Platshållare för sidfot 4">
            <a:extLst>
              <a:ext uri="{FF2B5EF4-FFF2-40B4-BE49-F238E27FC236}">
                <a16:creationId xmlns:a16="http://schemas.microsoft.com/office/drawing/2014/main" id="{C534F386-7E88-F982-847E-C97CF638164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68ADD1C-5D05-2C6B-10CD-7E79A3BFC2EC}"/>
              </a:ext>
            </a:extLst>
          </p:cNvPr>
          <p:cNvSpPr>
            <a:spLocks noGrp="1"/>
          </p:cNvSpPr>
          <p:nvPr>
            <p:ph type="sldNum" sz="quarter" idx="12"/>
          </p:nvPr>
        </p:nvSpPr>
        <p:spPr/>
        <p:txBody>
          <a:bodyPr/>
          <a:lstStyle/>
          <a:p>
            <a:fld id="{4376B20C-BDF4-404E-AFCD-52D3D49C2330}" type="slidenum">
              <a:rPr lang="sv-SE" smtClean="0"/>
              <a:t>‹#›</a:t>
            </a:fld>
            <a:endParaRPr lang="sv-SE"/>
          </a:p>
        </p:txBody>
      </p:sp>
    </p:spTree>
    <p:extLst>
      <p:ext uri="{BB962C8B-B14F-4D97-AF65-F5344CB8AC3E}">
        <p14:creationId xmlns:p14="http://schemas.microsoft.com/office/powerpoint/2010/main" val="3948989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CF5A2B1-FD14-9E53-F630-7DA54B5D5211}"/>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DA8E3B8-520C-2CFA-50E6-4F97C9690A72}"/>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A97A079-AAA0-1732-2F01-2DF4C7BF97F4}"/>
              </a:ext>
            </a:extLst>
          </p:cNvPr>
          <p:cNvSpPr>
            <a:spLocks noGrp="1"/>
          </p:cNvSpPr>
          <p:nvPr>
            <p:ph type="dt" sz="half" idx="10"/>
          </p:nvPr>
        </p:nvSpPr>
        <p:spPr/>
        <p:txBody>
          <a:bodyPr/>
          <a:lstStyle/>
          <a:p>
            <a:fld id="{8DEAC6C3-22D4-4CBE-825E-8CEE9F81E80B}" type="datetimeFigureOut">
              <a:rPr lang="sv-SE" smtClean="0"/>
              <a:t>2024-10-01</a:t>
            </a:fld>
            <a:endParaRPr lang="sv-SE"/>
          </a:p>
        </p:txBody>
      </p:sp>
      <p:sp>
        <p:nvSpPr>
          <p:cNvPr id="5" name="Platshållare för sidfot 4">
            <a:extLst>
              <a:ext uri="{FF2B5EF4-FFF2-40B4-BE49-F238E27FC236}">
                <a16:creationId xmlns:a16="http://schemas.microsoft.com/office/drawing/2014/main" id="{83B31421-A4CE-1213-726A-8BB8563B628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2080EAF-A8E1-8267-C24F-FD1B70F0BFFB}"/>
              </a:ext>
            </a:extLst>
          </p:cNvPr>
          <p:cNvSpPr>
            <a:spLocks noGrp="1"/>
          </p:cNvSpPr>
          <p:nvPr>
            <p:ph type="sldNum" sz="quarter" idx="12"/>
          </p:nvPr>
        </p:nvSpPr>
        <p:spPr/>
        <p:txBody>
          <a:bodyPr/>
          <a:lstStyle/>
          <a:p>
            <a:fld id="{4376B20C-BDF4-404E-AFCD-52D3D49C2330}" type="slidenum">
              <a:rPr lang="sv-SE" smtClean="0"/>
              <a:t>‹#›</a:t>
            </a:fld>
            <a:endParaRPr lang="sv-SE"/>
          </a:p>
        </p:txBody>
      </p:sp>
    </p:spTree>
    <p:extLst>
      <p:ext uri="{BB962C8B-B14F-4D97-AF65-F5344CB8AC3E}">
        <p14:creationId xmlns:p14="http://schemas.microsoft.com/office/powerpoint/2010/main" val="4141733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D880C08-085A-8440-B7F5-14CD7A9E9302}"/>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FBC80263-08B4-32CF-D261-7322A03F3CB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3DAE76CC-4A36-F103-E402-464DB03E1A1D}"/>
              </a:ext>
            </a:extLst>
          </p:cNvPr>
          <p:cNvSpPr>
            <a:spLocks noGrp="1"/>
          </p:cNvSpPr>
          <p:nvPr>
            <p:ph type="dt" sz="half" idx="10"/>
          </p:nvPr>
        </p:nvSpPr>
        <p:spPr/>
        <p:txBody>
          <a:bodyPr/>
          <a:lstStyle/>
          <a:p>
            <a:fld id="{8DEAC6C3-22D4-4CBE-825E-8CEE9F81E80B}" type="datetimeFigureOut">
              <a:rPr lang="sv-SE" smtClean="0"/>
              <a:t>2024-10-01</a:t>
            </a:fld>
            <a:endParaRPr lang="sv-SE"/>
          </a:p>
        </p:txBody>
      </p:sp>
      <p:sp>
        <p:nvSpPr>
          <p:cNvPr id="5" name="Platshållare för sidfot 4">
            <a:extLst>
              <a:ext uri="{FF2B5EF4-FFF2-40B4-BE49-F238E27FC236}">
                <a16:creationId xmlns:a16="http://schemas.microsoft.com/office/drawing/2014/main" id="{3BC20B66-79D7-DBFF-21DC-DD6209389EF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18D65EA-8135-4AE3-0578-CBBBFE7351E7}"/>
              </a:ext>
            </a:extLst>
          </p:cNvPr>
          <p:cNvSpPr>
            <a:spLocks noGrp="1"/>
          </p:cNvSpPr>
          <p:nvPr>
            <p:ph type="sldNum" sz="quarter" idx="12"/>
          </p:nvPr>
        </p:nvSpPr>
        <p:spPr/>
        <p:txBody>
          <a:bodyPr/>
          <a:lstStyle/>
          <a:p>
            <a:fld id="{4376B20C-BDF4-404E-AFCD-52D3D49C2330}" type="slidenum">
              <a:rPr lang="sv-SE" smtClean="0"/>
              <a:t>‹#›</a:t>
            </a:fld>
            <a:endParaRPr lang="sv-SE"/>
          </a:p>
        </p:txBody>
      </p:sp>
    </p:spTree>
    <p:extLst>
      <p:ext uri="{BB962C8B-B14F-4D97-AF65-F5344CB8AC3E}">
        <p14:creationId xmlns:p14="http://schemas.microsoft.com/office/powerpoint/2010/main" val="144528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01C3FE0-CF60-10BD-FBF2-99A4621613DF}"/>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A640BED-D196-4669-BEA6-F1174FB49F34}"/>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515524B5-1049-BE90-2D7A-094ABDFAD602}"/>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399DF3BF-E4BE-962A-9688-880BA7CE6933}"/>
              </a:ext>
            </a:extLst>
          </p:cNvPr>
          <p:cNvSpPr>
            <a:spLocks noGrp="1"/>
          </p:cNvSpPr>
          <p:nvPr>
            <p:ph type="dt" sz="half" idx="10"/>
          </p:nvPr>
        </p:nvSpPr>
        <p:spPr/>
        <p:txBody>
          <a:bodyPr/>
          <a:lstStyle/>
          <a:p>
            <a:fld id="{8DEAC6C3-22D4-4CBE-825E-8CEE9F81E80B}" type="datetimeFigureOut">
              <a:rPr lang="sv-SE" smtClean="0"/>
              <a:t>2024-10-01</a:t>
            </a:fld>
            <a:endParaRPr lang="sv-SE"/>
          </a:p>
        </p:txBody>
      </p:sp>
      <p:sp>
        <p:nvSpPr>
          <p:cNvPr id="6" name="Platshållare för sidfot 5">
            <a:extLst>
              <a:ext uri="{FF2B5EF4-FFF2-40B4-BE49-F238E27FC236}">
                <a16:creationId xmlns:a16="http://schemas.microsoft.com/office/drawing/2014/main" id="{B8B58CB6-8B83-DA34-FD2F-1A3CA756A0F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221F584-3C3B-4DB4-38DD-AB5F78056DED}"/>
              </a:ext>
            </a:extLst>
          </p:cNvPr>
          <p:cNvSpPr>
            <a:spLocks noGrp="1"/>
          </p:cNvSpPr>
          <p:nvPr>
            <p:ph type="sldNum" sz="quarter" idx="12"/>
          </p:nvPr>
        </p:nvSpPr>
        <p:spPr/>
        <p:txBody>
          <a:bodyPr/>
          <a:lstStyle/>
          <a:p>
            <a:fld id="{4376B20C-BDF4-404E-AFCD-52D3D49C2330}" type="slidenum">
              <a:rPr lang="sv-SE" smtClean="0"/>
              <a:t>‹#›</a:t>
            </a:fld>
            <a:endParaRPr lang="sv-SE"/>
          </a:p>
        </p:txBody>
      </p:sp>
    </p:spTree>
    <p:extLst>
      <p:ext uri="{BB962C8B-B14F-4D97-AF65-F5344CB8AC3E}">
        <p14:creationId xmlns:p14="http://schemas.microsoft.com/office/powerpoint/2010/main" val="2127496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B890346-9E6A-9E4B-1E16-C7A772CBACFA}"/>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DB2E6B3-FFDD-E0FB-ABB6-AC143FEC5B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7DB1D7F8-DA8E-75DD-D002-393E48723D12}"/>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9DB24F2C-72CE-E526-EDF5-06A04C8ED5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ECD60699-1CD5-811C-5C9B-38756EBD028B}"/>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85ECFFA1-1735-F389-298F-B0FDDECC31A7}"/>
              </a:ext>
            </a:extLst>
          </p:cNvPr>
          <p:cNvSpPr>
            <a:spLocks noGrp="1"/>
          </p:cNvSpPr>
          <p:nvPr>
            <p:ph type="dt" sz="half" idx="10"/>
          </p:nvPr>
        </p:nvSpPr>
        <p:spPr/>
        <p:txBody>
          <a:bodyPr/>
          <a:lstStyle/>
          <a:p>
            <a:fld id="{8DEAC6C3-22D4-4CBE-825E-8CEE9F81E80B}" type="datetimeFigureOut">
              <a:rPr lang="sv-SE" smtClean="0"/>
              <a:t>2024-10-01</a:t>
            </a:fld>
            <a:endParaRPr lang="sv-SE"/>
          </a:p>
        </p:txBody>
      </p:sp>
      <p:sp>
        <p:nvSpPr>
          <p:cNvPr id="8" name="Platshållare för sidfot 7">
            <a:extLst>
              <a:ext uri="{FF2B5EF4-FFF2-40B4-BE49-F238E27FC236}">
                <a16:creationId xmlns:a16="http://schemas.microsoft.com/office/drawing/2014/main" id="{7F32940A-6B65-27F3-06D6-7E834396EFDF}"/>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67E830AE-81AE-E0A7-2BFA-07D62693F4B7}"/>
              </a:ext>
            </a:extLst>
          </p:cNvPr>
          <p:cNvSpPr>
            <a:spLocks noGrp="1"/>
          </p:cNvSpPr>
          <p:nvPr>
            <p:ph type="sldNum" sz="quarter" idx="12"/>
          </p:nvPr>
        </p:nvSpPr>
        <p:spPr/>
        <p:txBody>
          <a:bodyPr/>
          <a:lstStyle/>
          <a:p>
            <a:fld id="{4376B20C-BDF4-404E-AFCD-52D3D49C2330}" type="slidenum">
              <a:rPr lang="sv-SE" smtClean="0"/>
              <a:t>‹#›</a:t>
            </a:fld>
            <a:endParaRPr lang="sv-SE"/>
          </a:p>
        </p:txBody>
      </p:sp>
    </p:spTree>
    <p:extLst>
      <p:ext uri="{BB962C8B-B14F-4D97-AF65-F5344CB8AC3E}">
        <p14:creationId xmlns:p14="http://schemas.microsoft.com/office/powerpoint/2010/main" val="1008568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B91D0C-3E0F-B2AC-2BEF-94420281F41E}"/>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9BBA571B-9484-CAF0-8DBF-D6CB20D9BCF9}"/>
              </a:ext>
            </a:extLst>
          </p:cNvPr>
          <p:cNvSpPr>
            <a:spLocks noGrp="1"/>
          </p:cNvSpPr>
          <p:nvPr>
            <p:ph type="dt" sz="half" idx="10"/>
          </p:nvPr>
        </p:nvSpPr>
        <p:spPr/>
        <p:txBody>
          <a:bodyPr/>
          <a:lstStyle/>
          <a:p>
            <a:fld id="{8DEAC6C3-22D4-4CBE-825E-8CEE9F81E80B}" type="datetimeFigureOut">
              <a:rPr lang="sv-SE" smtClean="0"/>
              <a:t>2024-10-01</a:t>
            </a:fld>
            <a:endParaRPr lang="sv-SE"/>
          </a:p>
        </p:txBody>
      </p:sp>
      <p:sp>
        <p:nvSpPr>
          <p:cNvPr id="4" name="Platshållare för sidfot 3">
            <a:extLst>
              <a:ext uri="{FF2B5EF4-FFF2-40B4-BE49-F238E27FC236}">
                <a16:creationId xmlns:a16="http://schemas.microsoft.com/office/drawing/2014/main" id="{C0103EFA-9070-543C-C801-027DAD4E39D5}"/>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A444756F-30A8-94DF-C7F6-193319B463E5}"/>
              </a:ext>
            </a:extLst>
          </p:cNvPr>
          <p:cNvSpPr>
            <a:spLocks noGrp="1"/>
          </p:cNvSpPr>
          <p:nvPr>
            <p:ph type="sldNum" sz="quarter" idx="12"/>
          </p:nvPr>
        </p:nvSpPr>
        <p:spPr/>
        <p:txBody>
          <a:bodyPr/>
          <a:lstStyle/>
          <a:p>
            <a:fld id="{4376B20C-BDF4-404E-AFCD-52D3D49C2330}" type="slidenum">
              <a:rPr lang="sv-SE" smtClean="0"/>
              <a:t>‹#›</a:t>
            </a:fld>
            <a:endParaRPr lang="sv-SE"/>
          </a:p>
        </p:txBody>
      </p:sp>
    </p:spTree>
    <p:extLst>
      <p:ext uri="{BB962C8B-B14F-4D97-AF65-F5344CB8AC3E}">
        <p14:creationId xmlns:p14="http://schemas.microsoft.com/office/powerpoint/2010/main" val="2844693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FC86B001-D568-45D1-7386-87AA5B410C04}"/>
              </a:ext>
            </a:extLst>
          </p:cNvPr>
          <p:cNvSpPr>
            <a:spLocks noGrp="1"/>
          </p:cNvSpPr>
          <p:nvPr>
            <p:ph type="dt" sz="half" idx="10"/>
          </p:nvPr>
        </p:nvSpPr>
        <p:spPr/>
        <p:txBody>
          <a:bodyPr/>
          <a:lstStyle/>
          <a:p>
            <a:fld id="{8DEAC6C3-22D4-4CBE-825E-8CEE9F81E80B}" type="datetimeFigureOut">
              <a:rPr lang="sv-SE" smtClean="0"/>
              <a:t>2024-10-01</a:t>
            </a:fld>
            <a:endParaRPr lang="sv-SE"/>
          </a:p>
        </p:txBody>
      </p:sp>
      <p:sp>
        <p:nvSpPr>
          <p:cNvPr id="3" name="Platshållare för sidfot 2">
            <a:extLst>
              <a:ext uri="{FF2B5EF4-FFF2-40B4-BE49-F238E27FC236}">
                <a16:creationId xmlns:a16="http://schemas.microsoft.com/office/drawing/2014/main" id="{1EC3BFE9-23E9-BEEA-374A-15412C374D5F}"/>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44B27119-BE6D-D498-CAA8-FE7FC011A849}"/>
              </a:ext>
            </a:extLst>
          </p:cNvPr>
          <p:cNvSpPr>
            <a:spLocks noGrp="1"/>
          </p:cNvSpPr>
          <p:nvPr>
            <p:ph type="sldNum" sz="quarter" idx="12"/>
          </p:nvPr>
        </p:nvSpPr>
        <p:spPr/>
        <p:txBody>
          <a:bodyPr/>
          <a:lstStyle/>
          <a:p>
            <a:fld id="{4376B20C-BDF4-404E-AFCD-52D3D49C2330}" type="slidenum">
              <a:rPr lang="sv-SE" smtClean="0"/>
              <a:t>‹#›</a:t>
            </a:fld>
            <a:endParaRPr lang="sv-SE"/>
          </a:p>
        </p:txBody>
      </p:sp>
    </p:spTree>
    <p:extLst>
      <p:ext uri="{BB962C8B-B14F-4D97-AF65-F5344CB8AC3E}">
        <p14:creationId xmlns:p14="http://schemas.microsoft.com/office/powerpoint/2010/main" val="993391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F6E673D-782D-B071-9D64-AE8018B88C4A}"/>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0F5C127-133A-82B5-A9A3-1FD11C8D17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D4F84733-D114-22A5-E007-800562AED7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5CED16C-7D91-8138-FD4F-2D0D768070C5}"/>
              </a:ext>
            </a:extLst>
          </p:cNvPr>
          <p:cNvSpPr>
            <a:spLocks noGrp="1"/>
          </p:cNvSpPr>
          <p:nvPr>
            <p:ph type="dt" sz="half" idx="10"/>
          </p:nvPr>
        </p:nvSpPr>
        <p:spPr/>
        <p:txBody>
          <a:bodyPr/>
          <a:lstStyle/>
          <a:p>
            <a:fld id="{8DEAC6C3-22D4-4CBE-825E-8CEE9F81E80B}" type="datetimeFigureOut">
              <a:rPr lang="sv-SE" smtClean="0"/>
              <a:t>2024-10-01</a:t>
            </a:fld>
            <a:endParaRPr lang="sv-SE"/>
          </a:p>
        </p:txBody>
      </p:sp>
      <p:sp>
        <p:nvSpPr>
          <p:cNvPr id="6" name="Platshållare för sidfot 5">
            <a:extLst>
              <a:ext uri="{FF2B5EF4-FFF2-40B4-BE49-F238E27FC236}">
                <a16:creationId xmlns:a16="http://schemas.microsoft.com/office/drawing/2014/main" id="{DFA6E2D3-108C-7FF9-DD0E-A8263385E865}"/>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6DD97BD-611C-7C4D-4D27-0A36FF778709}"/>
              </a:ext>
            </a:extLst>
          </p:cNvPr>
          <p:cNvSpPr>
            <a:spLocks noGrp="1"/>
          </p:cNvSpPr>
          <p:nvPr>
            <p:ph type="sldNum" sz="quarter" idx="12"/>
          </p:nvPr>
        </p:nvSpPr>
        <p:spPr/>
        <p:txBody>
          <a:bodyPr/>
          <a:lstStyle/>
          <a:p>
            <a:fld id="{4376B20C-BDF4-404E-AFCD-52D3D49C2330}" type="slidenum">
              <a:rPr lang="sv-SE" smtClean="0"/>
              <a:t>‹#›</a:t>
            </a:fld>
            <a:endParaRPr lang="sv-SE"/>
          </a:p>
        </p:txBody>
      </p:sp>
    </p:spTree>
    <p:extLst>
      <p:ext uri="{BB962C8B-B14F-4D97-AF65-F5344CB8AC3E}">
        <p14:creationId xmlns:p14="http://schemas.microsoft.com/office/powerpoint/2010/main" val="2438607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E6CC0AE-4895-1AD7-B37D-01EAA9A88607}"/>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FC8A92F8-3A60-6A44-783A-7AD801FA5C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B1E3C87A-E997-C13E-D6E6-45E5DD5338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A79B807-7381-C7A3-F91F-6BF7DF934062}"/>
              </a:ext>
            </a:extLst>
          </p:cNvPr>
          <p:cNvSpPr>
            <a:spLocks noGrp="1"/>
          </p:cNvSpPr>
          <p:nvPr>
            <p:ph type="dt" sz="half" idx="10"/>
          </p:nvPr>
        </p:nvSpPr>
        <p:spPr/>
        <p:txBody>
          <a:bodyPr/>
          <a:lstStyle/>
          <a:p>
            <a:fld id="{8DEAC6C3-22D4-4CBE-825E-8CEE9F81E80B}" type="datetimeFigureOut">
              <a:rPr lang="sv-SE" smtClean="0"/>
              <a:t>2024-10-01</a:t>
            </a:fld>
            <a:endParaRPr lang="sv-SE"/>
          </a:p>
        </p:txBody>
      </p:sp>
      <p:sp>
        <p:nvSpPr>
          <p:cNvPr id="6" name="Platshållare för sidfot 5">
            <a:extLst>
              <a:ext uri="{FF2B5EF4-FFF2-40B4-BE49-F238E27FC236}">
                <a16:creationId xmlns:a16="http://schemas.microsoft.com/office/drawing/2014/main" id="{9FE7241C-7944-B2A3-4629-56F8D05DE98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90A8113-C069-C571-5D00-19DE53347DAE}"/>
              </a:ext>
            </a:extLst>
          </p:cNvPr>
          <p:cNvSpPr>
            <a:spLocks noGrp="1"/>
          </p:cNvSpPr>
          <p:nvPr>
            <p:ph type="sldNum" sz="quarter" idx="12"/>
          </p:nvPr>
        </p:nvSpPr>
        <p:spPr/>
        <p:txBody>
          <a:bodyPr/>
          <a:lstStyle/>
          <a:p>
            <a:fld id="{4376B20C-BDF4-404E-AFCD-52D3D49C2330}" type="slidenum">
              <a:rPr lang="sv-SE" smtClean="0"/>
              <a:t>‹#›</a:t>
            </a:fld>
            <a:endParaRPr lang="sv-SE"/>
          </a:p>
        </p:txBody>
      </p:sp>
    </p:spTree>
    <p:extLst>
      <p:ext uri="{BB962C8B-B14F-4D97-AF65-F5344CB8AC3E}">
        <p14:creationId xmlns:p14="http://schemas.microsoft.com/office/powerpoint/2010/main" val="856686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C569056-4A51-8C83-D94D-87A9EFDCD6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D751BAFF-B9B0-1865-18F8-90A997355E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01AAF21-62D7-B232-F180-DCBB5AFAE6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EAC6C3-22D4-4CBE-825E-8CEE9F81E80B}" type="datetimeFigureOut">
              <a:rPr lang="sv-SE" smtClean="0"/>
              <a:t>2024-10-01</a:t>
            </a:fld>
            <a:endParaRPr lang="sv-SE"/>
          </a:p>
        </p:txBody>
      </p:sp>
      <p:sp>
        <p:nvSpPr>
          <p:cNvPr id="5" name="Platshållare för sidfot 4">
            <a:extLst>
              <a:ext uri="{FF2B5EF4-FFF2-40B4-BE49-F238E27FC236}">
                <a16:creationId xmlns:a16="http://schemas.microsoft.com/office/drawing/2014/main" id="{E3851D77-1F40-0A79-1804-70286218B1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CEB08820-C348-1406-22CC-48641615A7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76B20C-BDF4-404E-AFCD-52D3D49C2330}" type="slidenum">
              <a:rPr lang="sv-SE" smtClean="0"/>
              <a:t>‹#›</a:t>
            </a:fld>
            <a:endParaRPr lang="sv-SE"/>
          </a:p>
        </p:txBody>
      </p:sp>
    </p:spTree>
    <p:extLst>
      <p:ext uri="{BB962C8B-B14F-4D97-AF65-F5344CB8AC3E}">
        <p14:creationId xmlns:p14="http://schemas.microsoft.com/office/powerpoint/2010/main" val="2682764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www.frotuna.com/"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mailto:info@frotuna.com"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id="{7D193CEA-868F-AC1E-EF21-1F83082A538F}"/>
              </a:ext>
            </a:extLst>
          </p:cNvPr>
          <p:cNvPicPr>
            <a:picLocks noChangeAspect="1"/>
          </p:cNvPicPr>
          <p:nvPr/>
        </p:nvPicPr>
        <p:blipFill rotWithShape="1">
          <a:blip r:embed="rId2">
            <a:extLst>
              <a:ext uri="{28A0092B-C50C-407E-A947-70E740481C1C}">
                <a14:useLocalDpi xmlns:a14="http://schemas.microsoft.com/office/drawing/2010/main" val="0"/>
              </a:ext>
            </a:extLst>
          </a:blip>
          <a:srcRect l="1632" r="128"/>
          <a:stretch/>
        </p:blipFill>
        <p:spPr>
          <a:xfrm>
            <a:off x="20" y="1282"/>
            <a:ext cx="12191980" cy="6856718"/>
          </a:xfrm>
          <a:prstGeom prst="rect">
            <a:avLst/>
          </a:prstGeom>
        </p:spPr>
      </p:pic>
      <p:sp>
        <p:nvSpPr>
          <p:cNvPr id="6" name="textruta 5">
            <a:extLst>
              <a:ext uri="{FF2B5EF4-FFF2-40B4-BE49-F238E27FC236}">
                <a16:creationId xmlns:a16="http://schemas.microsoft.com/office/drawing/2014/main" id="{FBC08423-AA35-8E86-773E-DD364F90626E}"/>
              </a:ext>
            </a:extLst>
          </p:cNvPr>
          <p:cNvSpPr txBox="1"/>
          <p:nvPr/>
        </p:nvSpPr>
        <p:spPr>
          <a:xfrm>
            <a:off x="3302000" y="5679440"/>
            <a:ext cx="6004560" cy="646331"/>
          </a:xfrm>
          <a:prstGeom prst="rect">
            <a:avLst/>
          </a:prstGeom>
          <a:noFill/>
        </p:spPr>
        <p:txBody>
          <a:bodyPr wrap="square" rtlCol="0">
            <a:spAutoFit/>
          </a:bodyPr>
          <a:lstStyle/>
          <a:p>
            <a:r>
              <a:rPr lang="sv-SE" sz="3600" b="1" dirty="0">
                <a:solidFill>
                  <a:schemeClr val="bg1"/>
                </a:solidFill>
              </a:rPr>
              <a:t>FÖRÄLDRAMÖTE FRÖTUNA</a:t>
            </a:r>
          </a:p>
        </p:txBody>
      </p:sp>
    </p:spTree>
    <p:extLst>
      <p:ext uri="{BB962C8B-B14F-4D97-AF65-F5344CB8AC3E}">
        <p14:creationId xmlns:p14="http://schemas.microsoft.com/office/powerpoint/2010/main" val="17479760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73690FFA-BC5D-B00A-DCB2-4172341537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4126" y="565285"/>
            <a:ext cx="2171429" cy="2171429"/>
          </a:xfrm>
          <a:prstGeom prst="rect">
            <a:avLst/>
          </a:prstGeom>
        </p:spPr>
      </p:pic>
      <p:sp>
        <p:nvSpPr>
          <p:cNvPr id="5" name="textruta 4">
            <a:extLst>
              <a:ext uri="{FF2B5EF4-FFF2-40B4-BE49-F238E27FC236}">
                <a16:creationId xmlns:a16="http://schemas.microsoft.com/office/drawing/2014/main" id="{B5CFA79E-0D95-8587-CB62-E7439FF924B0}"/>
              </a:ext>
            </a:extLst>
          </p:cNvPr>
          <p:cNvSpPr txBox="1"/>
          <p:nvPr/>
        </p:nvSpPr>
        <p:spPr>
          <a:xfrm>
            <a:off x="348136" y="137623"/>
            <a:ext cx="8971280" cy="400110"/>
          </a:xfrm>
          <a:prstGeom prst="rect">
            <a:avLst/>
          </a:prstGeom>
          <a:noFill/>
        </p:spPr>
        <p:txBody>
          <a:bodyPr wrap="square" rtlCol="0">
            <a:spAutoFit/>
          </a:bodyPr>
          <a:lstStyle/>
          <a:p>
            <a:r>
              <a:rPr lang="sv-SE" sz="2000" i="1" dirty="0">
                <a:latin typeface="Calibri" panose="020F0502020204030204" pitchFamily="34" charset="0"/>
                <a:ea typeface="Calibri" panose="020F0502020204030204" pitchFamily="34" charset="0"/>
                <a:cs typeface="Times New Roman" panose="02020603050405020304" pitchFamily="18" charset="0"/>
              </a:rPr>
              <a:t>Administration kring laget</a:t>
            </a:r>
            <a:endParaRPr lang="sv-SE" i="1" dirty="0"/>
          </a:p>
        </p:txBody>
      </p:sp>
      <p:sp>
        <p:nvSpPr>
          <p:cNvPr id="3" name="textruta 2">
            <a:extLst>
              <a:ext uri="{FF2B5EF4-FFF2-40B4-BE49-F238E27FC236}">
                <a16:creationId xmlns:a16="http://schemas.microsoft.com/office/drawing/2014/main" id="{0DD77F27-25A1-E2D8-81F6-4EB4E2869671}"/>
              </a:ext>
            </a:extLst>
          </p:cNvPr>
          <p:cNvSpPr txBox="1"/>
          <p:nvPr/>
        </p:nvSpPr>
        <p:spPr>
          <a:xfrm>
            <a:off x="348136" y="938785"/>
            <a:ext cx="11346024" cy="3970318"/>
          </a:xfrm>
          <a:prstGeom prst="rect">
            <a:avLst/>
          </a:prstGeom>
          <a:noFill/>
        </p:spPr>
        <p:txBody>
          <a:bodyPr wrap="square" rtlCol="0">
            <a:spAutoFit/>
          </a:bodyPr>
          <a:lstStyle/>
          <a:p>
            <a:pPr marL="285750" indent="-285750">
              <a:buFont typeface="Arial" panose="020B0604020202020204" pitchFamily="34" charset="0"/>
              <a:buChar char="•"/>
            </a:pPr>
            <a:r>
              <a:rPr lang="sv-SE" dirty="0"/>
              <a:t>Tränare</a:t>
            </a:r>
          </a:p>
          <a:p>
            <a:pPr marL="285750" indent="-285750">
              <a:buFont typeface="Arial" panose="020B0604020202020204" pitchFamily="34" charset="0"/>
              <a:buChar char="•"/>
            </a:pPr>
            <a:r>
              <a:rPr lang="sv-SE" dirty="0"/>
              <a:t>Administrativ ledare</a:t>
            </a:r>
          </a:p>
          <a:p>
            <a:r>
              <a:rPr lang="sv-SE" dirty="0"/>
              <a:t>Är styrelsens och föreningens kontaktperson som tar emot administrativ information från </a:t>
            </a:r>
          </a:p>
          <a:p>
            <a:r>
              <a:rPr lang="sv-SE" dirty="0"/>
              <a:t>föreningen och som kallas till möte ett par gånger per år.</a:t>
            </a:r>
          </a:p>
          <a:p>
            <a:endParaRPr lang="sv-SE" dirty="0"/>
          </a:p>
          <a:p>
            <a:pPr marL="285750" indent="-285750">
              <a:buFont typeface="Arial" panose="020B0604020202020204" pitchFamily="34" charset="0"/>
              <a:buChar char="•"/>
            </a:pPr>
            <a:r>
              <a:rPr lang="sv-SE" dirty="0"/>
              <a:t>Kassör</a:t>
            </a:r>
          </a:p>
          <a:p>
            <a:pPr marL="285750" indent="-285750">
              <a:buFont typeface="Arial" panose="020B0604020202020204" pitchFamily="34" charset="0"/>
              <a:buChar char="•"/>
            </a:pPr>
            <a:r>
              <a:rPr lang="sv-SE" dirty="0"/>
              <a:t>Lagkassa</a:t>
            </a:r>
          </a:p>
          <a:p>
            <a:pPr marL="285750" indent="-285750">
              <a:buFont typeface="Arial" panose="020B0604020202020204" pitchFamily="34" charset="0"/>
              <a:buChar char="•"/>
            </a:pPr>
            <a:r>
              <a:rPr lang="sv-SE" dirty="0"/>
              <a:t>Närvarorapportering</a:t>
            </a:r>
          </a:p>
          <a:p>
            <a:pPr marL="285750" indent="-285750">
              <a:buFont typeface="Arial" panose="020B0604020202020204" pitchFamily="34" charset="0"/>
              <a:buChar char="•"/>
            </a:pPr>
            <a:r>
              <a:rPr lang="sv-SE" dirty="0"/>
              <a:t>Sponsoransvarig (valfri)</a:t>
            </a:r>
          </a:p>
          <a:p>
            <a:endParaRPr lang="sv-SE" dirty="0"/>
          </a:p>
          <a:p>
            <a:r>
              <a:rPr lang="sv-SE" b="1" dirty="0"/>
              <a:t>Frötunas ungdomskommitté</a:t>
            </a:r>
          </a:p>
          <a:p>
            <a:r>
              <a:rPr lang="sv-SE" dirty="0"/>
              <a:t>Representanter från ungdomslagen som är styrelsens förlängda arm ut till lagen. Hjälper till med bla </a:t>
            </a:r>
            <a:r>
              <a:rPr lang="sv-SE" dirty="0" err="1"/>
              <a:t>tidsfördelning</a:t>
            </a:r>
            <a:r>
              <a:rPr lang="sv-SE" dirty="0"/>
              <a:t>, planera </a:t>
            </a:r>
            <a:r>
              <a:rPr lang="sv-SE" dirty="0" err="1"/>
              <a:t>Frötunadagen</a:t>
            </a:r>
            <a:r>
              <a:rPr lang="sv-SE" dirty="0"/>
              <a:t> och belastningsregistret. </a:t>
            </a:r>
          </a:p>
          <a:p>
            <a:endParaRPr lang="sv-SE" dirty="0"/>
          </a:p>
        </p:txBody>
      </p:sp>
    </p:spTree>
    <p:extLst>
      <p:ext uri="{BB962C8B-B14F-4D97-AF65-F5344CB8AC3E}">
        <p14:creationId xmlns:p14="http://schemas.microsoft.com/office/powerpoint/2010/main" val="1590818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73690FFA-BC5D-B00A-DCB2-4172341537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4126" y="565285"/>
            <a:ext cx="2171429" cy="2171429"/>
          </a:xfrm>
          <a:prstGeom prst="rect">
            <a:avLst/>
          </a:prstGeom>
        </p:spPr>
      </p:pic>
      <p:sp>
        <p:nvSpPr>
          <p:cNvPr id="5" name="textruta 4">
            <a:extLst>
              <a:ext uri="{FF2B5EF4-FFF2-40B4-BE49-F238E27FC236}">
                <a16:creationId xmlns:a16="http://schemas.microsoft.com/office/drawing/2014/main" id="{B5CFA79E-0D95-8587-CB62-E7439FF924B0}"/>
              </a:ext>
            </a:extLst>
          </p:cNvPr>
          <p:cNvSpPr txBox="1"/>
          <p:nvPr/>
        </p:nvSpPr>
        <p:spPr>
          <a:xfrm>
            <a:off x="819642" y="1468119"/>
            <a:ext cx="7426960" cy="2056332"/>
          </a:xfrm>
          <a:prstGeom prst="rect">
            <a:avLst/>
          </a:prstGeom>
          <a:noFill/>
        </p:spPr>
        <p:txBody>
          <a:bodyPr wrap="square" rtlCol="0">
            <a:spAutoFit/>
          </a:bodyPr>
          <a:lstStyle/>
          <a:p>
            <a:pPr>
              <a:lnSpc>
                <a:spcPct val="107000"/>
              </a:lnSpc>
              <a:spcAft>
                <a:spcPts val="800"/>
              </a:spcAft>
            </a:pPr>
            <a:r>
              <a:rPr lang="sv-SE" sz="1800" b="1" dirty="0">
                <a:effectLst/>
                <a:latin typeface="Calibri" panose="020F0502020204030204" pitchFamily="34" charset="0"/>
                <a:ea typeface="Calibri" panose="020F0502020204030204" pitchFamily="34" charset="0"/>
                <a:cs typeface="Calibri" panose="020F0502020204030204" pitchFamily="34" charset="0"/>
              </a:rPr>
              <a:t>Frötunas vision</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Calibri" panose="020F0502020204030204" pitchFamily="34" charset="0"/>
              </a:rPr>
              <a:t>Vi som förening vill att alla spelare och ledare ska ha möjlighet att delta i vår verksamhet utifrån individens egna förutsättningar, där engagemang, utveckling och gemenskap är våra värdeord för hur vi vill bedriva vår föreningsverksamhet.</a:t>
            </a:r>
            <a:r>
              <a:rPr lang="sv-SE" sz="1800"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 </a:t>
            </a:r>
            <a:endParaRPr lang="sv-SE" dirty="0"/>
          </a:p>
        </p:txBody>
      </p:sp>
    </p:spTree>
    <p:extLst>
      <p:ext uri="{BB962C8B-B14F-4D97-AF65-F5344CB8AC3E}">
        <p14:creationId xmlns:p14="http://schemas.microsoft.com/office/powerpoint/2010/main" val="14069159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73690FFA-BC5D-B00A-DCB2-4172341537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4126" y="565285"/>
            <a:ext cx="2171429" cy="2171429"/>
          </a:xfrm>
          <a:prstGeom prst="rect">
            <a:avLst/>
          </a:prstGeom>
        </p:spPr>
      </p:pic>
      <p:sp>
        <p:nvSpPr>
          <p:cNvPr id="7" name="textruta 6">
            <a:extLst>
              <a:ext uri="{FF2B5EF4-FFF2-40B4-BE49-F238E27FC236}">
                <a16:creationId xmlns:a16="http://schemas.microsoft.com/office/drawing/2014/main" id="{67053F97-966D-E780-6412-1AB0BFADB1C2}"/>
              </a:ext>
            </a:extLst>
          </p:cNvPr>
          <p:cNvSpPr txBox="1"/>
          <p:nvPr/>
        </p:nvSpPr>
        <p:spPr>
          <a:xfrm>
            <a:off x="268255" y="195953"/>
            <a:ext cx="9230307" cy="369332"/>
          </a:xfrm>
          <a:prstGeom prst="rect">
            <a:avLst/>
          </a:prstGeom>
          <a:noFill/>
        </p:spPr>
        <p:txBody>
          <a:bodyPr wrap="square">
            <a:spAutoFit/>
          </a:bodyPr>
          <a:lstStyle/>
          <a:p>
            <a:r>
              <a:rPr lang="sv-SE" i="1" dirty="0">
                <a:latin typeface="Calibri" panose="020F0502020204030204" pitchFamily="34" charset="0"/>
                <a:ea typeface="Calibri" panose="020F0502020204030204" pitchFamily="34" charset="0"/>
                <a:cs typeface="Calibri" panose="020F0502020204030204" pitchFamily="34" charset="0"/>
              </a:rPr>
              <a:t>Bra att veta!</a:t>
            </a:r>
            <a:endParaRPr lang="sv-SE" dirty="0"/>
          </a:p>
        </p:txBody>
      </p:sp>
      <p:sp>
        <p:nvSpPr>
          <p:cNvPr id="2" name="textruta 1">
            <a:extLst>
              <a:ext uri="{FF2B5EF4-FFF2-40B4-BE49-F238E27FC236}">
                <a16:creationId xmlns:a16="http://schemas.microsoft.com/office/drawing/2014/main" id="{23825BF7-B650-D14C-1B1C-8BA4819C57F4}"/>
              </a:ext>
            </a:extLst>
          </p:cNvPr>
          <p:cNvSpPr txBox="1"/>
          <p:nvPr/>
        </p:nvSpPr>
        <p:spPr>
          <a:xfrm>
            <a:off x="686427" y="1129699"/>
            <a:ext cx="9859117" cy="5163016"/>
          </a:xfrm>
          <a:prstGeom prst="rect">
            <a:avLst/>
          </a:prstGeom>
          <a:noFill/>
        </p:spPr>
        <p:txBody>
          <a:bodyPr wrap="square">
            <a:spAutoFit/>
          </a:bodyPr>
          <a:lstStyle/>
          <a:p>
            <a:pPr>
              <a:lnSpc>
                <a:spcPct val="107000"/>
              </a:lnSpc>
              <a:spcAft>
                <a:spcPts val="800"/>
              </a:spcAft>
            </a:pPr>
            <a:r>
              <a:rPr lang="sv-SE" b="1" dirty="0">
                <a:latin typeface="Calibri" panose="020F0502020204030204" pitchFamily="34" charset="0"/>
                <a:ea typeface="Calibri" panose="020F0502020204030204" pitchFamily="34" charset="0"/>
                <a:cs typeface="Calibri" panose="020F0502020204030204" pitchFamily="34" charset="0"/>
              </a:rPr>
              <a:t>Frötunas hemsida - </a:t>
            </a:r>
            <a:r>
              <a:rPr lang="sv-SE" sz="1800" dirty="0">
                <a:effectLst/>
                <a:latin typeface="Calibri" panose="020F0502020204030204" pitchFamily="34" charset="0"/>
                <a:ea typeface="Calibri" panose="020F0502020204030204" pitchFamily="34" charset="0"/>
                <a:cs typeface="Calibri" panose="020F0502020204030204" pitchFamily="34" charset="0"/>
                <a:hlinkClick r:id="rId3"/>
              </a:rPr>
              <a:t>www.frotuna.com</a:t>
            </a:r>
            <a:r>
              <a:rPr lang="sv-SE" sz="1800" dirty="0">
                <a:effectLst/>
                <a:latin typeface="Calibri" panose="020F0502020204030204" pitchFamily="34" charset="0"/>
                <a:ea typeface="Calibri" panose="020F0502020204030204" pitchFamily="34" charset="0"/>
                <a:cs typeface="Calibri" panose="020F0502020204030204" pitchFamily="34" charset="0"/>
              </a:rPr>
              <a:t> </a:t>
            </a:r>
          </a:p>
          <a:p>
            <a:pPr marL="285750" indent="-285750">
              <a:lnSpc>
                <a:spcPct val="107000"/>
              </a:lnSpc>
              <a:spcAft>
                <a:spcPts val="80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Här finns alla lagen samlade</a:t>
            </a:r>
          </a:p>
          <a:p>
            <a:pPr marL="285750" indent="-285750">
              <a:lnSpc>
                <a:spcPct val="107000"/>
              </a:lnSpc>
              <a:spcAft>
                <a:spcPts val="80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Kontaktuppgifter</a:t>
            </a:r>
          </a:p>
          <a:p>
            <a:pPr marL="285750" indent="-285750">
              <a:lnSpc>
                <a:spcPct val="107000"/>
              </a:lnSpc>
              <a:spcAft>
                <a:spcPts val="80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Statistik</a:t>
            </a:r>
          </a:p>
          <a:p>
            <a:pPr marL="285750" indent="-285750">
              <a:lnSpc>
                <a:spcPct val="107000"/>
              </a:lnSpc>
              <a:spcAft>
                <a:spcPts val="80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Samlade dokument</a:t>
            </a:r>
          </a:p>
          <a:p>
            <a:pPr marL="285750" indent="-285750">
              <a:lnSpc>
                <a:spcPct val="107000"/>
              </a:lnSpc>
              <a:spcAft>
                <a:spcPts val="80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Med mycket mera!</a:t>
            </a:r>
          </a:p>
          <a:p>
            <a:pPr marL="285750" indent="-285750">
              <a:lnSpc>
                <a:spcPct val="107000"/>
              </a:lnSpc>
              <a:spcAft>
                <a:spcPts val="800"/>
              </a:spcAft>
              <a:buFont typeface="Arial" panose="020B0604020202020204" pitchFamily="34" charset="0"/>
              <a:buChar char="•"/>
            </a:pPr>
            <a:endParaRPr lang="sv-SE" dirty="0">
              <a:latin typeface="Calibri" panose="020F0502020204030204" pitchFamily="34" charset="0"/>
              <a:ea typeface="Calibri" panose="020F0502020204030204" pitchFamily="34" charset="0"/>
              <a:cs typeface="Calibri" panose="020F0502020204030204" pitchFamily="34" charset="0"/>
            </a:endParaRPr>
          </a:p>
          <a:p>
            <a:pPr marL="285750" indent="-285750">
              <a:lnSpc>
                <a:spcPct val="107000"/>
              </a:lnSpc>
              <a:spcAft>
                <a:spcPts val="80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Besök även vår </a:t>
            </a:r>
            <a:r>
              <a:rPr lang="sv-SE" dirty="0" err="1">
                <a:latin typeface="Calibri" panose="020F0502020204030204" pitchFamily="34" charset="0"/>
                <a:ea typeface="Calibri" panose="020F0502020204030204" pitchFamily="34" charset="0"/>
                <a:cs typeface="Calibri" panose="020F0502020204030204" pitchFamily="34" charset="0"/>
              </a:rPr>
              <a:t>facebooksida</a:t>
            </a:r>
            <a:endParaRPr lang="sv-SE" dirty="0">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endParaRPr lang="sv-SE" sz="18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sv-SE" b="1" dirty="0">
                <a:latin typeface="Calibri" panose="020F0502020204030204" pitchFamily="34" charset="0"/>
                <a:ea typeface="Calibri" panose="020F0502020204030204" pitchFamily="34" charset="0"/>
                <a:cs typeface="Calibri" panose="020F0502020204030204" pitchFamily="34" charset="0"/>
              </a:rPr>
              <a:t>Styrdokumentet</a:t>
            </a:r>
          </a:p>
          <a:p>
            <a:pPr>
              <a:lnSpc>
                <a:spcPct val="107000"/>
              </a:lnSpc>
              <a:spcAft>
                <a:spcPts val="800"/>
              </a:spcAft>
            </a:pPr>
            <a:r>
              <a:rPr lang="sv-SE" dirty="0">
                <a:latin typeface="Calibri" panose="020F0502020204030204" pitchFamily="34" charset="0"/>
                <a:ea typeface="Calibri" panose="020F0502020204030204" pitchFamily="34" charset="0"/>
                <a:cs typeface="Calibri" panose="020F0502020204030204" pitchFamily="34" charset="0"/>
              </a:rPr>
              <a:t>Frötunas egna ”bibel”. Här finns allt att veta och hur det fungerar i vår förening.</a:t>
            </a:r>
          </a:p>
          <a:p>
            <a:pPr>
              <a:lnSpc>
                <a:spcPct val="107000"/>
              </a:lnSpc>
              <a:spcAft>
                <a:spcPts val="800"/>
              </a:spcAft>
            </a:pPr>
            <a:r>
              <a:rPr lang="sv-SE" dirty="0">
                <a:latin typeface="Calibri" panose="020F0502020204030204" pitchFamily="34" charset="0"/>
                <a:ea typeface="Calibri" panose="020F0502020204030204" pitchFamily="34" charset="0"/>
                <a:cs typeface="Calibri" panose="020F0502020204030204" pitchFamily="34" charset="0"/>
              </a:rPr>
              <a:t>Ett levande dokument som regelbundet ses över och uppdateras. </a:t>
            </a:r>
          </a:p>
          <a:p>
            <a:pPr>
              <a:lnSpc>
                <a:spcPct val="107000"/>
              </a:lnSpc>
              <a:spcAft>
                <a:spcPts val="800"/>
              </a:spcAft>
            </a:pPr>
            <a:r>
              <a:rPr lang="sv-SE" dirty="0">
                <a:latin typeface="Calibri" panose="020F0502020204030204" pitchFamily="34" charset="0"/>
                <a:ea typeface="Calibri" panose="020F0502020204030204" pitchFamily="34" charset="0"/>
                <a:cs typeface="Calibri" panose="020F0502020204030204" pitchFamily="34" charset="0"/>
              </a:rPr>
              <a:t>Finns på vår hemsida, i huvudmenyn under ”Mer”.</a:t>
            </a:r>
          </a:p>
        </p:txBody>
      </p:sp>
    </p:spTree>
    <p:extLst>
      <p:ext uri="{BB962C8B-B14F-4D97-AF65-F5344CB8AC3E}">
        <p14:creationId xmlns:p14="http://schemas.microsoft.com/office/powerpoint/2010/main" val="3518264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73690FFA-BC5D-B00A-DCB2-4172341537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4126" y="565285"/>
            <a:ext cx="2171429" cy="2171429"/>
          </a:xfrm>
          <a:prstGeom prst="rect">
            <a:avLst/>
          </a:prstGeom>
        </p:spPr>
      </p:pic>
      <p:sp>
        <p:nvSpPr>
          <p:cNvPr id="7" name="textruta 6">
            <a:extLst>
              <a:ext uri="{FF2B5EF4-FFF2-40B4-BE49-F238E27FC236}">
                <a16:creationId xmlns:a16="http://schemas.microsoft.com/office/drawing/2014/main" id="{67053F97-966D-E780-6412-1AB0BFADB1C2}"/>
              </a:ext>
            </a:extLst>
          </p:cNvPr>
          <p:cNvSpPr txBox="1"/>
          <p:nvPr/>
        </p:nvSpPr>
        <p:spPr>
          <a:xfrm>
            <a:off x="268255" y="195953"/>
            <a:ext cx="9230307" cy="369332"/>
          </a:xfrm>
          <a:prstGeom prst="rect">
            <a:avLst/>
          </a:prstGeom>
          <a:noFill/>
        </p:spPr>
        <p:txBody>
          <a:bodyPr wrap="square">
            <a:spAutoFit/>
          </a:bodyPr>
          <a:lstStyle/>
          <a:p>
            <a:r>
              <a:rPr lang="sv-SE" i="1" dirty="0">
                <a:latin typeface="Calibri" panose="020F0502020204030204" pitchFamily="34" charset="0"/>
                <a:ea typeface="Calibri" panose="020F0502020204030204" pitchFamily="34" charset="0"/>
                <a:cs typeface="Calibri" panose="020F0502020204030204" pitchFamily="34" charset="0"/>
              </a:rPr>
              <a:t>Övrigt</a:t>
            </a:r>
            <a:endParaRPr lang="sv-SE" dirty="0"/>
          </a:p>
        </p:txBody>
      </p:sp>
      <p:sp>
        <p:nvSpPr>
          <p:cNvPr id="2" name="textruta 1">
            <a:extLst>
              <a:ext uri="{FF2B5EF4-FFF2-40B4-BE49-F238E27FC236}">
                <a16:creationId xmlns:a16="http://schemas.microsoft.com/office/drawing/2014/main" id="{23825BF7-B650-D14C-1B1C-8BA4819C57F4}"/>
              </a:ext>
            </a:extLst>
          </p:cNvPr>
          <p:cNvSpPr txBox="1"/>
          <p:nvPr/>
        </p:nvSpPr>
        <p:spPr>
          <a:xfrm>
            <a:off x="594987" y="699310"/>
            <a:ext cx="9859117" cy="4957832"/>
          </a:xfrm>
          <a:prstGeom prst="rect">
            <a:avLst/>
          </a:prstGeom>
          <a:noFill/>
        </p:spPr>
        <p:txBody>
          <a:bodyPr wrap="square">
            <a:spAutoFit/>
          </a:bodyPr>
          <a:lstStyle/>
          <a:p>
            <a:pPr>
              <a:lnSpc>
                <a:spcPct val="107000"/>
              </a:lnSpc>
              <a:spcAft>
                <a:spcPts val="800"/>
              </a:spcAft>
            </a:pPr>
            <a:r>
              <a:rPr lang="sv-SE" b="1" dirty="0">
                <a:latin typeface="Calibri" panose="020F0502020204030204" pitchFamily="34" charset="0"/>
                <a:ea typeface="Calibri" panose="020F0502020204030204" pitchFamily="34" charset="0"/>
                <a:cs typeface="Calibri" panose="020F0502020204030204" pitchFamily="34" charset="0"/>
              </a:rPr>
              <a:t>Innebandy på lika villkor</a:t>
            </a:r>
          </a:p>
          <a:p>
            <a:pPr>
              <a:lnSpc>
                <a:spcPct val="107000"/>
              </a:lnSpc>
              <a:spcAft>
                <a:spcPts val="800"/>
              </a:spcAft>
            </a:pPr>
            <a:r>
              <a:rPr lang="sv-SE" dirty="0">
                <a:latin typeface="Calibri" panose="020F0502020204030204" pitchFamily="34" charset="0"/>
                <a:ea typeface="Calibri" panose="020F0502020204030204" pitchFamily="34" charset="0"/>
                <a:cs typeface="Calibri" panose="020F0502020204030204" pitchFamily="34" charset="0"/>
              </a:rPr>
              <a:t>Frötuna erbjuder ett bidrag vars syfte är att göra idrotten tillgänglig för alla barn och </a:t>
            </a:r>
          </a:p>
          <a:p>
            <a:pPr>
              <a:lnSpc>
                <a:spcPct val="107000"/>
              </a:lnSpc>
              <a:spcAft>
                <a:spcPts val="800"/>
              </a:spcAft>
            </a:pPr>
            <a:r>
              <a:rPr lang="sv-SE" dirty="0">
                <a:latin typeface="Calibri" panose="020F0502020204030204" pitchFamily="34" charset="0"/>
                <a:ea typeface="Calibri" panose="020F0502020204030204" pitchFamily="34" charset="0"/>
                <a:cs typeface="Calibri" panose="020F0502020204030204" pitchFamily="34" charset="0"/>
              </a:rPr>
              <a:t>ungdomar där ekonomin begränsar möjligheten att delta.</a:t>
            </a:r>
          </a:p>
          <a:p>
            <a:pPr>
              <a:lnSpc>
                <a:spcPct val="107000"/>
              </a:lnSpc>
              <a:spcAft>
                <a:spcPts val="800"/>
              </a:spcAft>
            </a:pPr>
            <a:r>
              <a:rPr lang="sv-SE" dirty="0">
                <a:latin typeface="Calibri" panose="020F0502020204030204" pitchFamily="34" charset="0"/>
                <a:ea typeface="Calibri" panose="020F0502020204030204" pitchFamily="34" charset="0"/>
                <a:cs typeface="Calibri" panose="020F0502020204030204" pitchFamily="34" charset="0"/>
              </a:rPr>
              <a:t>Ansökan om bidrag görs brevledes och instruktioner finns i styrdokumentet.</a:t>
            </a:r>
          </a:p>
          <a:p>
            <a:pPr>
              <a:lnSpc>
                <a:spcPct val="107000"/>
              </a:lnSpc>
              <a:spcAft>
                <a:spcPts val="800"/>
              </a:spcAft>
            </a:pPr>
            <a:r>
              <a:rPr lang="sv-SE" dirty="0">
                <a:latin typeface="Calibri" panose="020F0502020204030204" pitchFamily="34" charset="0"/>
                <a:ea typeface="Calibri" panose="020F0502020204030204" pitchFamily="34" charset="0"/>
                <a:cs typeface="Calibri" panose="020F0502020204030204" pitchFamily="34" charset="0"/>
              </a:rPr>
              <a:t>En ansökan behandlas av en styrelserepresentant med största sekretess.</a:t>
            </a:r>
          </a:p>
          <a:p>
            <a:pPr>
              <a:lnSpc>
                <a:spcPct val="107000"/>
              </a:lnSpc>
              <a:spcAft>
                <a:spcPts val="800"/>
              </a:spcAft>
            </a:pPr>
            <a:endParaRPr lang="sv-SE" b="1" dirty="0">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sv-SE" b="1" dirty="0">
                <a:latin typeface="Calibri" panose="020F0502020204030204" pitchFamily="34" charset="0"/>
                <a:ea typeface="Calibri" panose="020F0502020204030204" pitchFamily="34" charset="0"/>
                <a:cs typeface="Calibri" panose="020F0502020204030204" pitchFamily="34" charset="0"/>
              </a:rPr>
              <a:t>Vi samarbetar med</a:t>
            </a:r>
          </a:p>
          <a:p>
            <a:pPr>
              <a:lnSpc>
                <a:spcPct val="107000"/>
              </a:lnSpc>
              <a:spcAft>
                <a:spcPts val="800"/>
              </a:spcAft>
            </a:pPr>
            <a:r>
              <a:rPr lang="sv-SE" dirty="0">
                <a:latin typeface="Calibri" panose="020F0502020204030204" pitchFamily="34" charset="0"/>
                <a:ea typeface="Calibri" panose="020F0502020204030204" pitchFamily="34" charset="0"/>
                <a:cs typeface="Calibri" panose="020F0502020204030204" pitchFamily="34" charset="0"/>
              </a:rPr>
              <a:t>Vi samarbetar med både </a:t>
            </a:r>
            <a:r>
              <a:rPr lang="sv-SE" dirty="0" err="1">
                <a:latin typeface="Calibri" panose="020F0502020204030204" pitchFamily="34" charset="0"/>
                <a:ea typeface="Calibri" panose="020F0502020204030204" pitchFamily="34" charset="0"/>
                <a:cs typeface="Calibri" panose="020F0502020204030204" pitchFamily="34" charset="0"/>
              </a:rPr>
              <a:t>Enenda</a:t>
            </a:r>
            <a:r>
              <a:rPr lang="sv-SE" dirty="0">
                <a:latin typeface="Calibri" panose="020F0502020204030204" pitchFamily="34" charset="0"/>
                <a:ea typeface="Calibri" panose="020F0502020204030204" pitchFamily="34" charset="0"/>
                <a:cs typeface="Calibri" panose="020F0502020204030204" pitchFamily="34" charset="0"/>
              </a:rPr>
              <a:t> och med Ravelli.</a:t>
            </a:r>
          </a:p>
          <a:p>
            <a:pPr>
              <a:lnSpc>
                <a:spcPct val="107000"/>
              </a:lnSpc>
              <a:spcAft>
                <a:spcPts val="800"/>
              </a:spcAft>
            </a:pPr>
            <a:r>
              <a:rPr lang="sv-SE" dirty="0">
                <a:latin typeface="Calibri" panose="020F0502020204030204" pitchFamily="34" charset="0"/>
                <a:ea typeface="Calibri" panose="020F0502020204030204" pitchFamily="34" charset="0"/>
                <a:cs typeface="Calibri" panose="020F0502020204030204" pitchFamily="34" charset="0"/>
              </a:rPr>
              <a:t>Enenda AB erbjuder föreningens klädkollektion. Där finns träningskläder, ledarkläder och även supporterkläder, enenda.se </a:t>
            </a:r>
          </a:p>
          <a:p>
            <a:pPr>
              <a:lnSpc>
                <a:spcPct val="107000"/>
              </a:lnSpc>
              <a:spcAft>
                <a:spcPts val="800"/>
              </a:spcAft>
            </a:pPr>
            <a:r>
              <a:rPr lang="sv-SE" dirty="0">
                <a:latin typeface="Calibri" panose="020F0502020204030204" pitchFamily="34" charset="0"/>
                <a:ea typeface="Calibri" panose="020F0502020204030204" pitchFamily="34" charset="0"/>
                <a:cs typeface="Calibri" panose="020F0502020204030204" pitchFamily="34" charset="0"/>
              </a:rPr>
              <a:t>Hos Ravelli finns hemtextil, kläder och mycket mer. Vi har en egen sida som du kan söka upp</a:t>
            </a:r>
            <a:br>
              <a:rPr lang="sv-SE" dirty="0">
                <a:latin typeface="Calibri" panose="020F0502020204030204" pitchFamily="34" charset="0"/>
                <a:ea typeface="Calibri" panose="020F0502020204030204" pitchFamily="34" charset="0"/>
                <a:cs typeface="Calibri" panose="020F0502020204030204" pitchFamily="34" charset="0"/>
              </a:rPr>
            </a:br>
            <a:r>
              <a:rPr lang="sv-SE" dirty="0">
                <a:latin typeface="Calibri" panose="020F0502020204030204" pitchFamily="34" charset="0"/>
                <a:ea typeface="Calibri" panose="020F0502020204030204" pitchFamily="34" charset="0"/>
                <a:cs typeface="Calibri" panose="020F0502020204030204" pitchFamily="34" charset="0"/>
              </a:rPr>
              <a:t>ravelli.se</a:t>
            </a:r>
          </a:p>
          <a:p>
            <a:pPr>
              <a:lnSpc>
                <a:spcPct val="107000"/>
              </a:lnSpc>
              <a:spcAft>
                <a:spcPts val="800"/>
              </a:spcAft>
            </a:pPr>
            <a:r>
              <a:rPr lang="sv-SE" dirty="0">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9167783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73690FFA-BC5D-B00A-DCB2-4172341537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4126" y="565285"/>
            <a:ext cx="2171429" cy="2171429"/>
          </a:xfrm>
          <a:prstGeom prst="rect">
            <a:avLst/>
          </a:prstGeom>
        </p:spPr>
      </p:pic>
      <p:sp>
        <p:nvSpPr>
          <p:cNvPr id="7" name="textruta 6">
            <a:extLst>
              <a:ext uri="{FF2B5EF4-FFF2-40B4-BE49-F238E27FC236}">
                <a16:creationId xmlns:a16="http://schemas.microsoft.com/office/drawing/2014/main" id="{67053F97-966D-E780-6412-1AB0BFADB1C2}"/>
              </a:ext>
            </a:extLst>
          </p:cNvPr>
          <p:cNvSpPr txBox="1"/>
          <p:nvPr/>
        </p:nvSpPr>
        <p:spPr>
          <a:xfrm>
            <a:off x="268255" y="195953"/>
            <a:ext cx="9230307" cy="369332"/>
          </a:xfrm>
          <a:prstGeom prst="rect">
            <a:avLst/>
          </a:prstGeom>
          <a:noFill/>
        </p:spPr>
        <p:txBody>
          <a:bodyPr wrap="square">
            <a:spAutoFit/>
          </a:bodyPr>
          <a:lstStyle/>
          <a:p>
            <a:r>
              <a:rPr lang="sv-SE" i="1" dirty="0">
                <a:latin typeface="Calibri" panose="020F0502020204030204" pitchFamily="34" charset="0"/>
                <a:ea typeface="Calibri" panose="020F0502020204030204" pitchFamily="34" charset="0"/>
                <a:cs typeface="Calibri" panose="020F0502020204030204" pitchFamily="34" charset="0"/>
              </a:rPr>
              <a:t>Övrigt</a:t>
            </a:r>
            <a:endParaRPr lang="sv-SE" dirty="0"/>
          </a:p>
        </p:txBody>
      </p:sp>
      <p:sp>
        <p:nvSpPr>
          <p:cNvPr id="2" name="textruta 1">
            <a:extLst>
              <a:ext uri="{FF2B5EF4-FFF2-40B4-BE49-F238E27FC236}">
                <a16:creationId xmlns:a16="http://schemas.microsoft.com/office/drawing/2014/main" id="{23825BF7-B650-D14C-1B1C-8BA4819C57F4}"/>
              </a:ext>
            </a:extLst>
          </p:cNvPr>
          <p:cNvSpPr txBox="1"/>
          <p:nvPr/>
        </p:nvSpPr>
        <p:spPr>
          <a:xfrm>
            <a:off x="422267" y="1497221"/>
            <a:ext cx="8498213" cy="3863558"/>
          </a:xfrm>
          <a:prstGeom prst="rect">
            <a:avLst/>
          </a:prstGeom>
          <a:noFill/>
        </p:spPr>
        <p:txBody>
          <a:bodyPr wrap="square">
            <a:spAutoFit/>
          </a:bodyPr>
          <a:lstStyle/>
          <a:p>
            <a:pPr>
              <a:lnSpc>
                <a:spcPct val="107000"/>
              </a:lnSpc>
              <a:spcAft>
                <a:spcPts val="800"/>
              </a:spcAft>
            </a:pPr>
            <a:r>
              <a:rPr lang="sv-SE" b="1" dirty="0">
                <a:latin typeface="Calibri" panose="020F0502020204030204" pitchFamily="34" charset="0"/>
                <a:ea typeface="Calibri" panose="020F0502020204030204" pitchFamily="34" charset="0"/>
                <a:cs typeface="Calibri" panose="020F0502020204030204" pitchFamily="34" charset="0"/>
              </a:rPr>
              <a:t>Eftersom det inte finns köp- eller säljtvång i Frötuna kan ni välja att stötta föreningen på andra sätt, antingen genom att bli medlem eller som samarbetspartner.</a:t>
            </a:r>
          </a:p>
          <a:p>
            <a:pPr>
              <a:lnSpc>
                <a:spcPct val="107000"/>
              </a:lnSpc>
              <a:spcAft>
                <a:spcPts val="800"/>
              </a:spcAft>
            </a:pPr>
            <a:r>
              <a:rPr lang="sv-SE" b="1" dirty="0">
                <a:latin typeface="Calibri" panose="020F0502020204030204" pitchFamily="34" charset="0"/>
                <a:ea typeface="Calibri" panose="020F0502020204030204" pitchFamily="34" charset="0"/>
                <a:cs typeface="Calibri" panose="020F0502020204030204" pitchFamily="34" charset="0"/>
              </a:rPr>
              <a:t>Det betyder att vi kan investera mer i era barn och vår övriga verksamhet.</a:t>
            </a:r>
          </a:p>
          <a:p>
            <a:pPr>
              <a:lnSpc>
                <a:spcPct val="107000"/>
              </a:lnSpc>
              <a:spcAft>
                <a:spcPts val="800"/>
              </a:spcAft>
            </a:pPr>
            <a:endParaRPr lang="sv-SE" b="1" dirty="0">
              <a:latin typeface="Calibri" panose="020F0502020204030204" pitchFamily="34" charset="0"/>
              <a:ea typeface="Calibri" panose="020F0502020204030204" pitchFamily="34" charset="0"/>
              <a:cs typeface="Calibri" panose="020F0502020204030204" pitchFamily="34" charset="0"/>
            </a:endParaRPr>
          </a:p>
          <a:p>
            <a:pPr marL="285750" indent="-285750">
              <a:lnSpc>
                <a:spcPct val="107000"/>
              </a:lnSpc>
              <a:spcAft>
                <a:spcPts val="80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Ett medlemskap i Frötuna kostar 200 kr. Lika mycket som ett klubbhäfte. </a:t>
            </a:r>
          </a:p>
          <a:p>
            <a:pPr>
              <a:lnSpc>
                <a:spcPct val="107000"/>
              </a:lnSpc>
              <a:spcAft>
                <a:spcPts val="800"/>
              </a:spcAft>
            </a:pPr>
            <a:endParaRPr lang="sv-SE" i="1" dirty="0">
              <a:latin typeface="Calibri" panose="020F0502020204030204" pitchFamily="34" charset="0"/>
              <a:ea typeface="Calibri" panose="020F0502020204030204" pitchFamily="34" charset="0"/>
              <a:cs typeface="Calibri" panose="020F0502020204030204" pitchFamily="34" charset="0"/>
            </a:endParaRPr>
          </a:p>
          <a:p>
            <a:pPr marL="285750" indent="-285750">
              <a:lnSpc>
                <a:spcPct val="107000"/>
              </a:lnSpc>
              <a:spcAft>
                <a:spcPts val="80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Vill du samarbeta med en välmående, jämställd förening? </a:t>
            </a:r>
          </a:p>
          <a:p>
            <a:pPr>
              <a:lnSpc>
                <a:spcPct val="107000"/>
              </a:lnSpc>
              <a:spcAft>
                <a:spcPts val="800"/>
              </a:spcAft>
            </a:pPr>
            <a:r>
              <a:rPr lang="sv-SE" dirty="0">
                <a:latin typeface="Calibri" panose="020F0502020204030204" pitchFamily="34" charset="0"/>
                <a:ea typeface="Calibri" panose="020F0502020204030204" pitchFamily="34" charset="0"/>
                <a:cs typeface="Calibri" panose="020F0502020204030204" pitchFamily="34" charset="0"/>
              </a:rPr>
              <a:t>      Kontakta </a:t>
            </a:r>
            <a:r>
              <a:rPr lang="sv-SE" dirty="0">
                <a:latin typeface="Calibri" panose="020F0502020204030204" pitchFamily="34" charset="0"/>
                <a:ea typeface="Calibri" panose="020F0502020204030204" pitchFamily="34" charset="0"/>
                <a:cs typeface="Calibri" panose="020F0502020204030204" pitchFamily="34" charset="0"/>
                <a:hlinkClick r:id="rId3"/>
              </a:rPr>
              <a:t>info@frotuna.com</a:t>
            </a:r>
            <a:endParaRPr lang="sv-SE" dirty="0">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endParaRPr lang="sv-SE" dirty="0">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sv-SE" dirty="0">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179097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73690FFA-BC5D-B00A-DCB2-4172341537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4126" y="565285"/>
            <a:ext cx="2171429" cy="2171429"/>
          </a:xfrm>
          <a:prstGeom prst="rect">
            <a:avLst/>
          </a:prstGeom>
        </p:spPr>
      </p:pic>
      <p:sp>
        <p:nvSpPr>
          <p:cNvPr id="5" name="textruta 4">
            <a:extLst>
              <a:ext uri="{FF2B5EF4-FFF2-40B4-BE49-F238E27FC236}">
                <a16:creationId xmlns:a16="http://schemas.microsoft.com/office/drawing/2014/main" id="{B5CFA79E-0D95-8587-CB62-E7439FF924B0}"/>
              </a:ext>
            </a:extLst>
          </p:cNvPr>
          <p:cNvSpPr txBox="1"/>
          <p:nvPr/>
        </p:nvSpPr>
        <p:spPr>
          <a:xfrm>
            <a:off x="1178560" y="369852"/>
            <a:ext cx="8971280" cy="1231106"/>
          </a:xfrm>
          <a:prstGeom prst="rect">
            <a:avLst/>
          </a:prstGeom>
          <a:noFill/>
        </p:spPr>
        <p:txBody>
          <a:bodyPr wrap="square" rtlCol="0">
            <a:spAutoFit/>
          </a:bodyPr>
          <a:lstStyle/>
          <a:p>
            <a:pPr marL="285750" indent="-285750">
              <a:buFontTx/>
              <a:buChar char="-"/>
            </a:pPr>
            <a:endParaRPr lang="sv-SE"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sv-SE" dirty="0">
              <a:latin typeface="Calibri" panose="020F0502020204030204" pitchFamily="34" charset="0"/>
              <a:ea typeface="Calibri" panose="020F0502020204030204" pitchFamily="34" charset="0"/>
              <a:cs typeface="Times New Roman" panose="02020603050405020304" pitchFamily="18" charset="0"/>
            </a:endParaRPr>
          </a:p>
          <a:p>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sv-SE" dirty="0"/>
          </a:p>
        </p:txBody>
      </p:sp>
      <p:sp>
        <p:nvSpPr>
          <p:cNvPr id="2" name="textruta 1">
            <a:extLst>
              <a:ext uri="{FF2B5EF4-FFF2-40B4-BE49-F238E27FC236}">
                <a16:creationId xmlns:a16="http://schemas.microsoft.com/office/drawing/2014/main" id="{ACB356AB-7660-8C35-7F58-6CFE6AFEA0C4}"/>
              </a:ext>
            </a:extLst>
          </p:cNvPr>
          <p:cNvSpPr txBox="1"/>
          <p:nvPr/>
        </p:nvSpPr>
        <p:spPr>
          <a:xfrm>
            <a:off x="637973" y="565285"/>
            <a:ext cx="7426960" cy="4924425"/>
          </a:xfrm>
          <a:prstGeom prst="rect">
            <a:avLst/>
          </a:prstGeom>
          <a:noFill/>
        </p:spPr>
        <p:txBody>
          <a:bodyPr wrap="square" rtlCol="0">
            <a:spAutoFit/>
          </a:bodyPr>
          <a:lstStyle/>
          <a:p>
            <a:pPr>
              <a:spcAft>
                <a:spcPts val="800"/>
              </a:spcAft>
            </a:pPr>
            <a:r>
              <a:rPr lang="sv-SE" sz="1800" b="1" dirty="0">
                <a:effectLst/>
                <a:latin typeface="Calibri" panose="020F0502020204030204" pitchFamily="34" charset="0"/>
                <a:ea typeface="Calibri" panose="020F0502020204030204" pitchFamily="34" charset="0"/>
                <a:cs typeface="Times New Roman" panose="02020603050405020304" pitchFamily="18" charset="0"/>
              </a:rPr>
              <a:t>Agenda föräldramöte </a:t>
            </a:r>
          </a:p>
          <a:p>
            <a:pPr marL="285750" indent="-285750">
              <a:spcAft>
                <a:spcPts val="800"/>
              </a:spcAft>
              <a:buFont typeface="Arial" panose="020B0604020202020204" pitchFamily="34" charset="0"/>
              <a:buChar char="•"/>
            </a:pPr>
            <a:r>
              <a:rPr lang="sv-SE" dirty="0">
                <a:latin typeface="Calibri" panose="020F0502020204030204" pitchFamily="34" charset="0"/>
                <a:ea typeface="Calibri" panose="020F0502020204030204" pitchFamily="34" charset="0"/>
                <a:cs typeface="Times New Roman" panose="02020603050405020304" pitchFamily="18" charset="0"/>
              </a:rPr>
              <a:t>Ledare presenterar sig</a:t>
            </a:r>
          </a:p>
          <a:p>
            <a:pPr marL="285750" indent="-285750">
              <a:spcAft>
                <a:spcPts val="800"/>
              </a:spcAft>
              <a:buFont typeface="Arial" panose="020B0604020202020204" pitchFamily="34" charset="0"/>
              <a:buChar char="•"/>
            </a:pPr>
            <a:r>
              <a:rPr lang="sv-SE" dirty="0">
                <a:effectLst/>
                <a:latin typeface="Calibri" panose="020F0502020204030204" pitchFamily="34" charset="0"/>
                <a:ea typeface="Calibri" panose="020F0502020204030204" pitchFamily="34" charset="0"/>
                <a:cs typeface="Times New Roman" panose="02020603050405020304" pitchFamily="18" charset="0"/>
              </a:rPr>
              <a:t>Genomgång av agendan</a:t>
            </a:r>
          </a:p>
          <a:p>
            <a:pPr marL="285750" indent="-285750">
              <a:spcAft>
                <a:spcPts val="800"/>
              </a:spcAft>
              <a:buFont typeface="Arial" panose="020B0604020202020204" pitchFamily="34" charset="0"/>
              <a:buChar char="•"/>
            </a:pPr>
            <a:r>
              <a:rPr lang="sv-SE" dirty="0">
                <a:latin typeface="Calibri" panose="020F0502020204030204" pitchFamily="34" charset="0"/>
                <a:ea typeface="Calibri" panose="020F0502020204030204" pitchFamily="34" charset="0"/>
                <a:cs typeface="Times New Roman" panose="02020603050405020304" pitchFamily="18" charset="0"/>
              </a:rPr>
              <a:t>Presentationsrunda i föräldragruppen</a:t>
            </a:r>
          </a:p>
          <a:p>
            <a:pPr marL="285750" indent="-285750">
              <a:spcAft>
                <a:spcPts val="800"/>
              </a:spcAft>
              <a:buFont typeface="Arial" panose="020B0604020202020204" pitchFamily="34" charset="0"/>
              <a:buChar char="•"/>
            </a:pPr>
            <a:endParaRPr lang="sv-SE"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spcAft>
                <a:spcPts val="800"/>
              </a:spcAft>
              <a:buFont typeface="Arial" panose="020B0604020202020204" pitchFamily="34" charset="0"/>
              <a:buChar char="•"/>
            </a:pPr>
            <a:r>
              <a:rPr lang="sv-SE" dirty="0">
                <a:latin typeface="Calibri" panose="020F0502020204030204" pitchFamily="34" charset="0"/>
                <a:ea typeface="Calibri" panose="020F0502020204030204" pitchFamily="34" charset="0"/>
                <a:cs typeface="Times New Roman" panose="02020603050405020304" pitchFamily="18" charset="0"/>
              </a:rPr>
              <a:t>Information från föreningen </a:t>
            </a:r>
          </a:p>
          <a:p>
            <a:pPr marL="285750" indent="-285750">
              <a:spcAft>
                <a:spcPts val="800"/>
              </a:spcAft>
              <a:buFont typeface="Arial" panose="020B0604020202020204" pitchFamily="34" charset="0"/>
              <a:buChar char="•"/>
            </a:pPr>
            <a:r>
              <a:rPr lang="sv-SE" dirty="0">
                <a:effectLst/>
                <a:latin typeface="Calibri" panose="020F0502020204030204" pitchFamily="34" charset="0"/>
                <a:ea typeface="Calibri" panose="020F0502020204030204" pitchFamily="34" charset="0"/>
                <a:cs typeface="Times New Roman" panose="02020603050405020304" pitchFamily="18" charset="0"/>
              </a:rPr>
              <a:t>Information om komman</a:t>
            </a:r>
            <a:r>
              <a:rPr lang="sv-SE" dirty="0">
                <a:latin typeface="Calibri" panose="020F0502020204030204" pitchFamily="34" charset="0"/>
                <a:ea typeface="Calibri" panose="020F0502020204030204" pitchFamily="34" charset="0"/>
                <a:cs typeface="Times New Roman" panose="02020603050405020304" pitchFamily="18" charset="0"/>
              </a:rPr>
              <a:t>de / nuvarande säsong </a:t>
            </a:r>
          </a:p>
          <a:p>
            <a:pPr marL="285750" indent="-285750">
              <a:spcAft>
                <a:spcPts val="800"/>
              </a:spcAft>
              <a:buFont typeface="Arial" panose="020B0604020202020204" pitchFamily="34" charset="0"/>
              <a:buChar char="•"/>
            </a:pPr>
            <a:r>
              <a:rPr lang="sv-SE" dirty="0">
                <a:effectLst/>
                <a:latin typeface="Calibri" panose="020F0502020204030204" pitchFamily="34" charset="0"/>
                <a:ea typeface="Calibri" panose="020F0502020204030204" pitchFamily="34" charset="0"/>
                <a:cs typeface="Times New Roman" panose="02020603050405020304" pitchFamily="18" charset="0"/>
              </a:rPr>
              <a:t>Information om ideellt arbete inom föreningen</a:t>
            </a:r>
          </a:p>
          <a:p>
            <a:pPr>
              <a:spcAft>
                <a:spcPts val="800"/>
              </a:spcAft>
            </a:pPr>
            <a:endParaRPr lang="sv-SE" dirty="0">
              <a:latin typeface="Calibri" panose="020F0502020204030204" pitchFamily="34" charset="0"/>
              <a:ea typeface="Calibri" panose="020F0502020204030204" pitchFamily="34" charset="0"/>
              <a:cs typeface="Times New Roman" panose="02020603050405020304" pitchFamily="18" charset="0"/>
            </a:endParaRPr>
          </a:p>
          <a:p>
            <a:pPr marL="285750" indent="-285750">
              <a:spcAft>
                <a:spcPts val="800"/>
              </a:spcAft>
              <a:buFont typeface="Arial" panose="020B0604020202020204" pitchFamily="34" charset="0"/>
              <a:buChar char="•"/>
            </a:pPr>
            <a:r>
              <a:rPr lang="sv-SE" dirty="0">
                <a:effectLst/>
                <a:latin typeface="Calibri" panose="020F0502020204030204" pitchFamily="34" charset="0"/>
                <a:ea typeface="Calibri" panose="020F0502020204030204" pitchFamily="34" charset="0"/>
                <a:cs typeface="Times New Roman" panose="02020603050405020304" pitchFamily="18" charset="0"/>
              </a:rPr>
              <a:t>Administration</a:t>
            </a:r>
            <a:r>
              <a:rPr lang="sv-SE" dirty="0">
                <a:latin typeface="Calibri" panose="020F0502020204030204" pitchFamily="34" charset="0"/>
                <a:ea typeface="Calibri" panose="020F0502020204030204" pitchFamily="34" charset="0"/>
                <a:cs typeface="Times New Roman" panose="02020603050405020304" pitchFamily="18" charset="0"/>
              </a:rPr>
              <a:t>, la</a:t>
            </a:r>
            <a:r>
              <a:rPr lang="sv-SE" dirty="0">
                <a:effectLst/>
                <a:latin typeface="Calibri" panose="020F0502020204030204" pitchFamily="34" charset="0"/>
                <a:ea typeface="Calibri" panose="020F0502020204030204" pitchFamily="34" charset="0"/>
                <a:cs typeface="Times New Roman" panose="02020603050405020304" pitchFamily="18" charset="0"/>
              </a:rPr>
              <a:t>gkassa, sponsring </a:t>
            </a:r>
          </a:p>
          <a:p>
            <a:pPr marL="285750" indent="-285750">
              <a:spcAft>
                <a:spcPts val="800"/>
              </a:spcAft>
              <a:buFont typeface="Arial" panose="020B0604020202020204" pitchFamily="34" charset="0"/>
              <a:buChar char="•"/>
            </a:pPr>
            <a:r>
              <a:rPr lang="sv-SE" dirty="0">
                <a:latin typeface="Calibri" panose="020F0502020204030204" pitchFamily="34" charset="0"/>
                <a:ea typeface="Calibri" panose="020F0502020204030204" pitchFamily="34" charset="0"/>
                <a:cs typeface="Times New Roman" panose="02020603050405020304" pitchFamily="18" charset="0"/>
              </a:rPr>
              <a:t>Datum för nästa föräldramöte</a:t>
            </a:r>
            <a:endParaRPr lang="sv-SE"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spcAft>
                <a:spcPts val="800"/>
              </a:spcAft>
              <a:buFont typeface="Arial" panose="020B0604020202020204" pitchFamily="34" charset="0"/>
              <a:buChar char="•"/>
            </a:pPr>
            <a:r>
              <a:rPr lang="sv-SE" dirty="0">
                <a:latin typeface="Calibri" panose="020F0502020204030204" pitchFamily="34" charset="0"/>
                <a:ea typeface="Calibri" panose="020F0502020204030204" pitchFamily="34" charset="0"/>
                <a:cs typeface="Times New Roman" panose="02020603050405020304" pitchFamily="18" charset="0"/>
              </a:rPr>
              <a:t>Övrigt </a:t>
            </a:r>
          </a:p>
          <a:p>
            <a:pPr>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 </a:t>
            </a:r>
            <a:endParaRPr lang="sv-SE" dirty="0"/>
          </a:p>
        </p:txBody>
      </p:sp>
    </p:spTree>
    <p:extLst>
      <p:ext uri="{BB962C8B-B14F-4D97-AF65-F5344CB8AC3E}">
        <p14:creationId xmlns:p14="http://schemas.microsoft.com/office/powerpoint/2010/main" val="3851108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DA51BE5-511B-A61B-7A09-536336CE96A4}"/>
              </a:ext>
            </a:extLst>
          </p:cNvPr>
          <p:cNvSpPr>
            <a:spLocks noGrp="1"/>
          </p:cNvSpPr>
          <p:nvPr>
            <p:ph type="title"/>
          </p:nvPr>
        </p:nvSpPr>
        <p:spPr/>
        <p:txBody>
          <a:bodyPr/>
          <a:lstStyle/>
          <a:p>
            <a:r>
              <a:rPr lang="sv-SE" dirty="0"/>
              <a:t>Ledare P13</a:t>
            </a:r>
          </a:p>
        </p:txBody>
      </p:sp>
      <p:sp>
        <p:nvSpPr>
          <p:cNvPr id="3" name="Platshållare för innehåll 2">
            <a:extLst>
              <a:ext uri="{FF2B5EF4-FFF2-40B4-BE49-F238E27FC236}">
                <a16:creationId xmlns:a16="http://schemas.microsoft.com/office/drawing/2014/main" id="{F6899758-724E-0505-9A33-0F1E22AF0D0F}"/>
              </a:ext>
            </a:extLst>
          </p:cNvPr>
          <p:cNvSpPr>
            <a:spLocks noGrp="1"/>
          </p:cNvSpPr>
          <p:nvPr>
            <p:ph idx="1"/>
          </p:nvPr>
        </p:nvSpPr>
        <p:spPr/>
        <p:txBody>
          <a:bodyPr/>
          <a:lstStyle/>
          <a:p>
            <a:r>
              <a:rPr lang="sv-SE" dirty="0"/>
              <a:t>Caroline </a:t>
            </a:r>
            <a:r>
              <a:rPr lang="sv-SE" dirty="0" err="1"/>
              <a:t>Edstråle</a:t>
            </a:r>
            <a:r>
              <a:rPr lang="sv-SE" dirty="0"/>
              <a:t> – Tränare och administrationsansvarig</a:t>
            </a:r>
          </a:p>
          <a:p>
            <a:r>
              <a:rPr lang="sv-SE" dirty="0"/>
              <a:t>Sara Sandstedt – Tränare </a:t>
            </a:r>
          </a:p>
          <a:p>
            <a:r>
              <a:rPr lang="sv-SE" dirty="0"/>
              <a:t>Magnus Wetterhall – Tränare</a:t>
            </a:r>
          </a:p>
          <a:p>
            <a:r>
              <a:rPr lang="sv-SE" dirty="0" err="1"/>
              <a:t>Diman</a:t>
            </a:r>
            <a:r>
              <a:rPr lang="sv-SE" dirty="0"/>
              <a:t> Svensson - Tränare</a:t>
            </a:r>
          </a:p>
          <a:p>
            <a:r>
              <a:rPr lang="sv-SE" dirty="0"/>
              <a:t>Emelie Ljung – Tränare</a:t>
            </a:r>
          </a:p>
          <a:p>
            <a:r>
              <a:rPr lang="sv-SE" dirty="0"/>
              <a:t>Peter Johansson – Tränare</a:t>
            </a:r>
          </a:p>
          <a:p>
            <a:r>
              <a:rPr lang="sv-SE" dirty="0"/>
              <a:t>Adam Germunder – Tränare </a:t>
            </a:r>
          </a:p>
        </p:txBody>
      </p:sp>
    </p:spTree>
    <p:extLst>
      <p:ext uri="{BB962C8B-B14F-4D97-AF65-F5344CB8AC3E}">
        <p14:creationId xmlns:p14="http://schemas.microsoft.com/office/powerpoint/2010/main" val="2397512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Bildobjekt 12">
            <a:extLst>
              <a:ext uri="{FF2B5EF4-FFF2-40B4-BE49-F238E27FC236}">
                <a16:creationId xmlns:a16="http://schemas.microsoft.com/office/drawing/2014/main" id="{7C741037-F665-CD72-88A3-C37ACFCB9B42}"/>
              </a:ext>
            </a:extLst>
          </p:cNvPr>
          <p:cNvPicPr>
            <a:picLocks noChangeAspect="1"/>
          </p:cNvPicPr>
          <p:nvPr/>
        </p:nvPicPr>
        <p:blipFill>
          <a:blip r:embed="rId2"/>
          <a:stretch>
            <a:fillRect/>
          </a:stretch>
        </p:blipFill>
        <p:spPr>
          <a:xfrm>
            <a:off x="8288374" y="3152000"/>
            <a:ext cx="3556157" cy="3416700"/>
          </a:xfrm>
          <a:prstGeom prst="rect">
            <a:avLst/>
          </a:prstGeom>
        </p:spPr>
      </p:pic>
      <p:pic>
        <p:nvPicPr>
          <p:cNvPr id="8" name="Bildobjekt 7">
            <a:extLst>
              <a:ext uri="{FF2B5EF4-FFF2-40B4-BE49-F238E27FC236}">
                <a16:creationId xmlns:a16="http://schemas.microsoft.com/office/drawing/2014/main" id="{A8402E31-6EA1-5409-0C41-8CCDCDCE98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64126" y="565285"/>
            <a:ext cx="2171429" cy="2171429"/>
          </a:xfrm>
          <a:prstGeom prst="rect">
            <a:avLst/>
          </a:prstGeom>
        </p:spPr>
      </p:pic>
      <p:sp>
        <p:nvSpPr>
          <p:cNvPr id="9" name="textruta 8">
            <a:extLst>
              <a:ext uri="{FF2B5EF4-FFF2-40B4-BE49-F238E27FC236}">
                <a16:creationId xmlns:a16="http://schemas.microsoft.com/office/drawing/2014/main" id="{82D52FA3-E690-F5E3-1CBC-2D6776902A94}"/>
              </a:ext>
            </a:extLst>
          </p:cNvPr>
          <p:cNvSpPr txBox="1"/>
          <p:nvPr/>
        </p:nvSpPr>
        <p:spPr>
          <a:xfrm>
            <a:off x="454091" y="612844"/>
            <a:ext cx="7834283" cy="5355312"/>
          </a:xfrm>
          <a:prstGeom prst="rect">
            <a:avLst/>
          </a:prstGeom>
          <a:noFill/>
        </p:spPr>
        <p:txBody>
          <a:bodyPr wrap="square" rtlCol="0">
            <a:spAutoFit/>
          </a:bodyPr>
          <a:lstStyle/>
          <a:p>
            <a:r>
              <a:rPr lang="sv-SE" b="1" dirty="0"/>
              <a:t>Härligt att ni är en del i en av Upplands största föreningar!</a:t>
            </a:r>
          </a:p>
          <a:p>
            <a:endParaRPr lang="sv-SE" dirty="0"/>
          </a:p>
          <a:p>
            <a:pPr marL="285750" indent="-285750">
              <a:buFont typeface="Arial" panose="020B0604020202020204" pitchFamily="34" charset="0"/>
              <a:buChar char="•"/>
            </a:pPr>
            <a:r>
              <a:rPr lang="sv-SE" dirty="0"/>
              <a:t>Bildades 1988. Vi är en av tre som finns kvar sedan 1988</a:t>
            </a:r>
          </a:p>
          <a:p>
            <a:pPr marL="285750" indent="-285750">
              <a:buFont typeface="Arial" panose="020B0604020202020204" pitchFamily="34" charset="0"/>
              <a:buChar char="•"/>
            </a:pPr>
            <a:r>
              <a:rPr lang="sv-SE" dirty="0"/>
              <a:t>Har flest licenserade medlemmar i Uppland under säsongen 2023/24</a:t>
            </a:r>
          </a:p>
          <a:p>
            <a:pPr marL="285750" indent="-285750">
              <a:buFont typeface="Arial" panose="020B0604020202020204" pitchFamily="34" charset="0"/>
              <a:buChar char="•"/>
            </a:pPr>
            <a:r>
              <a:rPr lang="sv-SE" dirty="0"/>
              <a:t>21:e störst i Sverige säsongen 2023/24</a:t>
            </a:r>
          </a:p>
          <a:p>
            <a:pPr marL="285750" indent="-285750">
              <a:buFont typeface="Arial" panose="020B0604020202020204" pitchFamily="34" charset="0"/>
              <a:buChar char="•"/>
            </a:pPr>
            <a:r>
              <a:rPr lang="sv-SE" dirty="0"/>
              <a:t>22 lag i seriespel säsongen 24/25</a:t>
            </a:r>
          </a:p>
          <a:p>
            <a:pPr marL="285750" indent="-285750">
              <a:buFont typeface="Arial" panose="020B0604020202020204" pitchFamily="34" charset="0"/>
              <a:buChar char="•"/>
            </a:pPr>
            <a:r>
              <a:rPr lang="sv-SE" dirty="0"/>
              <a:t>Vi har damlag, herrlag, ungdomslag, barnverksamhet och motionsgrupper</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r>
              <a:rPr lang="sv-SE" dirty="0"/>
              <a:t>Vi lånar ut två matchtröjor och shorts till utespelare. Målvakterna får låna</a:t>
            </a:r>
          </a:p>
          <a:p>
            <a:r>
              <a:rPr lang="sv-SE" dirty="0"/>
              <a:t>      tröja, byxa, mask, bröstplatta( blå och röda lag), knäskydd och handskar (upp    </a:t>
            </a:r>
          </a:p>
          <a:p>
            <a:r>
              <a:rPr lang="sv-SE" dirty="0"/>
              <a:t>      t.o.m. blå lag)</a:t>
            </a:r>
          </a:p>
          <a:p>
            <a:pPr marL="285750" indent="-285750">
              <a:buFont typeface="Arial" panose="020B0604020202020204" pitchFamily="34" charset="0"/>
              <a:buChar char="•"/>
            </a:pPr>
            <a:r>
              <a:rPr lang="sv-SE" dirty="0"/>
              <a:t>Det finns inget köp- eller säljtvång i Frötuna, vi finansierar vår verksamhet ändå</a:t>
            </a:r>
          </a:p>
          <a:p>
            <a:endParaRPr lang="sv-SE" dirty="0"/>
          </a:p>
          <a:p>
            <a:pPr marL="285750" indent="-285750">
              <a:buFont typeface="Arial" panose="020B0604020202020204" pitchFamily="34" charset="0"/>
              <a:buChar char="•"/>
            </a:pPr>
            <a:r>
              <a:rPr lang="sv-SE" dirty="0"/>
              <a:t>Namnet </a:t>
            </a:r>
            <a:r>
              <a:rPr lang="sv-SE" b="1" dirty="0"/>
              <a:t>Frötuna IBF </a:t>
            </a:r>
            <a:r>
              <a:rPr lang="sv-SE" dirty="0"/>
              <a:t>kommer från föreningens första ordförande som bodde i Frötuna</a:t>
            </a:r>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123633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73690FFA-BC5D-B00A-DCB2-4172341537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4126" y="565285"/>
            <a:ext cx="2171429" cy="2171429"/>
          </a:xfrm>
          <a:prstGeom prst="rect">
            <a:avLst/>
          </a:prstGeom>
        </p:spPr>
      </p:pic>
      <p:sp>
        <p:nvSpPr>
          <p:cNvPr id="7" name="textruta 6">
            <a:extLst>
              <a:ext uri="{FF2B5EF4-FFF2-40B4-BE49-F238E27FC236}">
                <a16:creationId xmlns:a16="http://schemas.microsoft.com/office/drawing/2014/main" id="{306072B0-5F2C-8CC9-6E4A-868F8CB15706}"/>
              </a:ext>
            </a:extLst>
          </p:cNvPr>
          <p:cNvSpPr txBox="1"/>
          <p:nvPr/>
        </p:nvSpPr>
        <p:spPr>
          <a:xfrm>
            <a:off x="757548" y="1452160"/>
            <a:ext cx="8306578" cy="2358915"/>
          </a:xfrm>
          <a:prstGeom prst="rect">
            <a:avLst/>
          </a:prstGeom>
          <a:noFill/>
        </p:spPr>
        <p:txBody>
          <a:bodyPr wrap="square">
            <a:spAutoFit/>
          </a:bodyPr>
          <a:lstStyle/>
          <a:p>
            <a:pPr>
              <a:lnSpc>
                <a:spcPct val="107000"/>
              </a:lnSpc>
              <a:spcAft>
                <a:spcPts val="800"/>
              </a:spcAft>
            </a:pPr>
            <a:r>
              <a:rPr lang="sv-SE" sz="1800" b="1" dirty="0">
                <a:effectLst/>
                <a:latin typeface="Calibri" panose="020F0502020204030204" pitchFamily="34" charset="0"/>
                <a:ea typeface="Calibri" panose="020F0502020204030204" pitchFamily="34" charset="0"/>
                <a:cs typeface="Calibri" panose="020F0502020204030204" pitchFamily="34" charset="0"/>
              </a:rPr>
              <a:t>Vår verksamhet</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Calibri" panose="020F0502020204030204" pitchFamily="34" charset="0"/>
              </a:rPr>
              <a:t>Vi vill att Frötuna ska vara en attraktiv förening, som har engagerade ledare och som bidrar till ett livslångt idrottande, dit spelare och ledare kan vända sig och alltid vara välkomna att delta i vår verksamhet. </a:t>
            </a:r>
            <a:r>
              <a:rPr lang="sv-SE" sz="105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Calibri" panose="020F0502020204030204" pitchFamily="34" charset="0"/>
              </a:rPr>
              <a:t>Ambition är att bedriva verksamhet som utvecklar, engagerar och ger alla individer fortsatt energi att vilja vara långsiktiga i föreningen oavsett om du är som spelare, ledare, motionär eller styrelsemedlem. </a:t>
            </a:r>
            <a:endParaRPr lang="sv-SE"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890545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73690FFA-BC5D-B00A-DCB2-4172341537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4126" y="565285"/>
            <a:ext cx="2171429" cy="2171429"/>
          </a:xfrm>
          <a:prstGeom prst="rect">
            <a:avLst/>
          </a:prstGeom>
        </p:spPr>
      </p:pic>
      <p:sp>
        <p:nvSpPr>
          <p:cNvPr id="5" name="textruta 4">
            <a:extLst>
              <a:ext uri="{FF2B5EF4-FFF2-40B4-BE49-F238E27FC236}">
                <a16:creationId xmlns:a16="http://schemas.microsoft.com/office/drawing/2014/main" id="{B5CFA79E-0D95-8587-CB62-E7439FF924B0}"/>
              </a:ext>
            </a:extLst>
          </p:cNvPr>
          <p:cNvSpPr txBox="1"/>
          <p:nvPr/>
        </p:nvSpPr>
        <p:spPr>
          <a:xfrm>
            <a:off x="348136" y="239223"/>
            <a:ext cx="8971280" cy="400110"/>
          </a:xfrm>
          <a:prstGeom prst="rect">
            <a:avLst/>
          </a:prstGeom>
          <a:noFill/>
        </p:spPr>
        <p:txBody>
          <a:bodyPr wrap="square" rtlCol="0">
            <a:spAutoFit/>
          </a:bodyPr>
          <a:lstStyle/>
          <a:p>
            <a:r>
              <a:rPr lang="sv-SE" sz="2000" i="1" dirty="0">
                <a:latin typeface="Calibri" panose="020F0502020204030204" pitchFamily="34" charset="0"/>
                <a:ea typeface="Calibri" panose="020F0502020204030204" pitchFamily="34" charset="0"/>
                <a:cs typeface="Times New Roman" panose="02020603050405020304" pitchFamily="18" charset="0"/>
              </a:rPr>
              <a:t>Information från Frötuna</a:t>
            </a:r>
            <a:endParaRPr lang="sv-SE" i="1" dirty="0"/>
          </a:p>
        </p:txBody>
      </p:sp>
      <p:sp>
        <p:nvSpPr>
          <p:cNvPr id="2" name="textruta 1">
            <a:extLst>
              <a:ext uri="{FF2B5EF4-FFF2-40B4-BE49-F238E27FC236}">
                <a16:creationId xmlns:a16="http://schemas.microsoft.com/office/drawing/2014/main" id="{938A6012-251B-0BDA-3726-087852D37702}"/>
              </a:ext>
            </a:extLst>
          </p:cNvPr>
          <p:cNvSpPr txBox="1"/>
          <p:nvPr/>
        </p:nvSpPr>
        <p:spPr>
          <a:xfrm>
            <a:off x="348136" y="851707"/>
            <a:ext cx="10887419" cy="6186309"/>
          </a:xfrm>
          <a:prstGeom prst="rect">
            <a:avLst/>
          </a:prstGeom>
          <a:noFill/>
        </p:spPr>
        <p:txBody>
          <a:bodyPr wrap="square" rtlCol="0">
            <a:spAutoFit/>
          </a:bodyPr>
          <a:lstStyle/>
          <a:p>
            <a:pPr marL="285750" indent="-285750">
              <a:buFont typeface="Arial" panose="020B0604020202020204" pitchFamily="34" charset="0"/>
              <a:buChar char="•"/>
            </a:pPr>
            <a:r>
              <a:rPr lang="sv-SE" dirty="0"/>
              <a:t>Medlemsavgifter</a:t>
            </a:r>
          </a:p>
          <a:p>
            <a:pPr marL="742950" lvl="1" indent="-285750">
              <a:buFont typeface="Arial" panose="020B0604020202020204" pitchFamily="34" charset="0"/>
              <a:buChar char="•"/>
            </a:pPr>
            <a:r>
              <a:rPr lang="sv-SE" dirty="0"/>
              <a:t>Medlemsavgift 200kr</a:t>
            </a:r>
          </a:p>
          <a:p>
            <a:pPr marL="742950" lvl="1" indent="-285750">
              <a:buFont typeface="Arial" panose="020B0604020202020204" pitchFamily="34" charset="0"/>
              <a:buChar char="•"/>
            </a:pPr>
            <a:r>
              <a:rPr lang="sv-SE" dirty="0"/>
              <a:t>Spelaravgift röd nivå 1820kr</a:t>
            </a:r>
          </a:p>
          <a:p>
            <a:pPr marL="742950" lvl="1" indent="-285750">
              <a:buFont typeface="Arial" panose="020B0604020202020204" pitchFamily="34" charset="0"/>
              <a:buChar char="•"/>
            </a:pPr>
            <a:r>
              <a:rPr lang="sv-SE" dirty="0"/>
              <a:t>Spelaravgift blå nivå 1420kr</a:t>
            </a:r>
          </a:p>
          <a:p>
            <a:pPr lvl="1"/>
            <a:endParaRPr lang="sv-SE" dirty="0"/>
          </a:p>
          <a:p>
            <a:pPr marL="285750" indent="-285750">
              <a:buFont typeface="Arial" panose="020B0604020202020204" pitchFamily="34" charset="0"/>
              <a:buChar char="•"/>
            </a:pPr>
            <a:r>
              <a:rPr lang="sv-SE" dirty="0"/>
              <a:t>Klädkod</a:t>
            </a:r>
          </a:p>
          <a:p>
            <a:r>
              <a:rPr lang="sv-SE" dirty="0"/>
              <a:t>Frötunas klädkod finns att läsa i Styrdokumentet. https://www.laget.se/FrotunaIBF/Page/460806</a:t>
            </a:r>
          </a:p>
          <a:p>
            <a:endParaRPr lang="sv-SE" dirty="0"/>
          </a:p>
          <a:p>
            <a:pPr marL="285750" indent="-285750">
              <a:buFont typeface="Arial" panose="020B0604020202020204" pitchFamily="34" charset="0"/>
              <a:buChar char="•"/>
            </a:pPr>
            <a:r>
              <a:rPr lang="sv-SE" dirty="0"/>
              <a:t>Kläder – matchkläder och träningskläder</a:t>
            </a:r>
          </a:p>
          <a:p>
            <a:r>
              <a:rPr lang="sv-SE" dirty="0"/>
              <a:t>Föreningen tillhandahåller matchtröja och matchshorts. Strumpor står spelaren för själv enl. föregående sida.</a:t>
            </a:r>
          </a:p>
          <a:p>
            <a:r>
              <a:rPr lang="sv-SE" dirty="0"/>
              <a:t>Träningskläder finns på www.enenda.se</a:t>
            </a:r>
          </a:p>
          <a:p>
            <a:endParaRPr lang="sv-SE" dirty="0"/>
          </a:p>
          <a:p>
            <a:pPr marL="285750" indent="-285750">
              <a:buFont typeface="Arial" panose="020B0604020202020204" pitchFamily="34" charset="0"/>
              <a:buChar char="•"/>
            </a:pPr>
            <a:r>
              <a:rPr lang="sv-SE" dirty="0"/>
              <a:t>Cuper</a:t>
            </a:r>
          </a:p>
          <a:p>
            <a:r>
              <a:rPr lang="sv-SE" dirty="0"/>
              <a:t>Föreningen bistår med cupbidrag varje säsong. Finns att ansöka om.</a:t>
            </a:r>
          </a:p>
          <a:p>
            <a:endParaRPr lang="sv-SE" dirty="0"/>
          </a:p>
          <a:p>
            <a:pPr marL="285750" indent="-285750">
              <a:buFont typeface="Arial" panose="020B0604020202020204" pitchFamily="34" charset="0"/>
              <a:buChar char="•"/>
            </a:pPr>
            <a:r>
              <a:rPr lang="sv-SE" dirty="0"/>
              <a:t>Sporthallar och träningstider</a:t>
            </a:r>
          </a:p>
          <a:p>
            <a:r>
              <a:rPr lang="sv-SE" sz="1800" u="none" strike="noStrike" kern="100" dirty="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	Vi har i år endast en timmes träning på måndagar och onsdagar. Det är därför väldigt viktigt att verkligen 	vara i tid. På onsdagar kommer vi att starta kl. 18.15 i omklädningsrummet med genomgång av träning 	och indelning i grupper, för att verkligen komma igång kl. 18.30 i hallen.</a:t>
            </a:r>
            <a:endParaRPr lang="sv-SE" dirty="0"/>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r>
              <a:rPr lang="sv-SE" dirty="0"/>
              <a:t>Föräldramöten och information från laget </a:t>
            </a:r>
          </a:p>
          <a:p>
            <a:endParaRPr lang="sv-SE" dirty="0"/>
          </a:p>
        </p:txBody>
      </p:sp>
    </p:spTree>
    <p:extLst>
      <p:ext uri="{BB962C8B-B14F-4D97-AF65-F5344CB8AC3E}">
        <p14:creationId xmlns:p14="http://schemas.microsoft.com/office/powerpoint/2010/main" val="2800108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73690FFA-BC5D-B00A-DCB2-4172341537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20571" y="183248"/>
            <a:ext cx="2171429" cy="2171429"/>
          </a:xfrm>
          <a:prstGeom prst="rect">
            <a:avLst/>
          </a:prstGeom>
        </p:spPr>
      </p:pic>
      <p:sp>
        <p:nvSpPr>
          <p:cNvPr id="5" name="textruta 4">
            <a:extLst>
              <a:ext uri="{FF2B5EF4-FFF2-40B4-BE49-F238E27FC236}">
                <a16:creationId xmlns:a16="http://schemas.microsoft.com/office/drawing/2014/main" id="{B5CFA79E-0D95-8587-CB62-E7439FF924B0}"/>
              </a:ext>
            </a:extLst>
          </p:cNvPr>
          <p:cNvSpPr txBox="1"/>
          <p:nvPr/>
        </p:nvSpPr>
        <p:spPr>
          <a:xfrm>
            <a:off x="348136" y="239223"/>
            <a:ext cx="8971280" cy="400110"/>
          </a:xfrm>
          <a:prstGeom prst="rect">
            <a:avLst/>
          </a:prstGeom>
          <a:noFill/>
        </p:spPr>
        <p:txBody>
          <a:bodyPr wrap="square" rtlCol="0">
            <a:spAutoFit/>
          </a:bodyPr>
          <a:lstStyle/>
          <a:p>
            <a:r>
              <a:rPr lang="sv-SE" sz="2000" i="1" dirty="0">
                <a:latin typeface="Calibri" panose="020F0502020204030204" pitchFamily="34" charset="0"/>
                <a:ea typeface="Calibri" panose="020F0502020204030204" pitchFamily="34" charset="0"/>
                <a:cs typeface="Times New Roman" panose="02020603050405020304" pitchFamily="18" charset="0"/>
              </a:rPr>
              <a:t>Information från laget om kommande / nuvarande säsong</a:t>
            </a:r>
            <a:endParaRPr lang="sv-SE" i="1" dirty="0"/>
          </a:p>
        </p:txBody>
      </p:sp>
      <p:sp>
        <p:nvSpPr>
          <p:cNvPr id="2" name="textruta 1">
            <a:extLst>
              <a:ext uri="{FF2B5EF4-FFF2-40B4-BE49-F238E27FC236}">
                <a16:creationId xmlns:a16="http://schemas.microsoft.com/office/drawing/2014/main" id="{938A6012-251B-0BDA-3726-087852D37702}"/>
              </a:ext>
            </a:extLst>
          </p:cNvPr>
          <p:cNvSpPr txBox="1"/>
          <p:nvPr/>
        </p:nvSpPr>
        <p:spPr>
          <a:xfrm>
            <a:off x="348136" y="1268963"/>
            <a:ext cx="9755984" cy="6740307"/>
          </a:xfrm>
          <a:prstGeom prst="rect">
            <a:avLst/>
          </a:prstGeom>
          <a:noFill/>
        </p:spPr>
        <p:txBody>
          <a:bodyPr wrap="square" rtlCol="0">
            <a:spAutoFit/>
          </a:bodyPr>
          <a:lstStyle/>
          <a:p>
            <a:pPr marL="285750" indent="-285750">
              <a:buFont typeface="Arial" panose="020B0604020202020204" pitchFamily="34" charset="0"/>
              <a:buChar char="•"/>
            </a:pPr>
            <a:r>
              <a:rPr lang="sv-SE" dirty="0"/>
              <a:t>Det här tränar vi på nu</a:t>
            </a:r>
          </a:p>
          <a:p>
            <a:pPr marL="742950" lvl="1" indent="-285750">
              <a:buFont typeface="Arial" panose="020B0604020202020204" pitchFamily="34" charset="0"/>
              <a:buChar char="•"/>
            </a:pPr>
            <a:r>
              <a:rPr lang="sv-SE" dirty="0"/>
              <a:t>Fokus att komma igång med klubbteknik och passningar tillsammans med vad som är nytt med 5 mot 5 spel.</a:t>
            </a:r>
          </a:p>
          <a:p>
            <a:pPr lvl="1"/>
            <a:endParaRPr lang="sv-SE" dirty="0"/>
          </a:p>
          <a:p>
            <a:pPr marL="285750" indent="-285750">
              <a:buFont typeface="Arial" panose="020B0604020202020204" pitchFamily="34" charset="0"/>
              <a:buChar char="•"/>
            </a:pPr>
            <a:r>
              <a:rPr lang="sv-SE" dirty="0"/>
              <a:t>Det här är vi bra på / Det här är våra utmaningar </a:t>
            </a:r>
          </a:p>
          <a:p>
            <a:pPr marL="742950" lvl="1" indent="-285750">
              <a:buFont typeface="Arial" panose="020B0604020202020204" pitchFamily="34" charset="0"/>
              <a:buChar char="•"/>
            </a:pPr>
            <a:r>
              <a:rPr lang="sv-SE" dirty="0"/>
              <a:t>Väldigt bra träningsnärvaro och hög energi i laget på både träningar och matcher.</a:t>
            </a:r>
          </a:p>
          <a:p>
            <a:pPr marL="742950" lvl="1" indent="-285750">
              <a:buFont typeface="Arial" panose="020B0604020202020204" pitchFamily="34" charset="0"/>
              <a:buChar char="•"/>
            </a:pPr>
            <a:r>
              <a:rPr lang="sv-SE" dirty="0"/>
              <a:t>Mycket innebandytalang i laget och alla är väldigt snälla mot varandra och vi har generellt sett en bra stämning i laget.</a:t>
            </a:r>
          </a:p>
          <a:p>
            <a:pPr marL="742950" lvl="1" indent="-285750">
              <a:buFont typeface="Arial" panose="020B0604020202020204" pitchFamily="34" charset="0"/>
              <a:buChar char="•"/>
            </a:pPr>
            <a:r>
              <a:rPr lang="sv-SE" dirty="0"/>
              <a:t>Stor grupp och en utmaning att få alla barn att hålla fokus hela träningar. Flera barn kan lägga energin på andra spännande saker än just innebandyn.</a:t>
            </a:r>
          </a:p>
          <a:p>
            <a:endParaRPr lang="sv-SE" dirty="0"/>
          </a:p>
          <a:p>
            <a:pPr marL="285750" indent="-285750">
              <a:buFont typeface="Arial" panose="020B0604020202020204" pitchFamily="34" charset="0"/>
              <a:buChar char="•"/>
            </a:pPr>
            <a:r>
              <a:rPr lang="sv-SE" dirty="0"/>
              <a:t>Seriespel</a:t>
            </a:r>
          </a:p>
          <a:p>
            <a:pPr marL="742950" lvl="1" indent="-285750">
              <a:buFont typeface="Arial" panose="020B0604020202020204" pitchFamily="34" charset="0"/>
              <a:buChar char="•"/>
            </a:pPr>
            <a:r>
              <a:rPr lang="sv-SE" dirty="0"/>
              <a:t>Två lag anmälda. Ett lag i röd serie och ett i blå serie</a:t>
            </a:r>
          </a:p>
          <a:p>
            <a:pPr marL="1200150" lvl="2" indent="-285750">
              <a:buFont typeface="Arial" panose="020B0604020202020204" pitchFamily="34" charset="0"/>
              <a:buChar char="•"/>
            </a:pPr>
            <a:r>
              <a:rPr lang="sv-SE" dirty="0"/>
              <a:t>Röd serie (P12 lätt) = 5 mot 5 med mål/utvisningar.</a:t>
            </a:r>
          </a:p>
          <a:p>
            <a:pPr marL="1200150" lvl="2" indent="-285750">
              <a:buFont typeface="Arial" panose="020B0604020202020204" pitchFamily="34" charset="0"/>
              <a:buChar char="•"/>
            </a:pPr>
            <a:r>
              <a:rPr lang="sv-SE" dirty="0"/>
              <a:t>Blå serie (P13) = 4 mot 4 utan mål/utvisningar</a:t>
            </a:r>
          </a:p>
          <a:p>
            <a:pPr marL="742950" lvl="1" indent="-285750">
              <a:buFont typeface="Arial" panose="020B0604020202020204" pitchFamily="34" charset="0"/>
              <a:buChar char="•"/>
            </a:pPr>
            <a:r>
              <a:rPr lang="sv-SE" dirty="0"/>
              <a:t>Samarbete med </a:t>
            </a:r>
            <a:r>
              <a:rPr lang="sv-SE" dirty="0" err="1"/>
              <a:t>Frötuna</a:t>
            </a:r>
            <a:r>
              <a:rPr lang="sv-SE" dirty="0"/>
              <a:t> P12 i röda serien.</a:t>
            </a:r>
          </a:p>
          <a:p>
            <a:pPr lvl="1"/>
            <a:endParaRPr lang="sv-SE" dirty="0"/>
          </a:p>
          <a:p>
            <a:pPr marL="285750" indent="-285750">
              <a:buFont typeface="Arial" panose="020B0604020202020204" pitchFamily="34" charset="0"/>
              <a:buChar char="•"/>
            </a:pPr>
            <a:r>
              <a:rPr lang="sv-SE" dirty="0"/>
              <a:t>Kallelser till träningar och matcher sker via laget.se</a:t>
            </a:r>
          </a:p>
          <a:p>
            <a:pPr marL="742950" lvl="1" indent="-285750">
              <a:buFont typeface="Arial" panose="020B0604020202020204" pitchFamily="34" charset="0"/>
              <a:buChar char="•"/>
            </a:pPr>
            <a:r>
              <a:rPr lang="sv-SE" dirty="0"/>
              <a:t>Anmäl till matcher barnen kan/vill  vara med på. Vi ledare skickar under veckan ut lagen till helgen. Senast torsdag kväll. </a:t>
            </a:r>
          </a:p>
          <a:p>
            <a:pPr marL="742950" lvl="1" indent="-285750">
              <a:buFont typeface="Arial" panose="020B0604020202020204" pitchFamily="34" charset="0"/>
              <a:buChar char="•"/>
            </a:pPr>
            <a:r>
              <a:rPr lang="sv-SE" sz="1800" u="none" strike="noStrike" kern="100" dirty="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Vi registrerar närvaro vid träning och match. Närvaro och aktivt deltagande vid träning, är en parameter som vi tar hänsyn till när vi tar ut vilka som ska få spela match.</a:t>
            </a:r>
          </a:p>
          <a:p>
            <a:pPr marL="742950" lvl="1" indent="-285750">
              <a:buFont typeface="Arial" panose="020B0604020202020204" pitchFamily="34" charset="0"/>
              <a:buChar char="•"/>
            </a:pPr>
            <a:endParaRPr lang="sv-SE" dirty="0"/>
          </a:p>
          <a:p>
            <a:endParaRPr lang="sv-SE" dirty="0"/>
          </a:p>
        </p:txBody>
      </p:sp>
    </p:spTree>
    <p:extLst>
      <p:ext uri="{BB962C8B-B14F-4D97-AF65-F5344CB8AC3E}">
        <p14:creationId xmlns:p14="http://schemas.microsoft.com/office/powerpoint/2010/main" val="2878306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73690FFA-BC5D-B00A-DCB2-4172341537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4126" y="565285"/>
            <a:ext cx="2171429" cy="2171429"/>
          </a:xfrm>
          <a:prstGeom prst="rect">
            <a:avLst/>
          </a:prstGeom>
        </p:spPr>
      </p:pic>
      <p:sp>
        <p:nvSpPr>
          <p:cNvPr id="5" name="textruta 4">
            <a:extLst>
              <a:ext uri="{FF2B5EF4-FFF2-40B4-BE49-F238E27FC236}">
                <a16:creationId xmlns:a16="http://schemas.microsoft.com/office/drawing/2014/main" id="{B5CFA79E-0D95-8587-CB62-E7439FF924B0}"/>
              </a:ext>
            </a:extLst>
          </p:cNvPr>
          <p:cNvSpPr txBox="1"/>
          <p:nvPr/>
        </p:nvSpPr>
        <p:spPr>
          <a:xfrm>
            <a:off x="348136" y="239223"/>
            <a:ext cx="8971280" cy="400110"/>
          </a:xfrm>
          <a:prstGeom prst="rect">
            <a:avLst/>
          </a:prstGeom>
          <a:noFill/>
        </p:spPr>
        <p:txBody>
          <a:bodyPr wrap="square" rtlCol="0">
            <a:spAutoFit/>
          </a:bodyPr>
          <a:lstStyle/>
          <a:p>
            <a:r>
              <a:rPr lang="sv-SE" sz="2000" i="1" dirty="0">
                <a:latin typeface="Calibri" panose="020F0502020204030204" pitchFamily="34" charset="0"/>
                <a:ea typeface="Calibri" panose="020F0502020204030204" pitchFamily="34" charset="0"/>
                <a:cs typeface="Times New Roman" panose="02020603050405020304" pitchFamily="18" charset="0"/>
              </a:rPr>
              <a:t>Ideellt arbete - Vad förväntas av dig som förälder?</a:t>
            </a:r>
            <a:endParaRPr lang="sv-SE" i="1" dirty="0"/>
          </a:p>
        </p:txBody>
      </p:sp>
      <p:sp>
        <p:nvSpPr>
          <p:cNvPr id="2" name="textruta 1">
            <a:extLst>
              <a:ext uri="{FF2B5EF4-FFF2-40B4-BE49-F238E27FC236}">
                <a16:creationId xmlns:a16="http://schemas.microsoft.com/office/drawing/2014/main" id="{938A6012-251B-0BDA-3726-087852D37702}"/>
              </a:ext>
            </a:extLst>
          </p:cNvPr>
          <p:cNvSpPr txBox="1"/>
          <p:nvPr/>
        </p:nvSpPr>
        <p:spPr>
          <a:xfrm>
            <a:off x="469434" y="1250302"/>
            <a:ext cx="9761686" cy="5078313"/>
          </a:xfrm>
          <a:prstGeom prst="rect">
            <a:avLst/>
          </a:prstGeom>
          <a:noFill/>
        </p:spPr>
        <p:txBody>
          <a:bodyPr wrap="square" rtlCol="0">
            <a:spAutoFit/>
          </a:bodyPr>
          <a:lstStyle/>
          <a:p>
            <a:pPr marL="285750" indent="-285750">
              <a:buFont typeface="Arial" panose="020B0604020202020204" pitchFamily="34" charset="0"/>
              <a:buChar char="•"/>
            </a:pPr>
            <a:r>
              <a:rPr lang="sv-SE" dirty="0"/>
              <a:t>Matchvärdskap</a:t>
            </a:r>
          </a:p>
          <a:p>
            <a:r>
              <a:rPr lang="sv-SE" dirty="0"/>
              <a:t>Varje lag ska ha två matchvärdar till varje hemmamatch (tom röd nivå). </a:t>
            </a:r>
          </a:p>
          <a:p>
            <a:r>
              <a:rPr lang="sv-SE" dirty="0"/>
              <a:t>Ska verka för ett trevligt arrangemang under matchen och se till att åskådare inte yttrar </a:t>
            </a:r>
          </a:p>
          <a:p>
            <a:r>
              <a:rPr lang="sv-SE" dirty="0"/>
              <a:t>negativiteter så våra barn kan känna sig trygga när de spelar.</a:t>
            </a:r>
          </a:p>
          <a:p>
            <a:r>
              <a:rPr lang="sv-SE" dirty="0"/>
              <a:t>Instruktioner och mer info i Styrdokumentet.</a:t>
            </a:r>
          </a:p>
          <a:p>
            <a:r>
              <a:rPr lang="sv-SE" dirty="0"/>
              <a:t>Krav från Upplands innebandyförbund</a:t>
            </a:r>
          </a:p>
          <a:p>
            <a:endParaRPr lang="sv-SE" dirty="0"/>
          </a:p>
          <a:p>
            <a:pPr marL="285750" indent="-285750">
              <a:buFont typeface="Arial" panose="020B0604020202020204" pitchFamily="34" charset="0"/>
              <a:buChar char="•"/>
            </a:pPr>
            <a:r>
              <a:rPr lang="sv-SE" dirty="0"/>
              <a:t>Sargvakter</a:t>
            </a:r>
          </a:p>
          <a:p>
            <a:r>
              <a:rPr lang="sv-SE" dirty="0"/>
              <a:t>Hjälper till under match ifall sargen behöver justeras eller ställas upp/ner.</a:t>
            </a:r>
          </a:p>
          <a:p>
            <a:endParaRPr lang="sv-SE" dirty="0"/>
          </a:p>
          <a:p>
            <a:pPr marL="285750" indent="-285750">
              <a:buFont typeface="Arial" panose="020B0604020202020204" pitchFamily="34" charset="0"/>
              <a:buChar char="•"/>
            </a:pPr>
            <a:r>
              <a:rPr lang="sv-SE" dirty="0"/>
              <a:t>Cafeteria</a:t>
            </a:r>
          </a:p>
          <a:p>
            <a:r>
              <a:rPr lang="sv-SE" dirty="0"/>
              <a:t>Vid våra egna föreningsdagar turas både lagen och dess föräldrar om att ansvara för kiosk, matchvärdskap och andra roller som behövs.</a:t>
            </a:r>
          </a:p>
          <a:p>
            <a:endParaRPr lang="sv-SE" dirty="0"/>
          </a:p>
          <a:p>
            <a:pPr marL="285750" indent="-285750">
              <a:buFont typeface="Arial" panose="020B0604020202020204" pitchFamily="34" charset="0"/>
              <a:buChar char="•"/>
            </a:pPr>
            <a:r>
              <a:rPr lang="sv-SE" dirty="0"/>
              <a:t>Föräldramöten</a:t>
            </a:r>
          </a:p>
          <a:p>
            <a:r>
              <a:rPr lang="sv-SE" dirty="0"/>
              <a:t>Varje lag bör ha 2 stycken föräldramöten per år, det är då du som förälder ta del av vad laget gör på sina träningar, hur planerna för säsongen ser ut och vad som involverar dig som förälder.</a:t>
            </a:r>
          </a:p>
          <a:p>
            <a:endParaRPr lang="sv-SE" dirty="0"/>
          </a:p>
        </p:txBody>
      </p:sp>
    </p:spTree>
    <p:extLst>
      <p:ext uri="{BB962C8B-B14F-4D97-AF65-F5344CB8AC3E}">
        <p14:creationId xmlns:p14="http://schemas.microsoft.com/office/powerpoint/2010/main" val="4147122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73690FFA-BC5D-B00A-DCB2-4172341537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4126" y="565285"/>
            <a:ext cx="2171429" cy="2171429"/>
          </a:xfrm>
          <a:prstGeom prst="rect">
            <a:avLst/>
          </a:prstGeom>
        </p:spPr>
      </p:pic>
      <p:sp>
        <p:nvSpPr>
          <p:cNvPr id="5" name="textruta 4">
            <a:extLst>
              <a:ext uri="{FF2B5EF4-FFF2-40B4-BE49-F238E27FC236}">
                <a16:creationId xmlns:a16="http://schemas.microsoft.com/office/drawing/2014/main" id="{B5CFA79E-0D95-8587-CB62-E7439FF924B0}"/>
              </a:ext>
            </a:extLst>
          </p:cNvPr>
          <p:cNvSpPr txBox="1"/>
          <p:nvPr/>
        </p:nvSpPr>
        <p:spPr>
          <a:xfrm>
            <a:off x="783066" y="1468119"/>
            <a:ext cx="7426960" cy="3458383"/>
          </a:xfrm>
          <a:prstGeom prst="rect">
            <a:avLst/>
          </a:prstGeom>
          <a:noFill/>
        </p:spPr>
        <p:txBody>
          <a:bodyPr wrap="square" rtlCol="0">
            <a:spAutoFit/>
          </a:bodyPr>
          <a:lstStyle/>
          <a:p>
            <a:pPr>
              <a:lnSpc>
                <a:spcPct val="107000"/>
              </a:lnSpc>
              <a:spcAft>
                <a:spcPts val="800"/>
              </a:spcAft>
            </a:pPr>
            <a:endParaRPr lang="sv-SE" b="1" dirty="0">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sv-SE" b="1" dirty="0">
                <a:latin typeface="Calibri" panose="020F0502020204030204" pitchFamily="34" charset="0"/>
                <a:ea typeface="Calibri" panose="020F0502020204030204" pitchFamily="34" charset="0"/>
                <a:cs typeface="Calibri" panose="020F0502020204030204" pitchFamily="34" charset="0"/>
              </a:rPr>
              <a:t>Cuper</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Calibri" panose="020F0502020204030204" pitchFamily="34" charset="0"/>
              </a:rPr>
              <a:t>Vill vi gärna åka på</a:t>
            </a:r>
            <a:r>
              <a:rPr lang="sv-SE" dirty="0">
                <a:latin typeface="Calibri" panose="020F0502020204030204" pitchFamily="34" charset="0"/>
                <a:ea typeface="Calibri" panose="020F0502020204030204" pitchFamily="34" charset="0"/>
                <a:cs typeface="Calibri" panose="020F0502020204030204" pitchFamily="34" charset="0"/>
              </a:rPr>
              <a:t>! Men vi behöver hjälp att samla in pengar.</a:t>
            </a:r>
            <a:endParaRPr lang="sv-SE" sz="18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sv-SE" dirty="0">
                <a:latin typeface="Calibri" panose="020F0502020204030204" pitchFamily="34" charset="0"/>
                <a:ea typeface="Calibri" panose="020F0502020204030204" pitchFamily="34" charset="0"/>
                <a:cs typeface="Calibri" panose="020F0502020204030204" pitchFamily="34" charset="0"/>
              </a:rPr>
              <a:t>Cuper vi vill delta i är </a:t>
            </a:r>
          </a:p>
          <a:p>
            <a:pPr>
              <a:lnSpc>
                <a:spcPct val="107000"/>
              </a:lnSpc>
              <a:spcAft>
                <a:spcPts val="800"/>
              </a:spcAft>
            </a:pPr>
            <a:r>
              <a:rPr lang="sv-SE" dirty="0">
                <a:latin typeface="Calibri" panose="020F0502020204030204" pitchFamily="34" charset="0"/>
                <a:ea typeface="Calibri" panose="020F0502020204030204" pitchFamily="34" charset="0"/>
                <a:cs typeface="Calibri" panose="020F0502020204030204" pitchFamily="34" charset="0"/>
              </a:rPr>
              <a:t>Storvretacupen 4 – 6 Januari 2025</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Calibri" panose="020F0502020204030204" pitchFamily="34" charset="0"/>
              </a:rPr>
              <a:t>Mälarenergi Cup i Västerås. 11-13 April 2025 med övernattning.</a:t>
            </a:r>
          </a:p>
          <a:p>
            <a:pPr>
              <a:lnSpc>
                <a:spcPct val="107000"/>
              </a:lnSpc>
              <a:spcAft>
                <a:spcPts val="800"/>
              </a:spcAft>
            </a:pPr>
            <a:r>
              <a:rPr lang="sv-SE" dirty="0">
                <a:latin typeface="Calibri" panose="020F0502020204030204" pitchFamily="34" charset="0"/>
                <a:ea typeface="Calibri" panose="020F0502020204030204" pitchFamily="34" charset="0"/>
                <a:cs typeface="Calibri" panose="020F0502020204030204" pitchFamily="34" charset="0"/>
              </a:rPr>
              <a:t>Vilka föräldrar vill ta på sig den roliga uppgiften att samla in pengar till laget så barnen kan få oförglömliga minnen för livet?</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 </a:t>
            </a:r>
            <a:endParaRPr lang="sv-SE" dirty="0"/>
          </a:p>
        </p:txBody>
      </p:sp>
      <p:sp>
        <p:nvSpPr>
          <p:cNvPr id="2" name="textruta 1">
            <a:extLst>
              <a:ext uri="{FF2B5EF4-FFF2-40B4-BE49-F238E27FC236}">
                <a16:creationId xmlns:a16="http://schemas.microsoft.com/office/drawing/2014/main" id="{F8BBCBC4-D253-72F3-BBF2-62AD189A4E4D}"/>
              </a:ext>
            </a:extLst>
          </p:cNvPr>
          <p:cNvSpPr txBox="1"/>
          <p:nvPr/>
        </p:nvSpPr>
        <p:spPr>
          <a:xfrm>
            <a:off x="-122829" y="188423"/>
            <a:ext cx="10604310" cy="1261756"/>
          </a:xfrm>
          <a:prstGeom prst="rect">
            <a:avLst/>
          </a:prstGeom>
          <a:noFill/>
        </p:spPr>
        <p:txBody>
          <a:bodyPr wrap="square" rtlCol="0">
            <a:spAutoFit/>
          </a:bodyPr>
          <a:lstStyle/>
          <a:p>
            <a:pPr marR="7412990" lvl="0" fontAlgn="base">
              <a:lnSpc>
                <a:spcPct val="103000"/>
              </a:lnSpc>
              <a:spcAft>
                <a:spcPts val="85"/>
              </a:spcAft>
              <a:buClr>
                <a:srgbClr val="000000"/>
              </a:buClr>
              <a:buSzPts val="1800"/>
            </a:pPr>
            <a:r>
              <a:rPr lang="sv-SE" b="1" kern="100" dirty="0">
                <a:solidFill>
                  <a:srgbClr val="000000"/>
                </a:solidFill>
                <a:uFill>
                  <a:solidFill>
                    <a:srgbClr val="000000"/>
                  </a:solidFill>
                </a:uFill>
                <a:ea typeface="Arial" panose="020B0604020202020204" pitchFamily="34" charset="0"/>
                <a:cs typeface="Arial" panose="020B0604020202020204" pitchFamily="34" charset="0"/>
              </a:rPr>
              <a:t>	</a:t>
            </a:r>
            <a:r>
              <a:rPr lang="sv-SE" sz="1800" b="1" u="none" strike="noStrike" kern="100" dirty="0">
                <a:solidFill>
                  <a:srgbClr val="000000"/>
                </a:solidFill>
                <a:effectLst/>
                <a:uFill>
                  <a:solidFill>
                    <a:srgbClr val="000000"/>
                  </a:solidFill>
                </a:uFill>
                <a:ea typeface="Arial" panose="020B0604020202020204" pitchFamily="34" charset="0"/>
                <a:cs typeface="Arial" panose="020B0604020202020204" pitchFamily="34" charset="0"/>
              </a:rPr>
              <a:t>Lagföräldrar</a:t>
            </a:r>
            <a:endParaRPr lang="sv-SE" sz="1800" u="none" strike="noStrike" kern="100" dirty="0">
              <a:solidFill>
                <a:srgbClr val="000000"/>
              </a:solidFill>
              <a:effectLst/>
              <a:uFill>
                <a:solidFill>
                  <a:srgbClr val="000000"/>
                </a:solidFill>
              </a:uFill>
              <a:ea typeface="Arial" panose="020B0604020202020204" pitchFamily="34" charset="0"/>
              <a:cs typeface="Arial" panose="020B0604020202020204" pitchFamily="34" charset="0"/>
            </a:endParaRPr>
          </a:p>
          <a:p>
            <a:pPr marL="882650" marR="2416810" indent="-6350">
              <a:lnSpc>
                <a:spcPct val="103000"/>
              </a:lnSpc>
              <a:spcAft>
                <a:spcPts val="100"/>
              </a:spcAft>
            </a:pPr>
            <a:r>
              <a:rPr lang="sv-SE" sz="1800" kern="100" dirty="0">
                <a:solidFill>
                  <a:srgbClr val="000000"/>
                </a:solidFill>
                <a:effectLst/>
                <a:latin typeface="Calibri" panose="020F0502020204030204" pitchFamily="34" charset="0"/>
                <a:ea typeface="Calibri" panose="020F0502020204030204" pitchFamily="34" charset="0"/>
              </a:rPr>
              <a:t>Malin och Jonas Melin (Oskars föräldrar)</a:t>
            </a:r>
          </a:p>
          <a:p>
            <a:pPr marL="882650" marR="2416810" indent="-6350">
              <a:lnSpc>
                <a:spcPct val="103000"/>
              </a:lnSpc>
              <a:spcAft>
                <a:spcPts val="100"/>
              </a:spcAft>
            </a:pPr>
            <a:r>
              <a:rPr lang="sv-SE" sz="1800" kern="100" dirty="0">
                <a:solidFill>
                  <a:srgbClr val="000000"/>
                </a:solidFill>
                <a:effectLst/>
                <a:latin typeface="Calibri" panose="020F0502020204030204" pitchFamily="34" charset="0"/>
                <a:ea typeface="Calibri" panose="020F0502020204030204" pitchFamily="34" charset="0"/>
              </a:rPr>
              <a:t>Håkan Oppagård (Ludvigs pappa)</a:t>
            </a:r>
          </a:p>
          <a:p>
            <a:pPr marL="882650" marR="2416810" indent="-6350">
              <a:lnSpc>
                <a:spcPct val="103000"/>
              </a:lnSpc>
              <a:spcAft>
                <a:spcPts val="100"/>
              </a:spcAft>
            </a:pPr>
            <a:r>
              <a:rPr lang="sv-SE" sz="1800" kern="100" dirty="0" err="1">
                <a:solidFill>
                  <a:srgbClr val="000000"/>
                </a:solidFill>
                <a:effectLst/>
                <a:latin typeface="Calibri" panose="020F0502020204030204" pitchFamily="34" charset="0"/>
                <a:ea typeface="Calibri" panose="020F0502020204030204" pitchFamily="34" charset="0"/>
              </a:rPr>
              <a:t>Tabita</a:t>
            </a:r>
            <a:r>
              <a:rPr lang="sv-SE" sz="1800" kern="100" dirty="0">
                <a:solidFill>
                  <a:srgbClr val="000000"/>
                </a:solidFill>
                <a:effectLst/>
                <a:latin typeface="Calibri" panose="020F0502020204030204" pitchFamily="34" charset="0"/>
                <a:ea typeface="Calibri" panose="020F0502020204030204" pitchFamily="34" charset="0"/>
              </a:rPr>
              <a:t> Dahl </a:t>
            </a:r>
            <a:r>
              <a:rPr lang="sv-SE" sz="1800" kern="100" dirty="0" err="1">
                <a:solidFill>
                  <a:srgbClr val="000000"/>
                </a:solidFill>
                <a:effectLst/>
                <a:latin typeface="Calibri" panose="020F0502020204030204" pitchFamily="34" charset="0"/>
                <a:ea typeface="Calibri" panose="020F0502020204030204" pitchFamily="34" charset="0"/>
              </a:rPr>
              <a:t>Guggi</a:t>
            </a:r>
            <a:r>
              <a:rPr lang="sv-SE" sz="1800" kern="100" dirty="0">
                <a:solidFill>
                  <a:srgbClr val="000000"/>
                </a:solidFill>
                <a:effectLst/>
                <a:latin typeface="Calibri" panose="020F0502020204030204" pitchFamily="34" charset="0"/>
                <a:ea typeface="Calibri" panose="020F0502020204030204" pitchFamily="34" charset="0"/>
              </a:rPr>
              <a:t> (Emil G:s mamma)</a:t>
            </a:r>
          </a:p>
        </p:txBody>
      </p:sp>
    </p:spTree>
    <p:extLst>
      <p:ext uri="{BB962C8B-B14F-4D97-AF65-F5344CB8AC3E}">
        <p14:creationId xmlns:p14="http://schemas.microsoft.com/office/powerpoint/2010/main" val="319065719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383C0961A608D45896699D1EB3857E8" ma:contentTypeVersion="5" ma:contentTypeDescription="Create a new document." ma:contentTypeScope="" ma:versionID="2cf9f8fece9f4b669e586cf8419a6a42">
  <xsd:schema xmlns:xsd="http://www.w3.org/2001/XMLSchema" xmlns:xs="http://www.w3.org/2001/XMLSchema" xmlns:p="http://schemas.microsoft.com/office/2006/metadata/properties" xmlns:ns3="d552572e-5036-4e85-9b39-e80265b1ac1b" targetNamespace="http://schemas.microsoft.com/office/2006/metadata/properties" ma:root="true" ma:fieldsID="1a51efc1b9d2898c994268dd72d6d3e7" ns3:_="">
    <xsd:import namespace="d552572e-5036-4e85-9b39-e80265b1ac1b"/>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52572e-5036-4e85-9b39-e80265b1ac1b"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BA402CD-9271-4E75-BCCD-94B80A3E43D1}">
  <ds:schemaRefs>
    <ds:schemaRef ds:uri="http://purl.org/dc/elements/1.1/"/>
    <ds:schemaRef ds:uri="http://schemas.microsoft.com/office/2006/documentManagement/types"/>
    <ds:schemaRef ds:uri="http://schemas.microsoft.com/office/2006/metadata/properties"/>
    <ds:schemaRef ds:uri="http://purl.org/dc/terms/"/>
    <ds:schemaRef ds:uri="d552572e-5036-4e85-9b39-e80265b1ac1b"/>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B2E01351-C61E-4E69-9967-46ABA913CDBE}">
  <ds:schemaRefs>
    <ds:schemaRef ds:uri="http://schemas.microsoft.com/sharepoint/v3/contenttype/forms"/>
  </ds:schemaRefs>
</ds:datastoreItem>
</file>

<file path=customXml/itemProps3.xml><?xml version="1.0" encoding="utf-8"?>
<ds:datastoreItem xmlns:ds="http://schemas.openxmlformats.org/officeDocument/2006/customXml" ds:itemID="{9232824C-2794-4284-A7FB-D5297EE54C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552572e-5036-4e85-9b39-e80265b1ac1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7493</TotalTime>
  <Words>1233</Words>
  <Application>Microsoft Office PowerPoint</Application>
  <PresentationFormat>Bredbild</PresentationFormat>
  <Paragraphs>161</Paragraphs>
  <Slides>14</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14</vt:i4>
      </vt:variant>
    </vt:vector>
  </HeadingPairs>
  <TitlesOfParts>
    <vt:vector size="18" baseType="lpstr">
      <vt:lpstr>Arial</vt:lpstr>
      <vt:lpstr>Calibri</vt:lpstr>
      <vt:lpstr>Calibri Light</vt:lpstr>
      <vt:lpstr>Office-tema</vt:lpstr>
      <vt:lpstr>PowerPoint-presentation</vt:lpstr>
      <vt:lpstr>PowerPoint-presentation</vt:lpstr>
      <vt:lpstr>Ledare P13</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Hanna Kanebjörk Tossavainen</dc:creator>
  <cp:lastModifiedBy>Caroline Edstråle</cp:lastModifiedBy>
  <cp:revision>87</cp:revision>
  <dcterms:created xsi:type="dcterms:W3CDTF">2022-10-19T17:30:09Z</dcterms:created>
  <dcterms:modified xsi:type="dcterms:W3CDTF">2024-10-01T15:59:23Z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0x0101004383C0961A608D45896699D1EB3857E8</vt:lpwstr>
  </property>
</Properties>
</file>