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9" r:id="rId3"/>
    <p:sldId id="333" r:id="rId4"/>
    <p:sldId id="341" r:id="rId5"/>
    <p:sldId id="342" r:id="rId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339933"/>
    <a:srgbClr val="000000"/>
    <a:srgbClr val="DCE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7" autoAdjust="0"/>
    <p:restoredTop sz="94660"/>
  </p:normalViewPr>
  <p:slideViewPr>
    <p:cSldViewPr snapToGrid="0">
      <p:cViewPr varScale="1">
        <p:scale>
          <a:sx n="124" d="100"/>
          <a:sy n="124" d="100"/>
        </p:scale>
        <p:origin x="9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EF4093-B5B4-416E-B492-E2C4507509E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A323248-1E31-4ED6-9F59-E386CF2DF2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340AE92-8ABB-4EE1-A987-9A2B69330602}"/>
              </a:ext>
            </a:extLst>
          </p:cNvPr>
          <p:cNvSpPr>
            <a:spLocks noGrp="1"/>
          </p:cNvSpPr>
          <p:nvPr>
            <p:ph type="dt" sz="half" idx="10"/>
          </p:nvPr>
        </p:nvSpPr>
        <p:spPr/>
        <p:txBody>
          <a:bodyPr/>
          <a:lstStyle/>
          <a:p>
            <a:fld id="{F748F076-9226-4D3D-896D-E294C3E6920F}" type="datetimeFigureOut">
              <a:rPr lang="sv-SE" smtClean="0"/>
              <a:t>2023-08-08</a:t>
            </a:fld>
            <a:endParaRPr lang="sv-SE"/>
          </a:p>
        </p:txBody>
      </p:sp>
      <p:sp>
        <p:nvSpPr>
          <p:cNvPr id="5" name="Platshållare för sidfot 4">
            <a:extLst>
              <a:ext uri="{FF2B5EF4-FFF2-40B4-BE49-F238E27FC236}">
                <a16:creationId xmlns:a16="http://schemas.microsoft.com/office/drawing/2014/main" id="{F8714A70-F011-41B9-8202-E0901A5C228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2DFBB30-A8D8-433C-93AB-014D4FEC30CE}"/>
              </a:ext>
            </a:extLst>
          </p:cNvPr>
          <p:cNvSpPr>
            <a:spLocks noGrp="1"/>
          </p:cNvSpPr>
          <p:nvPr>
            <p:ph type="sldNum" sz="quarter" idx="12"/>
          </p:nvPr>
        </p:nvSpPr>
        <p:spPr/>
        <p:txBody>
          <a:bodyPr/>
          <a:lstStyle/>
          <a:p>
            <a:fld id="{4A6FF5E3-C7B1-4FEC-AFBB-FD7A9506BE67}" type="slidenum">
              <a:rPr lang="sv-SE" smtClean="0"/>
              <a:t>‹#›</a:t>
            </a:fld>
            <a:endParaRPr lang="sv-SE"/>
          </a:p>
        </p:txBody>
      </p:sp>
    </p:spTree>
    <p:extLst>
      <p:ext uri="{BB962C8B-B14F-4D97-AF65-F5344CB8AC3E}">
        <p14:creationId xmlns:p14="http://schemas.microsoft.com/office/powerpoint/2010/main" val="1355803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AABA2A-D030-4130-A580-9D8A81CA257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0BC5C07-1D91-4FB7-B6EE-F0329CF6BE7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851BD61-C904-48D3-A431-86C262A2F8AE}"/>
              </a:ext>
            </a:extLst>
          </p:cNvPr>
          <p:cNvSpPr>
            <a:spLocks noGrp="1"/>
          </p:cNvSpPr>
          <p:nvPr>
            <p:ph type="dt" sz="half" idx="10"/>
          </p:nvPr>
        </p:nvSpPr>
        <p:spPr/>
        <p:txBody>
          <a:bodyPr/>
          <a:lstStyle/>
          <a:p>
            <a:fld id="{F748F076-9226-4D3D-896D-E294C3E6920F}" type="datetimeFigureOut">
              <a:rPr lang="sv-SE" smtClean="0"/>
              <a:t>2023-08-08</a:t>
            </a:fld>
            <a:endParaRPr lang="sv-SE"/>
          </a:p>
        </p:txBody>
      </p:sp>
      <p:sp>
        <p:nvSpPr>
          <p:cNvPr id="5" name="Platshållare för sidfot 4">
            <a:extLst>
              <a:ext uri="{FF2B5EF4-FFF2-40B4-BE49-F238E27FC236}">
                <a16:creationId xmlns:a16="http://schemas.microsoft.com/office/drawing/2014/main" id="{057D167B-70CA-4FFD-91AB-11FCEBDFC1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7E6CAB-6AC4-4CB5-BCB0-EB6E32557C87}"/>
              </a:ext>
            </a:extLst>
          </p:cNvPr>
          <p:cNvSpPr>
            <a:spLocks noGrp="1"/>
          </p:cNvSpPr>
          <p:nvPr>
            <p:ph type="sldNum" sz="quarter" idx="12"/>
          </p:nvPr>
        </p:nvSpPr>
        <p:spPr/>
        <p:txBody>
          <a:bodyPr/>
          <a:lstStyle/>
          <a:p>
            <a:fld id="{4A6FF5E3-C7B1-4FEC-AFBB-FD7A9506BE67}" type="slidenum">
              <a:rPr lang="sv-SE" smtClean="0"/>
              <a:t>‹#›</a:t>
            </a:fld>
            <a:endParaRPr lang="sv-SE"/>
          </a:p>
        </p:txBody>
      </p:sp>
    </p:spTree>
    <p:extLst>
      <p:ext uri="{BB962C8B-B14F-4D97-AF65-F5344CB8AC3E}">
        <p14:creationId xmlns:p14="http://schemas.microsoft.com/office/powerpoint/2010/main" val="356695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3DEBF63-6726-4334-B53A-E13EABB5AAE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2BEB9BA-B483-4404-8ECF-FE434A1577B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C39967A-569C-4D95-840A-7B3FD1988A7B}"/>
              </a:ext>
            </a:extLst>
          </p:cNvPr>
          <p:cNvSpPr>
            <a:spLocks noGrp="1"/>
          </p:cNvSpPr>
          <p:nvPr>
            <p:ph type="dt" sz="half" idx="10"/>
          </p:nvPr>
        </p:nvSpPr>
        <p:spPr/>
        <p:txBody>
          <a:bodyPr/>
          <a:lstStyle/>
          <a:p>
            <a:fld id="{F748F076-9226-4D3D-896D-E294C3E6920F}" type="datetimeFigureOut">
              <a:rPr lang="sv-SE" smtClean="0"/>
              <a:t>2023-08-08</a:t>
            </a:fld>
            <a:endParaRPr lang="sv-SE"/>
          </a:p>
        </p:txBody>
      </p:sp>
      <p:sp>
        <p:nvSpPr>
          <p:cNvPr id="5" name="Platshållare för sidfot 4">
            <a:extLst>
              <a:ext uri="{FF2B5EF4-FFF2-40B4-BE49-F238E27FC236}">
                <a16:creationId xmlns:a16="http://schemas.microsoft.com/office/drawing/2014/main" id="{DC54DB64-FCF7-4EA0-A111-DEC65DF5A52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7A1FC7A-0764-4620-A1CC-777E855F65C6}"/>
              </a:ext>
            </a:extLst>
          </p:cNvPr>
          <p:cNvSpPr>
            <a:spLocks noGrp="1"/>
          </p:cNvSpPr>
          <p:nvPr>
            <p:ph type="sldNum" sz="quarter" idx="12"/>
          </p:nvPr>
        </p:nvSpPr>
        <p:spPr/>
        <p:txBody>
          <a:bodyPr/>
          <a:lstStyle/>
          <a:p>
            <a:fld id="{4A6FF5E3-C7B1-4FEC-AFBB-FD7A9506BE67}" type="slidenum">
              <a:rPr lang="sv-SE" smtClean="0"/>
              <a:t>‹#›</a:t>
            </a:fld>
            <a:endParaRPr lang="sv-SE"/>
          </a:p>
        </p:txBody>
      </p:sp>
    </p:spTree>
    <p:extLst>
      <p:ext uri="{BB962C8B-B14F-4D97-AF65-F5344CB8AC3E}">
        <p14:creationId xmlns:p14="http://schemas.microsoft.com/office/powerpoint/2010/main" val="366898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DC5F05-09A3-4832-81F5-B9B1D0DF924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8337BD1-665E-4FF3-868D-EB95A4D6B26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5E5A853-9A60-44D2-A8C4-DDE2D87899A4}"/>
              </a:ext>
            </a:extLst>
          </p:cNvPr>
          <p:cNvSpPr>
            <a:spLocks noGrp="1"/>
          </p:cNvSpPr>
          <p:nvPr>
            <p:ph type="dt" sz="half" idx="10"/>
          </p:nvPr>
        </p:nvSpPr>
        <p:spPr/>
        <p:txBody>
          <a:bodyPr/>
          <a:lstStyle/>
          <a:p>
            <a:fld id="{F748F076-9226-4D3D-896D-E294C3E6920F}" type="datetimeFigureOut">
              <a:rPr lang="sv-SE" smtClean="0"/>
              <a:t>2023-08-08</a:t>
            </a:fld>
            <a:endParaRPr lang="sv-SE"/>
          </a:p>
        </p:txBody>
      </p:sp>
      <p:sp>
        <p:nvSpPr>
          <p:cNvPr id="5" name="Platshållare för sidfot 4">
            <a:extLst>
              <a:ext uri="{FF2B5EF4-FFF2-40B4-BE49-F238E27FC236}">
                <a16:creationId xmlns:a16="http://schemas.microsoft.com/office/drawing/2014/main" id="{173D60E8-86C8-4B65-A1C9-B6388B88A49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D1E2E1-937B-439D-A5CC-CA33A8D74CC2}"/>
              </a:ext>
            </a:extLst>
          </p:cNvPr>
          <p:cNvSpPr>
            <a:spLocks noGrp="1"/>
          </p:cNvSpPr>
          <p:nvPr>
            <p:ph type="sldNum" sz="quarter" idx="12"/>
          </p:nvPr>
        </p:nvSpPr>
        <p:spPr/>
        <p:txBody>
          <a:bodyPr/>
          <a:lstStyle/>
          <a:p>
            <a:fld id="{4A6FF5E3-C7B1-4FEC-AFBB-FD7A9506BE67}" type="slidenum">
              <a:rPr lang="sv-SE" smtClean="0"/>
              <a:t>‹#›</a:t>
            </a:fld>
            <a:endParaRPr lang="sv-SE"/>
          </a:p>
        </p:txBody>
      </p:sp>
    </p:spTree>
    <p:extLst>
      <p:ext uri="{BB962C8B-B14F-4D97-AF65-F5344CB8AC3E}">
        <p14:creationId xmlns:p14="http://schemas.microsoft.com/office/powerpoint/2010/main" val="74075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10B35D-E924-4BC2-963A-146597FA077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6ABB6FF-30EF-4790-84E5-B725509981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D76DED9-1BC4-4EE0-8422-ACE86BA8A0CA}"/>
              </a:ext>
            </a:extLst>
          </p:cNvPr>
          <p:cNvSpPr>
            <a:spLocks noGrp="1"/>
          </p:cNvSpPr>
          <p:nvPr>
            <p:ph type="dt" sz="half" idx="10"/>
          </p:nvPr>
        </p:nvSpPr>
        <p:spPr/>
        <p:txBody>
          <a:bodyPr/>
          <a:lstStyle/>
          <a:p>
            <a:fld id="{F748F076-9226-4D3D-896D-E294C3E6920F}" type="datetimeFigureOut">
              <a:rPr lang="sv-SE" smtClean="0"/>
              <a:t>2023-08-08</a:t>
            </a:fld>
            <a:endParaRPr lang="sv-SE"/>
          </a:p>
        </p:txBody>
      </p:sp>
      <p:sp>
        <p:nvSpPr>
          <p:cNvPr id="5" name="Platshållare för sidfot 4">
            <a:extLst>
              <a:ext uri="{FF2B5EF4-FFF2-40B4-BE49-F238E27FC236}">
                <a16:creationId xmlns:a16="http://schemas.microsoft.com/office/drawing/2014/main" id="{3AA37ADF-0753-44C3-825E-69CBDC2AC19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E83A3-13C7-4D26-B921-C49A354F3288}"/>
              </a:ext>
            </a:extLst>
          </p:cNvPr>
          <p:cNvSpPr>
            <a:spLocks noGrp="1"/>
          </p:cNvSpPr>
          <p:nvPr>
            <p:ph type="sldNum" sz="quarter" idx="12"/>
          </p:nvPr>
        </p:nvSpPr>
        <p:spPr/>
        <p:txBody>
          <a:bodyPr/>
          <a:lstStyle/>
          <a:p>
            <a:fld id="{4A6FF5E3-C7B1-4FEC-AFBB-FD7A9506BE67}" type="slidenum">
              <a:rPr lang="sv-SE" smtClean="0"/>
              <a:t>‹#›</a:t>
            </a:fld>
            <a:endParaRPr lang="sv-SE"/>
          </a:p>
        </p:txBody>
      </p:sp>
    </p:spTree>
    <p:extLst>
      <p:ext uri="{BB962C8B-B14F-4D97-AF65-F5344CB8AC3E}">
        <p14:creationId xmlns:p14="http://schemas.microsoft.com/office/powerpoint/2010/main" val="294755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F5A4B4-29CE-47CA-B84E-B303362474D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8680D3C-5A49-4653-A0E8-C01D1DE980B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B0B29E0-6674-402B-B4BC-3D5183A451B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B4DECB2-A2C3-480A-B2AB-4848CFF30997}"/>
              </a:ext>
            </a:extLst>
          </p:cNvPr>
          <p:cNvSpPr>
            <a:spLocks noGrp="1"/>
          </p:cNvSpPr>
          <p:nvPr>
            <p:ph type="dt" sz="half" idx="10"/>
          </p:nvPr>
        </p:nvSpPr>
        <p:spPr/>
        <p:txBody>
          <a:bodyPr/>
          <a:lstStyle/>
          <a:p>
            <a:fld id="{F748F076-9226-4D3D-896D-E294C3E6920F}" type="datetimeFigureOut">
              <a:rPr lang="sv-SE" smtClean="0"/>
              <a:t>2023-08-08</a:t>
            </a:fld>
            <a:endParaRPr lang="sv-SE"/>
          </a:p>
        </p:txBody>
      </p:sp>
      <p:sp>
        <p:nvSpPr>
          <p:cNvPr id="6" name="Platshållare för sidfot 5">
            <a:extLst>
              <a:ext uri="{FF2B5EF4-FFF2-40B4-BE49-F238E27FC236}">
                <a16:creationId xmlns:a16="http://schemas.microsoft.com/office/drawing/2014/main" id="{4C9B0A83-5989-4B34-8B77-C05B2723AB2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D0EA4D4-4718-48CB-92C0-08ECE535FA89}"/>
              </a:ext>
            </a:extLst>
          </p:cNvPr>
          <p:cNvSpPr>
            <a:spLocks noGrp="1"/>
          </p:cNvSpPr>
          <p:nvPr>
            <p:ph type="sldNum" sz="quarter" idx="12"/>
          </p:nvPr>
        </p:nvSpPr>
        <p:spPr/>
        <p:txBody>
          <a:bodyPr/>
          <a:lstStyle/>
          <a:p>
            <a:fld id="{4A6FF5E3-C7B1-4FEC-AFBB-FD7A9506BE67}" type="slidenum">
              <a:rPr lang="sv-SE" smtClean="0"/>
              <a:t>‹#›</a:t>
            </a:fld>
            <a:endParaRPr lang="sv-SE"/>
          </a:p>
        </p:txBody>
      </p:sp>
    </p:spTree>
    <p:extLst>
      <p:ext uri="{BB962C8B-B14F-4D97-AF65-F5344CB8AC3E}">
        <p14:creationId xmlns:p14="http://schemas.microsoft.com/office/powerpoint/2010/main" val="352553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B09745-6446-4DB8-B9CE-FA1CC56218A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8677C44-6BC2-4CFF-B817-F17B38EBF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1A05CC4-733B-4621-BD8D-B28FD05DB02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AEDBFAD-DD89-475B-829F-B47355BD9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D5CFF1A-8050-418B-AAA7-92A594091BC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20611DB-B33E-45C8-AEBE-D4C573FB8EB4}"/>
              </a:ext>
            </a:extLst>
          </p:cNvPr>
          <p:cNvSpPr>
            <a:spLocks noGrp="1"/>
          </p:cNvSpPr>
          <p:nvPr>
            <p:ph type="dt" sz="half" idx="10"/>
          </p:nvPr>
        </p:nvSpPr>
        <p:spPr/>
        <p:txBody>
          <a:bodyPr/>
          <a:lstStyle/>
          <a:p>
            <a:fld id="{F748F076-9226-4D3D-896D-E294C3E6920F}" type="datetimeFigureOut">
              <a:rPr lang="sv-SE" smtClean="0"/>
              <a:t>2023-08-08</a:t>
            </a:fld>
            <a:endParaRPr lang="sv-SE"/>
          </a:p>
        </p:txBody>
      </p:sp>
      <p:sp>
        <p:nvSpPr>
          <p:cNvPr id="8" name="Platshållare för sidfot 7">
            <a:extLst>
              <a:ext uri="{FF2B5EF4-FFF2-40B4-BE49-F238E27FC236}">
                <a16:creationId xmlns:a16="http://schemas.microsoft.com/office/drawing/2014/main" id="{E5AD4580-CFDA-418B-A532-74366B24D73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68CEB45-641F-4B14-9B89-40F8722719D6}"/>
              </a:ext>
            </a:extLst>
          </p:cNvPr>
          <p:cNvSpPr>
            <a:spLocks noGrp="1"/>
          </p:cNvSpPr>
          <p:nvPr>
            <p:ph type="sldNum" sz="quarter" idx="12"/>
          </p:nvPr>
        </p:nvSpPr>
        <p:spPr/>
        <p:txBody>
          <a:bodyPr/>
          <a:lstStyle/>
          <a:p>
            <a:fld id="{4A6FF5E3-C7B1-4FEC-AFBB-FD7A9506BE67}" type="slidenum">
              <a:rPr lang="sv-SE" smtClean="0"/>
              <a:t>‹#›</a:t>
            </a:fld>
            <a:endParaRPr lang="sv-SE"/>
          </a:p>
        </p:txBody>
      </p:sp>
    </p:spTree>
    <p:extLst>
      <p:ext uri="{BB962C8B-B14F-4D97-AF65-F5344CB8AC3E}">
        <p14:creationId xmlns:p14="http://schemas.microsoft.com/office/powerpoint/2010/main" val="252622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DB1ED9-1E1A-42E4-90DF-08029EC1B02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A414B0A-8A89-40BE-B10A-FE36660119BC}"/>
              </a:ext>
            </a:extLst>
          </p:cNvPr>
          <p:cNvSpPr>
            <a:spLocks noGrp="1"/>
          </p:cNvSpPr>
          <p:nvPr>
            <p:ph type="dt" sz="half" idx="10"/>
          </p:nvPr>
        </p:nvSpPr>
        <p:spPr/>
        <p:txBody>
          <a:bodyPr/>
          <a:lstStyle/>
          <a:p>
            <a:fld id="{F748F076-9226-4D3D-896D-E294C3E6920F}" type="datetimeFigureOut">
              <a:rPr lang="sv-SE" smtClean="0"/>
              <a:t>2023-08-08</a:t>
            </a:fld>
            <a:endParaRPr lang="sv-SE"/>
          </a:p>
        </p:txBody>
      </p:sp>
      <p:sp>
        <p:nvSpPr>
          <p:cNvPr id="4" name="Platshållare för sidfot 3">
            <a:extLst>
              <a:ext uri="{FF2B5EF4-FFF2-40B4-BE49-F238E27FC236}">
                <a16:creationId xmlns:a16="http://schemas.microsoft.com/office/drawing/2014/main" id="{91B0A4B3-7F9C-43F3-A2D5-410A819FC22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9268993-D2D0-487D-8135-600A57441934}"/>
              </a:ext>
            </a:extLst>
          </p:cNvPr>
          <p:cNvSpPr>
            <a:spLocks noGrp="1"/>
          </p:cNvSpPr>
          <p:nvPr>
            <p:ph type="sldNum" sz="quarter" idx="12"/>
          </p:nvPr>
        </p:nvSpPr>
        <p:spPr/>
        <p:txBody>
          <a:bodyPr/>
          <a:lstStyle/>
          <a:p>
            <a:fld id="{4A6FF5E3-C7B1-4FEC-AFBB-FD7A9506BE67}" type="slidenum">
              <a:rPr lang="sv-SE" smtClean="0"/>
              <a:t>‹#›</a:t>
            </a:fld>
            <a:endParaRPr lang="sv-SE"/>
          </a:p>
        </p:txBody>
      </p:sp>
    </p:spTree>
    <p:extLst>
      <p:ext uri="{BB962C8B-B14F-4D97-AF65-F5344CB8AC3E}">
        <p14:creationId xmlns:p14="http://schemas.microsoft.com/office/powerpoint/2010/main" val="140599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E3FB138-B588-48E9-BCAB-706E0C4972B6}"/>
              </a:ext>
            </a:extLst>
          </p:cNvPr>
          <p:cNvSpPr>
            <a:spLocks noGrp="1"/>
          </p:cNvSpPr>
          <p:nvPr>
            <p:ph type="dt" sz="half" idx="10"/>
          </p:nvPr>
        </p:nvSpPr>
        <p:spPr/>
        <p:txBody>
          <a:bodyPr/>
          <a:lstStyle/>
          <a:p>
            <a:fld id="{F748F076-9226-4D3D-896D-E294C3E6920F}" type="datetimeFigureOut">
              <a:rPr lang="sv-SE" smtClean="0"/>
              <a:t>2023-08-08</a:t>
            </a:fld>
            <a:endParaRPr lang="sv-SE"/>
          </a:p>
        </p:txBody>
      </p:sp>
      <p:sp>
        <p:nvSpPr>
          <p:cNvPr id="3" name="Platshållare för sidfot 2">
            <a:extLst>
              <a:ext uri="{FF2B5EF4-FFF2-40B4-BE49-F238E27FC236}">
                <a16:creationId xmlns:a16="http://schemas.microsoft.com/office/drawing/2014/main" id="{D6F4924F-A14F-4D3C-87E3-888F45013FA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0142657-EEEC-40A5-ABFD-A7C6753DDCEF}"/>
              </a:ext>
            </a:extLst>
          </p:cNvPr>
          <p:cNvSpPr>
            <a:spLocks noGrp="1"/>
          </p:cNvSpPr>
          <p:nvPr>
            <p:ph type="sldNum" sz="quarter" idx="12"/>
          </p:nvPr>
        </p:nvSpPr>
        <p:spPr/>
        <p:txBody>
          <a:bodyPr/>
          <a:lstStyle/>
          <a:p>
            <a:fld id="{4A6FF5E3-C7B1-4FEC-AFBB-FD7A9506BE67}" type="slidenum">
              <a:rPr lang="sv-SE" smtClean="0"/>
              <a:t>‹#›</a:t>
            </a:fld>
            <a:endParaRPr lang="sv-SE"/>
          </a:p>
        </p:txBody>
      </p:sp>
    </p:spTree>
    <p:extLst>
      <p:ext uri="{BB962C8B-B14F-4D97-AF65-F5344CB8AC3E}">
        <p14:creationId xmlns:p14="http://schemas.microsoft.com/office/powerpoint/2010/main" val="279020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099100-07AF-4240-B8F3-A74EA4A9460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C66F398-BC6D-482A-932C-05CC0254FF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5F72372-4ED6-4B2E-BEFC-C9EBDC977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65F11EF-FC69-4099-B07B-007197A47041}"/>
              </a:ext>
            </a:extLst>
          </p:cNvPr>
          <p:cNvSpPr>
            <a:spLocks noGrp="1"/>
          </p:cNvSpPr>
          <p:nvPr>
            <p:ph type="dt" sz="half" idx="10"/>
          </p:nvPr>
        </p:nvSpPr>
        <p:spPr/>
        <p:txBody>
          <a:bodyPr/>
          <a:lstStyle/>
          <a:p>
            <a:fld id="{F748F076-9226-4D3D-896D-E294C3E6920F}" type="datetimeFigureOut">
              <a:rPr lang="sv-SE" smtClean="0"/>
              <a:t>2023-08-08</a:t>
            </a:fld>
            <a:endParaRPr lang="sv-SE"/>
          </a:p>
        </p:txBody>
      </p:sp>
      <p:sp>
        <p:nvSpPr>
          <p:cNvPr id="6" name="Platshållare för sidfot 5">
            <a:extLst>
              <a:ext uri="{FF2B5EF4-FFF2-40B4-BE49-F238E27FC236}">
                <a16:creationId xmlns:a16="http://schemas.microsoft.com/office/drawing/2014/main" id="{30644A8E-F5A0-4814-B675-6F09ECB83A6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17C3861-8D97-450A-946F-B51890B33BE8}"/>
              </a:ext>
            </a:extLst>
          </p:cNvPr>
          <p:cNvSpPr>
            <a:spLocks noGrp="1"/>
          </p:cNvSpPr>
          <p:nvPr>
            <p:ph type="sldNum" sz="quarter" idx="12"/>
          </p:nvPr>
        </p:nvSpPr>
        <p:spPr/>
        <p:txBody>
          <a:bodyPr/>
          <a:lstStyle/>
          <a:p>
            <a:fld id="{4A6FF5E3-C7B1-4FEC-AFBB-FD7A9506BE67}" type="slidenum">
              <a:rPr lang="sv-SE" smtClean="0"/>
              <a:t>‹#›</a:t>
            </a:fld>
            <a:endParaRPr lang="sv-SE"/>
          </a:p>
        </p:txBody>
      </p:sp>
    </p:spTree>
    <p:extLst>
      <p:ext uri="{BB962C8B-B14F-4D97-AF65-F5344CB8AC3E}">
        <p14:creationId xmlns:p14="http://schemas.microsoft.com/office/powerpoint/2010/main" val="364523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3BB232-A30A-4FFA-907B-EFF71880985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87E7B6C-4D19-4D3F-B625-451CD3D8F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65229A9-05E1-43F7-947F-8C0BAFF56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E4B29CE-7438-4105-9BBA-F06460629B50}"/>
              </a:ext>
            </a:extLst>
          </p:cNvPr>
          <p:cNvSpPr>
            <a:spLocks noGrp="1"/>
          </p:cNvSpPr>
          <p:nvPr>
            <p:ph type="dt" sz="half" idx="10"/>
          </p:nvPr>
        </p:nvSpPr>
        <p:spPr/>
        <p:txBody>
          <a:bodyPr/>
          <a:lstStyle/>
          <a:p>
            <a:fld id="{F748F076-9226-4D3D-896D-E294C3E6920F}" type="datetimeFigureOut">
              <a:rPr lang="sv-SE" smtClean="0"/>
              <a:t>2023-08-08</a:t>
            </a:fld>
            <a:endParaRPr lang="sv-SE"/>
          </a:p>
        </p:txBody>
      </p:sp>
      <p:sp>
        <p:nvSpPr>
          <p:cNvPr id="6" name="Platshållare för sidfot 5">
            <a:extLst>
              <a:ext uri="{FF2B5EF4-FFF2-40B4-BE49-F238E27FC236}">
                <a16:creationId xmlns:a16="http://schemas.microsoft.com/office/drawing/2014/main" id="{EA72E30E-FC94-4B05-A133-24A569F2065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F1DAC4B-EB6D-48FB-8F5E-1654340B7316}"/>
              </a:ext>
            </a:extLst>
          </p:cNvPr>
          <p:cNvSpPr>
            <a:spLocks noGrp="1"/>
          </p:cNvSpPr>
          <p:nvPr>
            <p:ph type="sldNum" sz="quarter" idx="12"/>
          </p:nvPr>
        </p:nvSpPr>
        <p:spPr/>
        <p:txBody>
          <a:bodyPr/>
          <a:lstStyle/>
          <a:p>
            <a:fld id="{4A6FF5E3-C7B1-4FEC-AFBB-FD7A9506BE67}" type="slidenum">
              <a:rPr lang="sv-SE" smtClean="0"/>
              <a:t>‹#›</a:t>
            </a:fld>
            <a:endParaRPr lang="sv-SE"/>
          </a:p>
        </p:txBody>
      </p:sp>
    </p:spTree>
    <p:extLst>
      <p:ext uri="{BB962C8B-B14F-4D97-AF65-F5344CB8AC3E}">
        <p14:creationId xmlns:p14="http://schemas.microsoft.com/office/powerpoint/2010/main" val="341655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A80B09B-EE00-40F9-AC6C-4FC343CB9F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F628A69-C6EE-43BA-A902-5C5D38770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CBD51DE-EE99-4804-8E71-7B54A442A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8F076-9226-4D3D-896D-E294C3E6920F}" type="datetimeFigureOut">
              <a:rPr lang="sv-SE" smtClean="0"/>
              <a:t>2023-08-08</a:t>
            </a:fld>
            <a:endParaRPr lang="sv-SE"/>
          </a:p>
        </p:txBody>
      </p:sp>
      <p:sp>
        <p:nvSpPr>
          <p:cNvPr id="5" name="Platshållare för sidfot 4">
            <a:extLst>
              <a:ext uri="{FF2B5EF4-FFF2-40B4-BE49-F238E27FC236}">
                <a16:creationId xmlns:a16="http://schemas.microsoft.com/office/drawing/2014/main" id="{93A54754-A488-4C73-A920-DD54E882B0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07A6548A-CD6F-4AAF-9BAB-4675574F1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FF5E3-C7B1-4FEC-AFBB-FD7A9506BE67}" type="slidenum">
              <a:rPr lang="sv-SE" smtClean="0"/>
              <a:t>‹#›</a:t>
            </a:fld>
            <a:endParaRPr lang="sv-SE"/>
          </a:p>
        </p:txBody>
      </p:sp>
    </p:spTree>
    <p:extLst>
      <p:ext uri="{BB962C8B-B14F-4D97-AF65-F5344CB8AC3E}">
        <p14:creationId xmlns:p14="http://schemas.microsoft.com/office/powerpoint/2010/main" val="1239998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aria@andren.or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143AF5C-19D1-4078-864B-FA52787B7B8A}"/>
              </a:ext>
            </a:extLst>
          </p:cNvPr>
          <p:cNvSpPr>
            <a:spLocks noGrp="1"/>
          </p:cNvSpPr>
          <p:nvPr>
            <p:ph type="ctrTitle"/>
          </p:nvPr>
        </p:nvSpPr>
        <p:spPr>
          <a:xfrm>
            <a:off x="6373812" y="1468913"/>
            <a:ext cx="5617157" cy="2889114"/>
          </a:xfrm>
        </p:spPr>
        <p:txBody>
          <a:bodyPr anchor="b">
            <a:normAutofit fontScale="90000"/>
          </a:bodyPr>
          <a:lstStyle/>
          <a:p>
            <a:pPr algn="l"/>
            <a:r>
              <a:rPr lang="sv-SE" sz="4700" dirty="0">
                <a:solidFill>
                  <a:schemeClr val="bg1"/>
                </a:solidFill>
              </a:rPr>
              <a:t>Lathund</a:t>
            </a:r>
            <a:br>
              <a:rPr lang="sv-SE" sz="4700" dirty="0">
                <a:solidFill>
                  <a:schemeClr val="bg1"/>
                </a:solidFill>
              </a:rPr>
            </a:br>
            <a:r>
              <a:rPr lang="sv-SE" sz="4700" dirty="0">
                <a:solidFill>
                  <a:schemeClr val="bg1"/>
                </a:solidFill>
              </a:rPr>
              <a:t>SISU/</a:t>
            </a:r>
            <a:r>
              <a:rPr lang="sv-SE" sz="4700" dirty="0" err="1">
                <a:solidFill>
                  <a:schemeClr val="bg1"/>
                </a:solidFill>
              </a:rPr>
              <a:t>IdrottOnline</a:t>
            </a:r>
            <a:r>
              <a:rPr lang="sv-SE" sz="4700" dirty="0">
                <a:solidFill>
                  <a:schemeClr val="bg1"/>
                </a:solidFill>
              </a:rPr>
              <a:t> </a:t>
            </a:r>
            <a:r>
              <a:rPr lang="sv-SE" sz="4700" dirty="0" err="1">
                <a:solidFill>
                  <a:schemeClr val="bg1"/>
                </a:solidFill>
              </a:rPr>
              <a:t>App</a:t>
            </a:r>
            <a:br>
              <a:rPr lang="sv-SE" sz="4700" dirty="0">
                <a:solidFill>
                  <a:schemeClr val="bg1"/>
                </a:solidFill>
              </a:rPr>
            </a:br>
            <a:br>
              <a:rPr lang="sv-SE" sz="4700" dirty="0">
                <a:solidFill>
                  <a:schemeClr val="bg1"/>
                </a:solidFill>
              </a:rPr>
            </a:br>
            <a:r>
              <a:rPr lang="sv-SE" sz="3600" dirty="0">
                <a:solidFill>
                  <a:schemeClr val="bg1"/>
                </a:solidFill>
              </a:rPr>
              <a:t>Registrering av möten och utbildningar</a:t>
            </a:r>
          </a:p>
        </p:txBody>
      </p:sp>
      <p:sp>
        <p:nvSpPr>
          <p:cNvPr id="3" name="Underrubrik 2">
            <a:extLst>
              <a:ext uri="{FF2B5EF4-FFF2-40B4-BE49-F238E27FC236}">
                <a16:creationId xmlns:a16="http://schemas.microsoft.com/office/drawing/2014/main" id="{A765E1FB-96A1-4AE8-9874-FED556450FDF}"/>
              </a:ext>
            </a:extLst>
          </p:cNvPr>
          <p:cNvSpPr>
            <a:spLocks noGrp="1"/>
          </p:cNvSpPr>
          <p:nvPr>
            <p:ph type="subTitle" idx="1"/>
          </p:nvPr>
        </p:nvSpPr>
        <p:spPr>
          <a:xfrm>
            <a:off x="6373812" y="4768836"/>
            <a:ext cx="4645250" cy="1147863"/>
          </a:xfrm>
        </p:spPr>
        <p:txBody>
          <a:bodyPr anchor="t">
            <a:normAutofit/>
          </a:bodyPr>
          <a:lstStyle/>
          <a:p>
            <a:pPr algn="l"/>
            <a:r>
              <a:rPr lang="sv-SE" sz="2000" dirty="0">
                <a:solidFill>
                  <a:schemeClr val="bg1"/>
                </a:solidFill>
                <a:effectLst/>
                <a:ea typeface="Calibri" panose="020F0502020204030204" pitchFamily="34" charset="0"/>
                <a:cs typeface="Calibri" panose="020F0502020204030204" pitchFamily="34" charset="0"/>
              </a:rPr>
              <a:t>2023-08-08</a:t>
            </a:r>
            <a:endParaRPr lang="sv-SE" sz="2000" dirty="0">
              <a:solidFill>
                <a:schemeClr val="bg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descr="En bild som visar tecken, utomhus, text, sitter&#10;&#10;Automatiskt genererad beskrivning">
            <a:extLst>
              <a:ext uri="{FF2B5EF4-FFF2-40B4-BE49-F238E27FC236}">
                <a16:creationId xmlns:a16="http://schemas.microsoft.com/office/drawing/2014/main" id="{47B1A7D4-9E9E-4BE1-8BFF-567C081D4F8A}"/>
              </a:ext>
            </a:extLst>
          </p:cNvPr>
          <p:cNvPicPr>
            <a:picLocks noChangeAspect="1"/>
          </p:cNvPicPr>
          <p:nvPr/>
        </p:nvPicPr>
        <p:blipFill>
          <a:blip r:embed="rId2"/>
          <a:stretch>
            <a:fillRect/>
          </a:stretch>
        </p:blipFill>
        <p:spPr>
          <a:xfrm>
            <a:off x="1217593" y="379199"/>
            <a:ext cx="2534271" cy="2534271"/>
          </a:xfrm>
          <a:prstGeom prst="rect">
            <a:avLst/>
          </a:prstGeom>
        </p:spPr>
      </p:pic>
      <p:pic>
        <p:nvPicPr>
          <p:cNvPr id="10" name="Picture 9" descr="A blue and yellow logo with white text&#10;&#10;Description automatically generated">
            <a:extLst>
              <a:ext uri="{FF2B5EF4-FFF2-40B4-BE49-F238E27FC236}">
                <a16:creationId xmlns:a16="http://schemas.microsoft.com/office/drawing/2014/main" id="{A43F7206-BC43-5DF5-1EAE-1219D3B72185}"/>
              </a:ext>
            </a:extLst>
          </p:cNvPr>
          <p:cNvPicPr>
            <a:picLocks noChangeAspect="1"/>
          </p:cNvPicPr>
          <p:nvPr/>
        </p:nvPicPr>
        <p:blipFill rotWithShape="1">
          <a:blip r:embed="rId3">
            <a:extLst>
              <a:ext uri="{28A0092B-C50C-407E-A947-70E740481C1C}">
                <a14:useLocalDpi xmlns:a14="http://schemas.microsoft.com/office/drawing/2010/main" val="0"/>
              </a:ext>
            </a:extLst>
          </a:blip>
          <a:srcRect r="52897"/>
          <a:stretch/>
        </p:blipFill>
        <p:spPr>
          <a:xfrm>
            <a:off x="1164606" y="3292669"/>
            <a:ext cx="2705260" cy="2371725"/>
          </a:xfrm>
          <a:prstGeom prst="rect">
            <a:avLst/>
          </a:prstGeom>
        </p:spPr>
      </p:pic>
    </p:spTree>
    <p:extLst>
      <p:ext uri="{BB962C8B-B14F-4D97-AF65-F5344CB8AC3E}">
        <p14:creationId xmlns:p14="http://schemas.microsoft.com/office/powerpoint/2010/main" val="157854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316598-B159-4FA7-ADF0-32539DB1B254}"/>
              </a:ext>
            </a:extLst>
          </p:cNvPr>
          <p:cNvSpPr>
            <a:spLocks noGrp="1"/>
          </p:cNvSpPr>
          <p:nvPr>
            <p:ph type="title"/>
          </p:nvPr>
        </p:nvSpPr>
        <p:spPr/>
        <p:txBody>
          <a:bodyPr/>
          <a:lstStyle/>
          <a:p>
            <a:r>
              <a:rPr lang="sv-SE" dirty="0"/>
              <a:t>Varför?</a:t>
            </a:r>
            <a:endParaRPr lang="sv-SE" b="1" dirty="0">
              <a:solidFill>
                <a:srgbClr val="339933"/>
              </a:solidFill>
            </a:endParaRPr>
          </a:p>
        </p:txBody>
      </p:sp>
      <p:pic>
        <p:nvPicPr>
          <p:cNvPr id="5" name="Bildobjekt 4" descr="En bild som visar tecken, utomhus, text, sitter&#10;&#10;Automatiskt genererad beskrivning">
            <a:extLst>
              <a:ext uri="{FF2B5EF4-FFF2-40B4-BE49-F238E27FC236}">
                <a16:creationId xmlns:a16="http://schemas.microsoft.com/office/drawing/2014/main" id="{C1FA80A7-6048-4942-A8AC-E0C7FF4DCAC5}"/>
              </a:ext>
            </a:extLst>
          </p:cNvPr>
          <p:cNvPicPr>
            <a:picLocks noChangeAspect="1"/>
          </p:cNvPicPr>
          <p:nvPr/>
        </p:nvPicPr>
        <p:blipFill>
          <a:blip r:embed="rId2"/>
          <a:stretch>
            <a:fillRect/>
          </a:stretch>
        </p:blipFill>
        <p:spPr>
          <a:xfrm>
            <a:off x="10608411" y="365125"/>
            <a:ext cx="1032047" cy="1032047"/>
          </a:xfrm>
          <a:prstGeom prst="rect">
            <a:avLst/>
          </a:prstGeom>
        </p:spPr>
      </p:pic>
      <p:sp>
        <p:nvSpPr>
          <p:cNvPr id="7" name="Platshållare för innehåll 2">
            <a:extLst>
              <a:ext uri="{FF2B5EF4-FFF2-40B4-BE49-F238E27FC236}">
                <a16:creationId xmlns:a16="http://schemas.microsoft.com/office/drawing/2014/main" id="{C763E055-56C4-47CF-97D0-99F3D06BF575}"/>
              </a:ext>
            </a:extLst>
          </p:cNvPr>
          <p:cNvSpPr>
            <a:spLocks noGrp="1"/>
          </p:cNvSpPr>
          <p:nvPr>
            <p:ph idx="1"/>
          </p:nvPr>
        </p:nvSpPr>
        <p:spPr>
          <a:xfrm>
            <a:off x="838200" y="1825625"/>
            <a:ext cx="10802258" cy="4351338"/>
          </a:xfrm>
        </p:spPr>
        <p:txBody>
          <a:bodyPr>
            <a:normAutofit lnSpcReduction="10000"/>
          </a:bodyPr>
          <a:lstStyle/>
          <a:p>
            <a:pPr>
              <a:lnSpc>
                <a:spcPct val="107000"/>
              </a:lnSpc>
              <a:spcAft>
                <a:spcPts val="800"/>
              </a:spcAft>
            </a:pPr>
            <a:r>
              <a:rPr lang="sv-SE" sz="1800" dirty="0">
                <a:cs typeface="Calibri" panose="020F0502020204030204" pitchFamily="34" charset="0"/>
              </a:rPr>
              <a:t>RF SISU är Riksidrottsförbundets utbildnings- och studieförbund. Genom att vi registrerar aktiviteter som vi har i IK Zenith så får vi ”poäng” i nån form av system hos RF SISU och dessa kan vi sen använda för att finansiera utbildningar och utbildningsmaterial hos oss. SISU ka alltså betal för kurser (material, utbildare osv.) som vi håller i föreningen. Ju mer timmar vi registrerar desto mer kan vi utnyttja medel i från SISU.</a:t>
            </a:r>
          </a:p>
          <a:p>
            <a:pPr>
              <a:lnSpc>
                <a:spcPct val="107000"/>
              </a:lnSpc>
              <a:spcAft>
                <a:spcPts val="800"/>
              </a:spcAft>
            </a:pPr>
            <a:r>
              <a:rPr lang="sv-SE" sz="1800" dirty="0">
                <a:cs typeface="Calibri" panose="020F0502020204030204" pitchFamily="34" charset="0"/>
              </a:rPr>
              <a:t>Aktiviteterna registreras relativt enkelt i deras </a:t>
            </a:r>
            <a:r>
              <a:rPr lang="sv-SE" sz="1800" dirty="0" err="1">
                <a:cs typeface="Calibri" panose="020F0502020204030204" pitchFamily="34" charset="0"/>
              </a:rPr>
              <a:t>app</a:t>
            </a:r>
            <a:r>
              <a:rPr lang="sv-SE" sz="1800" dirty="0">
                <a:cs typeface="Calibri" panose="020F0502020204030204" pitchFamily="34" charset="0"/>
              </a:rPr>
              <a:t> </a:t>
            </a:r>
            <a:r>
              <a:rPr lang="sv-SE" sz="1800" b="1" dirty="0" err="1">
                <a:cs typeface="Calibri" panose="020F0502020204030204" pitchFamily="34" charset="0"/>
              </a:rPr>
              <a:t>IdrottOnline</a:t>
            </a:r>
            <a:r>
              <a:rPr lang="sv-SE" sz="1800" dirty="0">
                <a:cs typeface="Calibri" panose="020F0502020204030204" pitchFamily="34" charset="0"/>
              </a:rPr>
              <a:t> bara man tar sig över första tröskeln och kommer igång. Våra aktiviteter summeras årsvis och man kan registrera sina aktiviteter i efterhand.</a:t>
            </a:r>
          </a:p>
          <a:p>
            <a:pPr>
              <a:lnSpc>
                <a:spcPct val="107000"/>
              </a:lnSpc>
              <a:spcAft>
                <a:spcPts val="800"/>
              </a:spcAft>
            </a:pPr>
            <a:r>
              <a:rPr lang="sv-SE" sz="1800" dirty="0">
                <a:cs typeface="Calibri" panose="020F0502020204030204" pitchFamily="34" charset="0"/>
              </a:rPr>
              <a:t>Aktiviteter som kan registreras är utbildningar och utvecklande möten av olika slag. Tex ledarmöten, spelarmöten, teorigenomgångar och annan utbildning med spelare och/eller ledare. I princip den verksamhet vi har i våra lag </a:t>
            </a:r>
            <a:r>
              <a:rPr lang="sv-SE" sz="1800" u="sng" dirty="0">
                <a:cs typeface="Calibri" panose="020F0502020204030204" pitchFamily="34" charset="0"/>
              </a:rPr>
              <a:t>förutom</a:t>
            </a:r>
            <a:r>
              <a:rPr lang="sv-SE" sz="1800" dirty="0">
                <a:cs typeface="Calibri" panose="020F0502020204030204" pitchFamily="34" charset="0"/>
              </a:rPr>
              <a:t> träning och match ute på plan (den registrerar vi på annat sätt via Laget.se)</a:t>
            </a:r>
            <a:br>
              <a:rPr lang="sv-SE" sz="1800" dirty="0">
                <a:cs typeface="Calibri" panose="020F0502020204030204" pitchFamily="34" charset="0"/>
              </a:rPr>
            </a:br>
            <a:r>
              <a:rPr lang="sv-SE" sz="1800" dirty="0">
                <a:cs typeface="Calibri" panose="020F0502020204030204" pitchFamily="34" charset="0"/>
              </a:rPr>
              <a:t>Varje gruppering som genomför en aktivitet kallas</a:t>
            </a:r>
            <a:r>
              <a:rPr lang="sv-SE" sz="1800" b="1" i="1" dirty="0">
                <a:cs typeface="Calibri" panose="020F0502020204030204" pitchFamily="34" charset="0"/>
              </a:rPr>
              <a:t> </a:t>
            </a:r>
            <a:r>
              <a:rPr lang="sv-SE" sz="1800" b="1" i="1" dirty="0" err="1">
                <a:cs typeface="Calibri" panose="020F0502020204030204" pitchFamily="34" charset="0"/>
              </a:rPr>
              <a:t>Lärgrupp</a:t>
            </a:r>
            <a:r>
              <a:rPr lang="sv-SE" sz="1800" dirty="0">
                <a:cs typeface="Calibri" panose="020F0502020204030204" pitchFamily="34" charset="0"/>
              </a:rPr>
              <a:t>.</a:t>
            </a:r>
          </a:p>
          <a:p>
            <a:pPr>
              <a:lnSpc>
                <a:spcPct val="107000"/>
              </a:lnSpc>
              <a:spcAft>
                <a:spcPts val="800"/>
              </a:spcAft>
            </a:pPr>
            <a:r>
              <a:rPr lang="sv-SE" sz="1800" dirty="0">
                <a:cs typeface="Calibri" panose="020F0502020204030204" pitchFamily="34" charset="0"/>
              </a:rPr>
              <a:t>Riktlinjer för </a:t>
            </a:r>
            <a:r>
              <a:rPr lang="sv-SE" sz="1800" b="1" i="1" dirty="0" err="1">
                <a:cs typeface="Calibri" panose="020F0502020204030204" pitchFamily="34" charset="0"/>
              </a:rPr>
              <a:t>Lärgrupper</a:t>
            </a:r>
            <a:r>
              <a:rPr lang="sv-SE" sz="1800" b="1" i="1" dirty="0">
                <a:cs typeface="Calibri" panose="020F0502020204030204" pitchFamily="34" charset="0"/>
              </a:rPr>
              <a:t> </a:t>
            </a:r>
            <a:r>
              <a:rPr lang="sv-SE" sz="1800" dirty="0">
                <a:cs typeface="Calibri" panose="020F0502020204030204" pitchFamily="34" charset="0"/>
              </a:rPr>
              <a:t>– Minst 3 deltagare och gruppen måste ha träffats totalt minst 3 </a:t>
            </a:r>
            <a:r>
              <a:rPr lang="sv-SE" sz="1800" i="1" dirty="0">
                <a:cs typeface="Calibri" panose="020F0502020204030204" pitchFamily="34" charset="0"/>
              </a:rPr>
              <a:t>studietimmar</a:t>
            </a:r>
            <a:r>
              <a:rPr lang="sv-SE" sz="1800" dirty="0">
                <a:cs typeface="Calibri" panose="020F0502020204030204" pitchFamily="34" charset="0"/>
              </a:rPr>
              <a:t>/år</a:t>
            </a:r>
            <a:br>
              <a:rPr lang="sv-SE" sz="1800" dirty="0">
                <a:cs typeface="Calibri" panose="020F0502020204030204" pitchFamily="34" charset="0"/>
              </a:rPr>
            </a:br>
            <a:r>
              <a:rPr lang="sv-SE" sz="1800" dirty="0">
                <a:cs typeface="Calibri" panose="020F0502020204030204" pitchFamily="34" charset="0"/>
              </a:rPr>
              <a:t>En </a:t>
            </a:r>
            <a:r>
              <a:rPr lang="sv-SE" sz="1800" i="1" dirty="0">
                <a:cs typeface="Calibri" panose="020F0502020204030204" pitchFamily="34" charset="0"/>
              </a:rPr>
              <a:t>studietimme</a:t>
            </a:r>
            <a:r>
              <a:rPr lang="sv-SE" sz="1800" dirty="0">
                <a:cs typeface="Calibri" panose="020F0502020204030204" pitchFamily="34" charset="0"/>
              </a:rPr>
              <a:t> = 45 minuter</a:t>
            </a:r>
            <a:br>
              <a:rPr lang="sv-SE" sz="1800" dirty="0">
                <a:cs typeface="Calibri" panose="020F0502020204030204" pitchFamily="34" charset="0"/>
              </a:rPr>
            </a:br>
            <a:endParaRPr lang="sv-SE" sz="1800" dirty="0">
              <a:cs typeface="Calibri" panose="020F0502020204030204" pitchFamily="34" charset="0"/>
            </a:endParaRPr>
          </a:p>
          <a:p>
            <a:pPr marL="0" indent="0">
              <a:lnSpc>
                <a:spcPct val="107000"/>
              </a:lnSpc>
              <a:spcAft>
                <a:spcPts val="800"/>
              </a:spcAft>
              <a:buNone/>
            </a:pPr>
            <a:endParaRPr lang="sv-SE" sz="1800" dirty="0">
              <a:cs typeface="Calibri" panose="020F0502020204030204" pitchFamily="34" charset="0"/>
            </a:endParaRPr>
          </a:p>
          <a:p>
            <a:pPr marL="0" indent="0">
              <a:lnSpc>
                <a:spcPct val="107000"/>
              </a:lnSpc>
              <a:spcAft>
                <a:spcPts val="800"/>
              </a:spcAft>
              <a:buNone/>
            </a:pPr>
            <a:endParaRPr lang="sv-SE" sz="1800" dirty="0">
              <a:cs typeface="Calibri" panose="020F0502020204030204" pitchFamily="34" charset="0"/>
            </a:endParaRPr>
          </a:p>
        </p:txBody>
      </p:sp>
    </p:spTree>
    <p:extLst>
      <p:ext uri="{BB962C8B-B14F-4D97-AF65-F5344CB8AC3E}">
        <p14:creationId xmlns:p14="http://schemas.microsoft.com/office/powerpoint/2010/main" val="1236780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316598-B159-4FA7-ADF0-32539DB1B254}"/>
              </a:ext>
            </a:extLst>
          </p:cNvPr>
          <p:cNvSpPr>
            <a:spLocks noGrp="1"/>
          </p:cNvSpPr>
          <p:nvPr>
            <p:ph type="title"/>
          </p:nvPr>
        </p:nvSpPr>
        <p:spPr/>
        <p:txBody>
          <a:bodyPr/>
          <a:lstStyle/>
          <a:p>
            <a:r>
              <a:rPr lang="sv-SE" dirty="0"/>
              <a:t>Nedladdning &amp; Login</a:t>
            </a:r>
          </a:p>
        </p:txBody>
      </p:sp>
      <p:pic>
        <p:nvPicPr>
          <p:cNvPr id="5" name="Bildobjekt 4" descr="En bild som visar tecken, utomhus, text, sitter&#10;&#10;Automatiskt genererad beskrivning">
            <a:extLst>
              <a:ext uri="{FF2B5EF4-FFF2-40B4-BE49-F238E27FC236}">
                <a16:creationId xmlns:a16="http://schemas.microsoft.com/office/drawing/2014/main" id="{C1FA80A7-6048-4942-A8AC-E0C7FF4DCAC5}"/>
              </a:ext>
            </a:extLst>
          </p:cNvPr>
          <p:cNvPicPr>
            <a:picLocks noChangeAspect="1"/>
          </p:cNvPicPr>
          <p:nvPr/>
        </p:nvPicPr>
        <p:blipFill>
          <a:blip r:embed="rId2"/>
          <a:stretch>
            <a:fillRect/>
          </a:stretch>
        </p:blipFill>
        <p:spPr>
          <a:xfrm>
            <a:off x="10608411" y="365125"/>
            <a:ext cx="1032047" cy="1032047"/>
          </a:xfrm>
          <a:prstGeom prst="rect">
            <a:avLst/>
          </a:prstGeom>
        </p:spPr>
      </p:pic>
      <p:sp>
        <p:nvSpPr>
          <p:cNvPr id="9" name="Platshållare för innehåll 2">
            <a:extLst>
              <a:ext uri="{FF2B5EF4-FFF2-40B4-BE49-F238E27FC236}">
                <a16:creationId xmlns:a16="http://schemas.microsoft.com/office/drawing/2014/main" id="{D4803DEB-2458-446B-833B-55720344708E}"/>
              </a:ext>
            </a:extLst>
          </p:cNvPr>
          <p:cNvSpPr txBox="1">
            <a:spLocks/>
          </p:cNvSpPr>
          <p:nvPr/>
        </p:nvSpPr>
        <p:spPr>
          <a:xfrm>
            <a:off x="716524" y="200667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sv-SE" sz="2400" dirty="0" err="1">
                <a:ea typeface="Calibri" panose="020F0502020204030204" pitchFamily="34" charset="0"/>
                <a:cs typeface="Calibri" panose="020F0502020204030204" pitchFamily="34" charset="0"/>
              </a:rPr>
              <a:t>Appen</a:t>
            </a:r>
            <a:r>
              <a:rPr lang="sv-SE" sz="2400" dirty="0">
                <a:ea typeface="Calibri" panose="020F0502020204030204" pitchFamily="34" charset="0"/>
                <a:cs typeface="Calibri" panose="020F0502020204030204" pitchFamily="34" charset="0"/>
              </a:rPr>
              <a:t> </a:t>
            </a:r>
            <a:r>
              <a:rPr lang="sv-SE" sz="2400" dirty="0" err="1">
                <a:ea typeface="Calibri" panose="020F0502020204030204" pitchFamily="34" charset="0"/>
                <a:cs typeface="Calibri" panose="020F0502020204030204" pitchFamily="34" charset="0"/>
              </a:rPr>
              <a:t>IdrottOnline</a:t>
            </a:r>
            <a:r>
              <a:rPr lang="sv-SE" sz="2400" dirty="0">
                <a:ea typeface="Calibri" panose="020F0502020204030204" pitchFamily="34" charset="0"/>
                <a:cs typeface="Calibri" panose="020F0502020204030204" pitchFamily="34" charset="0"/>
              </a:rPr>
              <a:t> laddas ner till din telefon gratis</a:t>
            </a:r>
          </a:p>
          <a:p>
            <a:pPr marL="0" indent="0">
              <a:lnSpc>
                <a:spcPct val="107000"/>
              </a:lnSpc>
              <a:spcAft>
                <a:spcPts val="800"/>
              </a:spcAft>
              <a:buNone/>
            </a:pPr>
            <a:r>
              <a:rPr lang="sv-SE" sz="1800" b="1" dirty="0">
                <a:ea typeface="Calibri" panose="020F0502020204030204" pitchFamily="34" charset="0"/>
                <a:cs typeface="Calibri" panose="020F0502020204030204" pitchFamily="34" charset="0"/>
              </a:rPr>
              <a:t>Logga in</a:t>
            </a:r>
            <a:br>
              <a:rPr lang="sv-SE" sz="1800" dirty="0">
                <a:ea typeface="Calibri" panose="020F0502020204030204" pitchFamily="34" charset="0"/>
                <a:cs typeface="Calibri" panose="020F0502020204030204" pitchFamily="34" charset="0"/>
              </a:rPr>
            </a:br>
            <a:r>
              <a:rPr lang="sv-SE" sz="1800" dirty="0">
                <a:ea typeface="Calibri" panose="020F0502020204030204" pitchFamily="34" charset="0"/>
                <a:cs typeface="Calibri" panose="020F0502020204030204" pitchFamily="34" charset="0"/>
              </a:rPr>
              <a:t>Användarnamn: Personnummer (12 siffror i rak följd utan -, tex 196612123020)</a:t>
            </a:r>
            <a:br>
              <a:rPr lang="sv-SE" sz="1800" dirty="0">
                <a:ea typeface="Calibri" panose="020F0502020204030204" pitchFamily="34" charset="0"/>
                <a:cs typeface="Calibri" panose="020F0502020204030204" pitchFamily="34" charset="0"/>
              </a:rPr>
            </a:br>
            <a:r>
              <a:rPr lang="sv-SE" sz="1800" dirty="0">
                <a:ea typeface="Calibri" panose="020F0502020204030204" pitchFamily="34" charset="0"/>
                <a:cs typeface="Calibri" panose="020F0502020204030204" pitchFamily="34" charset="0"/>
              </a:rPr>
              <a:t>Lösenord: ****</a:t>
            </a:r>
            <a:br>
              <a:rPr lang="sv-SE" sz="1800" dirty="0">
                <a:ea typeface="Calibri" panose="020F0502020204030204" pitchFamily="34" charset="0"/>
                <a:cs typeface="Calibri" panose="020F0502020204030204" pitchFamily="34" charset="0"/>
              </a:rPr>
            </a:br>
            <a:br>
              <a:rPr lang="sv-SE" sz="1800" dirty="0">
                <a:ea typeface="Calibri" panose="020F0502020204030204" pitchFamily="34" charset="0"/>
                <a:cs typeface="Calibri" panose="020F0502020204030204" pitchFamily="34" charset="0"/>
              </a:rPr>
            </a:br>
            <a:r>
              <a:rPr lang="sv-SE" sz="1800" dirty="0">
                <a:ea typeface="Calibri" panose="020F0502020204030204" pitchFamily="34" charset="0"/>
                <a:cs typeface="Calibri" panose="020F0502020204030204" pitchFamily="34" charset="0"/>
              </a:rPr>
              <a:t>Alla ledare skall finnas registrerade i systemet, om du inte kommer ihåg ditt lösenord försök att återställa det och om det inte funkar kontakta föreningens administratör Mia Andrén </a:t>
            </a:r>
            <a:r>
              <a:rPr lang="sv-SE" sz="1800" dirty="0">
                <a:ea typeface="Calibri" panose="020F0502020204030204" pitchFamily="34" charset="0"/>
                <a:cs typeface="Calibri" panose="020F0502020204030204" pitchFamily="34" charset="0"/>
                <a:hlinkClick r:id="rId3"/>
              </a:rPr>
              <a:t>maria@andren.org</a:t>
            </a:r>
            <a:r>
              <a:rPr lang="sv-SE" sz="1800" dirty="0">
                <a:ea typeface="Calibri" panose="020F0502020204030204" pitchFamily="34" charset="0"/>
                <a:cs typeface="Calibri" panose="020F0502020204030204" pitchFamily="34" charset="0"/>
              </a:rPr>
              <a:t> så hjälper hon till.</a:t>
            </a:r>
            <a:br>
              <a:rPr lang="sv-SE" sz="1800" dirty="0">
                <a:ea typeface="Calibri" panose="020F0502020204030204" pitchFamily="34" charset="0"/>
                <a:cs typeface="Calibri" panose="020F0502020204030204" pitchFamily="34" charset="0"/>
              </a:rPr>
            </a:br>
            <a:r>
              <a:rPr lang="sv-SE" sz="1800" dirty="0">
                <a:ea typeface="Calibri" panose="020F0502020204030204" pitchFamily="34" charset="0"/>
                <a:cs typeface="Calibri" panose="020F0502020204030204" pitchFamily="34" charset="0"/>
              </a:rPr>
              <a:t>Detta kan vara en </a:t>
            </a:r>
            <a:r>
              <a:rPr lang="sv-SE" sz="1800" dirty="0" err="1">
                <a:ea typeface="Calibri" panose="020F0502020204030204" pitchFamily="34" charset="0"/>
                <a:cs typeface="Calibri" panose="020F0502020204030204" pitchFamily="34" charset="0"/>
              </a:rPr>
              <a:t>trixig</a:t>
            </a:r>
            <a:r>
              <a:rPr lang="sv-SE" sz="1800" dirty="0">
                <a:ea typeface="Calibri" panose="020F0502020204030204" pitchFamily="34" charset="0"/>
                <a:cs typeface="Calibri" panose="020F0502020204030204" pitchFamily="34" charset="0"/>
              </a:rPr>
              <a:t> bit då det till varje person även finns en mailadress registrerad och den kan ju ha ändrats då man troligen inte har järnkoll på att man finns i detta systemet och när man registrerades (man registreras av sin förening).</a:t>
            </a:r>
          </a:p>
          <a:p>
            <a:pPr marL="0" indent="0">
              <a:lnSpc>
                <a:spcPct val="107000"/>
              </a:lnSpc>
              <a:spcAft>
                <a:spcPts val="800"/>
              </a:spcAft>
              <a:buNone/>
            </a:pPr>
            <a:r>
              <a:rPr lang="sv-SE" sz="4000" dirty="0">
                <a:ea typeface="Calibri" panose="020F0502020204030204" pitchFamily="34" charset="0"/>
                <a:cs typeface="Calibri" panose="020F0502020204030204" pitchFamily="34" charset="0"/>
              </a:rPr>
              <a:t>Lyckad Inloggning </a:t>
            </a:r>
            <a:endParaRPr lang="sv-SE" sz="1800" dirty="0">
              <a:ea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sv-SE" sz="1800" dirty="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9615672-4879-48F1-77AC-56C52B4F93BD}"/>
              </a:ext>
            </a:extLst>
          </p:cNvPr>
          <p:cNvPicPr>
            <a:picLocks noChangeAspect="1"/>
          </p:cNvPicPr>
          <p:nvPr/>
        </p:nvPicPr>
        <p:blipFill>
          <a:blip r:embed="rId4"/>
          <a:stretch>
            <a:fillRect/>
          </a:stretch>
        </p:blipFill>
        <p:spPr>
          <a:xfrm>
            <a:off x="7574888" y="1452483"/>
            <a:ext cx="2492502" cy="1276648"/>
          </a:xfrm>
          <a:prstGeom prst="rect">
            <a:avLst/>
          </a:prstGeom>
        </p:spPr>
      </p:pic>
      <p:sp>
        <p:nvSpPr>
          <p:cNvPr id="7" name="Arrow: Right 6">
            <a:extLst>
              <a:ext uri="{FF2B5EF4-FFF2-40B4-BE49-F238E27FC236}">
                <a16:creationId xmlns:a16="http://schemas.microsoft.com/office/drawing/2014/main" id="{58596635-FF57-7D7B-E149-8632A6EAAE86}"/>
              </a:ext>
            </a:extLst>
          </p:cNvPr>
          <p:cNvSpPr/>
          <p:nvPr/>
        </p:nvSpPr>
        <p:spPr>
          <a:xfrm>
            <a:off x="5800918" y="5601384"/>
            <a:ext cx="3547940" cy="646331"/>
          </a:xfrm>
          <a:prstGeom prst="rightArrow">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Skapa Aktiviteter &amp; </a:t>
            </a:r>
            <a:r>
              <a:rPr lang="sv-SE" sz="1200" dirty="0" err="1"/>
              <a:t>Registera</a:t>
            </a:r>
            <a:r>
              <a:rPr lang="sv-SE" sz="1200" dirty="0"/>
              <a:t> Närvaro (nästa sida)</a:t>
            </a:r>
            <a:endParaRPr lang="en-GB" sz="1200" dirty="0"/>
          </a:p>
        </p:txBody>
      </p:sp>
      <p:pic>
        <p:nvPicPr>
          <p:cNvPr id="11" name="Picture 10" descr="A green check mark on a black background&#10;&#10;Description automatically generated">
            <a:extLst>
              <a:ext uri="{FF2B5EF4-FFF2-40B4-BE49-F238E27FC236}">
                <a16:creationId xmlns:a16="http://schemas.microsoft.com/office/drawing/2014/main" id="{F2D473C6-1BA4-876A-303A-C3F75AA68A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768" y="5202090"/>
            <a:ext cx="1094975" cy="1094975"/>
          </a:xfrm>
          <a:prstGeom prst="rect">
            <a:avLst/>
          </a:prstGeom>
        </p:spPr>
      </p:pic>
    </p:spTree>
    <p:extLst>
      <p:ext uri="{BB962C8B-B14F-4D97-AF65-F5344CB8AC3E}">
        <p14:creationId xmlns:p14="http://schemas.microsoft.com/office/powerpoint/2010/main" val="423654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316598-B159-4FA7-ADF0-32539DB1B254}"/>
              </a:ext>
            </a:extLst>
          </p:cNvPr>
          <p:cNvSpPr>
            <a:spLocks noGrp="1"/>
          </p:cNvSpPr>
          <p:nvPr>
            <p:ph type="title"/>
          </p:nvPr>
        </p:nvSpPr>
        <p:spPr/>
        <p:txBody>
          <a:bodyPr/>
          <a:lstStyle/>
          <a:p>
            <a:r>
              <a:rPr lang="sv-SE" dirty="0"/>
              <a:t>Skapa aktiviteter &amp; Registrera närvaro</a:t>
            </a:r>
          </a:p>
        </p:txBody>
      </p:sp>
      <p:pic>
        <p:nvPicPr>
          <p:cNvPr id="5" name="Bildobjekt 4" descr="En bild som visar tecken, utomhus, text, sitter&#10;&#10;Automatiskt genererad beskrivning">
            <a:extLst>
              <a:ext uri="{FF2B5EF4-FFF2-40B4-BE49-F238E27FC236}">
                <a16:creationId xmlns:a16="http://schemas.microsoft.com/office/drawing/2014/main" id="{C1FA80A7-6048-4942-A8AC-E0C7FF4DCAC5}"/>
              </a:ext>
            </a:extLst>
          </p:cNvPr>
          <p:cNvPicPr>
            <a:picLocks noChangeAspect="1"/>
          </p:cNvPicPr>
          <p:nvPr/>
        </p:nvPicPr>
        <p:blipFill>
          <a:blip r:embed="rId2"/>
          <a:stretch>
            <a:fillRect/>
          </a:stretch>
        </p:blipFill>
        <p:spPr>
          <a:xfrm>
            <a:off x="10608411" y="365125"/>
            <a:ext cx="1032047" cy="1032047"/>
          </a:xfrm>
          <a:prstGeom prst="rect">
            <a:avLst/>
          </a:prstGeom>
        </p:spPr>
      </p:pic>
      <p:grpSp>
        <p:nvGrpSpPr>
          <p:cNvPr id="8" name="Group 7">
            <a:extLst>
              <a:ext uri="{FF2B5EF4-FFF2-40B4-BE49-F238E27FC236}">
                <a16:creationId xmlns:a16="http://schemas.microsoft.com/office/drawing/2014/main" id="{E6BB1A4B-0A5A-B250-B6D3-210B8E000D21}"/>
              </a:ext>
            </a:extLst>
          </p:cNvPr>
          <p:cNvGrpSpPr/>
          <p:nvPr/>
        </p:nvGrpSpPr>
        <p:grpSpPr>
          <a:xfrm>
            <a:off x="1143679" y="1690688"/>
            <a:ext cx="1710367" cy="3703515"/>
            <a:chOff x="1712297" y="1859725"/>
            <a:chExt cx="2025675" cy="4386262"/>
          </a:xfrm>
        </p:grpSpPr>
        <p:pic>
          <p:nvPicPr>
            <p:cNvPr id="1026" name="Picture 2">
              <a:extLst>
                <a:ext uri="{FF2B5EF4-FFF2-40B4-BE49-F238E27FC236}">
                  <a16:creationId xmlns:a16="http://schemas.microsoft.com/office/drawing/2014/main" id="{05F2C2F8-3BB9-C403-8E3E-E1BD47E05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297" y="1859725"/>
              <a:ext cx="2025675"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D3B0AE5C-DC81-00EC-5DDF-21069F6D797D}"/>
                </a:ext>
              </a:extLst>
            </p:cNvPr>
            <p:cNvSpPr/>
            <p:nvPr/>
          </p:nvSpPr>
          <p:spPr>
            <a:xfrm>
              <a:off x="1920240" y="3547872"/>
              <a:ext cx="1591363" cy="2834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934C5331-D2F7-748F-9DE6-909A05ED1938}"/>
              </a:ext>
            </a:extLst>
          </p:cNvPr>
          <p:cNvSpPr txBox="1"/>
          <p:nvPr/>
        </p:nvSpPr>
        <p:spPr>
          <a:xfrm>
            <a:off x="1143679" y="5593976"/>
            <a:ext cx="2129494" cy="461665"/>
          </a:xfrm>
          <a:prstGeom prst="rect">
            <a:avLst/>
          </a:prstGeom>
          <a:noFill/>
        </p:spPr>
        <p:txBody>
          <a:bodyPr wrap="none" rtlCol="0">
            <a:spAutoFit/>
          </a:bodyPr>
          <a:lstStyle/>
          <a:p>
            <a:r>
              <a:rPr lang="sv-SE" sz="1200" dirty="0"/>
              <a:t>Välj </a:t>
            </a:r>
            <a:r>
              <a:rPr lang="sv-SE" sz="1200" b="1" dirty="0">
                <a:solidFill>
                  <a:srgbClr val="FF0000"/>
                </a:solidFill>
              </a:rPr>
              <a:t>Utbildning</a:t>
            </a:r>
            <a:br>
              <a:rPr lang="sv-SE" sz="1200" dirty="0"/>
            </a:br>
            <a:r>
              <a:rPr lang="sv-SE" sz="1200" dirty="0"/>
              <a:t>Här redovisar du era aktiviteter</a:t>
            </a:r>
            <a:endParaRPr lang="en-GB" sz="1200" dirty="0"/>
          </a:p>
        </p:txBody>
      </p:sp>
      <p:sp>
        <p:nvSpPr>
          <p:cNvPr id="12" name="Arrow: Right 11">
            <a:extLst>
              <a:ext uri="{FF2B5EF4-FFF2-40B4-BE49-F238E27FC236}">
                <a16:creationId xmlns:a16="http://schemas.microsoft.com/office/drawing/2014/main" id="{5E066EF2-CCE2-9710-BAA7-1A41AA3CB32D}"/>
              </a:ext>
            </a:extLst>
          </p:cNvPr>
          <p:cNvSpPr/>
          <p:nvPr/>
        </p:nvSpPr>
        <p:spPr>
          <a:xfrm>
            <a:off x="2988135" y="3255829"/>
            <a:ext cx="607039" cy="646331"/>
          </a:xfrm>
          <a:prstGeom prst="rightArrow">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92D53C53-B80D-0E0E-3EF2-7DD928362F96}"/>
              </a:ext>
            </a:extLst>
          </p:cNvPr>
          <p:cNvSpPr txBox="1"/>
          <p:nvPr/>
        </p:nvSpPr>
        <p:spPr>
          <a:xfrm>
            <a:off x="5461479" y="1368352"/>
            <a:ext cx="764376" cy="276999"/>
          </a:xfrm>
          <a:prstGeom prst="rect">
            <a:avLst/>
          </a:prstGeom>
          <a:noFill/>
        </p:spPr>
        <p:txBody>
          <a:bodyPr wrap="none" rtlCol="0">
            <a:spAutoFit/>
          </a:bodyPr>
          <a:lstStyle/>
          <a:p>
            <a:r>
              <a:rPr lang="sv-SE" sz="1200" dirty="0"/>
              <a:t>Två Flikar</a:t>
            </a:r>
            <a:endParaRPr lang="en-GB" sz="1200" dirty="0"/>
          </a:p>
        </p:txBody>
      </p:sp>
      <p:sp>
        <p:nvSpPr>
          <p:cNvPr id="18" name="TextBox 17">
            <a:extLst>
              <a:ext uri="{FF2B5EF4-FFF2-40B4-BE49-F238E27FC236}">
                <a16:creationId xmlns:a16="http://schemas.microsoft.com/office/drawing/2014/main" id="{3B27A870-9741-286E-6716-999BC3C84C86}"/>
              </a:ext>
            </a:extLst>
          </p:cNvPr>
          <p:cNvSpPr txBox="1"/>
          <p:nvPr/>
        </p:nvSpPr>
        <p:spPr>
          <a:xfrm>
            <a:off x="6074464" y="5292546"/>
            <a:ext cx="2806922" cy="1200329"/>
          </a:xfrm>
          <a:prstGeom prst="rect">
            <a:avLst/>
          </a:prstGeom>
          <a:noFill/>
        </p:spPr>
        <p:txBody>
          <a:bodyPr wrap="none" rtlCol="0">
            <a:spAutoFit/>
          </a:bodyPr>
          <a:lstStyle/>
          <a:p>
            <a:r>
              <a:rPr lang="sv-SE" sz="1200" b="1" dirty="0">
                <a:solidFill>
                  <a:srgbClr val="FF0000"/>
                </a:solidFill>
              </a:rPr>
              <a:t>Hantera Utbildningar (1)</a:t>
            </a:r>
            <a:br>
              <a:rPr lang="sv-SE" sz="1200" dirty="0"/>
            </a:br>
            <a:r>
              <a:rPr lang="sv-SE" sz="1200" dirty="0"/>
              <a:t>Här skall finnas två fördefinierade grupper.</a:t>
            </a:r>
            <a:br>
              <a:rPr lang="sv-SE" sz="1200" dirty="0"/>
            </a:br>
            <a:r>
              <a:rPr lang="sv-SE" sz="1200" b="1" dirty="0"/>
              <a:t>Spelar- och Ledarutbildning </a:t>
            </a:r>
            <a:r>
              <a:rPr lang="sv-SE" sz="1200" dirty="0"/>
              <a:t>för </a:t>
            </a:r>
            <a:r>
              <a:rPr lang="sv-SE" sz="1200" i="1" dirty="0"/>
              <a:t>Ditt lag</a:t>
            </a:r>
          </a:p>
          <a:p>
            <a:r>
              <a:rPr lang="sv-SE" sz="1200" dirty="0"/>
              <a:t>Tryck på önskad grupp för att skapa </a:t>
            </a:r>
            <a:br>
              <a:rPr lang="sv-SE" sz="1200" dirty="0"/>
            </a:br>
            <a:r>
              <a:rPr lang="sv-SE" sz="1200" dirty="0"/>
              <a:t>ny aktivitet (2).</a:t>
            </a:r>
          </a:p>
          <a:p>
            <a:endParaRPr lang="en-GB" sz="1200" i="1" dirty="0"/>
          </a:p>
        </p:txBody>
      </p:sp>
      <p:sp>
        <p:nvSpPr>
          <p:cNvPr id="19" name="TextBox 18">
            <a:extLst>
              <a:ext uri="{FF2B5EF4-FFF2-40B4-BE49-F238E27FC236}">
                <a16:creationId xmlns:a16="http://schemas.microsoft.com/office/drawing/2014/main" id="{956C0BF3-5EAC-B301-A68B-497A3A95EB89}"/>
              </a:ext>
            </a:extLst>
          </p:cNvPr>
          <p:cNvSpPr txBox="1"/>
          <p:nvPr/>
        </p:nvSpPr>
        <p:spPr>
          <a:xfrm>
            <a:off x="3766332" y="5313371"/>
            <a:ext cx="2308132" cy="1015663"/>
          </a:xfrm>
          <a:prstGeom prst="rect">
            <a:avLst/>
          </a:prstGeom>
          <a:noFill/>
        </p:spPr>
        <p:txBody>
          <a:bodyPr wrap="none" rtlCol="0">
            <a:spAutoFit/>
          </a:bodyPr>
          <a:lstStyle/>
          <a:p>
            <a:r>
              <a:rPr lang="sv-SE" sz="1200" b="1" dirty="0">
                <a:solidFill>
                  <a:srgbClr val="FF0000"/>
                </a:solidFill>
              </a:rPr>
              <a:t>Närvaro Tillfällen (3)</a:t>
            </a:r>
            <a:br>
              <a:rPr lang="sv-SE" sz="1200" dirty="0"/>
            </a:br>
            <a:r>
              <a:rPr lang="sv-SE" sz="1200" dirty="0"/>
              <a:t>När man skapat en aktivitet </a:t>
            </a:r>
            <a:br>
              <a:rPr lang="sv-SE" sz="1200" dirty="0"/>
            </a:br>
            <a:r>
              <a:rPr lang="sv-SE" sz="1200" dirty="0"/>
              <a:t>dyker den upp här.</a:t>
            </a:r>
            <a:br>
              <a:rPr lang="sv-SE" sz="1200" dirty="0"/>
            </a:br>
            <a:r>
              <a:rPr lang="sv-SE" sz="1200" dirty="0"/>
              <a:t>Gå sen in på resp. aktivitet (4) och</a:t>
            </a:r>
            <a:br>
              <a:rPr lang="sv-SE" sz="1200" dirty="0"/>
            </a:br>
            <a:r>
              <a:rPr lang="sv-SE" sz="1200" b="1" dirty="0"/>
              <a:t>registrera/justera</a:t>
            </a:r>
            <a:r>
              <a:rPr lang="sv-SE" sz="1200" dirty="0"/>
              <a:t> närvaro.</a:t>
            </a:r>
            <a:endParaRPr lang="en-GB" sz="1200" i="1" dirty="0"/>
          </a:p>
        </p:txBody>
      </p:sp>
      <p:sp>
        <p:nvSpPr>
          <p:cNvPr id="20" name="Arrow: Right 19">
            <a:extLst>
              <a:ext uri="{FF2B5EF4-FFF2-40B4-BE49-F238E27FC236}">
                <a16:creationId xmlns:a16="http://schemas.microsoft.com/office/drawing/2014/main" id="{DAFAD707-EA06-A17B-740F-A51D16666795}"/>
              </a:ext>
            </a:extLst>
          </p:cNvPr>
          <p:cNvSpPr/>
          <p:nvPr/>
        </p:nvSpPr>
        <p:spPr>
          <a:xfrm>
            <a:off x="8083908" y="3227714"/>
            <a:ext cx="607039" cy="646331"/>
          </a:xfrm>
          <a:prstGeom prst="rightArrow">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EE769649-1484-8A03-134E-B4E167353855}"/>
              </a:ext>
            </a:extLst>
          </p:cNvPr>
          <p:cNvGrpSpPr/>
          <p:nvPr/>
        </p:nvGrpSpPr>
        <p:grpSpPr>
          <a:xfrm>
            <a:off x="6096000" y="1724692"/>
            <a:ext cx="1818320" cy="3333666"/>
            <a:chOff x="6844442" y="1294671"/>
            <a:chExt cx="1818320" cy="3333666"/>
          </a:xfrm>
        </p:grpSpPr>
        <p:grpSp>
          <p:nvGrpSpPr>
            <p:cNvPr id="15" name="Group 14">
              <a:extLst>
                <a:ext uri="{FF2B5EF4-FFF2-40B4-BE49-F238E27FC236}">
                  <a16:creationId xmlns:a16="http://schemas.microsoft.com/office/drawing/2014/main" id="{B81584BA-EF1D-ACF0-5E9E-8E04A2E1F122}"/>
                </a:ext>
              </a:extLst>
            </p:cNvPr>
            <p:cNvGrpSpPr/>
            <p:nvPr/>
          </p:nvGrpSpPr>
          <p:grpSpPr>
            <a:xfrm>
              <a:off x="6844442" y="1294671"/>
              <a:ext cx="1818320" cy="3333666"/>
              <a:chOff x="6844442" y="1263319"/>
              <a:chExt cx="1818320" cy="3333666"/>
            </a:xfrm>
          </p:grpSpPr>
          <p:pic>
            <p:nvPicPr>
              <p:cNvPr id="1028" name="Picture 4">
                <a:extLst>
                  <a:ext uri="{FF2B5EF4-FFF2-40B4-BE49-F238E27FC236}">
                    <a16:creationId xmlns:a16="http://schemas.microsoft.com/office/drawing/2014/main" id="{6E9C293F-7F40-3A95-5CD8-C518A0ADAE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6837"/>
              <a:stretch/>
            </p:blipFill>
            <p:spPr bwMode="auto">
              <a:xfrm>
                <a:off x="6844442" y="1263319"/>
                <a:ext cx="1818320" cy="170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a:extLst>
                  <a:ext uri="{FF2B5EF4-FFF2-40B4-BE49-F238E27FC236}">
                    <a16:creationId xmlns:a16="http://schemas.microsoft.com/office/drawing/2014/main" id="{18345489-7B06-94D8-6B51-13174C4646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8656"/>
              <a:stretch/>
            </p:blipFill>
            <p:spPr bwMode="auto">
              <a:xfrm>
                <a:off x="6844442" y="2966037"/>
                <a:ext cx="1818320" cy="16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Rounded Corners 16">
              <a:extLst>
                <a:ext uri="{FF2B5EF4-FFF2-40B4-BE49-F238E27FC236}">
                  <a16:creationId xmlns:a16="http://schemas.microsoft.com/office/drawing/2014/main" id="{EF2571BE-2DF4-A76C-691A-869A487EFBAF}"/>
                </a:ext>
              </a:extLst>
            </p:cNvPr>
            <p:cNvSpPr/>
            <p:nvPr/>
          </p:nvSpPr>
          <p:spPr>
            <a:xfrm>
              <a:off x="7734978" y="1704075"/>
              <a:ext cx="927784" cy="23934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BF36B70E-40D3-D145-8735-0BE1C7CF351A}"/>
                </a:ext>
              </a:extLst>
            </p:cNvPr>
            <p:cNvSpPr/>
            <p:nvPr/>
          </p:nvSpPr>
          <p:spPr>
            <a:xfrm>
              <a:off x="6882168" y="2330436"/>
              <a:ext cx="1710398" cy="66695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TextBox 21">
            <a:extLst>
              <a:ext uri="{FF2B5EF4-FFF2-40B4-BE49-F238E27FC236}">
                <a16:creationId xmlns:a16="http://schemas.microsoft.com/office/drawing/2014/main" id="{297D8253-61E1-F788-EDEB-C71ECAAC1CDE}"/>
              </a:ext>
            </a:extLst>
          </p:cNvPr>
          <p:cNvSpPr txBox="1"/>
          <p:nvPr/>
        </p:nvSpPr>
        <p:spPr>
          <a:xfrm flipH="1">
            <a:off x="7944337" y="2120047"/>
            <a:ext cx="273189" cy="276999"/>
          </a:xfrm>
          <a:prstGeom prst="rect">
            <a:avLst/>
          </a:prstGeom>
          <a:noFill/>
        </p:spPr>
        <p:txBody>
          <a:bodyPr wrap="square" rtlCol="0">
            <a:spAutoFit/>
          </a:bodyPr>
          <a:lstStyle/>
          <a:p>
            <a:r>
              <a:rPr lang="sv-SE" sz="1200" dirty="0"/>
              <a:t>1</a:t>
            </a:r>
            <a:endParaRPr lang="en-GB" sz="1200" dirty="0"/>
          </a:p>
        </p:txBody>
      </p:sp>
      <p:sp>
        <p:nvSpPr>
          <p:cNvPr id="23" name="TextBox 22">
            <a:extLst>
              <a:ext uri="{FF2B5EF4-FFF2-40B4-BE49-F238E27FC236}">
                <a16:creationId xmlns:a16="http://schemas.microsoft.com/office/drawing/2014/main" id="{4EEAEF8E-5296-609A-2E80-E1618A68707A}"/>
              </a:ext>
            </a:extLst>
          </p:cNvPr>
          <p:cNvSpPr txBox="1"/>
          <p:nvPr/>
        </p:nvSpPr>
        <p:spPr>
          <a:xfrm flipH="1">
            <a:off x="7916539" y="2952493"/>
            <a:ext cx="273189" cy="276999"/>
          </a:xfrm>
          <a:prstGeom prst="rect">
            <a:avLst/>
          </a:prstGeom>
          <a:noFill/>
        </p:spPr>
        <p:txBody>
          <a:bodyPr wrap="square" rtlCol="0">
            <a:spAutoFit/>
          </a:bodyPr>
          <a:lstStyle/>
          <a:p>
            <a:r>
              <a:rPr lang="sv-SE" sz="1200" dirty="0"/>
              <a:t>2</a:t>
            </a:r>
            <a:endParaRPr lang="en-GB" sz="1200" dirty="0"/>
          </a:p>
        </p:txBody>
      </p:sp>
      <p:grpSp>
        <p:nvGrpSpPr>
          <p:cNvPr id="27" name="Group 26">
            <a:extLst>
              <a:ext uri="{FF2B5EF4-FFF2-40B4-BE49-F238E27FC236}">
                <a16:creationId xmlns:a16="http://schemas.microsoft.com/office/drawing/2014/main" id="{498A6CBF-FF66-1CCC-1A27-71C5FFA1B990}"/>
              </a:ext>
            </a:extLst>
          </p:cNvPr>
          <p:cNvGrpSpPr/>
          <p:nvPr/>
        </p:nvGrpSpPr>
        <p:grpSpPr>
          <a:xfrm>
            <a:off x="3521427" y="1722074"/>
            <a:ext cx="2101465" cy="3333666"/>
            <a:chOff x="4516550" y="1294672"/>
            <a:chExt cx="2101465" cy="3333666"/>
          </a:xfrm>
        </p:grpSpPr>
        <p:pic>
          <p:nvPicPr>
            <p:cNvPr id="1027" name="Picture 3">
              <a:extLst>
                <a:ext uri="{FF2B5EF4-FFF2-40B4-BE49-F238E27FC236}">
                  <a16:creationId xmlns:a16="http://schemas.microsoft.com/office/drawing/2014/main" id="{0E8C1143-D694-810E-B350-7E3C1A84B8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128"/>
            <a:stretch/>
          </p:blipFill>
          <p:spPr bwMode="auto">
            <a:xfrm>
              <a:off x="4828597" y="1294672"/>
              <a:ext cx="1789418" cy="333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Rounded Corners 15">
              <a:extLst>
                <a:ext uri="{FF2B5EF4-FFF2-40B4-BE49-F238E27FC236}">
                  <a16:creationId xmlns:a16="http://schemas.microsoft.com/office/drawing/2014/main" id="{5E368E72-AA56-71BD-236D-081A9E38C58E}"/>
                </a:ext>
              </a:extLst>
            </p:cNvPr>
            <p:cNvSpPr/>
            <p:nvPr/>
          </p:nvSpPr>
          <p:spPr>
            <a:xfrm>
              <a:off x="4828597" y="1701123"/>
              <a:ext cx="857588" cy="23934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98D9F16-8F3D-BCCB-0018-E811C662033F}"/>
                </a:ext>
              </a:extLst>
            </p:cNvPr>
            <p:cNvSpPr txBox="1"/>
            <p:nvPr/>
          </p:nvSpPr>
          <p:spPr>
            <a:xfrm flipH="1">
              <a:off x="4522986" y="1692646"/>
              <a:ext cx="273189" cy="276999"/>
            </a:xfrm>
            <a:prstGeom prst="rect">
              <a:avLst/>
            </a:prstGeom>
            <a:noFill/>
          </p:spPr>
          <p:txBody>
            <a:bodyPr wrap="square" rtlCol="0">
              <a:spAutoFit/>
            </a:bodyPr>
            <a:lstStyle/>
            <a:p>
              <a:r>
                <a:rPr lang="sv-SE" sz="1200" dirty="0"/>
                <a:t>3</a:t>
              </a:r>
              <a:endParaRPr lang="en-GB" sz="1200" dirty="0"/>
            </a:p>
          </p:txBody>
        </p:sp>
        <p:sp>
          <p:nvSpPr>
            <p:cNvPr id="25" name="TextBox 24">
              <a:extLst>
                <a:ext uri="{FF2B5EF4-FFF2-40B4-BE49-F238E27FC236}">
                  <a16:creationId xmlns:a16="http://schemas.microsoft.com/office/drawing/2014/main" id="{D95BBB34-D2FD-7B15-ED5D-FC6B4A69FBA1}"/>
                </a:ext>
              </a:extLst>
            </p:cNvPr>
            <p:cNvSpPr txBox="1"/>
            <p:nvPr/>
          </p:nvSpPr>
          <p:spPr>
            <a:xfrm flipH="1">
              <a:off x="4516550" y="2432879"/>
              <a:ext cx="273189" cy="276999"/>
            </a:xfrm>
            <a:prstGeom prst="rect">
              <a:avLst/>
            </a:prstGeom>
            <a:noFill/>
          </p:spPr>
          <p:txBody>
            <a:bodyPr wrap="square" rtlCol="0">
              <a:spAutoFit/>
            </a:bodyPr>
            <a:lstStyle/>
            <a:p>
              <a:r>
                <a:rPr lang="sv-SE" sz="1200" dirty="0"/>
                <a:t>4</a:t>
              </a:r>
              <a:endParaRPr lang="en-GB" sz="1200" dirty="0"/>
            </a:p>
          </p:txBody>
        </p:sp>
        <p:sp>
          <p:nvSpPr>
            <p:cNvPr id="26" name="Rectangle: Rounded Corners 25">
              <a:extLst>
                <a:ext uri="{FF2B5EF4-FFF2-40B4-BE49-F238E27FC236}">
                  <a16:creationId xmlns:a16="http://schemas.microsoft.com/office/drawing/2014/main" id="{559A1AF3-D5CA-53F5-49F7-CB9E85193A0E}"/>
                </a:ext>
              </a:extLst>
            </p:cNvPr>
            <p:cNvSpPr/>
            <p:nvPr/>
          </p:nvSpPr>
          <p:spPr>
            <a:xfrm>
              <a:off x="4877839" y="2283972"/>
              <a:ext cx="1710398" cy="51811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9" name="Picture 5">
            <a:extLst>
              <a:ext uri="{FF2B5EF4-FFF2-40B4-BE49-F238E27FC236}">
                <a16:creationId xmlns:a16="http://schemas.microsoft.com/office/drawing/2014/main" id="{28264EB7-ED65-7785-D714-F8C2939B176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1289"/>
          <a:stretch/>
        </p:blipFill>
        <p:spPr bwMode="auto">
          <a:xfrm>
            <a:off x="9092397" y="1315322"/>
            <a:ext cx="1780349" cy="341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C5FD0762-0D08-D321-8173-3D76E5DBB03E}"/>
              </a:ext>
            </a:extLst>
          </p:cNvPr>
          <p:cNvSpPr txBox="1"/>
          <p:nvPr/>
        </p:nvSpPr>
        <p:spPr>
          <a:xfrm>
            <a:off x="9028096" y="4777561"/>
            <a:ext cx="3103414" cy="2123658"/>
          </a:xfrm>
          <a:prstGeom prst="rect">
            <a:avLst/>
          </a:prstGeom>
          <a:noFill/>
        </p:spPr>
        <p:txBody>
          <a:bodyPr wrap="none" rtlCol="0">
            <a:spAutoFit/>
          </a:bodyPr>
          <a:lstStyle/>
          <a:p>
            <a:r>
              <a:rPr lang="sv-SE" sz="1200" b="1" dirty="0">
                <a:solidFill>
                  <a:srgbClr val="FF0000"/>
                </a:solidFill>
              </a:rPr>
              <a:t>Utbildningstillfällen</a:t>
            </a:r>
            <a:br>
              <a:rPr lang="sv-SE" sz="1200" dirty="0"/>
            </a:br>
            <a:r>
              <a:rPr lang="sv-SE" sz="1200" b="1" dirty="0"/>
              <a:t>Skapa ny aktivitet </a:t>
            </a:r>
            <a:r>
              <a:rPr lang="sv-SE" sz="1200" dirty="0"/>
              <a:t>(5)</a:t>
            </a:r>
            <a:br>
              <a:rPr lang="sv-SE" sz="1200" dirty="0"/>
            </a:br>
            <a:r>
              <a:rPr lang="sv-SE" sz="1200" dirty="0"/>
              <a:t>Fyll i datum, tid och plats =&gt; </a:t>
            </a:r>
            <a:r>
              <a:rPr lang="sv-SE" sz="1200" b="1" i="1" dirty="0"/>
              <a:t>Spara</a:t>
            </a:r>
            <a:br>
              <a:rPr lang="sv-SE" sz="1200" dirty="0"/>
            </a:br>
            <a:r>
              <a:rPr lang="sv-SE" sz="1200" dirty="0"/>
              <a:t>=&gt; Aktiviteten dyker upp i listan och i </a:t>
            </a:r>
            <a:br>
              <a:rPr lang="sv-SE" sz="1200" dirty="0"/>
            </a:br>
            <a:r>
              <a:rPr lang="sv-SE" sz="1200" b="1" dirty="0">
                <a:solidFill>
                  <a:srgbClr val="FF0000"/>
                </a:solidFill>
              </a:rPr>
              <a:t>Närvaro Tillfällen </a:t>
            </a:r>
            <a:r>
              <a:rPr lang="sv-SE" sz="1200" dirty="0"/>
              <a:t>(3). </a:t>
            </a:r>
          </a:p>
          <a:p>
            <a:r>
              <a:rPr lang="sv-SE" sz="1200" dirty="0"/>
              <a:t>Tryck på Aktiviteten i listan (7) – här finns en </a:t>
            </a:r>
            <a:br>
              <a:rPr lang="sv-SE" sz="1200" dirty="0"/>
            </a:br>
            <a:r>
              <a:rPr lang="sv-SE" sz="1200" dirty="0"/>
              <a:t>knapp </a:t>
            </a:r>
            <a:r>
              <a:rPr lang="sv-SE" sz="1200" b="1" i="1" dirty="0"/>
              <a:t>Närvaro</a:t>
            </a:r>
            <a:r>
              <a:rPr lang="sv-SE" sz="1200" dirty="0"/>
              <a:t>=&gt; registrera närvaro.</a:t>
            </a:r>
            <a:br>
              <a:rPr lang="sv-SE" sz="1200" dirty="0"/>
            </a:br>
            <a:r>
              <a:rPr lang="sv-SE" sz="1200" dirty="0"/>
              <a:t>När man är klar att redovisa in </a:t>
            </a:r>
            <a:br>
              <a:rPr lang="sv-SE" sz="1200" dirty="0"/>
            </a:br>
            <a:r>
              <a:rPr lang="sv-SE" sz="1200" dirty="0"/>
              <a:t>till SISU tryck </a:t>
            </a:r>
            <a:r>
              <a:rPr lang="sv-SE" sz="1200" b="1" i="1" dirty="0"/>
              <a:t>Slutför</a:t>
            </a:r>
            <a:r>
              <a:rPr lang="sv-SE" sz="1200" dirty="0"/>
              <a:t> (6)</a:t>
            </a:r>
            <a:br>
              <a:rPr lang="sv-SE" sz="1200" dirty="0"/>
            </a:br>
            <a:r>
              <a:rPr lang="sv-SE" sz="1200" b="1" dirty="0"/>
              <a:t>OBS! </a:t>
            </a:r>
            <a:r>
              <a:rPr lang="sv-SE" sz="1200" u="sng" dirty="0"/>
              <a:t>Man kan registrera aktiviteter i efterhand</a:t>
            </a:r>
          </a:p>
          <a:p>
            <a:endParaRPr lang="en-GB" sz="1200" i="1" dirty="0"/>
          </a:p>
        </p:txBody>
      </p:sp>
      <p:sp>
        <p:nvSpPr>
          <p:cNvPr id="30" name="TextBox 29">
            <a:extLst>
              <a:ext uri="{FF2B5EF4-FFF2-40B4-BE49-F238E27FC236}">
                <a16:creationId xmlns:a16="http://schemas.microsoft.com/office/drawing/2014/main" id="{DE4D7A9E-7BEE-3E30-3EC9-C0A567D08FC4}"/>
              </a:ext>
            </a:extLst>
          </p:cNvPr>
          <p:cNvSpPr txBox="1"/>
          <p:nvPr/>
        </p:nvSpPr>
        <p:spPr>
          <a:xfrm flipH="1">
            <a:off x="10872746" y="2448930"/>
            <a:ext cx="273189" cy="276999"/>
          </a:xfrm>
          <a:prstGeom prst="rect">
            <a:avLst/>
          </a:prstGeom>
          <a:noFill/>
        </p:spPr>
        <p:txBody>
          <a:bodyPr wrap="square" rtlCol="0">
            <a:spAutoFit/>
          </a:bodyPr>
          <a:lstStyle/>
          <a:p>
            <a:r>
              <a:rPr lang="sv-SE" sz="1200" dirty="0"/>
              <a:t>5</a:t>
            </a:r>
            <a:endParaRPr lang="en-GB" sz="1200" dirty="0"/>
          </a:p>
        </p:txBody>
      </p:sp>
      <p:sp>
        <p:nvSpPr>
          <p:cNvPr id="31" name="Rectangle: Rounded Corners 30">
            <a:extLst>
              <a:ext uri="{FF2B5EF4-FFF2-40B4-BE49-F238E27FC236}">
                <a16:creationId xmlns:a16="http://schemas.microsoft.com/office/drawing/2014/main" id="{8996168E-F107-D08F-2796-3C77EA3B1262}"/>
              </a:ext>
            </a:extLst>
          </p:cNvPr>
          <p:cNvSpPr/>
          <p:nvPr/>
        </p:nvSpPr>
        <p:spPr>
          <a:xfrm>
            <a:off x="10608411" y="2472033"/>
            <a:ext cx="230052" cy="23934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27C36E58-C692-AE93-41F6-4E5F9B5408D4}"/>
              </a:ext>
            </a:extLst>
          </p:cNvPr>
          <p:cNvSpPr/>
          <p:nvPr/>
        </p:nvSpPr>
        <p:spPr>
          <a:xfrm>
            <a:off x="10387272" y="2128524"/>
            <a:ext cx="447058" cy="23934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0E96BC7A-B503-39E5-F34B-DA095876D600}"/>
              </a:ext>
            </a:extLst>
          </p:cNvPr>
          <p:cNvSpPr txBox="1"/>
          <p:nvPr/>
        </p:nvSpPr>
        <p:spPr>
          <a:xfrm flipH="1">
            <a:off x="10872746" y="2120046"/>
            <a:ext cx="273189" cy="276999"/>
          </a:xfrm>
          <a:prstGeom prst="rect">
            <a:avLst/>
          </a:prstGeom>
          <a:noFill/>
        </p:spPr>
        <p:txBody>
          <a:bodyPr wrap="square" rtlCol="0">
            <a:spAutoFit/>
          </a:bodyPr>
          <a:lstStyle/>
          <a:p>
            <a:r>
              <a:rPr lang="sv-SE" sz="1200" dirty="0"/>
              <a:t>6</a:t>
            </a:r>
            <a:endParaRPr lang="en-GB" sz="1200" dirty="0"/>
          </a:p>
        </p:txBody>
      </p:sp>
      <p:sp>
        <p:nvSpPr>
          <p:cNvPr id="3" name="Rectangle: Rounded Corners 2">
            <a:extLst>
              <a:ext uri="{FF2B5EF4-FFF2-40B4-BE49-F238E27FC236}">
                <a16:creationId xmlns:a16="http://schemas.microsoft.com/office/drawing/2014/main" id="{9F4B699C-81CE-F28C-30AE-BCAF7D07A0C0}"/>
              </a:ext>
            </a:extLst>
          </p:cNvPr>
          <p:cNvSpPr/>
          <p:nvPr/>
        </p:nvSpPr>
        <p:spPr>
          <a:xfrm>
            <a:off x="9123932" y="2841108"/>
            <a:ext cx="1710398" cy="35910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236035BE-7CB5-9E93-0D73-81780D935FB3}"/>
              </a:ext>
            </a:extLst>
          </p:cNvPr>
          <p:cNvSpPr txBox="1"/>
          <p:nvPr/>
        </p:nvSpPr>
        <p:spPr>
          <a:xfrm flipH="1">
            <a:off x="10872746" y="2882158"/>
            <a:ext cx="273189" cy="276999"/>
          </a:xfrm>
          <a:prstGeom prst="rect">
            <a:avLst/>
          </a:prstGeom>
          <a:noFill/>
        </p:spPr>
        <p:txBody>
          <a:bodyPr wrap="square" rtlCol="0">
            <a:spAutoFit/>
          </a:bodyPr>
          <a:lstStyle/>
          <a:p>
            <a:r>
              <a:rPr lang="sv-SE" sz="1200" dirty="0"/>
              <a:t>7</a:t>
            </a:r>
            <a:endParaRPr lang="en-GB" sz="1200" dirty="0"/>
          </a:p>
        </p:txBody>
      </p:sp>
    </p:spTree>
    <p:extLst>
      <p:ext uri="{BB962C8B-B14F-4D97-AF65-F5344CB8AC3E}">
        <p14:creationId xmlns:p14="http://schemas.microsoft.com/office/powerpoint/2010/main" val="1343854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316598-B159-4FA7-ADF0-32539DB1B254}"/>
              </a:ext>
            </a:extLst>
          </p:cNvPr>
          <p:cNvSpPr>
            <a:spLocks noGrp="1"/>
          </p:cNvSpPr>
          <p:nvPr>
            <p:ph type="title"/>
          </p:nvPr>
        </p:nvSpPr>
        <p:spPr/>
        <p:txBody>
          <a:bodyPr/>
          <a:lstStyle/>
          <a:p>
            <a:r>
              <a:rPr lang="sv-SE" dirty="0"/>
              <a:t>Administrera Deltagare</a:t>
            </a:r>
          </a:p>
        </p:txBody>
      </p:sp>
      <p:pic>
        <p:nvPicPr>
          <p:cNvPr id="5" name="Bildobjekt 4" descr="En bild som visar tecken, utomhus, text, sitter&#10;&#10;Automatiskt genererad beskrivning">
            <a:extLst>
              <a:ext uri="{FF2B5EF4-FFF2-40B4-BE49-F238E27FC236}">
                <a16:creationId xmlns:a16="http://schemas.microsoft.com/office/drawing/2014/main" id="{C1FA80A7-6048-4942-A8AC-E0C7FF4DCAC5}"/>
              </a:ext>
            </a:extLst>
          </p:cNvPr>
          <p:cNvPicPr>
            <a:picLocks noChangeAspect="1"/>
          </p:cNvPicPr>
          <p:nvPr/>
        </p:nvPicPr>
        <p:blipFill>
          <a:blip r:embed="rId2"/>
          <a:stretch>
            <a:fillRect/>
          </a:stretch>
        </p:blipFill>
        <p:spPr>
          <a:xfrm>
            <a:off x="10608411" y="365125"/>
            <a:ext cx="1032047" cy="1032047"/>
          </a:xfrm>
          <a:prstGeom prst="rect">
            <a:avLst/>
          </a:prstGeom>
        </p:spPr>
      </p:pic>
      <p:pic>
        <p:nvPicPr>
          <p:cNvPr id="1029" name="Picture 5">
            <a:extLst>
              <a:ext uri="{FF2B5EF4-FFF2-40B4-BE49-F238E27FC236}">
                <a16:creationId xmlns:a16="http://schemas.microsoft.com/office/drawing/2014/main" id="{28264EB7-ED65-7785-D714-F8C2939B17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289"/>
          <a:stretch/>
        </p:blipFill>
        <p:spPr bwMode="auto">
          <a:xfrm>
            <a:off x="6189304" y="2112363"/>
            <a:ext cx="1780349" cy="341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Rounded Corners 31">
            <a:extLst>
              <a:ext uri="{FF2B5EF4-FFF2-40B4-BE49-F238E27FC236}">
                <a16:creationId xmlns:a16="http://schemas.microsoft.com/office/drawing/2014/main" id="{27C36E58-C692-AE93-41F6-4E5F9B5408D4}"/>
              </a:ext>
            </a:extLst>
          </p:cNvPr>
          <p:cNvSpPr/>
          <p:nvPr/>
        </p:nvSpPr>
        <p:spPr>
          <a:xfrm>
            <a:off x="6855950" y="2535545"/>
            <a:ext cx="447058" cy="23934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0E96BC7A-B503-39E5-F34B-DA095876D600}"/>
              </a:ext>
            </a:extLst>
          </p:cNvPr>
          <p:cNvSpPr txBox="1"/>
          <p:nvPr/>
        </p:nvSpPr>
        <p:spPr>
          <a:xfrm flipH="1">
            <a:off x="7549310" y="1638116"/>
            <a:ext cx="273189" cy="276999"/>
          </a:xfrm>
          <a:prstGeom prst="rect">
            <a:avLst/>
          </a:prstGeom>
          <a:noFill/>
        </p:spPr>
        <p:txBody>
          <a:bodyPr wrap="square" rtlCol="0">
            <a:spAutoFit/>
          </a:bodyPr>
          <a:lstStyle/>
          <a:p>
            <a:r>
              <a:rPr lang="sv-SE" sz="1200" dirty="0"/>
              <a:t>8</a:t>
            </a:r>
            <a:endParaRPr lang="en-GB" sz="1200" dirty="0"/>
          </a:p>
        </p:txBody>
      </p:sp>
      <p:sp>
        <p:nvSpPr>
          <p:cNvPr id="3" name="Platshållare för innehåll 2">
            <a:extLst>
              <a:ext uri="{FF2B5EF4-FFF2-40B4-BE49-F238E27FC236}">
                <a16:creationId xmlns:a16="http://schemas.microsoft.com/office/drawing/2014/main" id="{83EC9D53-B991-7957-C143-E9AF8C7E838E}"/>
              </a:ext>
            </a:extLst>
          </p:cNvPr>
          <p:cNvSpPr txBox="1">
            <a:spLocks/>
          </p:cNvSpPr>
          <p:nvPr/>
        </p:nvSpPr>
        <p:spPr>
          <a:xfrm>
            <a:off x="716524" y="2006671"/>
            <a:ext cx="487053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sv-SE" sz="1800" dirty="0">
                <a:ea typeface="Calibri" panose="020F0502020204030204" pitchFamily="34" charset="0"/>
                <a:cs typeface="Calibri" panose="020F0502020204030204" pitchFamily="34" charset="0"/>
              </a:rPr>
              <a:t>Samtliga ledare är registrerade som </a:t>
            </a:r>
            <a:r>
              <a:rPr lang="sv-SE" sz="1800" b="1" i="1" dirty="0">
                <a:ea typeface="Calibri" panose="020F0502020204030204" pitchFamily="34" charset="0"/>
                <a:cs typeface="Calibri" panose="020F0502020204030204" pitchFamily="34" charset="0"/>
              </a:rPr>
              <a:t>Utbildare</a:t>
            </a:r>
            <a:r>
              <a:rPr lang="sv-SE" sz="1800" dirty="0">
                <a:ea typeface="Calibri" panose="020F0502020204030204" pitchFamily="34" charset="0"/>
                <a:cs typeface="Calibri" panose="020F0502020204030204" pitchFamily="34" charset="0"/>
              </a:rPr>
              <a:t> och kan </a:t>
            </a:r>
            <a:r>
              <a:rPr lang="sv-SE" sz="1800" i="1" dirty="0">
                <a:ea typeface="Calibri" panose="020F0502020204030204" pitchFamily="34" charset="0"/>
                <a:cs typeface="Calibri" panose="020F0502020204030204" pitchFamily="34" charset="0"/>
              </a:rPr>
              <a:t>Skapa aktiviteter </a:t>
            </a:r>
            <a:r>
              <a:rPr lang="sv-SE" sz="1800" dirty="0">
                <a:ea typeface="Calibri" panose="020F0502020204030204" pitchFamily="34" charset="0"/>
                <a:cs typeface="Calibri" panose="020F0502020204030204" pitchFamily="34" charset="0"/>
              </a:rPr>
              <a:t>och </a:t>
            </a:r>
            <a:r>
              <a:rPr lang="sv-SE" sz="1800" i="1" dirty="0">
                <a:ea typeface="Calibri" panose="020F0502020204030204" pitchFamily="34" charset="0"/>
                <a:cs typeface="Calibri" panose="020F0502020204030204" pitchFamily="34" charset="0"/>
              </a:rPr>
              <a:t>Registrera närvaro</a:t>
            </a:r>
            <a:br>
              <a:rPr lang="sv-SE" sz="1800" dirty="0">
                <a:ea typeface="Calibri" panose="020F0502020204030204" pitchFamily="34" charset="0"/>
                <a:cs typeface="Calibri" panose="020F0502020204030204" pitchFamily="34" charset="0"/>
              </a:rPr>
            </a:br>
            <a:br>
              <a:rPr lang="sv-SE" sz="1800" dirty="0">
                <a:ea typeface="Calibri" panose="020F0502020204030204" pitchFamily="34" charset="0"/>
                <a:cs typeface="Calibri" panose="020F0502020204030204" pitchFamily="34" charset="0"/>
              </a:rPr>
            </a:br>
            <a:r>
              <a:rPr lang="sv-SE" sz="1800" dirty="0">
                <a:ea typeface="Calibri" panose="020F0502020204030204" pitchFamily="34" charset="0"/>
                <a:cs typeface="Calibri" panose="020F0502020204030204" pitchFamily="34" charset="0"/>
              </a:rPr>
              <a:t>Går man in på fliken </a:t>
            </a:r>
            <a:r>
              <a:rPr lang="sv-SE" sz="1800" b="1" dirty="0">
                <a:ea typeface="Calibri" panose="020F0502020204030204" pitchFamily="34" charset="0"/>
                <a:cs typeface="Calibri" panose="020F0502020204030204" pitchFamily="34" charset="0"/>
              </a:rPr>
              <a:t>Deltagare</a:t>
            </a:r>
            <a:r>
              <a:rPr lang="sv-SE" sz="1800" dirty="0">
                <a:ea typeface="Calibri" panose="020F0502020204030204" pitchFamily="34" charset="0"/>
                <a:cs typeface="Calibri" panose="020F0502020204030204" pitchFamily="34" charset="0"/>
              </a:rPr>
              <a:t> (8) så finns här samtliga spelare och ledare i ert lag. Här kan man lägga till spelare/ledare samt ändra rättigheter och lägga till någon som Utbildare.</a:t>
            </a:r>
            <a:br>
              <a:rPr lang="sv-SE" sz="1800" dirty="0">
                <a:ea typeface="Calibri" panose="020F0502020204030204" pitchFamily="34" charset="0"/>
                <a:cs typeface="Calibri" panose="020F0502020204030204" pitchFamily="34" charset="0"/>
              </a:rPr>
            </a:br>
            <a:br>
              <a:rPr lang="sv-SE" sz="1800" dirty="0">
                <a:ea typeface="Calibri" panose="020F0502020204030204" pitchFamily="34" charset="0"/>
                <a:cs typeface="Calibri" panose="020F0502020204030204" pitchFamily="34" charset="0"/>
              </a:rPr>
            </a:br>
            <a:r>
              <a:rPr lang="sv-SE" sz="1800" dirty="0">
                <a:ea typeface="Calibri" panose="020F0502020204030204" pitchFamily="34" charset="0"/>
                <a:cs typeface="Calibri" panose="020F0502020204030204" pitchFamily="34" charset="0"/>
              </a:rPr>
              <a:t>Listan som med Deltagare i respektive grupp är skapade utifrån er hemsida på Laget.se.</a:t>
            </a:r>
            <a:br>
              <a:rPr lang="sv-SE" sz="1800" dirty="0">
                <a:ea typeface="Calibri" panose="020F0502020204030204" pitchFamily="34" charset="0"/>
                <a:cs typeface="Calibri" panose="020F0502020204030204" pitchFamily="34" charset="0"/>
              </a:rPr>
            </a:br>
            <a:endParaRPr lang="sv-SE" sz="1800" dirty="0">
              <a:ea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sv-SE" sz="1800" dirty="0">
              <a:ea typeface="Calibri" panose="020F0502020204030204" pitchFamily="34" charset="0"/>
              <a:cs typeface="Calibri" panose="020F0502020204030204" pitchFamily="34" charset="0"/>
            </a:endParaRPr>
          </a:p>
        </p:txBody>
      </p:sp>
      <p:cxnSp>
        <p:nvCxnSpPr>
          <p:cNvPr id="6" name="Straight Arrow Connector 5">
            <a:extLst>
              <a:ext uri="{FF2B5EF4-FFF2-40B4-BE49-F238E27FC236}">
                <a16:creationId xmlns:a16="http://schemas.microsoft.com/office/drawing/2014/main" id="{94CE6AA1-016C-2BB0-BA8F-365E81EE2BD2}"/>
              </a:ext>
            </a:extLst>
          </p:cNvPr>
          <p:cNvCxnSpPr>
            <a:cxnSpLocks/>
            <a:stCxn id="33" idx="2"/>
          </p:cNvCxnSpPr>
          <p:nvPr/>
        </p:nvCxnSpPr>
        <p:spPr>
          <a:xfrm flipH="1">
            <a:off x="7241532" y="1915115"/>
            <a:ext cx="444372" cy="63402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1" name="Rectangle 10">
            <a:extLst>
              <a:ext uri="{FF2B5EF4-FFF2-40B4-BE49-F238E27FC236}">
                <a16:creationId xmlns:a16="http://schemas.microsoft.com/office/drawing/2014/main" id="{CD180A1B-4395-FDF8-7B5D-AC2236758830}"/>
              </a:ext>
            </a:extLst>
          </p:cNvPr>
          <p:cNvSpPr/>
          <p:nvPr/>
        </p:nvSpPr>
        <p:spPr>
          <a:xfrm>
            <a:off x="6216852" y="3580760"/>
            <a:ext cx="1725251" cy="1813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i="1" dirty="0">
                <a:solidFill>
                  <a:schemeClr val="bg1">
                    <a:lumMod val="50000"/>
                  </a:schemeClr>
                </a:solidFill>
              </a:rPr>
              <a:t>Lista med samtliga ledare och spelare i ert lag</a:t>
            </a:r>
            <a:endParaRPr lang="en-GB" sz="1200" i="1" dirty="0">
              <a:solidFill>
                <a:schemeClr val="bg1">
                  <a:lumMod val="50000"/>
                </a:schemeClr>
              </a:solidFill>
            </a:endParaRPr>
          </a:p>
        </p:txBody>
      </p:sp>
    </p:spTree>
    <p:extLst>
      <p:ext uri="{BB962C8B-B14F-4D97-AF65-F5344CB8AC3E}">
        <p14:creationId xmlns:p14="http://schemas.microsoft.com/office/powerpoint/2010/main" val="169566596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fea2623-af8f-4fb8-b1cf-b63cc8e496aa}" enabled="1" method="Standard" siteId="{81fa766e-a349-4867-8bf4-ab35e250a08f}" contentBits="0" removed="0"/>
</clbl:labelList>
</file>

<file path=docProps/app.xml><?xml version="1.0" encoding="utf-8"?>
<Properties xmlns="http://schemas.openxmlformats.org/officeDocument/2006/extended-properties" xmlns:vt="http://schemas.openxmlformats.org/officeDocument/2006/docPropsVTypes">
  <TotalTime>2084</TotalTime>
  <Words>604</Words>
  <Application>Microsoft Office PowerPoint</Application>
  <PresentationFormat>Widescreen</PresentationFormat>
  <Paragraphs>31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Office-tema</vt:lpstr>
      <vt:lpstr>Lathund SISU/IdrottOnline App  Registrering av möten och utbildningar</vt:lpstr>
      <vt:lpstr>Varför?</vt:lpstr>
      <vt:lpstr>Nedladdning &amp; Login</vt:lpstr>
      <vt:lpstr>Skapa aktiviteter &amp; Registrera närvaro</vt:lpstr>
      <vt:lpstr>Administrera Deltagare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Arbetssätt och Roller IK Zenith DAM 2020</dc:title>
  <dc:creator>Andrén, Maria</dc:creator>
  <cp:lastModifiedBy>Andrén, Maria</cp:lastModifiedBy>
  <cp:revision>111</cp:revision>
  <cp:lastPrinted>2020-11-26T21:26:49Z</cp:lastPrinted>
  <dcterms:created xsi:type="dcterms:W3CDTF">2020-03-14T10:35:30Z</dcterms:created>
  <dcterms:modified xsi:type="dcterms:W3CDTF">2023-08-08T15:01:56Z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ea2623-af8f-4fb8-b1cf-b63cc8e496aa_Enabled">
    <vt:lpwstr>true</vt:lpwstr>
  </property>
  <property fmtid="{D5CDD505-2E9C-101B-9397-08002B2CF9AE}" pid="3" name="MSIP_Label_7fea2623-af8f-4fb8-b1cf-b63cc8e496aa_SetDate">
    <vt:lpwstr>2020-03-14T10:35:30Z</vt:lpwstr>
  </property>
  <property fmtid="{D5CDD505-2E9C-101B-9397-08002B2CF9AE}" pid="4" name="MSIP_Label_7fea2623-af8f-4fb8-b1cf-b63cc8e496aa_Method">
    <vt:lpwstr>Standard</vt:lpwstr>
  </property>
  <property fmtid="{D5CDD505-2E9C-101B-9397-08002B2CF9AE}" pid="5" name="MSIP_Label_7fea2623-af8f-4fb8-b1cf-b63cc8e496aa_Name">
    <vt:lpwstr>Internal</vt:lpwstr>
  </property>
  <property fmtid="{D5CDD505-2E9C-101B-9397-08002B2CF9AE}" pid="6" name="MSIP_Label_7fea2623-af8f-4fb8-b1cf-b63cc8e496aa_SiteId">
    <vt:lpwstr>81fa766e-a349-4867-8bf4-ab35e250a08f</vt:lpwstr>
  </property>
  <property fmtid="{D5CDD505-2E9C-101B-9397-08002B2CF9AE}" pid="7" name="MSIP_Label_7fea2623-af8f-4fb8-b1cf-b63cc8e496aa_ActionId">
    <vt:lpwstr>81312634-a5f4-4a9b-a755-0000a23ed804</vt:lpwstr>
  </property>
  <property fmtid="{D5CDD505-2E9C-101B-9397-08002B2CF9AE}" pid="8" name="MSIP_Label_7fea2623-af8f-4fb8-b1cf-b63cc8e496aa_ContentBits">
    <vt:lpwstr>0</vt:lpwstr>
  </property>
</Properties>
</file>