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handoutMasterIdLst>
    <p:handoutMasterId r:id="rId20"/>
  </p:handoutMasterIdLst>
  <p:sldIdLst>
    <p:sldId id="259" r:id="rId6"/>
    <p:sldId id="1346" r:id="rId7"/>
    <p:sldId id="1347" r:id="rId8"/>
    <p:sldId id="1349" r:id="rId9"/>
    <p:sldId id="1350" r:id="rId10"/>
    <p:sldId id="327" r:id="rId11"/>
    <p:sldId id="275" r:id="rId12"/>
    <p:sldId id="276" r:id="rId13"/>
    <p:sldId id="283" r:id="rId14"/>
    <p:sldId id="1351" r:id="rId15"/>
    <p:sldId id="1352" r:id="rId16"/>
    <p:sldId id="1353" r:id="rId17"/>
    <p:sldId id="314" r:id="rId18"/>
  </p:sldIdLst>
  <p:sldSz cx="9144000" cy="6858000" type="screen4x3"/>
  <p:notesSz cx="7315200" cy="96012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5262" autoAdjust="0"/>
  </p:normalViewPr>
  <p:slideViewPr>
    <p:cSldViewPr>
      <p:cViewPr varScale="1">
        <p:scale>
          <a:sx n="74" d="100"/>
          <a:sy n="74" d="100"/>
        </p:scale>
        <p:origin x="144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52" cy="48199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142924" y="0"/>
            <a:ext cx="3170551" cy="48199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296DA056-3097-4767-96A0-B15AC559D2BA}" type="datetimeFigureOut">
              <a:rPr lang="sv-SE" smtClean="0"/>
              <a:t>2024-06-12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119209"/>
            <a:ext cx="3170552" cy="48199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142924" y="9119209"/>
            <a:ext cx="3170551" cy="48199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1F8CB7AA-B379-465A-8C66-1E786E7923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828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90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19" tIns="47359" rIns="94719" bIns="47359" numCol="1" anchor="t" anchorCtr="0" compatLnSpc="1">
            <a:prstTxWarp prst="textNoShape">
              <a:avLst/>
            </a:prstTxWarp>
          </a:bodyPr>
          <a:lstStyle>
            <a:lvl1pPr defTabSz="9480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553" y="0"/>
            <a:ext cx="3170906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19" tIns="47359" rIns="94719" bIns="47359" numCol="1" anchor="t" anchorCtr="0" compatLnSpc="1">
            <a:prstTxWarp prst="textNoShape">
              <a:avLst/>
            </a:prstTxWarp>
          </a:bodyPr>
          <a:lstStyle>
            <a:lvl1pPr algn="r" defTabSz="9480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347" y="4561838"/>
            <a:ext cx="5852508" cy="431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19" tIns="47359" rIns="94719" bIns="47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9"/>
            <a:ext cx="317090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19" tIns="47359" rIns="94719" bIns="47359" numCol="1" anchor="b" anchorCtr="0" compatLnSpc="1">
            <a:prstTxWarp prst="textNoShape">
              <a:avLst/>
            </a:prstTxWarp>
          </a:bodyPr>
          <a:lstStyle>
            <a:lvl1pPr defTabSz="94800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553" y="9119069"/>
            <a:ext cx="3170906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19" tIns="47359" rIns="94719" bIns="47359" numCol="1" anchor="b" anchorCtr="0" compatLnSpc="1">
            <a:prstTxWarp prst="textNoShape">
              <a:avLst/>
            </a:prstTxWarp>
          </a:bodyPr>
          <a:lstStyle>
            <a:lvl1pPr algn="r" defTabSz="948004">
              <a:defRPr sz="1300">
                <a:latin typeface="Arial" charset="0"/>
              </a:defRPr>
            </a:lvl1pPr>
          </a:lstStyle>
          <a:p>
            <a:pPr>
              <a:defRPr/>
            </a:pPr>
            <a:fld id="{E8A78314-E330-435F-B8C7-C1764BC14B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2069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Skicka gärna</a:t>
            </a:r>
            <a:r>
              <a:rPr lang="sv-SE" baseline="0" dirty="0"/>
              <a:t> en påminnelse dagarna innan om deltagande! Lämpligt antal är 20-24 st.</a:t>
            </a:r>
          </a:p>
          <a:p>
            <a:endParaRPr lang="sv-SE" baseline="0" dirty="0"/>
          </a:p>
          <a:p>
            <a:r>
              <a:rPr lang="sv-SE" baseline="0" dirty="0"/>
              <a:t>Be deltagarna ta med sig sina barn som övningsgrupp samt ett USB för alla elektronisk dokumentation!</a:t>
            </a:r>
          </a:p>
          <a:p>
            <a:endParaRPr lang="sv-SE" dirty="0"/>
          </a:p>
          <a:p>
            <a:r>
              <a:rPr lang="sv-SE" dirty="0"/>
              <a:t>Hjälpmedel: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PC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Projektor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Uppkoppling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dirty="0"/>
              <a:t>Praktik: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Bollar (inomhus,</a:t>
            </a:r>
            <a:r>
              <a:rPr lang="sv-SE" baseline="0" dirty="0"/>
              <a:t> utomhus, max </a:t>
            </a:r>
            <a:r>
              <a:rPr lang="sv-SE" baseline="0" dirty="0" err="1"/>
              <a:t>stlk</a:t>
            </a:r>
            <a:r>
              <a:rPr lang="sv-SE" baseline="0" dirty="0"/>
              <a:t> 3 - gärna mindre)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baseline="0" dirty="0"/>
              <a:t>Västar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baseline="0" dirty="0"/>
              <a:t>Koner, kinahattar och plattor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baseline="0" dirty="0"/>
              <a:t>Stege,</a:t>
            </a:r>
            <a:r>
              <a:rPr lang="sv-SE" dirty="0"/>
              <a:t> </a:t>
            </a:r>
            <a:r>
              <a:rPr lang="sv-SE" baseline="0" dirty="0"/>
              <a:t>Häckar</a:t>
            </a:r>
            <a:r>
              <a:rPr lang="sv-SE" dirty="0"/>
              <a:t>, </a:t>
            </a:r>
            <a:r>
              <a:rPr lang="sv-SE" baseline="0" dirty="0"/>
              <a:t>Hopprep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Sarg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3 mot 3 mål (</a:t>
            </a:r>
            <a:r>
              <a:rPr lang="sv-SE" dirty="0" err="1"/>
              <a:t>Fun</a:t>
            </a:r>
            <a:r>
              <a:rPr lang="sv-SE" dirty="0"/>
              <a:t> to play)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1587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315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>
              <a:latin typeface="Arial" panose="020B0604020202020204" pitchFamily="34" charset="0"/>
            </a:endParaRPr>
          </a:p>
        </p:txBody>
      </p:sp>
      <p:sp>
        <p:nvSpPr>
          <p:cNvPr id="43315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80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5640" indent="-298323" defTabSz="9480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93292" indent="-238658" defTabSz="9480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70609" indent="-238658" defTabSz="9480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47926" indent="-238658" defTabSz="94800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5242" indent="-238658" defTabSz="948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02559" indent="-238658" defTabSz="948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79876" indent="-238658" defTabSz="948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57193" indent="-238658" defTabSz="94800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BFF603-B21F-4A16-9A27-8F8B94DCD5AE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7932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Spelformer Indelning</a:t>
            </a:r>
          </a:p>
          <a:p>
            <a:r>
              <a:rPr lang="sv-SE" dirty="0"/>
              <a:t>Nationellt numera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1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Spelformer Indelning</a:t>
            </a:r>
          </a:p>
          <a:p>
            <a:r>
              <a:rPr lang="sv-SE" dirty="0"/>
              <a:t>Nationellt numera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00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Spelformer Indelning</a:t>
            </a:r>
          </a:p>
          <a:p>
            <a:r>
              <a:rPr lang="sv-SE" dirty="0"/>
              <a:t>Nationellt numera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609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Spelformer Indelning</a:t>
            </a:r>
          </a:p>
          <a:p>
            <a:r>
              <a:rPr lang="sv-SE" dirty="0"/>
              <a:t>Nationellt numera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7336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Det viktigaste fysiska grundkvaliteterna för 6-7 år är:</a:t>
            </a:r>
          </a:p>
          <a:p>
            <a:pPr marL="249159" indent="-249159">
              <a:buFontTx/>
              <a:buAutoNum type="arabicPeriod"/>
              <a:defRPr/>
            </a:pPr>
            <a:r>
              <a:rPr lang="sv-SE" dirty="0"/>
              <a:t>Koordination</a:t>
            </a:r>
          </a:p>
          <a:p>
            <a:pPr marL="249159" indent="-249159">
              <a:buFontTx/>
              <a:buAutoNum type="arabicPeriod"/>
              <a:defRPr/>
            </a:pPr>
            <a:r>
              <a:rPr lang="sv-SE" dirty="0"/>
              <a:t>Snabbhet (spring i benen!)</a:t>
            </a:r>
          </a:p>
          <a:p>
            <a:pPr marL="249159" indent="-249159">
              <a:buFontTx/>
              <a:buAutoNum type="arabicPeriod"/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Skillnader </a:t>
            </a:r>
            <a:r>
              <a:rPr lang="sv-SE" dirty="0" err="1"/>
              <a:t>flick</a:t>
            </a:r>
            <a:r>
              <a:rPr lang="sv-SE" dirty="0"/>
              <a:t> och pojk? Nej!</a:t>
            </a:r>
          </a:p>
        </p:txBody>
      </p:sp>
    </p:spTree>
    <p:extLst>
      <p:ext uri="{BB962C8B-B14F-4D97-AF65-F5344CB8AC3E}">
        <p14:creationId xmlns:p14="http://schemas.microsoft.com/office/powerpoint/2010/main" val="415302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Planera</a:t>
            </a:r>
            <a:r>
              <a:rPr lang="sv-SE" baseline="0" dirty="0"/>
              <a:t> träningen utifrån ovanstående riktlinjer. </a:t>
            </a:r>
          </a:p>
          <a:p>
            <a:endParaRPr lang="sv-SE" baseline="0" dirty="0"/>
          </a:p>
          <a:p>
            <a:r>
              <a:rPr lang="sv-SE" baseline="0" dirty="0"/>
              <a:t>Många ledare och grupper, organiserade i stationer med rikligt med hjälpmedel ger bra förutsättningar!  </a:t>
            </a:r>
          </a:p>
          <a:p>
            <a:endParaRPr lang="sv-SE" baseline="0" dirty="0"/>
          </a:p>
          <a:p>
            <a:r>
              <a:rPr lang="sv-SE" baseline="0" dirty="0"/>
              <a:t>Köer är förbjudet! Aktivera barnen istället! Mycket spel!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5709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Förklara föräldramedverkan! Föräldrar</a:t>
            </a:r>
            <a:r>
              <a:rPr lang="sv-SE" baseline="0" dirty="0"/>
              <a:t> deltar – en spelare, en förälder.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Fördelar: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Hög aktivitet (bollen åker inte i väg)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Föräldrarna</a:t>
            </a:r>
            <a:r>
              <a:rPr lang="sv-SE" baseline="0" dirty="0"/>
              <a:t> lär sig (instruktören lär sig som i sin tur lär barnen)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baseline="0" dirty="0"/>
              <a:t>Skapar delaktighet hos föräldrarna (lättare att rekrytera ledare och skapa en stark föräldragrupp)</a:t>
            </a:r>
          </a:p>
          <a:p>
            <a:pPr marL="178994" indent="-178994">
              <a:buFont typeface="Arial" panose="020B0604020202020204" pitchFamily="34" charset="0"/>
              <a:buChar char="•"/>
            </a:pPr>
            <a:r>
              <a:rPr lang="sv-SE" dirty="0"/>
              <a:t>Roligt för båda parter (att idrotta tillsammans)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A78314-E330-435F-B8C7-C1764BC14B33}" type="slidenum">
              <a:rPr lang="sv-SE" smtClean="0"/>
              <a:pPr>
                <a:defRPr/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502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/>
          </a:p>
        </p:txBody>
      </p:sp>
      <p:sp>
        <p:nvSpPr>
          <p:cNvPr id="460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F8C92-D4D5-454B-BE70-6744B022BA0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3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B93C-FCD9-4CFE-BEC2-217F78C364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C58B7-9D1D-42B7-8870-C5F78FB07B9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A9679-DCCB-4D40-81B7-4895B38AED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AB8F-B57A-4CFA-99AC-070002808E6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CD91-0097-497F-B422-212490E2FB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017E-FDFA-4952-A594-204817E470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C901-89D7-42DB-BB14-7CB663F6BB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5C144-7440-497F-80BE-E497E8DE39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105D-5648-4927-A145-E8EFE3EF6C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B0813-CB22-4241-9D61-54C2F521D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2AE3A-84BC-4FD0-931C-A6EDF551486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0590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2B7A3F0-EA1E-4648-88D2-CEBB7FA952A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3079" name="Picture 7" descr="GF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24750" y="333375"/>
            <a:ext cx="11350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Spelarlyftet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76256" y="188640"/>
            <a:ext cx="2052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6DDEC-995A-4D79-A986-C75733A92EA8}" type="datetimeFigureOut">
              <a:rPr lang="sv-SE" smtClean="0"/>
              <a:pPr/>
              <a:t>2024-06-12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70167-918D-4B53-B2BB-794BCCB2AD7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utbildning.sisuforlag.se/fotboll/tran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sv-SE" sz="4000" dirty="0"/>
              <a:t>IK Zenith Fotbollsskola</a:t>
            </a:r>
            <a:br>
              <a:rPr lang="sv-SE" sz="4000" dirty="0"/>
            </a:br>
            <a:r>
              <a:rPr lang="sv-SE" sz="4000" dirty="0"/>
              <a:t>2024</a:t>
            </a:r>
            <a:br>
              <a:rPr lang="sv-SE" sz="4000" dirty="0"/>
            </a:br>
            <a:endParaRPr lang="sv-SE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v-SE" dirty="0"/>
              <a:t>Ledarutbildning</a:t>
            </a:r>
          </a:p>
        </p:txBody>
      </p:sp>
      <p:pic>
        <p:nvPicPr>
          <p:cNvPr id="3" name="Picture 2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C6D9B1E-8763-4124-9B9C-56997EF25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84784" cy="1484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71D3F-FDAD-7014-0579-73B6EE58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Fotbollsportalen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58CF-474C-7EDD-B265-25573AF6E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sv-SE" sz="2400" dirty="0">
                <a:hlinkClick r:id="rId2"/>
              </a:rPr>
              <a:t>https://utbildning.sisuforlag.se/fotboll/tranare/</a:t>
            </a:r>
            <a:br>
              <a:rPr lang="sv-SE" sz="2400" dirty="0"/>
            </a:br>
            <a:br>
              <a:rPr lang="sv-SE" sz="2400" dirty="0"/>
            </a:br>
            <a:r>
              <a:rPr lang="sv-SE" sz="1600" dirty="0"/>
              <a:t>Spelarutbildning =&gt; SvFF:s Spelarutbildningsplan =&gt; Utbildning</a:t>
            </a:r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endParaRPr lang="sv-SE" sz="1600" dirty="0"/>
          </a:p>
          <a:p>
            <a:r>
              <a:rPr lang="sv-SE" sz="2400" dirty="0"/>
              <a:t>Gratis – registrering krävs för att ta del av övningar</a:t>
            </a:r>
          </a:p>
          <a:p>
            <a:r>
              <a:rPr lang="sv-SE" sz="2400" b="1" dirty="0"/>
              <a:t>Laget.se </a:t>
            </a:r>
            <a:r>
              <a:rPr lang="sv-SE" sz="2400" dirty="0"/>
              <a:t>– Fotbollsskolan - Dokument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7F7B8-F804-AC42-ABA7-D367E0C6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805029"/>
            <a:ext cx="2342427" cy="22520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8B636A-6BAA-D567-E157-7E797DF30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938" y="2904680"/>
            <a:ext cx="2116555" cy="215242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CAAD05-7BD9-6EA2-FF84-7DB270D85FBD}"/>
              </a:ext>
            </a:extLst>
          </p:cNvPr>
          <p:cNvSpPr/>
          <p:nvPr/>
        </p:nvSpPr>
        <p:spPr>
          <a:xfrm>
            <a:off x="865755" y="3495737"/>
            <a:ext cx="576064" cy="7920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684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52FE-1C12-E458-BDF2-30AD9825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Gruppindelning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50BF7-2F60-4AEE-5549-43EF1DE50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828777"/>
            <a:ext cx="4267200" cy="971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E63F0B2-4C9B-2770-B8E4-4F08DE25F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3429000"/>
            <a:ext cx="4267200" cy="971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211793-80D6-5E86-EA15-5DC95DE3B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1" y="4941168"/>
            <a:ext cx="4267200" cy="1162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EDA338-2B0B-67C6-3D98-E399BC40F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844824"/>
            <a:ext cx="4267200" cy="1352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5F21A4-D860-924C-7AC3-7B5CED9942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387" y="3451975"/>
            <a:ext cx="4267200" cy="1162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59646B-62FE-197C-51AB-A045356F95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746" y="4941168"/>
            <a:ext cx="42672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7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952FE-1C12-E458-BDF2-30AD9825A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 wrap="square" anchor="ctr">
            <a:normAutofit/>
          </a:bodyPr>
          <a:lstStyle/>
          <a:p>
            <a:r>
              <a:rPr lang="sv-SE" dirty="0"/>
              <a:t>Planindelning</a:t>
            </a:r>
          </a:p>
        </p:txBody>
      </p:sp>
      <p:pic>
        <p:nvPicPr>
          <p:cNvPr id="3" name="Picture 2" descr="fotbollsplan-fotbollsplan-clipart_416337">
            <a:extLst>
              <a:ext uri="{FF2B5EF4-FFF2-40B4-BE49-F238E27FC236}">
                <a16:creationId xmlns:a16="http://schemas.microsoft.com/office/drawing/2014/main" id="{3DD765CC-D0E6-38A8-9670-96F6D8E4A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799" y="1708188"/>
            <a:ext cx="2972698" cy="185793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otbollsplan-fotbollsplan-clipart_416337">
            <a:extLst>
              <a:ext uri="{FF2B5EF4-FFF2-40B4-BE49-F238E27FC236}">
                <a16:creationId xmlns:a16="http://schemas.microsoft.com/office/drawing/2014/main" id="{A7FD6098-3F43-ED16-0419-506505E3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510" y="3856675"/>
            <a:ext cx="2972698" cy="185793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otbollsplan-fotbollsplan-clipart_416337">
            <a:extLst>
              <a:ext uri="{FF2B5EF4-FFF2-40B4-BE49-F238E27FC236}">
                <a16:creationId xmlns:a16="http://schemas.microsoft.com/office/drawing/2014/main" id="{D29B6142-FB03-8F75-602F-25505F00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355637" y="3911864"/>
            <a:ext cx="2972698" cy="185793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otbollsplan-fotbollsplan-clipart_416337">
            <a:extLst>
              <a:ext uri="{FF2B5EF4-FFF2-40B4-BE49-F238E27FC236}">
                <a16:creationId xmlns:a16="http://schemas.microsoft.com/office/drawing/2014/main" id="{75E3EDC6-D60C-6181-05F7-C86C3E09A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" t="776" r="39970" b="-776"/>
          <a:stretch/>
        </p:blipFill>
        <p:spPr bwMode="auto">
          <a:xfrm rot="16200000">
            <a:off x="4888900" y="1369979"/>
            <a:ext cx="1800200" cy="1857936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C7FD8-1C97-F424-7647-F8B05B06663A}"/>
              </a:ext>
            </a:extLst>
          </p:cNvPr>
          <p:cNvSpPr txBox="1"/>
          <p:nvPr/>
        </p:nvSpPr>
        <p:spPr>
          <a:xfrm>
            <a:off x="5153336" y="5422510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P13 – 15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9F422-F667-7452-B2E6-292D19E583E8}"/>
              </a:ext>
            </a:extLst>
          </p:cNvPr>
          <p:cNvSpPr txBox="1"/>
          <p:nvPr/>
        </p:nvSpPr>
        <p:spPr>
          <a:xfrm rot="16200000">
            <a:off x="1662209" y="460097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P14 – 25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D35538-5088-6CC6-6B5A-03C9844D1181}"/>
              </a:ext>
            </a:extLst>
          </p:cNvPr>
          <p:cNvSpPr txBox="1"/>
          <p:nvPr/>
        </p:nvSpPr>
        <p:spPr>
          <a:xfrm>
            <a:off x="5133595" y="460097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P15 – 24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C1BE5-57C4-94FD-BB6A-261827D5BD1F}"/>
              </a:ext>
            </a:extLst>
          </p:cNvPr>
          <p:cNvSpPr txBox="1"/>
          <p:nvPr/>
        </p:nvSpPr>
        <p:spPr>
          <a:xfrm rot="16200000">
            <a:off x="765361" y="460097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P12 – 24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11F974-2AA6-B96E-C9EB-25FF467D3D43}"/>
              </a:ext>
            </a:extLst>
          </p:cNvPr>
          <p:cNvSpPr txBox="1"/>
          <p:nvPr/>
        </p:nvSpPr>
        <p:spPr>
          <a:xfrm rot="16200000">
            <a:off x="2497716" y="454919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P17 – 19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4BFF5-F2B3-1836-BE0C-5D4ED3B7F36C}"/>
              </a:ext>
            </a:extLst>
          </p:cNvPr>
          <p:cNvSpPr txBox="1"/>
          <p:nvPr/>
        </p:nvSpPr>
        <p:spPr>
          <a:xfrm>
            <a:off x="936534" y="1924128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F12 – 13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404F1C-2C47-B8BF-2D78-68F689C04C6F}"/>
              </a:ext>
            </a:extLst>
          </p:cNvPr>
          <p:cNvSpPr txBox="1"/>
          <p:nvPr/>
        </p:nvSpPr>
        <p:spPr>
          <a:xfrm>
            <a:off x="1826695" y="2319865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F16 – 16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918F9-7644-57C3-5A5F-28435C3708C4}"/>
              </a:ext>
            </a:extLst>
          </p:cNvPr>
          <p:cNvSpPr txBox="1"/>
          <p:nvPr/>
        </p:nvSpPr>
        <p:spPr>
          <a:xfrm>
            <a:off x="2696923" y="2017824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F14 – 14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2423AA-F10F-2ABF-1408-21969F81D7E7}"/>
              </a:ext>
            </a:extLst>
          </p:cNvPr>
          <p:cNvSpPr txBox="1"/>
          <p:nvPr/>
        </p:nvSpPr>
        <p:spPr>
          <a:xfrm>
            <a:off x="2796832" y="2922048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F15 – 8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637C47-C68E-2FD0-870C-80E36866BB25}"/>
              </a:ext>
            </a:extLst>
          </p:cNvPr>
          <p:cNvSpPr txBox="1"/>
          <p:nvPr/>
        </p:nvSpPr>
        <p:spPr>
          <a:xfrm>
            <a:off x="1826695" y="2715602"/>
            <a:ext cx="851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F17 - 9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3A361E-AE6D-4A3A-B65C-AEAABFC72AFC}"/>
              </a:ext>
            </a:extLst>
          </p:cNvPr>
          <p:cNvSpPr txBox="1"/>
          <p:nvPr/>
        </p:nvSpPr>
        <p:spPr>
          <a:xfrm>
            <a:off x="1000792" y="3030544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>
                <a:solidFill>
                  <a:schemeClr val="bg1"/>
                </a:solidFill>
              </a:rPr>
              <a:t>F13 - 18 </a:t>
            </a:r>
            <a:r>
              <a:rPr lang="sv-SE" sz="1200" b="1" dirty="0" err="1">
                <a:solidFill>
                  <a:schemeClr val="bg1"/>
                </a:solidFill>
              </a:rPr>
              <a:t>st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DC5843-F457-232D-DEDC-5B9D9E1E8F0A}"/>
              </a:ext>
            </a:extLst>
          </p:cNvPr>
          <p:cNvSpPr txBox="1"/>
          <p:nvPr/>
        </p:nvSpPr>
        <p:spPr>
          <a:xfrm>
            <a:off x="5200231" y="371003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P16 – 28 </a:t>
            </a:r>
            <a:r>
              <a:rPr lang="sv-SE" b="1" dirty="0" err="1">
                <a:solidFill>
                  <a:schemeClr val="bg1"/>
                </a:solidFill>
              </a:rPr>
              <a:t>st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457E51-633E-53A5-22DA-10A06903CAD4}"/>
              </a:ext>
            </a:extLst>
          </p:cNvPr>
          <p:cNvSpPr txBox="1"/>
          <p:nvPr/>
        </p:nvSpPr>
        <p:spPr>
          <a:xfrm>
            <a:off x="5076392" y="208490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Efter behov</a:t>
            </a:r>
          </a:p>
          <a:p>
            <a:pPr algn="ctr"/>
            <a:r>
              <a:rPr lang="sv-SE" b="1" dirty="0">
                <a:solidFill>
                  <a:schemeClr val="bg1"/>
                </a:solidFill>
              </a:rPr>
              <a:t>Rotation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90FC2A-86D7-7D8E-21E6-DE3D16C053FF}"/>
              </a:ext>
            </a:extLst>
          </p:cNvPr>
          <p:cNvSpPr txBox="1"/>
          <p:nvPr/>
        </p:nvSpPr>
        <p:spPr>
          <a:xfrm>
            <a:off x="7308304" y="3079547"/>
            <a:ext cx="1512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Kan variera under veckan</a:t>
            </a:r>
          </a:p>
        </p:txBody>
      </p:sp>
    </p:spTree>
    <p:extLst>
      <p:ext uri="{BB962C8B-B14F-4D97-AF65-F5344CB8AC3E}">
        <p14:creationId xmlns:p14="http://schemas.microsoft.com/office/powerpoint/2010/main" val="43466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-723887" y="4794087"/>
            <a:ext cx="6059016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/>
              <a:t>Lycka till!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02BA6-DB0A-4B18-BFFB-5A2EE616C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980728"/>
            <a:ext cx="6059016" cy="3133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2FFA9D-63C4-40D0-B98A-6B4332261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697" y="3429000"/>
            <a:ext cx="4765725" cy="27301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FBE3E6-E39C-4D29-8533-97E277BAACAF}"/>
              </a:ext>
            </a:extLst>
          </p:cNvPr>
          <p:cNvSpPr/>
          <p:nvPr/>
        </p:nvSpPr>
        <p:spPr>
          <a:xfrm>
            <a:off x="6732240" y="116632"/>
            <a:ext cx="217718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Picture 7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F9E7848C-4D46-4128-8805-F175E02B3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50" y="1008111"/>
            <a:ext cx="1682105" cy="16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Spelformer - Indelning</a:t>
            </a:r>
            <a:endParaRPr lang="sv-SE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3v3	6-7 år		Individuellt 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5v5	8-9 år		Spel med närmaste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7v7	10-12 år	Kollektivt spel med få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9v9	13-14 år	Kollektivt spel med flera spelare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11v11   15-  år	Kollektivt spel med hela laget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sv-SE" sz="4400" dirty="0"/>
          </a:p>
        </p:txBody>
      </p:sp>
      <p:pic>
        <p:nvPicPr>
          <p:cNvPr id="4" name="Picture 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61C8747-5987-4B1E-9345-8B987122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9159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3v3 Spelare 6-7 år</a:t>
            </a:r>
            <a:endParaRPr lang="sv-SE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Individuellt spel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Spelets Skeden</a:t>
            </a:r>
          </a:p>
          <a:p>
            <a:pPr marL="0" indent="0">
              <a:buNone/>
            </a:pPr>
            <a:r>
              <a:rPr lang="sv-SE" sz="2000" b="1" dirty="0"/>
              <a:t>Anfallsspel</a:t>
            </a:r>
            <a:r>
              <a:rPr lang="sv-SE" sz="2000" dirty="0"/>
              <a:t> – passera motståndare och komma till avslut</a:t>
            </a:r>
          </a:p>
          <a:p>
            <a:pPr marL="0" indent="0">
              <a:buNone/>
            </a:pPr>
            <a:r>
              <a:rPr lang="sv-SE" sz="2000" b="1" dirty="0"/>
              <a:t>Försvarsspel</a:t>
            </a:r>
            <a:r>
              <a:rPr lang="sv-SE" sz="2000" dirty="0"/>
              <a:t> – ta bollen</a:t>
            </a:r>
          </a:p>
        </p:txBody>
      </p:sp>
      <p:pic>
        <p:nvPicPr>
          <p:cNvPr id="4" name="Picture 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61C8747-5987-4B1E-9345-8B987122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84784" cy="1484784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55E94B2-5BF4-4C3B-AC2A-397DD95544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58" y="3515871"/>
            <a:ext cx="7487208" cy="34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8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5v5 Spelare 8-9 år</a:t>
            </a:r>
            <a:endParaRPr lang="sv-SE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Spel med närmaste spelare</a:t>
            </a:r>
            <a:br>
              <a:rPr lang="sv-SE" sz="2000" b="1" dirty="0"/>
            </a:br>
            <a:endParaRPr lang="sv-SE" sz="2000" b="1" dirty="0"/>
          </a:p>
          <a:p>
            <a:pPr marL="0" indent="0">
              <a:buNone/>
            </a:pPr>
            <a:r>
              <a:rPr lang="sv-SE" sz="2000" dirty="0"/>
              <a:t>Spelets Skeden</a:t>
            </a:r>
          </a:p>
          <a:p>
            <a:pPr marL="0" indent="0">
              <a:buNone/>
            </a:pPr>
            <a:r>
              <a:rPr lang="sv-SE" sz="2000" b="1" dirty="0"/>
              <a:t>Anfallsspel</a:t>
            </a:r>
            <a:r>
              <a:rPr lang="sv-SE" sz="2000" dirty="0"/>
              <a:t> – passera motståndare och komma till avslut</a:t>
            </a:r>
          </a:p>
          <a:p>
            <a:pPr marL="0" indent="0">
              <a:buNone/>
            </a:pPr>
            <a:r>
              <a:rPr lang="sv-SE" sz="2000" b="1" dirty="0"/>
              <a:t>Försvarsspel</a:t>
            </a:r>
            <a:r>
              <a:rPr lang="sv-SE" sz="2000" dirty="0"/>
              <a:t> – ta bollen	</a:t>
            </a:r>
          </a:p>
          <a:p>
            <a:pPr marL="0" indent="0">
              <a:buNone/>
            </a:pPr>
            <a:r>
              <a:rPr lang="sv-SE" sz="2000" dirty="0"/>
              <a:t>I 5v5 spel och ålder så börjar spelarna kunna hitta och samspela med närmsta spelare.</a:t>
            </a:r>
          </a:p>
        </p:txBody>
      </p:sp>
      <p:pic>
        <p:nvPicPr>
          <p:cNvPr id="4" name="Picture 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61C8747-5987-4B1E-9345-8B987122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84784" cy="1484784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EF54241-4D05-4D7C-A643-9961FB2F9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85" y="4149080"/>
            <a:ext cx="7487208" cy="34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7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7v7 Spelare 10-12 år</a:t>
            </a:r>
            <a:endParaRPr lang="sv-SE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1" dirty="0"/>
              <a:t>Kollektivt spel med få spelare</a:t>
            </a:r>
          </a:p>
          <a:p>
            <a:pPr marL="0" indent="0">
              <a:buNone/>
            </a:pPr>
            <a:r>
              <a:rPr lang="sv-SE" sz="2000" dirty="0"/>
              <a:t>Samtliga Spelets skeden tillämpas	</a:t>
            </a:r>
          </a:p>
          <a:p>
            <a:pPr marL="0" indent="0">
              <a:buNone/>
            </a:pPr>
            <a:r>
              <a:rPr lang="sv-SE" sz="2000" dirty="0"/>
              <a:t>Introduktion av spelsystem/lagdelar</a:t>
            </a:r>
          </a:p>
          <a:p>
            <a:pPr marL="0" indent="0">
              <a:buNone/>
            </a:pPr>
            <a:r>
              <a:rPr lang="sv-SE" sz="2000" dirty="0"/>
              <a:t>Börja jobba med lagets arbetssätt och prioriteringar i spelets olika skeden </a:t>
            </a:r>
          </a:p>
        </p:txBody>
      </p:sp>
      <p:pic>
        <p:nvPicPr>
          <p:cNvPr id="4" name="Picture 3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61C8747-5987-4B1E-9345-8B9871222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13176"/>
            <a:ext cx="1484784" cy="1484784"/>
          </a:xfrm>
          <a:prstGeom prst="rect">
            <a:avLst/>
          </a:prstGeom>
        </p:spPr>
      </p:pic>
      <p:pic>
        <p:nvPicPr>
          <p:cNvPr id="7" name="Picture 6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74E16E-9537-4E92-B16E-5647FAF1E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40723"/>
            <a:ext cx="6583398" cy="35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188" y="828675"/>
            <a:ext cx="6121400" cy="800100"/>
          </a:xfrm>
        </p:spPr>
        <p:txBody>
          <a:bodyPr/>
          <a:lstStyle/>
          <a:p>
            <a:pPr algn="l" defTabSz="411163" eaLnBrk="1"/>
            <a:r>
              <a:rPr lang="en-US" altLang="sv-SE" sz="3600" b="1">
                <a:solidFill>
                  <a:srgbClr val="0096DC"/>
                </a:solidFill>
                <a:cs typeface="Arial" panose="020B0604020202020204" pitchFamily="34" charset="0"/>
                <a:sym typeface="SvFF Headline v2.1" pitchFamily="50" charset="0"/>
              </a:rPr>
              <a:t>DE FYSISKA GRUNDKVALITETERNA</a:t>
            </a:r>
            <a:endParaRPr lang="en-US" altLang="sv-SE" sz="3600" b="1">
              <a:cs typeface="Arial" panose="020B0604020202020204" pitchFamily="34" charset="0"/>
            </a:endParaRPr>
          </a:p>
        </p:txBody>
      </p:sp>
      <p:sp>
        <p:nvSpPr>
          <p:cNvPr id="47122" name="AutoShape 1"/>
          <p:cNvSpPr>
            <a:spLocks/>
          </p:cNvSpPr>
          <p:nvPr/>
        </p:nvSpPr>
        <p:spPr bwMode="auto">
          <a:xfrm>
            <a:off x="0" y="0"/>
            <a:ext cx="395288" cy="331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34290" bIns="3429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FontTx/>
              <a:buNone/>
            </a:pPr>
            <a:r>
              <a:rPr lang="en-US" altLang="sv-SE" sz="1200" b="1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  <a:sym typeface="SvFF Headline v2.1" pitchFamily="50" charset="0"/>
              </a:rPr>
              <a:t>18</a:t>
            </a:r>
            <a:endParaRPr lang="en-US" altLang="sv-SE" sz="1200" b="1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  <a:sym typeface="Gill Sans" pitchFamily="6" charset="0"/>
            </a:endParaRPr>
          </a:p>
        </p:txBody>
      </p:sp>
      <p:pic>
        <p:nvPicPr>
          <p:cNvPr id="2" name="Bildobjekt 4">
            <a:extLst>
              <a:ext uri="{FF2B5EF4-FFF2-40B4-BE49-F238E27FC236}">
                <a16:creationId xmlns:a16="http://schemas.microsoft.com/office/drawing/2014/main" id="{0DC5C9BB-CDD6-F8FE-7AC7-7ADD5CC1FB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66"/>
          <a:stretch/>
        </p:blipFill>
        <p:spPr>
          <a:xfrm>
            <a:off x="755576" y="2348880"/>
            <a:ext cx="7985241" cy="39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594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ska vi träna?</a:t>
            </a:r>
          </a:p>
        </p:txBody>
      </p:sp>
      <p:sp>
        <p:nvSpPr>
          <p:cNvPr id="2048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Korta samlingar &amp; Kort tid mellan övningar</a:t>
            </a:r>
          </a:p>
          <a:p>
            <a:r>
              <a:rPr lang="sv-SE" sz="2800" dirty="0"/>
              <a:t>Stationsträning med fotbollslekar och spel</a:t>
            </a:r>
          </a:p>
          <a:p>
            <a:r>
              <a:rPr lang="sv-SE" sz="2800" dirty="0"/>
              <a:t>Hög aktivitet - Hög delaktighet (inga köer)</a:t>
            </a:r>
          </a:p>
          <a:p>
            <a:r>
              <a:rPr lang="sv-SE" sz="2800" dirty="0"/>
              <a:t>Koordinationsövningar med och utan boll</a:t>
            </a:r>
          </a:p>
          <a:p>
            <a:r>
              <a:rPr lang="sv-SE" sz="2800" dirty="0"/>
              <a:t>Målvaktsträning för alla</a:t>
            </a:r>
          </a:p>
          <a:p>
            <a:r>
              <a:rPr lang="sv-SE" sz="2800" dirty="0"/>
              <a:t>Träna symmetriskt (Hö </a:t>
            </a:r>
            <a:r>
              <a:rPr lang="sv-SE" sz="2800" dirty="0" err="1"/>
              <a:t>Vä</a:t>
            </a:r>
            <a:r>
              <a:rPr lang="sv-SE" sz="2800" dirty="0"/>
              <a:t>)</a:t>
            </a:r>
          </a:p>
          <a:p>
            <a:r>
              <a:rPr lang="sv-SE" sz="2800" dirty="0"/>
              <a:t>1 boll/spelare (spelar ingen roll hur duktig du är!)</a:t>
            </a:r>
          </a:p>
          <a:p>
            <a:r>
              <a:rPr lang="sv-SE" sz="2800" dirty="0"/>
              <a:t>Ha kul !</a:t>
            </a:r>
          </a:p>
          <a:p>
            <a:endParaRPr lang="sv-SE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Metoder/Hjälpmedel</a:t>
            </a:r>
          </a:p>
        </p:txBody>
      </p:sp>
      <p:sp>
        <p:nvSpPr>
          <p:cNvPr id="2150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Äventyrsbana</a:t>
            </a:r>
          </a:p>
          <a:p>
            <a:r>
              <a:rPr lang="sv-SE" dirty="0"/>
              <a:t>Redskap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sz="2400" dirty="0"/>
              <a:t>Häckar, koordinationsstege, plattor, ringar, hopprep, XX...</a:t>
            </a:r>
          </a:p>
          <a:p>
            <a:pPr marL="342900" lvl="1" indent="-342900">
              <a:buFontTx/>
              <a:buChar char="•"/>
            </a:pPr>
            <a:r>
              <a:rPr lang="sv-SE" dirty="0">
                <a:ea typeface="+mn-ea"/>
                <a:cs typeface="+mn-cs"/>
              </a:rPr>
              <a:t>Lek – Rörelse</a:t>
            </a:r>
          </a:p>
          <a:p>
            <a:pPr marL="342900" lvl="1" indent="-342900">
              <a:buFontTx/>
              <a:buChar char="•"/>
            </a:pPr>
            <a:r>
              <a:rPr lang="sv-SE" dirty="0">
                <a:ea typeface="+mn-ea"/>
                <a:cs typeface="+mn-cs"/>
              </a:rPr>
              <a:t>FIFA 11 + Kids</a:t>
            </a:r>
            <a:br>
              <a:rPr lang="sv-SE" dirty="0">
                <a:ea typeface="+mn-ea"/>
                <a:cs typeface="+mn-cs"/>
              </a:rPr>
            </a:br>
            <a:r>
              <a:rPr lang="sv-SE" sz="1000" dirty="0"/>
              <a:t>https://utbildning.sisuforlag.se/fotboll/tranare/spelarutbildning/svffs-spelarutbildningsplan/spelformer/3-mot-3-ny/traning/fifa-11-kids/</a:t>
            </a:r>
            <a:r>
              <a:rPr lang="sv-SE" sz="1000" dirty="0">
                <a:ea typeface="+mn-ea"/>
                <a:cs typeface="+mn-cs"/>
              </a:rPr>
              <a:t>  </a:t>
            </a:r>
            <a:r>
              <a:rPr lang="sv-SE" dirty="0">
                <a:ea typeface="+mn-ea"/>
                <a:cs typeface="+mn-cs"/>
              </a:rPr>
              <a:t>	</a:t>
            </a:r>
          </a:p>
          <a:p>
            <a:pPr lvl="1"/>
            <a:endParaRPr lang="sv-SE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sv-SE" dirty="0"/>
              <a:t>Tips &amp; Trix</a:t>
            </a:r>
          </a:p>
        </p:txBody>
      </p:sp>
      <p:sp>
        <p:nvSpPr>
          <p:cNvPr id="102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samlar man gruppen?</a:t>
            </a:r>
          </a:p>
          <a:p>
            <a:r>
              <a:rPr lang="sv-SE" dirty="0"/>
              <a:t>”Sänk” dig till barnens nivå</a:t>
            </a:r>
          </a:p>
          <a:p>
            <a:r>
              <a:rPr lang="sv-SE" dirty="0"/>
              <a:t>Se/hälsa på alla barn</a:t>
            </a:r>
          </a:p>
          <a:p>
            <a:r>
              <a:rPr lang="sv-SE" dirty="0"/>
              <a:t>Lär dig namnen och använd dem</a:t>
            </a:r>
          </a:p>
          <a:p>
            <a:r>
              <a:rPr lang="sv-SE" dirty="0"/>
              <a:t>Avsluta gärna med lek – kul 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A1FD1E6-64AA-4D64-970D-9603C3EC9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88956"/>
            <a:ext cx="2068488" cy="17372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A07F26-F7E8-4924-81E6-BEAC26F8EB5A}"/>
              </a:ext>
            </a:extLst>
          </p:cNvPr>
          <p:cNvSpPr/>
          <p:nvPr/>
        </p:nvSpPr>
        <p:spPr>
          <a:xfrm>
            <a:off x="6732240" y="116632"/>
            <a:ext cx="2177182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Picture 12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5A807956-9E23-4DF9-903D-E8D6CC7EC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99" y="455189"/>
            <a:ext cx="1682105" cy="1682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97BC8FBBC15D45A980D1CF2D555FE5" ma:contentTypeVersion="9" ma:contentTypeDescription="Skapa ett nytt dokument." ma:contentTypeScope="" ma:versionID="ca2779aa24fcb8e3403be9e7be12d10b">
  <xsd:schema xmlns:xsd="http://www.w3.org/2001/XMLSchema" xmlns:xs="http://www.w3.org/2001/XMLSchema" xmlns:p="http://schemas.microsoft.com/office/2006/metadata/properties" xmlns:ns2="e59cbb4c-56ae-4085-8438-fb5a649e46df" xmlns:ns3="405fec05-f05b-4394-b3ec-3f644c978213" targetNamespace="http://schemas.microsoft.com/office/2006/metadata/properties" ma:root="true" ma:fieldsID="608e940296e0aabf267f479f6824b869" ns2:_="" ns3:_="">
    <xsd:import namespace="e59cbb4c-56ae-4085-8438-fb5a649e46df"/>
    <xsd:import namespace="405fec05-f05b-4394-b3ec-3f644c978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cbb4c-56ae-4085-8438-fb5a649e46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5fec05-f05b-4394-b3ec-3f644c978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13B383-51ED-4E57-A5DB-B3836B939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011FD0-316F-49ED-B973-EDE4FB975E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1A0211-B784-4C84-BA15-02230DB9C3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cbb4c-56ae-4085-8438-fb5a649e46df"/>
    <ds:schemaRef ds:uri="405fec05-f05b-4394-b3ec-3f644c978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fea2623-af8f-4fb8-b1cf-b63cc8e496aa}" enabled="1" method="Standard" siteId="{81fa766e-a349-4867-8bf4-ab35e250a0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29953</TotalTime>
  <Words>605</Words>
  <Application>Microsoft Office PowerPoint</Application>
  <PresentationFormat>On-screen Show (4:3)</PresentationFormat>
  <Paragraphs>132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Tahoma</vt:lpstr>
      <vt:lpstr>Standardformgivning</vt:lpstr>
      <vt:lpstr>Anpassad formgivning</vt:lpstr>
      <vt:lpstr>IK Zenith Fotbollsskola 2024 </vt:lpstr>
      <vt:lpstr>Spelformer - Indelning</vt:lpstr>
      <vt:lpstr>3v3 Spelare 6-7 år</vt:lpstr>
      <vt:lpstr>5v5 Spelare 8-9 år</vt:lpstr>
      <vt:lpstr>7v7 Spelare 10-12 år</vt:lpstr>
      <vt:lpstr>DE FYSISKA GRUNDKVALITETERNA</vt:lpstr>
      <vt:lpstr>Hur ska vi träna?</vt:lpstr>
      <vt:lpstr>Metoder/Hjälpmedel</vt:lpstr>
      <vt:lpstr>Tips &amp; Trix</vt:lpstr>
      <vt:lpstr>Fotbollsportalen</vt:lpstr>
      <vt:lpstr>Gruppindelning</vt:lpstr>
      <vt:lpstr>Planindelning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Patrik Gustafson</dc:creator>
  <cp:lastModifiedBy>Andrén, Maria</cp:lastModifiedBy>
  <cp:revision>294</cp:revision>
  <cp:lastPrinted>2020-02-15T10:06:46Z</cp:lastPrinted>
  <dcterms:created xsi:type="dcterms:W3CDTF">2007-02-23T09:33:14Z</dcterms:created>
  <dcterms:modified xsi:type="dcterms:W3CDTF">2024-06-12T13:02:49Z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0x0101009D97BC8FBBC15D45A980D1CF2D555FE5</vt:lpwstr>
  </property>
  <property fmtid="{D5CDD505-2E9C-101B-9397-08002B2CF9AE}" pid="3" name="MSIP_Label_7fea2623-af8f-4fb8-b1cf-b63cc8e496aa_Enabled">
    <vt:lpwstr>true</vt:lpwstr>
  </property>
  <property fmtid="{D5CDD505-2E9C-101B-9397-08002B2CF9AE}" pid="4" name="MSIP_Label_7fea2623-af8f-4fb8-b1cf-b63cc8e496aa_SetDate">
    <vt:lpwstr>2022-03-24T18:47:55Z</vt:lpwstr>
  </property>
  <property fmtid="{D5CDD505-2E9C-101B-9397-08002B2CF9AE}" pid="5" name="MSIP_Label_7fea2623-af8f-4fb8-b1cf-b63cc8e496aa_Method">
    <vt:lpwstr>Standard</vt:lpwstr>
  </property>
  <property fmtid="{D5CDD505-2E9C-101B-9397-08002B2CF9AE}" pid="6" name="MSIP_Label_7fea2623-af8f-4fb8-b1cf-b63cc8e496aa_Name">
    <vt:lpwstr>Internal</vt:lpwstr>
  </property>
  <property fmtid="{D5CDD505-2E9C-101B-9397-08002B2CF9AE}" pid="7" name="MSIP_Label_7fea2623-af8f-4fb8-b1cf-b63cc8e496aa_SiteId">
    <vt:lpwstr>81fa766e-a349-4867-8bf4-ab35e250a08f</vt:lpwstr>
  </property>
  <property fmtid="{D5CDD505-2E9C-101B-9397-08002B2CF9AE}" pid="8" name="MSIP_Label_7fea2623-af8f-4fb8-b1cf-b63cc8e496aa_ActionId">
    <vt:lpwstr>f0b6abfb-175c-4dca-b706-d0d023892ad9</vt:lpwstr>
  </property>
  <property fmtid="{D5CDD505-2E9C-101B-9397-08002B2CF9AE}" pid="9" name="MSIP_Label_7fea2623-af8f-4fb8-b1cf-b63cc8e496aa_ContentBits">
    <vt:lpwstr>0</vt:lpwstr>
  </property>
</Properties>
</file>