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6" r:id="rId6"/>
    <p:sldId id="264" r:id="rId7"/>
    <p:sldId id="265" r:id="rId8"/>
    <p:sldId id="267" r:id="rId9"/>
    <p:sldId id="268" r:id="rId10"/>
    <p:sldId id="269" r:id="rId11"/>
    <p:sldId id="270" r:id="rId12"/>
    <p:sldId id="271" r:id="rId13"/>
    <p:sldId id="259" r:id="rId14"/>
    <p:sldId id="260" r:id="rId15"/>
    <p:sldId id="261" r:id="rId16"/>
    <p:sldId id="262" r:id="rId17"/>
    <p:sldId id="272" r:id="rId18"/>
    <p:sldId id="277" r:id="rId19"/>
    <p:sldId id="273" r:id="rId20"/>
    <p:sldId id="274" r:id="rId21"/>
    <p:sldId id="275" r:id="rId22"/>
    <p:sldId id="276" r:id="rId2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sv-SE" dirty="0"/>
              <a:t>Lagkapten</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Blad1!$B$1</c:f>
              <c:strCache>
                <c:ptCount val="1"/>
                <c:pt idx="0">
                  <c:v>Serie 1</c:v>
                </c:pt>
              </c:strCache>
            </c:strRef>
          </c:tx>
          <c:spPr>
            <a:solidFill>
              <a:schemeClr val="accent1"/>
            </a:solidFill>
            <a:ln>
              <a:noFill/>
            </a:ln>
            <a:effectLst/>
          </c:spPr>
          <c:invertIfNegative val="0"/>
          <c:cat>
            <c:strRef>
              <c:f>Blad1!$A$2:$A$11</c:f>
              <c:strCache>
                <c:ptCount val="10"/>
                <c:pt idx="0">
                  <c:v>Vilja</c:v>
                </c:pt>
                <c:pt idx="1">
                  <c:v>Lilly A</c:v>
                </c:pt>
                <c:pt idx="2">
                  <c:v>Vet inte</c:v>
                </c:pt>
                <c:pt idx="3">
                  <c:v>Lilly H</c:v>
                </c:pt>
                <c:pt idx="4">
                  <c:v>Ida</c:v>
                </c:pt>
                <c:pt idx="5">
                  <c:v>Inez</c:v>
                </c:pt>
                <c:pt idx="6">
                  <c:v>Signe</c:v>
                </c:pt>
                <c:pt idx="7">
                  <c:v>Alla</c:v>
                </c:pt>
                <c:pt idx="8">
                  <c:v>Alma</c:v>
                </c:pt>
                <c:pt idx="9">
                  <c:v>Båge</c:v>
                </c:pt>
              </c:strCache>
            </c:strRef>
          </c:cat>
          <c:val>
            <c:numRef>
              <c:f>Blad1!$B$2:$B$11</c:f>
              <c:numCache>
                <c:formatCode>General</c:formatCode>
                <c:ptCount val="10"/>
                <c:pt idx="0">
                  <c:v>0</c:v>
                </c:pt>
              </c:numCache>
            </c:numRef>
          </c:val>
          <c:extLst>
            <c:ext xmlns:c16="http://schemas.microsoft.com/office/drawing/2014/chart" uri="{C3380CC4-5D6E-409C-BE32-E72D297353CC}">
              <c16:uniqueId val="{00000000-D061-4EB9-AF42-EED9AC89A4AC}"/>
            </c:ext>
          </c:extLst>
        </c:ser>
        <c:ser>
          <c:idx val="1"/>
          <c:order val="1"/>
          <c:tx>
            <c:strRef>
              <c:f>Blad1!$C$1</c:f>
              <c:strCache>
                <c:ptCount val="1"/>
                <c:pt idx="0">
                  <c:v>Serie 2</c:v>
                </c:pt>
              </c:strCache>
            </c:strRef>
          </c:tx>
          <c:spPr>
            <a:solidFill>
              <a:schemeClr val="accent2"/>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3-D061-4EB9-AF42-EED9AC89A4AC}"/>
              </c:ext>
            </c:extLst>
          </c:dPt>
          <c:dPt>
            <c:idx val="1"/>
            <c:invertIfNegative val="0"/>
            <c:bubble3D val="0"/>
            <c:spPr>
              <a:solidFill>
                <a:srgbClr val="3399FF"/>
              </a:solidFill>
              <a:ln>
                <a:noFill/>
              </a:ln>
              <a:effectLst/>
            </c:spPr>
            <c:extLst>
              <c:ext xmlns:c16="http://schemas.microsoft.com/office/drawing/2014/chart" uri="{C3380CC4-5D6E-409C-BE32-E72D297353CC}">
                <c16:uniqueId val="{00000004-D061-4EB9-AF42-EED9AC89A4AC}"/>
              </c:ext>
            </c:extLst>
          </c:dPt>
          <c:dPt>
            <c:idx val="2"/>
            <c:invertIfNegative val="0"/>
            <c:bubble3D val="0"/>
            <c:spPr>
              <a:solidFill>
                <a:srgbClr val="FF0000"/>
              </a:solidFill>
              <a:ln>
                <a:noFill/>
              </a:ln>
              <a:effectLst/>
            </c:spPr>
            <c:extLst>
              <c:ext xmlns:c16="http://schemas.microsoft.com/office/drawing/2014/chart" uri="{C3380CC4-5D6E-409C-BE32-E72D297353CC}">
                <c16:uniqueId val="{00000005-D061-4EB9-AF42-EED9AC89A4AC}"/>
              </c:ext>
            </c:extLst>
          </c:dPt>
          <c:dPt>
            <c:idx val="3"/>
            <c:invertIfNegative val="0"/>
            <c:bubble3D val="0"/>
            <c:spPr>
              <a:solidFill>
                <a:srgbClr val="3399FF"/>
              </a:solidFill>
              <a:ln>
                <a:noFill/>
              </a:ln>
              <a:effectLst/>
            </c:spPr>
            <c:extLst>
              <c:ext xmlns:c16="http://schemas.microsoft.com/office/drawing/2014/chart" uri="{C3380CC4-5D6E-409C-BE32-E72D297353CC}">
                <c16:uniqueId val="{00000009-D061-4EB9-AF42-EED9AC89A4AC}"/>
              </c:ext>
            </c:extLst>
          </c:dPt>
          <c:dPt>
            <c:idx val="4"/>
            <c:invertIfNegative val="0"/>
            <c:bubble3D val="0"/>
            <c:spPr>
              <a:solidFill>
                <a:srgbClr val="FF0000"/>
              </a:solidFill>
              <a:ln>
                <a:noFill/>
              </a:ln>
              <a:effectLst/>
            </c:spPr>
            <c:extLst>
              <c:ext xmlns:c16="http://schemas.microsoft.com/office/drawing/2014/chart" uri="{C3380CC4-5D6E-409C-BE32-E72D297353CC}">
                <c16:uniqueId val="{00000006-D061-4EB9-AF42-EED9AC89A4AC}"/>
              </c:ext>
            </c:extLst>
          </c:dPt>
          <c:dPt>
            <c:idx val="5"/>
            <c:invertIfNegative val="0"/>
            <c:bubble3D val="0"/>
            <c:spPr>
              <a:solidFill>
                <a:srgbClr val="3399FF"/>
              </a:solidFill>
              <a:ln>
                <a:noFill/>
              </a:ln>
              <a:effectLst/>
            </c:spPr>
            <c:extLst>
              <c:ext xmlns:c16="http://schemas.microsoft.com/office/drawing/2014/chart" uri="{C3380CC4-5D6E-409C-BE32-E72D297353CC}">
                <c16:uniqueId val="{0000000A-D061-4EB9-AF42-EED9AC89A4AC}"/>
              </c:ext>
            </c:extLst>
          </c:dPt>
          <c:dPt>
            <c:idx val="6"/>
            <c:invertIfNegative val="0"/>
            <c:bubble3D val="0"/>
            <c:spPr>
              <a:solidFill>
                <a:srgbClr val="FF0000"/>
              </a:solidFill>
              <a:ln>
                <a:noFill/>
              </a:ln>
              <a:effectLst/>
            </c:spPr>
            <c:extLst>
              <c:ext xmlns:c16="http://schemas.microsoft.com/office/drawing/2014/chart" uri="{C3380CC4-5D6E-409C-BE32-E72D297353CC}">
                <c16:uniqueId val="{00000007-D061-4EB9-AF42-EED9AC89A4AC}"/>
              </c:ext>
            </c:extLst>
          </c:dPt>
          <c:dPt>
            <c:idx val="7"/>
            <c:invertIfNegative val="0"/>
            <c:bubble3D val="0"/>
            <c:spPr>
              <a:solidFill>
                <a:srgbClr val="3399FF"/>
              </a:solidFill>
              <a:ln>
                <a:noFill/>
              </a:ln>
              <a:effectLst/>
            </c:spPr>
            <c:extLst>
              <c:ext xmlns:c16="http://schemas.microsoft.com/office/drawing/2014/chart" uri="{C3380CC4-5D6E-409C-BE32-E72D297353CC}">
                <c16:uniqueId val="{0000000B-D061-4EB9-AF42-EED9AC89A4AC}"/>
              </c:ext>
            </c:extLst>
          </c:dPt>
          <c:dPt>
            <c:idx val="8"/>
            <c:invertIfNegative val="0"/>
            <c:bubble3D val="0"/>
            <c:spPr>
              <a:solidFill>
                <a:srgbClr val="FF0000"/>
              </a:solidFill>
              <a:ln>
                <a:noFill/>
              </a:ln>
              <a:effectLst/>
            </c:spPr>
            <c:extLst>
              <c:ext xmlns:c16="http://schemas.microsoft.com/office/drawing/2014/chart" uri="{C3380CC4-5D6E-409C-BE32-E72D297353CC}">
                <c16:uniqueId val="{00000008-D061-4EB9-AF42-EED9AC89A4AC}"/>
              </c:ext>
            </c:extLst>
          </c:dPt>
          <c:dPt>
            <c:idx val="9"/>
            <c:invertIfNegative val="0"/>
            <c:bubble3D val="0"/>
            <c:spPr>
              <a:solidFill>
                <a:srgbClr val="3399FF"/>
              </a:solidFill>
              <a:ln>
                <a:noFill/>
              </a:ln>
              <a:effectLst/>
            </c:spPr>
            <c:extLst>
              <c:ext xmlns:c16="http://schemas.microsoft.com/office/drawing/2014/chart" uri="{C3380CC4-5D6E-409C-BE32-E72D297353CC}">
                <c16:uniqueId val="{0000000C-D061-4EB9-AF42-EED9AC89A4AC}"/>
              </c:ext>
            </c:extLst>
          </c:dPt>
          <c:cat>
            <c:strRef>
              <c:f>Blad1!$A$2:$A$11</c:f>
              <c:strCache>
                <c:ptCount val="10"/>
                <c:pt idx="0">
                  <c:v>Vilja</c:v>
                </c:pt>
                <c:pt idx="1">
                  <c:v>Lilly A</c:v>
                </c:pt>
                <c:pt idx="2">
                  <c:v>Vet inte</c:v>
                </c:pt>
                <c:pt idx="3">
                  <c:v>Lilly H</c:v>
                </c:pt>
                <c:pt idx="4">
                  <c:v>Ida</c:v>
                </c:pt>
                <c:pt idx="5">
                  <c:v>Inez</c:v>
                </c:pt>
                <c:pt idx="6">
                  <c:v>Signe</c:v>
                </c:pt>
                <c:pt idx="7">
                  <c:v>Alla</c:v>
                </c:pt>
                <c:pt idx="8">
                  <c:v>Alma</c:v>
                </c:pt>
                <c:pt idx="9">
                  <c:v>Båge</c:v>
                </c:pt>
              </c:strCache>
            </c:strRef>
          </c:cat>
          <c:val>
            <c:numRef>
              <c:f>Blad1!$C$2:$C$11</c:f>
              <c:numCache>
                <c:formatCode>General</c:formatCode>
                <c:ptCount val="10"/>
                <c:pt idx="0">
                  <c:v>2</c:v>
                </c:pt>
                <c:pt idx="1">
                  <c:v>6</c:v>
                </c:pt>
                <c:pt idx="2">
                  <c:v>4</c:v>
                </c:pt>
                <c:pt idx="3">
                  <c:v>2</c:v>
                </c:pt>
                <c:pt idx="4">
                  <c:v>2</c:v>
                </c:pt>
                <c:pt idx="5">
                  <c:v>1</c:v>
                </c:pt>
                <c:pt idx="6">
                  <c:v>1</c:v>
                </c:pt>
                <c:pt idx="7">
                  <c:v>1</c:v>
                </c:pt>
                <c:pt idx="8">
                  <c:v>1</c:v>
                </c:pt>
                <c:pt idx="9">
                  <c:v>1</c:v>
                </c:pt>
              </c:numCache>
            </c:numRef>
          </c:val>
          <c:extLst>
            <c:ext xmlns:c16="http://schemas.microsoft.com/office/drawing/2014/chart" uri="{C3380CC4-5D6E-409C-BE32-E72D297353CC}">
              <c16:uniqueId val="{00000001-D061-4EB9-AF42-EED9AC89A4AC}"/>
            </c:ext>
          </c:extLst>
        </c:ser>
        <c:ser>
          <c:idx val="2"/>
          <c:order val="2"/>
          <c:tx>
            <c:strRef>
              <c:f>Blad1!$D$1</c:f>
              <c:strCache>
                <c:ptCount val="1"/>
                <c:pt idx="0">
                  <c:v>Serie 3</c:v>
                </c:pt>
              </c:strCache>
            </c:strRef>
          </c:tx>
          <c:spPr>
            <a:solidFill>
              <a:schemeClr val="accent3"/>
            </a:solidFill>
            <a:ln>
              <a:noFill/>
            </a:ln>
            <a:effectLst/>
          </c:spPr>
          <c:invertIfNegative val="0"/>
          <c:cat>
            <c:strRef>
              <c:f>Blad1!$A$2:$A$11</c:f>
              <c:strCache>
                <c:ptCount val="10"/>
                <c:pt idx="0">
                  <c:v>Vilja</c:v>
                </c:pt>
                <c:pt idx="1">
                  <c:v>Lilly A</c:v>
                </c:pt>
                <c:pt idx="2">
                  <c:v>Vet inte</c:v>
                </c:pt>
                <c:pt idx="3">
                  <c:v>Lilly H</c:v>
                </c:pt>
                <c:pt idx="4">
                  <c:v>Ida</c:v>
                </c:pt>
                <c:pt idx="5">
                  <c:v>Inez</c:v>
                </c:pt>
                <c:pt idx="6">
                  <c:v>Signe</c:v>
                </c:pt>
                <c:pt idx="7">
                  <c:v>Alla</c:v>
                </c:pt>
                <c:pt idx="8">
                  <c:v>Alma</c:v>
                </c:pt>
                <c:pt idx="9">
                  <c:v>Båge</c:v>
                </c:pt>
              </c:strCache>
            </c:strRef>
          </c:cat>
          <c:val>
            <c:numRef>
              <c:f>Blad1!$D$2:$D$11</c:f>
              <c:numCache>
                <c:formatCode>General</c:formatCode>
                <c:ptCount val="10"/>
              </c:numCache>
            </c:numRef>
          </c:val>
          <c:extLst>
            <c:ext xmlns:c16="http://schemas.microsoft.com/office/drawing/2014/chart" uri="{C3380CC4-5D6E-409C-BE32-E72D297353CC}">
              <c16:uniqueId val="{00000002-D061-4EB9-AF42-EED9AC89A4AC}"/>
            </c:ext>
          </c:extLst>
        </c:ser>
        <c:dLbls>
          <c:showLegendKey val="0"/>
          <c:showVal val="0"/>
          <c:showCatName val="0"/>
          <c:showSerName val="0"/>
          <c:showPercent val="0"/>
          <c:showBubbleSize val="0"/>
        </c:dLbls>
        <c:gapWidth val="219"/>
        <c:overlap val="-27"/>
        <c:axId val="1916048943"/>
        <c:axId val="1916042703"/>
      </c:barChart>
      <c:catAx>
        <c:axId val="19160489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16042703"/>
        <c:crosses val="autoZero"/>
        <c:auto val="1"/>
        <c:lblAlgn val="ctr"/>
        <c:lblOffset val="100"/>
        <c:noMultiLvlLbl val="0"/>
      </c:catAx>
      <c:valAx>
        <c:axId val="191604270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1604894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788E46-5538-A682-DB83-13472B51B540}"/>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86FF1A3E-FFDF-D590-3BA3-C815BA1533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D9356C94-08C9-B39A-A4DC-847B95FE35BD}"/>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5" name="Platshållare för sidfot 4">
            <a:extLst>
              <a:ext uri="{FF2B5EF4-FFF2-40B4-BE49-F238E27FC236}">
                <a16:creationId xmlns:a16="http://schemas.microsoft.com/office/drawing/2014/main" id="{5CCA5C53-981D-5FC4-1203-08F5567D514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72D38B1-06A2-04D8-2CDC-F2EDB1B0BBCF}"/>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2399965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C56D763-5557-BBBA-5C88-EBE539E8856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5237ED5-3285-58B4-4B42-2DA02D6943EC}"/>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D143D7B-CB6D-86DA-22FC-579EC69F5FBB}"/>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5" name="Platshållare för sidfot 4">
            <a:extLst>
              <a:ext uri="{FF2B5EF4-FFF2-40B4-BE49-F238E27FC236}">
                <a16:creationId xmlns:a16="http://schemas.microsoft.com/office/drawing/2014/main" id="{D182384F-8B5A-724B-6B48-738F394EE28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07A3282-5CFF-107B-D164-8DB52094F4A5}"/>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1781827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BB70252-C6EB-B60A-9F7A-64C8C2D32E48}"/>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CFCEC75-9282-BC54-3596-AA4D4CF8F40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3D6B896-7743-6AC7-6542-5DC5EA59FC8D}"/>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5" name="Platshållare för sidfot 4">
            <a:extLst>
              <a:ext uri="{FF2B5EF4-FFF2-40B4-BE49-F238E27FC236}">
                <a16:creationId xmlns:a16="http://schemas.microsoft.com/office/drawing/2014/main" id="{CE8D3EEA-E52D-18E0-3855-8393A40188C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134DD57-0BFD-C6BD-4D2A-2E9CD50FE4A4}"/>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1025471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E842D0-E377-7A90-0337-76BC20C09CA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E59BA14-007B-DA4B-66F8-E3CC7ADDE859}"/>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D50A5F8-A66E-72C4-95B6-A607A074605D}"/>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5" name="Platshållare för sidfot 4">
            <a:extLst>
              <a:ext uri="{FF2B5EF4-FFF2-40B4-BE49-F238E27FC236}">
                <a16:creationId xmlns:a16="http://schemas.microsoft.com/office/drawing/2014/main" id="{D30E91DB-D7D4-8358-C086-6BE272D1796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F98027D-0A97-74CF-81BA-8CF2BD8FC8CE}"/>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2488991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13D5D3-D08D-ECE5-B356-3AA87F99104A}"/>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7508480-9BD9-6247-CBC6-798769179D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1F382D24-1554-1E12-DEE7-01D7ECA2B4F3}"/>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5" name="Platshållare för sidfot 4">
            <a:extLst>
              <a:ext uri="{FF2B5EF4-FFF2-40B4-BE49-F238E27FC236}">
                <a16:creationId xmlns:a16="http://schemas.microsoft.com/office/drawing/2014/main" id="{7E546CEA-CDE6-4A44-A05B-40DA17A4720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BE2B71-DF40-F770-5ADA-6F9024A05445}"/>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2954130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9EF411-455C-9D25-BB53-2F30DBA0013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866F913-747A-BBBB-56EC-02BEA9650288}"/>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C0DF2C10-BA53-81E9-EECF-75A39B0B13FC}"/>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F15822AA-0EAD-6799-078F-F5FF0A66A575}"/>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6" name="Platshållare för sidfot 5">
            <a:extLst>
              <a:ext uri="{FF2B5EF4-FFF2-40B4-BE49-F238E27FC236}">
                <a16:creationId xmlns:a16="http://schemas.microsoft.com/office/drawing/2014/main" id="{988034D6-8A3C-B536-0C79-F2C5B284F46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539B0AD-D32D-6AC9-C6FB-803B28449D2C}"/>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2259863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7642F2-79FA-7510-5529-6B0702F67CED}"/>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A71DFD3-F341-92E0-E913-25EF2A4FA3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C62BA80D-9FB8-DF91-9CF2-3A5A2CA347A5}"/>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7CD47B87-A814-0B0D-4DBE-EF95EFD466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C8648C9F-0972-4891-B29C-B6796AC05115}"/>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A5E0711-4F47-0A48-800B-E23EB1B80000}"/>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8" name="Platshållare för sidfot 7">
            <a:extLst>
              <a:ext uri="{FF2B5EF4-FFF2-40B4-BE49-F238E27FC236}">
                <a16:creationId xmlns:a16="http://schemas.microsoft.com/office/drawing/2014/main" id="{08A1EAE1-E763-7687-10A8-30B2064DB32D}"/>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57C3BFB2-7C32-AC2B-0ED6-536B15F3C2DE}"/>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12207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044F6E-3977-7578-7C91-664CFE920AF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9A50CAD-4FD3-6893-281D-A0FB2C2441EB}"/>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4" name="Platshållare för sidfot 3">
            <a:extLst>
              <a:ext uri="{FF2B5EF4-FFF2-40B4-BE49-F238E27FC236}">
                <a16:creationId xmlns:a16="http://schemas.microsoft.com/office/drawing/2014/main" id="{0C097B0C-C56B-2BA4-474B-89AED5D156D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8CDED634-9A7D-2AB9-69EC-B51C574A5511}"/>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3740257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9E1D41D7-1B24-A406-001D-BA5C285B10E8}"/>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3" name="Platshållare för sidfot 2">
            <a:extLst>
              <a:ext uri="{FF2B5EF4-FFF2-40B4-BE49-F238E27FC236}">
                <a16:creationId xmlns:a16="http://schemas.microsoft.com/office/drawing/2014/main" id="{93D13D81-62EB-B30F-67F3-BE6122D4F7A9}"/>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596E2224-CFA5-814D-6C10-A7AD6EEE14EF}"/>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2679245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48FF0-B814-32A6-4E9F-EB55D07A33A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16C5244-DA98-347D-73C4-0C09460FDF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C02E3DB7-6F5A-9B4B-57D5-621973693C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068646B-F743-428D-52ED-2FA23C941B9A}"/>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6" name="Platshållare för sidfot 5">
            <a:extLst>
              <a:ext uri="{FF2B5EF4-FFF2-40B4-BE49-F238E27FC236}">
                <a16:creationId xmlns:a16="http://schemas.microsoft.com/office/drawing/2014/main" id="{FBE6C573-C972-B1A4-599F-6BAA2830B6C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18FD8AE-7BEB-33D2-F59E-83007B47C8BF}"/>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2419116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2A92F1-243F-8F40-38EA-6D9F5EA0510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3D464C7-F053-3878-DF4C-706AFFF83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1FB4441-219B-A761-1435-ECD9B1A678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55894C5-FBCB-625A-0AAA-652E60CE6322}"/>
              </a:ext>
            </a:extLst>
          </p:cNvPr>
          <p:cNvSpPr>
            <a:spLocks noGrp="1"/>
          </p:cNvSpPr>
          <p:nvPr>
            <p:ph type="dt" sz="half" idx="10"/>
          </p:nvPr>
        </p:nvSpPr>
        <p:spPr/>
        <p:txBody>
          <a:bodyPr/>
          <a:lstStyle/>
          <a:p>
            <a:fld id="{256EF192-9CBD-4A14-8BE2-208A5FFE6453}" type="datetimeFigureOut">
              <a:rPr lang="sv-SE" smtClean="0"/>
              <a:t>2026-04-19</a:t>
            </a:fld>
            <a:endParaRPr lang="sv-SE"/>
          </a:p>
        </p:txBody>
      </p:sp>
      <p:sp>
        <p:nvSpPr>
          <p:cNvPr id="6" name="Platshållare för sidfot 5">
            <a:extLst>
              <a:ext uri="{FF2B5EF4-FFF2-40B4-BE49-F238E27FC236}">
                <a16:creationId xmlns:a16="http://schemas.microsoft.com/office/drawing/2014/main" id="{30BD1D3E-EB1E-8F0A-20D7-624D6F813A1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A9B0EFD-A717-2A61-F59C-EE526B1CDA66}"/>
              </a:ext>
            </a:extLst>
          </p:cNvPr>
          <p:cNvSpPr>
            <a:spLocks noGrp="1"/>
          </p:cNvSpPr>
          <p:nvPr>
            <p:ph type="sldNum" sz="quarter" idx="12"/>
          </p:nvPr>
        </p:nvSpPr>
        <p:spPr/>
        <p:txBody>
          <a:bodyPr/>
          <a:lstStyle/>
          <a:p>
            <a:fld id="{B67CE90A-F1BC-4CFB-BCFB-36DE0F452A59}" type="slidenum">
              <a:rPr lang="sv-SE" smtClean="0"/>
              <a:t>‹#›</a:t>
            </a:fld>
            <a:endParaRPr lang="sv-SE"/>
          </a:p>
        </p:txBody>
      </p:sp>
    </p:spTree>
    <p:extLst>
      <p:ext uri="{BB962C8B-B14F-4D97-AF65-F5344CB8AC3E}">
        <p14:creationId xmlns:p14="http://schemas.microsoft.com/office/powerpoint/2010/main" val="19080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F5567F2-5636-26EC-C744-763C1E52F4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1DF873E-24DB-2B67-6426-08CAAFA852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D63B9F0-B656-2D18-3626-FC33991CBF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6EF192-9CBD-4A14-8BE2-208A5FFE6453}" type="datetimeFigureOut">
              <a:rPr lang="sv-SE" smtClean="0"/>
              <a:t>2026-04-19</a:t>
            </a:fld>
            <a:endParaRPr lang="sv-SE"/>
          </a:p>
        </p:txBody>
      </p:sp>
      <p:sp>
        <p:nvSpPr>
          <p:cNvPr id="5" name="Platshållare för sidfot 4">
            <a:extLst>
              <a:ext uri="{FF2B5EF4-FFF2-40B4-BE49-F238E27FC236}">
                <a16:creationId xmlns:a16="http://schemas.microsoft.com/office/drawing/2014/main" id="{4769E893-825F-9CDD-706A-600B54D4B5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D6A09213-57E0-F41C-B133-26D48F7E48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67CE90A-F1BC-4CFB-BCFB-36DE0F452A59}" type="slidenum">
              <a:rPr lang="sv-SE" smtClean="0"/>
              <a:t>‹#›</a:t>
            </a:fld>
            <a:endParaRPr lang="sv-SE"/>
          </a:p>
        </p:txBody>
      </p:sp>
    </p:spTree>
    <p:extLst>
      <p:ext uri="{BB962C8B-B14F-4D97-AF65-F5344CB8AC3E}">
        <p14:creationId xmlns:p14="http://schemas.microsoft.com/office/powerpoint/2010/main" val="2169139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Ölmstad IS">
            <a:extLst>
              <a:ext uri="{FF2B5EF4-FFF2-40B4-BE49-F238E27FC236}">
                <a16:creationId xmlns:a16="http://schemas.microsoft.com/office/drawing/2014/main" id="{1436AD98-5EA3-E6EC-365D-8559BCD712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020" y="1045953"/>
            <a:ext cx="1905000" cy="20574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K Vista">
            <a:extLst>
              <a:ext uri="{FF2B5EF4-FFF2-40B4-BE49-F238E27FC236}">
                <a16:creationId xmlns:a16="http://schemas.microsoft.com/office/drawing/2014/main" id="{CB506BB6-89DD-7D8C-0B9E-6260C4CE9D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5892" y="1307890"/>
            <a:ext cx="2990850" cy="1533525"/>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E0422BE1-5150-9346-5E6A-130EE4045D0F}"/>
              </a:ext>
            </a:extLst>
          </p:cNvPr>
          <p:cNvSpPr txBox="1"/>
          <p:nvPr/>
        </p:nvSpPr>
        <p:spPr>
          <a:xfrm>
            <a:off x="3707920" y="1887308"/>
            <a:ext cx="3502325" cy="954107"/>
          </a:xfrm>
          <a:prstGeom prst="rect">
            <a:avLst/>
          </a:prstGeom>
          <a:noFill/>
        </p:spPr>
        <p:txBody>
          <a:bodyPr wrap="square" rtlCol="0">
            <a:spAutoFit/>
          </a:bodyPr>
          <a:lstStyle/>
          <a:p>
            <a:pPr algn="ctr"/>
            <a:r>
              <a:rPr lang="sv-SE" sz="2800" dirty="0">
                <a:latin typeface="Arial Rounded MT Bold" panose="020F0704030504030204" pitchFamily="34" charset="0"/>
              </a:rPr>
              <a:t>F 12/13</a:t>
            </a:r>
          </a:p>
          <a:p>
            <a:pPr algn="ctr"/>
            <a:r>
              <a:rPr lang="sv-SE" sz="2800" dirty="0">
                <a:latin typeface="Arial Rounded MT Bold" panose="020F0704030504030204" pitchFamily="34" charset="0"/>
              </a:rPr>
              <a:t>Världens bästa lag</a:t>
            </a:r>
          </a:p>
        </p:txBody>
      </p:sp>
      <p:pic>
        <p:nvPicPr>
          <p:cNvPr id="1032" name="Picture 8" descr="Ledarskapet kan avgöra fotbolls-VM | Motivation.se - Motivation.se">
            <a:extLst>
              <a:ext uri="{FF2B5EF4-FFF2-40B4-BE49-F238E27FC236}">
                <a16:creationId xmlns:a16="http://schemas.microsoft.com/office/drawing/2014/main" id="{52C99A50-AA14-684A-6DA8-E15EF59126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7457" y="317290"/>
            <a:ext cx="3143250" cy="14573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22DB8CC5-D085-9A56-2787-C4309A5B9392}"/>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r="14420"/>
          <a:stretch/>
        </p:blipFill>
        <p:spPr bwMode="auto">
          <a:xfrm>
            <a:off x="2619554" y="3216046"/>
            <a:ext cx="6136257" cy="3312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8238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BFDC399-7CEF-61EA-44CF-E52185B1300C}"/>
              </a:ext>
            </a:extLst>
          </p:cNvPr>
          <p:cNvSpPr>
            <a:spLocks noGrp="1"/>
          </p:cNvSpPr>
          <p:nvPr>
            <p:ph type="title"/>
          </p:nvPr>
        </p:nvSpPr>
        <p:spPr/>
        <p:txBody>
          <a:bodyPr/>
          <a:lstStyle/>
          <a:p>
            <a:r>
              <a:rPr lang="sv-SE" dirty="0"/>
              <a:t>Trivs du i laget? (alla svarade JA)</a:t>
            </a:r>
            <a:br>
              <a:rPr lang="sv-SE" dirty="0"/>
            </a:br>
            <a:r>
              <a:rPr lang="sv-SE" dirty="0"/>
              <a:t>Varför trivs du?</a:t>
            </a:r>
          </a:p>
        </p:txBody>
      </p:sp>
      <p:sp>
        <p:nvSpPr>
          <p:cNvPr id="4" name="textruta 3">
            <a:extLst>
              <a:ext uri="{FF2B5EF4-FFF2-40B4-BE49-F238E27FC236}">
                <a16:creationId xmlns:a16="http://schemas.microsoft.com/office/drawing/2014/main" id="{4294A85A-726C-75FA-6DBC-545AFD2A28DD}"/>
              </a:ext>
            </a:extLst>
          </p:cNvPr>
          <p:cNvSpPr txBox="1"/>
          <p:nvPr/>
        </p:nvSpPr>
        <p:spPr>
          <a:xfrm>
            <a:off x="483079" y="1820174"/>
            <a:ext cx="11404121" cy="4339650"/>
          </a:xfrm>
          <a:prstGeom prst="rect">
            <a:avLst/>
          </a:prstGeom>
          <a:noFill/>
        </p:spPr>
        <p:txBody>
          <a:bodyPr wrap="square" rtlCol="0">
            <a:spAutoFit/>
          </a:bodyPr>
          <a:lstStyle/>
          <a:p>
            <a:r>
              <a:rPr lang="sv-SE" sz="1200" dirty="0">
                <a:solidFill>
                  <a:srgbClr val="FF0000"/>
                </a:solidFill>
              </a:rPr>
              <a:t>Kompisar</a:t>
            </a:r>
            <a:r>
              <a:rPr lang="sv-SE" sz="1200" dirty="0"/>
              <a:t>					</a:t>
            </a:r>
            <a:r>
              <a:rPr lang="sv-SE" sz="1200" dirty="0">
                <a:solidFill>
                  <a:srgbClr val="3399FF"/>
                </a:solidFill>
              </a:rPr>
              <a:t>Alla kan prata med varandra</a:t>
            </a:r>
            <a:r>
              <a:rPr lang="sv-SE" sz="1200" dirty="0"/>
              <a:t>		</a:t>
            </a:r>
            <a:r>
              <a:rPr lang="sv-SE" sz="1200" dirty="0">
                <a:solidFill>
                  <a:srgbClr val="FF0000"/>
                </a:solidFill>
              </a:rPr>
              <a:t>Vi skrattar ihop</a:t>
            </a:r>
            <a:r>
              <a:rPr lang="sv-SE" sz="1200" dirty="0"/>
              <a:t>			</a:t>
            </a:r>
          </a:p>
          <a:p>
            <a:endParaRPr lang="sv-SE" sz="1200" dirty="0"/>
          </a:p>
          <a:p>
            <a:r>
              <a:rPr lang="sv-SE" sz="1200" dirty="0">
                <a:solidFill>
                  <a:srgbClr val="3399FF"/>
                </a:solidFill>
              </a:rPr>
              <a:t>Jag gillar laget och att spela fotboll</a:t>
            </a:r>
            <a:r>
              <a:rPr lang="sv-SE" sz="1200" dirty="0"/>
              <a:t>			</a:t>
            </a:r>
            <a:r>
              <a:rPr lang="sv-SE" sz="1200" dirty="0">
                <a:solidFill>
                  <a:srgbClr val="FF0000"/>
                </a:solidFill>
              </a:rPr>
              <a:t>Mina kompisar</a:t>
            </a:r>
            <a:r>
              <a:rPr lang="sv-SE" sz="1200" dirty="0"/>
              <a:t>		</a:t>
            </a:r>
            <a:r>
              <a:rPr lang="sv-SE" sz="1200" dirty="0">
                <a:solidFill>
                  <a:srgbClr val="3399FF"/>
                </a:solidFill>
              </a:rPr>
              <a:t>Ingen är elak</a:t>
            </a:r>
          </a:p>
          <a:p>
            <a:endParaRPr lang="sv-SE" sz="1200" dirty="0"/>
          </a:p>
          <a:p>
            <a:r>
              <a:rPr lang="sv-SE" sz="1200" dirty="0">
                <a:solidFill>
                  <a:srgbClr val="FF0000"/>
                </a:solidFill>
              </a:rPr>
              <a:t>Alla är snälla, men det kan finnas några som blir sura om man gör fel, det är jobbigt</a:t>
            </a:r>
          </a:p>
          <a:p>
            <a:endParaRPr lang="sv-SE" sz="1200" dirty="0"/>
          </a:p>
          <a:p>
            <a:r>
              <a:rPr lang="sv-SE" sz="1200" dirty="0">
                <a:solidFill>
                  <a:srgbClr val="3399FF"/>
                </a:solidFill>
              </a:rPr>
              <a:t>Jag känner mig välkommen till träning och match</a:t>
            </a:r>
            <a:r>
              <a:rPr lang="sv-SE" sz="1200" dirty="0"/>
              <a:t>		</a:t>
            </a:r>
            <a:r>
              <a:rPr lang="sv-SE" sz="1200" dirty="0">
                <a:solidFill>
                  <a:srgbClr val="3399FF"/>
                </a:solidFill>
              </a:rPr>
              <a:t>Jag trivs bra! Men det finns grupperingar</a:t>
            </a:r>
          </a:p>
          <a:p>
            <a:endParaRPr lang="sv-SE" sz="1200" dirty="0"/>
          </a:p>
          <a:p>
            <a:r>
              <a:rPr lang="sv-SE" sz="1200" dirty="0">
                <a:solidFill>
                  <a:srgbClr val="FF0000"/>
                </a:solidFill>
              </a:rPr>
              <a:t>Det är ett roligt lag att vara med</a:t>
            </a:r>
            <a:r>
              <a:rPr lang="sv-SE" sz="1200" dirty="0"/>
              <a:t>			</a:t>
            </a:r>
            <a:r>
              <a:rPr lang="sv-SE" sz="1200" dirty="0">
                <a:solidFill>
                  <a:srgbClr val="3399FF"/>
                </a:solidFill>
              </a:rPr>
              <a:t>Snälla lagkompisar</a:t>
            </a:r>
            <a:r>
              <a:rPr lang="sv-SE" sz="1200" dirty="0"/>
              <a:t>		</a:t>
            </a:r>
            <a:r>
              <a:rPr lang="sv-SE" sz="1200" dirty="0">
                <a:solidFill>
                  <a:srgbClr val="FF0000"/>
                </a:solidFill>
              </a:rPr>
              <a:t>Vi har roligt ihop</a:t>
            </a:r>
          </a:p>
          <a:p>
            <a:endParaRPr lang="sv-SE" sz="1200" dirty="0"/>
          </a:p>
          <a:p>
            <a:r>
              <a:rPr lang="sv-SE" sz="1200" dirty="0">
                <a:solidFill>
                  <a:srgbClr val="3399FF"/>
                </a:solidFill>
              </a:rPr>
              <a:t>Bra energi	</a:t>
            </a:r>
            <a:r>
              <a:rPr lang="sv-SE" sz="1200" dirty="0"/>
              <a:t>			</a:t>
            </a:r>
            <a:r>
              <a:rPr lang="sv-SE" sz="1200" dirty="0">
                <a:solidFill>
                  <a:srgbClr val="FF0000"/>
                </a:solidFill>
              </a:rPr>
              <a:t>	Vi kan skämta med varandra	</a:t>
            </a:r>
            <a:r>
              <a:rPr lang="sv-SE" sz="1200" dirty="0">
                <a:solidFill>
                  <a:srgbClr val="3399FF"/>
                </a:solidFill>
              </a:rPr>
              <a:t>Vi har roligt</a:t>
            </a:r>
          </a:p>
          <a:p>
            <a:endParaRPr lang="sv-SE" sz="1200" dirty="0"/>
          </a:p>
          <a:p>
            <a:r>
              <a:rPr lang="sv-SE" sz="1200" dirty="0">
                <a:solidFill>
                  <a:srgbClr val="FF0000"/>
                </a:solidFill>
              </a:rPr>
              <a:t>Min känsla är att alla alltid får vara med</a:t>
            </a:r>
            <a:r>
              <a:rPr lang="sv-SE" sz="1200" dirty="0"/>
              <a:t>			</a:t>
            </a:r>
            <a:r>
              <a:rPr lang="sv-SE" sz="1200" dirty="0">
                <a:solidFill>
                  <a:srgbClr val="3399FF"/>
                </a:solidFill>
              </a:rPr>
              <a:t>Många kompisar</a:t>
            </a:r>
            <a:r>
              <a:rPr lang="sv-SE" sz="1200" dirty="0"/>
              <a:t>		</a:t>
            </a:r>
            <a:r>
              <a:rPr lang="sv-SE" sz="1200" dirty="0">
                <a:solidFill>
                  <a:srgbClr val="FF0000"/>
                </a:solidFill>
              </a:rPr>
              <a:t>Det är roligt att träna med laget</a:t>
            </a:r>
          </a:p>
          <a:p>
            <a:endParaRPr lang="sv-SE" sz="1200" dirty="0"/>
          </a:p>
          <a:p>
            <a:r>
              <a:rPr lang="sv-SE" sz="1200" dirty="0">
                <a:solidFill>
                  <a:srgbClr val="3399FF"/>
                </a:solidFill>
              </a:rPr>
              <a:t>Ja jag trivs men om det är en dålig match så blir vissa sura och då blir jag också låg, det gillar jag inte</a:t>
            </a:r>
          </a:p>
          <a:p>
            <a:endParaRPr lang="sv-SE" sz="1200" dirty="0"/>
          </a:p>
          <a:p>
            <a:r>
              <a:rPr lang="sv-SE" sz="1200" dirty="0">
                <a:solidFill>
                  <a:srgbClr val="FF0000"/>
                </a:solidFill>
              </a:rPr>
              <a:t>Många har jag känt länge och jag gillar att vara med dom</a:t>
            </a:r>
            <a:r>
              <a:rPr lang="sv-SE" sz="1200" dirty="0"/>
              <a:t>		</a:t>
            </a:r>
            <a:r>
              <a:rPr lang="sv-SE" sz="1200" dirty="0">
                <a:solidFill>
                  <a:srgbClr val="FF0000"/>
                </a:solidFill>
              </a:rPr>
              <a:t>Alla är snälla	</a:t>
            </a:r>
            <a:r>
              <a:rPr lang="sv-SE" sz="1200" dirty="0"/>
              <a:t>	</a:t>
            </a:r>
            <a:r>
              <a:rPr lang="sv-SE" sz="1200" dirty="0">
                <a:solidFill>
                  <a:srgbClr val="3399FF"/>
                </a:solidFill>
              </a:rPr>
              <a:t>	Vi har roligt tillsammans</a:t>
            </a:r>
          </a:p>
          <a:p>
            <a:endParaRPr lang="sv-SE" sz="1200" dirty="0"/>
          </a:p>
          <a:p>
            <a:r>
              <a:rPr lang="sv-SE" sz="1200" dirty="0">
                <a:solidFill>
                  <a:srgbClr val="3399FF"/>
                </a:solidFill>
              </a:rPr>
              <a:t>Alla peppar varandra</a:t>
            </a:r>
          </a:p>
          <a:p>
            <a:endParaRPr lang="sv-SE" sz="1200" dirty="0"/>
          </a:p>
          <a:p>
            <a:r>
              <a:rPr lang="sv-SE" sz="1200" dirty="0">
                <a:solidFill>
                  <a:srgbClr val="FF0000"/>
                </a:solidFill>
              </a:rPr>
              <a:t>Inte så mycket press när vi är med laget</a:t>
            </a:r>
          </a:p>
          <a:p>
            <a:endParaRPr lang="sv-SE" sz="1200" dirty="0"/>
          </a:p>
          <a:p>
            <a:endParaRPr lang="sv-SE" sz="1200" dirty="0"/>
          </a:p>
        </p:txBody>
      </p:sp>
    </p:spTree>
    <p:extLst>
      <p:ext uri="{BB962C8B-B14F-4D97-AF65-F5344CB8AC3E}">
        <p14:creationId xmlns:p14="http://schemas.microsoft.com/office/powerpoint/2010/main" val="4122668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F459311-AAF6-029D-6552-7DB28189F778}"/>
              </a:ext>
            </a:extLst>
          </p:cNvPr>
          <p:cNvSpPr>
            <a:spLocks noGrp="1"/>
          </p:cNvSpPr>
          <p:nvPr>
            <p:ph type="title"/>
          </p:nvPr>
        </p:nvSpPr>
        <p:spPr/>
        <p:txBody>
          <a:bodyPr/>
          <a:lstStyle/>
          <a:p>
            <a:r>
              <a:rPr lang="sv-SE" dirty="0"/>
              <a:t>Hjälp mig, hur skapar man en magisk sammanhållning i ett lag?</a:t>
            </a:r>
          </a:p>
        </p:txBody>
      </p:sp>
      <p:sp>
        <p:nvSpPr>
          <p:cNvPr id="4" name="textruta 3">
            <a:extLst>
              <a:ext uri="{FF2B5EF4-FFF2-40B4-BE49-F238E27FC236}">
                <a16:creationId xmlns:a16="http://schemas.microsoft.com/office/drawing/2014/main" id="{3211C4AA-443F-2000-6EC2-1FBF205C28B5}"/>
              </a:ext>
            </a:extLst>
          </p:cNvPr>
          <p:cNvSpPr txBox="1"/>
          <p:nvPr/>
        </p:nvSpPr>
        <p:spPr>
          <a:xfrm>
            <a:off x="646981" y="1940943"/>
            <a:ext cx="11326483" cy="5632311"/>
          </a:xfrm>
          <a:prstGeom prst="rect">
            <a:avLst/>
          </a:prstGeom>
          <a:noFill/>
        </p:spPr>
        <p:txBody>
          <a:bodyPr wrap="square" rtlCol="0">
            <a:spAutoFit/>
          </a:bodyPr>
          <a:lstStyle/>
          <a:p>
            <a:r>
              <a:rPr lang="sv-SE" sz="1200" dirty="0">
                <a:solidFill>
                  <a:srgbClr val="3399FF"/>
                </a:solidFill>
              </a:rPr>
              <a:t>Göra saker med laget utanför fotbollsplanen	</a:t>
            </a:r>
            <a:r>
              <a:rPr lang="sv-SE" sz="1200" dirty="0"/>
              <a:t>	</a:t>
            </a:r>
            <a:r>
              <a:rPr lang="sv-SE" sz="1200" dirty="0">
                <a:solidFill>
                  <a:srgbClr val="FF0000"/>
                </a:solidFill>
              </a:rPr>
              <a:t>Få alla att känna varandra</a:t>
            </a:r>
            <a:r>
              <a:rPr lang="sv-SE" sz="1200" dirty="0"/>
              <a:t>	</a:t>
            </a:r>
            <a:r>
              <a:rPr lang="sv-SE" sz="1200" dirty="0">
                <a:solidFill>
                  <a:srgbClr val="3399FF"/>
                </a:solidFill>
              </a:rPr>
              <a:t>	Se till att alla pratar med alla</a:t>
            </a:r>
          </a:p>
          <a:p>
            <a:endParaRPr lang="sv-SE" sz="1200" dirty="0"/>
          </a:p>
          <a:p>
            <a:r>
              <a:rPr lang="sv-SE" sz="1200" dirty="0">
                <a:solidFill>
                  <a:srgbClr val="FF0000"/>
                </a:solidFill>
              </a:rPr>
              <a:t>Äta ihop</a:t>
            </a:r>
            <a:r>
              <a:rPr lang="sv-SE" sz="1200" dirty="0"/>
              <a:t>					</a:t>
            </a:r>
            <a:r>
              <a:rPr lang="sv-SE" sz="1200" dirty="0">
                <a:solidFill>
                  <a:srgbClr val="3399FF"/>
                </a:solidFill>
              </a:rPr>
              <a:t>Alla ska kunna vara med alla	</a:t>
            </a:r>
            <a:r>
              <a:rPr lang="sv-SE" sz="1200" dirty="0">
                <a:solidFill>
                  <a:srgbClr val="FF0000"/>
                </a:solidFill>
              </a:rPr>
              <a:t>Åka på cuper</a:t>
            </a:r>
          </a:p>
          <a:p>
            <a:endParaRPr lang="sv-SE" sz="1200" dirty="0"/>
          </a:p>
          <a:p>
            <a:r>
              <a:rPr lang="sv-SE" sz="1200" dirty="0">
                <a:solidFill>
                  <a:srgbClr val="3399FF"/>
                </a:solidFill>
              </a:rPr>
              <a:t>Hitta på saker för att få bort uppdelningar i laget</a:t>
            </a:r>
            <a:r>
              <a:rPr lang="sv-SE" sz="1200" dirty="0"/>
              <a:t>		</a:t>
            </a:r>
            <a:r>
              <a:rPr lang="sv-SE" sz="1200" dirty="0">
                <a:solidFill>
                  <a:srgbClr val="FF0000"/>
                </a:solidFill>
              </a:rPr>
              <a:t>Åka på träningsläger</a:t>
            </a:r>
            <a:r>
              <a:rPr lang="sv-SE" sz="1200" dirty="0"/>
              <a:t>		</a:t>
            </a:r>
            <a:r>
              <a:rPr lang="sv-SE" sz="1200" dirty="0">
                <a:solidFill>
                  <a:srgbClr val="3399FF"/>
                </a:solidFill>
              </a:rPr>
              <a:t>Göra saker som inte bara har med fotboll att göra </a:t>
            </a:r>
          </a:p>
          <a:p>
            <a:endParaRPr lang="sv-SE" sz="1200" dirty="0"/>
          </a:p>
          <a:p>
            <a:r>
              <a:rPr lang="sv-SE" sz="1200" dirty="0">
                <a:solidFill>
                  <a:srgbClr val="FF0000"/>
                </a:solidFill>
              </a:rPr>
              <a:t>Göra saker utanför planen, fotboll handlar om att vi ska ha roligt då kan man hitta på annat också</a:t>
            </a:r>
          </a:p>
          <a:p>
            <a:endParaRPr lang="sv-SE" sz="1200" dirty="0"/>
          </a:p>
          <a:p>
            <a:r>
              <a:rPr lang="sv-SE" sz="1200" dirty="0">
                <a:solidFill>
                  <a:srgbClr val="3399FF"/>
                </a:solidFill>
              </a:rPr>
              <a:t>Alla är snälla och peppar varandra, inget skitsnack</a:t>
            </a:r>
            <a:r>
              <a:rPr lang="sv-SE" sz="1200" dirty="0"/>
              <a:t>		</a:t>
            </a:r>
            <a:r>
              <a:rPr lang="sv-SE" sz="1200" dirty="0">
                <a:solidFill>
                  <a:srgbClr val="3399FF"/>
                </a:solidFill>
              </a:rPr>
              <a:t>Vara positiv, det sprider sig</a:t>
            </a:r>
            <a:r>
              <a:rPr lang="sv-SE" sz="1200" dirty="0"/>
              <a:t>		</a:t>
            </a:r>
            <a:r>
              <a:rPr lang="sv-SE" sz="1200" dirty="0">
                <a:solidFill>
                  <a:srgbClr val="FF0000"/>
                </a:solidFill>
              </a:rPr>
              <a:t>Hitta på roliga saker tillsammans</a:t>
            </a:r>
            <a:r>
              <a:rPr lang="sv-SE" sz="1200" dirty="0"/>
              <a:t>	</a:t>
            </a:r>
          </a:p>
          <a:p>
            <a:endParaRPr lang="sv-SE" sz="1200" dirty="0"/>
          </a:p>
          <a:p>
            <a:r>
              <a:rPr lang="sv-SE" sz="1200" dirty="0">
                <a:solidFill>
                  <a:srgbClr val="FF0000"/>
                </a:solidFill>
              </a:rPr>
              <a:t>Tänka på att inte ifrågasätta någon om den gör något fel	</a:t>
            </a:r>
            <a:r>
              <a:rPr lang="sv-SE" sz="1200" dirty="0"/>
              <a:t>	</a:t>
            </a:r>
            <a:r>
              <a:rPr lang="sv-SE" sz="1200" dirty="0">
                <a:solidFill>
                  <a:srgbClr val="FF0000"/>
                </a:solidFill>
              </a:rPr>
              <a:t>Allt vi gör (match/träning) gör vi ihop</a:t>
            </a:r>
            <a:r>
              <a:rPr lang="sv-SE" sz="1200" dirty="0"/>
              <a:t>	</a:t>
            </a:r>
            <a:r>
              <a:rPr lang="sv-SE" sz="1200" dirty="0">
                <a:solidFill>
                  <a:srgbClr val="3399FF"/>
                </a:solidFill>
              </a:rPr>
              <a:t>Alla ska trivas, det måste vi alla se till</a:t>
            </a:r>
          </a:p>
          <a:p>
            <a:endParaRPr lang="sv-SE" sz="1200" dirty="0"/>
          </a:p>
          <a:p>
            <a:r>
              <a:rPr lang="sv-SE" sz="1200" dirty="0">
                <a:solidFill>
                  <a:srgbClr val="3399FF"/>
                </a:solidFill>
              </a:rPr>
              <a:t>Man visar att man hjälper varandra</a:t>
            </a:r>
            <a:r>
              <a:rPr lang="sv-SE" sz="1200" dirty="0"/>
              <a:t>			</a:t>
            </a:r>
            <a:r>
              <a:rPr lang="sv-SE" sz="1200" dirty="0">
                <a:solidFill>
                  <a:srgbClr val="FF0000"/>
                </a:solidFill>
              </a:rPr>
              <a:t>Man tänker på hur man pratar med varandra</a:t>
            </a:r>
          </a:p>
          <a:p>
            <a:endParaRPr lang="sv-SE" sz="1200" dirty="0"/>
          </a:p>
          <a:p>
            <a:r>
              <a:rPr lang="sv-SE" sz="1200" dirty="0">
                <a:solidFill>
                  <a:srgbClr val="FF0000"/>
                </a:solidFill>
              </a:rPr>
              <a:t>Snacka schysst och positivt</a:t>
            </a:r>
            <a:r>
              <a:rPr lang="sv-SE" sz="1200" dirty="0"/>
              <a:t>				</a:t>
            </a:r>
            <a:r>
              <a:rPr lang="sv-SE" sz="1200" dirty="0">
                <a:solidFill>
                  <a:srgbClr val="3399FF"/>
                </a:solidFill>
              </a:rPr>
              <a:t>Hitta på saker ihop förutom fotboll</a:t>
            </a:r>
            <a:r>
              <a:rPr lang="sv-SE" sz="1200" dirty="0"/>
              <a:t>	</a:t>
            </a:r>
            <a:r>
              <a:rPr lang="sv-SE" sz="1200" dirty="0">
                <a:solidFill>
                  <a:srgbClr val="FF0000"/>
                </a:solidFill>
              </a:rPr>
              <a:t>Inte bara spela fotboll ihop, hitta på andra aktiviteter 									också</a:t>
            </a:r>
          </a:p>
          <a:p>
            <a:endParaRPr lang="sv-SE" sz="1200" dirty="0"/>
          </a:p>
          <a:p>
            <a:r>
              <a:rPr lang="sv-SE" sz="1200" dirty="0">
                <a:solidFill>
                  <a:srgbClr val="3399FF"/>
                </a:solidFill>
              </a:rPr>
              <a:t>Vi lär känna varandra ännu bättre om vi gör samarbetsövningar ihop</a:t>
            </a:r>
            <a:r>
              <a:rPr lang="sv-SE" sz="1200" dirty="0"/>
              <a:t>	</a:t>
            </a:r>
          </a:p>
          <a:p>
            <a:endParaRPr lang="sv-SE" sz="1200" dirty="0"/>
          </a:p>
          <a:p>
            <a:r>
              <a:rPr lang="sv-SE" sz="1200" dirty="0">
                <a:solidFill>
                  <a:srgbClr val="FF0000"/>
                </a:solidFill>
              </a:rPr>
              <a:t>Om vi ska spela bra fotboll så behöver vi ha bra sammanhållning och bra stämning i laget överallt</a:t>
            </a:r>
            <a:r>
              <a:rPr lang="sv-SE" sz="1200" dirty="0"/>
              <a:t>		</a:t>
            </a:r>
            <a:r>
              <a:rPr lang="sv-SE" sz="1200" dirty="0">
                <a:solidFill>
                  <a:srgbClr val="3399FF"/>
                </a:solidFill>
              </a:rPr>
              <a:t>Göra roliga saker tillsammans på och utanför planen</a:t>
            </a:r>
          </a:p>
          <a:p>
            <a:endParaRPr lang="sv-SE" sz="1200" dirty="0"/>
          </a:p>
          <a:p>
            <a:r>
              <a:rPr lang="sv-SE" sz="1200" dirty="0">
                <a:solidFill>
                  <a:srgbClr val="3399FF"/>
                </a:solidFill>
              </a:rPr>
              <a:t>Inget negativt alls, man är positiv</a:t>
            </a:r>
            <a:r>
              <a:rPr lang="sv-SE" sz="1200" dirty="0"/>
              <a:t>			</a:t>
            </a:r>
            <a:r>
              <a:rPr lang="sv-SE" sz="1200" dirty="0">
                <a:solidFill>
                  <a:srgbClr val="FF0000"/>
                </a:solidFill>
              </a:rPr>
              <a:t>Alla är välkomna</a:t>
            </a:r>
            <a:r>
              <a:rPr lang="sv-SE" sz="1200" dirty="0"/>
              <a:t>		</a:t>
            </a:r>
            <a:r>
              <a:rPr lang="sv-SE" sz="1200" dirty="0">
                <a:solidFill>
                  <a:srgbClr val="FF0000"/>
                </a:solidFill>
              </a:rPr>
              <a:t>Ingen ska vara utanför, det måste alla hjälpas åt med</a:t>
            </a:r>
          </a:p>
          <a:p>
            <a:endParaRPr lang="sv-SE" sz="1200" dirty="0"/>
          </a:p>
          <a:p>
            <a:r>
              <a:rPr lang="sv-SE" sz="1200" dirty="0">
                <a:solidFill>
                  <a:srgbClr val="FF0000"/>
                </a:solidFill>
              </a:rPr>
              <a:t>Va snälla mot varandra, alltid. </a:t>
            </a:r>
          </a:p>
          <a:p>
            <a:endParaRPr lang="sv-SE" sz="1200" dirty="0"/>
          </a:p>
          <a:p>
            <a:endParaRPr lang="sv-SE" sz="1200" dirty="0"/>
          </a:p>
          <a:p>
            <a:endParaRPr lang="sv-SE" sz="1200" dirty="0"/>
          </a:p>
          <a:p>
            <a:endParaRPr lang="sv-SE" sz="1200" dirty="0"/>
          </a:p>
          <a:p>
            <a:endParaRPr lang="sv-SE" sz="1200" dirty="0"/>
          </a:p>
          <a:p>
            <a:r>
              <a:rPr lang="sv-SE" sz="1200" dirty="0"/>
              <a:t>	</a:t>
            </a:r>
          </a:p>
        </p:txBody>
      </p:sp>
      <p:sp>
        <p:nvSpPr>
          <p:cNvPr id="5" name="Stjärna: 5 punkter 4">
            <a:extLst>
              <a:ext uri="{FF2B5EF4-FFF2-40B4-BE49-F238E27FC236}">
                <a16:creationId xmlns:a16="http://schemas.microsoft.com/office/drawing/2014/main" id="{4B43260A-0C0E-3DA8-65AC-36193336B187}"/>
              </a:ext>
            </a:extLst>
          </p:cNvPr>
          <p:cNvSpPr/>
          <p:nvPr/>
        </p:nvSpPr>
        <p:spPr>
          <a:xfrm rot="1427024">
            <a:off x="7048424" y="1031673"/>
            <a:ext cx="1078302" cy="893258"/>
          </a:xfrm>
          <a:prstGeom prst="star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400500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1BE902-52CA-40F1-01DF-B287378D8B73}"/>
              </a:ext>
            </a:extLst>
          </p:cNvPr>
          <p:cNvSpPr>
            <a:spLocks noGrp="1"/>
          </p:cNvSpPr>
          <p:nvPr>
            <p:ph type="title"/>
          </p:nvPr>
        </p:nvSpPr>
        <p:spPr/>
        <p:txBody>
          <a:bodyPr/>
          <a:lstStyle/>
          <a:p>
            <a:r>
              <a:rPr lang="sv-SE" dirty="0"/>
              <a:t>Vad är det BÄSTA med fotboll?</a:t>
            </a:r>
          </a:p>
        </p:txBody>
      </p:sp>
      <p:sp>
        <p:nvSpPr>
          <p:cNvPr id="4" name="textruta 3">
            <a:extLst>
              <a:ext uri="{FF2B5EF4-FFF2-40B4-BE49-F238E27FC236}">
                <a16:creationId xmlns:a16="http://schemas.microsoft.com/office/drawing/2014/main" id="{2412B081-947C-1D8B-16FA-6EA2D970E345}"/>
              </a:ext>
            </a:extLst>
          </p:cNvPr>
          <p:cNvSpPr txBox="1"/>
          <p:nvPr/>
        </p:nvSpPr>
        <p:spPr>
          <a:xfrm>
            <a:off x="448574" y="1820174"/>
            <a:ext cx="11360988" cy="4339650"/>
          </a:xfrm>
          <a:prstGeom prst="rect">
            <a:avLst/>
          </a:prstGeom>
          <a:noFill/>
        </p:spPr>
        <p:txBody>
          <a:bodyPr wrap="square" rtlCol="0">
            <a:spAutoFit/>
          </a:bodyPr>
          <a:lstStyle/>
          <a:p>
            <a:r>
              <a:rPr lang="sv-SE" sz="1200" dirty="0">
                <a:solidFill>
                  <a:srgbClr val="FF0000"/>
                </a:solidFill>
              </a:rPr>
              <a:t>Det är roligt</a:t>
            </a:r>
            <a:r>
              <a:rPr lang="sv-SE" sz="1200" dirty="0"/>
              <a:t>				</a:t>
            </a:r>
            <a:r>
              <a:rPr lang="sv-SE" sz="1200" dirty="0">
                <a:solidFill>
                  <a:srgbClr val="3399FF"/>
                </a:solidFill>
              </a:rPr>
              <a:t>ALLT! Det är en så skön känsla när jag får spela fotboll, jag blir glad av det. Det är så roligt. </a:t>
            </a:r>
          </a:p>
          <a:p>
            <a:endParaRPr lang="sv-SE" sz="1200" dirty="0"/>
          </a:p>
          <a:p>
            <a:r>
              <a:rPr lang="sv-SE" sz="1200" dirty="0">
                <a:solidFill>
                  <a:srgbClr val="3399FF"/>
                </a:solidFill>
              </a:rPr>
              <a:t>Jag gillar allt med fotboll</a:t>
            </a:r>
            <a:r>
              <a:rPr lang="sv-SE" sz="1200" dirty="0"/>
              <a:t>			</a:t>
            </a:r>
            <a:r>
              <a:rPr lang="sv-SE" sz="1200" dirty="0">
                <a:solidFill>
                  <a:srgbClr val="FF0000"/>
                </a:solidFill>
              </a:rPr>
              <a:t>Det är roligt att spela</a:t>
            </a:r>
            <a:r>
              <a:rPr lang="sv-SE" sz="1200" dirty="0"/>
              <a:t>		</a:t>
            </a:r>
            <a:r>
              <a:rPr lang="sv-SE" sz="1200" dirty="0">
                <a:solidFill>
                  <a:srgbClr val="FF0000"/>
                </a:solidFill>
              </a:rPr>
              <a:t>Vara med mina kompisar </a:t>
            </a:r>
          </a:p>
          <a:p>
            <a:endParaRPr lang="sv-SE" sz="1200" dirty="0"/>
          </a:p>
          <a:p>
            <a:r>
              <a:rPr lang="sv-SE" sz="1200" dirty="0">
                <a:solidFill>
                  <a:srgbClr val="FF0000"/>
                </a:solidFill>
              </a:rPr>
              <a:t>Vara på planen och spela match</a:t>
            </a:r>
            <a:r>
              <a:rPr lang="sv-SE" sz="1200" dirty="0"/>
              <a:t>		</a:t>
            </a:r>
            <a:r>
              <a:rPr lang="sv-SE" sz="1200" dirty="0">
                <a:solidFill>
                  <a:srgbClr val="3399FF"/>
                </a:solidFill>
              </a:rPr>
              <a:t>Att det är roligt att spela och samtidigt vara med kompisar</a:t>
            </a:r>
          </a:p>
          <a:p>
            <a:endParaRPr lang="sv-SE" sz="1200" dirty="0"/>
          </a:p>
          <a:p>
            <a:r>
              <a:rPr lang="sv-SE" sz="1200" dirty="0">
                <a:solidFill>
                  <a:srgbClr val="3399FF"/>
                </a:solidFill>
              </a:rPr>
              <a:t>Känna känslan som kommer när man gör mål</a:t>
            </a:r>
            <a:r>
              <a:rPr lang="sv-SE" sz="1200" dirty="0"/>
              <a:t>	</a:t>
            </a:r>
            <a:r>
              <a:rPr lang="sv-SE" sz="1200" dirty="0">
                <a:solidFill>
                  <a:srgbClr val="FF0000"/>
                </a:solidFill>
              </a:rPr>
              <a:t>Glömmer allt annat</a:t>
            </a:r>
            <a:r>
              <a:rPr lang="sv-SE" sz="1200" dirty="0"/>
              <a:t>		</a:t>
            </a:r>
            <a:r>
              <a:rPr lang="sv-SE" sz="1200" dirty="0">
                <a:solidFill>
                  <a:srgbClr val="3399FF"/>
                </a:solidFill>
              </a:rPr>
              <a:t>Va med kompisar</a:t>
            </a:r>
          </a:p>
          <a:p>
            <a:endParaRPr lang="sv-SE" sz="1200" dirty="0"/>
          </a:p>
          <a:p>
            <a:r>
              <a:rPr lang="sv-SE" sz="1200" dirty="0">
                <a:solidFill>
                  <a:srgbClr val="FF0000"/>
                </a:solidFill>
              </a:rPr>
              <a:t>Ha roligt	</a:t>
            </a:r>
            <a:r>
              <a:rPr lang="sv-SE" sz="1200" dirty="0"/>
              <a:t>			</a:t>
            </a:r>
            <a:r>
              <a:rPr lang="sv-SE" sz="1200" dirty="0">
                <a:solidFill>
                  <a:srgbClr val="3399FF"/>
                </a:solidFill>
              </a:rPr>
              <a:t>Alla kompisar i laget</a:t>
            </a:r>
            <a:r>
              <a:rPr lang="sv-SE" sz="1200" dirty="0"/>
              <a:t>		</a:t>
            </a:r>
            <a:r>
              <a:rPr lang="sv-SE" sz="1200" dirty="0">
                <a:solidFill>
                  <a:srgbClr val="FF0000"/>
                </a:solidFill>
              </a:rPr>
              <a:t>Att få träna och lära sig mer fotboll</a:t>
            </a:r>
          </a:p>
          <a:p>
            <a:endParaRPr lang="sv-SE" sz="1200" dirty="0"/>
          </a:p>
          <a:p>
            <a:r>
              <a:rPr lang="sv-SE" sz="1200" dirty="0">
                <a:solidFill>
                  <a:srgbClr val="3399FF"/>
                </a:solidFill>
              </a:rPr>
              <a:t>Spela cup	</a:t>
            </a:r>
            <a:r>
              <a:rPr lang="sv-SE" sz="1200" dirty="0"/>
              <a:t>			</a:t>
            </a:r>
            <a:r>
              <a:rPr lang="sv-SE" sz="1200" dirty="0">
                <a:solidFill>
                  <a:srgbClr val="FF0000"/>
                </a:solidFill>
              </a:rPr>
              <a:t>Gemenskapen i laget, att vi skrattar och pratar ihop. Träffa nya kompisar och samtidigt spela fotboll</a:t>
            </a:r>
          </a:p>
          <a:p>
            <a:endParaRPr lang="sv-SE" sz="1200" dirty="0"/>
          </a:p>
          <a:p>
            <a:r>
              <a:rPr lang="sv-SE" sz="1200" dirty="0">
                <a:solidFill>
                  <a:srgbClr val="FF0000"/>
                </a:solidFill>
              </a:rPr>
              <a:t>Att jag har roligt</a:t>
            </a:r>
            <a:r>
              <a:rPr lang="sv-SE" sz="1200" dirty="0"/>
              <a:t>			</a:t>
            </a:r>
            <a:r>
              <a:rPr lang="sv-SE" sz="1200" dirty="0">
                <a:solidFill>
                  <a:srgbClr val="3399FF"/>
                </a:solidFill>
              </a:rPr>
              <a:t>Jag får springa hur mycket som helst, finns ingen gräns </a:t>
            </a:r>
          </a:p>
          <a:p>
            <a:endParaRPr lang="sv-SE" sz="1200" dirty="0"/>
          </a:p>
          <a:p>
            <a:r>
              <a:rPr lang="sv-SE" sz="1200" dirty="0">
                <a:solidFill>
                  <a:srgbClr val="3399FF"/>
                </a:solidFill>
              </a:rPr>
              <a:t>Match	</a:t>
            </a:r>
            <a:r>
              <a:rPr lang="sv-SE" sz="1200" dirty="0"/>
              <a:t>			</a:t>
            </a:r>
            <a:r>
              <a:rPr lang="sv-SE" sz="1200" dirty="0">
                <a:solidFill>
                  <a:srgbClr val="FF0000"/>
                </a:solidFill>
              </a:rPr>
              <a:t>Man träffar kompisar och får springa</a:t>
            </a:r>
            <a:r>
              <a:rPr lang="sv-SE" sz="1200" dirty="0"/>
              <a:t>		</a:t>
            </a:r>
          </a:p>
          <a:p>
            <a:endParaRPr lang="sv-SE" sz="1200" dirty="0"/>
          </a:p>
          <a:p>
            <a:r>
              <a:rPr lang="sv-SE" sz="1200" dirty="0">
                <a:solidFill>
                  <a:srgbClr val="FF0000"/>
                </a:solidFill>
              </a:rPr>
              <a:t>När man vinner matcher</a:t>
            </a:r>
            <a:r>
              <a:rPr lang="sv-SE" sz="1200" dirty="0"/>
              <a:t>			</a:t>
            </a:r>
            <a:r>
              <a:rPr lang="sv-SE" sz="1200" dirty="0">
                <a:solidFill>
                  <a:srgbClr val="3399FF"/>
                </a:solidFill>
              </a:rPr>
              <a:t>Allt	</a:t>
            </a:r>
            <a:r>
              <a:rPr lang="sv-SE" sz="1200" dirty="0"/>
              <a:t>		</a:t>
            </a:r>
            <a:r>
              <a:rPr lang="sv-SE" sz="1200" dirty="0">
                <a:solidFill>
                  <a:srgbClr val="3399FF"/>
                </a:solidFill>
              </a:rPr>
              <a:t>Gemenskapen i laget</a:t>
            </a:r>
          </a:p>
          <a:p>
            <a:endParaRPr lang="sv-SE" sz="1200" dirty="0"/>
          </a:p>
          <a:p>
            <a:r>
              <a:rPr lang="sv-SE" sz="1200" dirty="0">
                <a:solidFill>
                  <a:srgbClr val="3399FF"/>
                </a:solidFill>
              </a:rPr>
              <a:t>Man får köra på fullt och trycka till</a:t>
            </a:r>
            <a:r>
              <a:rPr lang="sv-SE" sz="1200" dirty="0"/>
              <a:t>		</a:t>
            </a:r>
            <a:r>
              <a:rPr lang="sv-SE" sz="1200" dirty="0">
                <a:solidFill>
                  <a:srgbClr val="FF0000"/>
                </a:solidFill>
              </a:rPr>
              <a:t>Man kan spela det överallt även om det inte är träning</a:t>
            </a:r>
          </a:p>
          <a:p>
            <a:endParaRPr lang="sv-SE" sz="1200" dirty="0"/>
          </a:p>
          <a:p>
            <a:r>
              <a:rPr lang="sv-SE" sz="1200" dirty="0">
                <a:solidFill>
                  <a:srgbClr val="FF0000"/>
                </a:solidFill>
              </a:rPr>
              <a:t>Jag vet inte vad som är bäst, jag bara tycker om det </a:t>
            </a:r>
            <a:r>
              <a:rPr lang="sv-SE" sz="1200" dirty="0"/>
              <a:t>	</a:t>
            </a:r>
            <a:r>
              <a:rPr lang="sv-SE" sz="1200" dirty="0">
                <a:solidFill>
                  <a:srgbClr val="3399FF"/>
                </a:solidFill>
              </a:rPr>
              <a:t>Man får röra på sig</a:t>
            </a:r>
          </a:p>
          <a:p>
            <a:endParaRPr lang="sv-SE" sz="1200" dirty="0"/>
          </a:p>
          <a:p>
            <a:endParaRPr lang="sv-SE" sz="1200" dirty="0"/>
          </a:p>
        </p:txBody>
      </p:sp>
    </p:spTree>
    <p:extLst>
      <p:ext uri="{BB962C8B-B14F-4D97-AF65-F5344CB8AC3E}">
        <p14:creationId xmlns:p14="http://schemas.microsoft.com/office/powerpoint/2010/main" val="2227541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AC82F2-8522-6DF9-03EA-8024761E703C}"/>
              </a:ext>
            </a:extLst>
          </p:cNvPr>
          <p:cNvSpPr>
            <a:spLocks noGrp="1"/>
          </p:cNvSpPr>
          <p:nvPr>
            <p:ph type="title"/>
          </p:nvPr>
        </p:nvSpPr>
        <p:spPr>
          <a:xfrm>
            <a:off x="838200" y="2487223"/>
            <a:ext cx="10515600" cy="1325563"/>
          </a:xfrm>
        </p:spPr>
        <p:txBody>
          <a:bodyPr/>
          <a:lstStyle/>
          <a:p>
            <a:pPr algn="ctr"/>
            <a:r>
              <a:rPr lang="sv-SE" dirty="0"/>
              <a:t>Till tränarna</a:t>
            </a:r>
          </a:p>
        </p:txBody>
      </p:sp>
      <p:pic>
        <p:nvPicPr>
          <p:cNvPr id="2050" name="Picture 2" descr="Ledarskapet kan avgöra fotbolls-VM | Motivation.se - Motivation.se">
            <a:extLst>
              <a:ext uri="{FF2B5EF4-FFF2-40B4-BE49-F238E27FC236}">
                <a16:creationId xmlns:a16="http://schemas.microsoft.com/office/drawing/2014/main" id="{D9E1A88A-31EC-673B-F9E9-C0333F6FAF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938" y="1029898"/>
            <a:ext cx="3143250" cy="14573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Ledarskapet kan avgöra fotbolls-VM | Motivation.se - Motivation.se">
            <a:extLst>
              <a:ext uri="{FF2B5EF4-FFF2-40B4-BE49-F238E27FC236}">
                <a16:creationId xmlns:a16="http://schemas.microsoft.com/office/drawing/2014/main" id="{DB0CF1A4-C742-5903-9880-755FF689F0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7560" y="1029897"/>
            <a:ext cx="3143250" cy="14573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Ledarskapet kan avgöra fotbolls-VM | Motivation.se - Motivation.se">
            <a:extLst>
              <a:ext uri="{FF2B5EF4-FFF2-40B4-BE49-F238E27FC236}">
                <a16:creationId xmlns:a16="http://schemas.microsoft.com/office/drawing/2014/main" id="{090CE12A-E9E0-840D-A53F-705D9D6DAE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6699" y="1029896"/>
            <a:ext cx="3143250" cy="145732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Ledarskapet kan avgöra fotbolls-VM | Motivation.se - Motivation.se">
            <a:extLst>
              <a:ext uri="{FF2B5EF4-FFF2-40B4-BE49-F238E27FC236}">
                <a16:creationId xmlns:a16="http://schemas.microsoft.com/office/drawing/2014/main" id="{476E12E6-F58B-FA8D-3CFD-08D791430E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938" y="4451500"/>
            <a:ext cx="3143250" cy="1457325"/>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Ledarskapet kan avgöra fotbolls-VM | Motivation.se - Motivation.se">
            <a:extLst>
              <a:ext uri="{FF2B5EF4-FFF2-40B4-BE49-F238E27FC236}">
                <a16:creationId xmlns:a16="http://schemas.microsoft.com/office/drawing/2014/main" id="{91E9C57F-4AB3-C868-B3E6-D6A680E429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3824" y="4370778"/>
            <a:ext cx="3143250" cy="1457325"/>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Ledarskapet kan avgöra fotbolls-VM | Motivation.se - Motivation.se">
            <a:extLst>
              <a:ext uri="{FF2B5EF4-FFF2-40B4-BE49-F238E27FC236}">
                <a16:creationId xmlns:a16="http://schemas.microsoft.com/office/drawing/2014/main" id="{0993304E-14CF-D6B7-578E-9B95790D11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6699" y="4370778"/>
            <a:ext cx="3143250" cy="1457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1710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C2DE32-D8E7-B2F9-97AC-FDC81938D122}"/>
              </a:ext>
            </a:extLst>
          </p:cNvPr>
          <p:cNvSpPr>
            <a:spLocks noGrp="1"/>
          </p:cNvSpPr>
          <p:nvPr>
            <p:ph type="title"/>
          </p:nvPr>
        </p:nvSpPr>
        <p:spPr/>
        <p:txBody>
          <a:bodyPr/>
          <a:lstStyle/>
          <a:p>
            <a:r>
              <a:rPr lang="sv-SE" dirty="0"/>
              <a:t>Vad vill du utveckla/träna mer på?</a:t>
            </a:r>
          </a:p>
        </p:txBody>
      </p:sp>
      <p:sp>
        <p:nvSpPr>
          <p:cNvPr id="4" name="textruta 3">
            <a:extLst>
              <a:ext uri="{FF2B5EF4-FFF2-40B4-BE49-F238E27FC236}">
                <a16:creationId xmlns:a16="http://schemas.microsoft.com/office/drawing/2014/main" id="{ED0EEB85-BE36-DE05-294C-7285A2B18C26}"/>
              </a:ext>
            </a:extLst>
          </p:cNvPr>
          <p:cNvSpPr txBox="1"/>
          <p:nvPr/>
        </p:nvSpPr>
        <p:spPr>
          <a:xfrm>
            <a:off x="838200" y="1811547"/>
            <a:ext cx="3060940" cy="461665"/>
          </a:xfrm>
          <a:prstGeom prst="rect">
            <a:avLst/>
          </a:prstGeom>
          <a:noFill/>
        </p:spPr>
        <p:txBody>
          <a:bodyPr wrap="square" rtlCol="0">
            <a:spAutoFit/>
          </a:bodyPr>
          <a:lstStyle/>
          <a:p>
            <a:r>
              <a:rPr lang="sv-SE" sz="1200" dirty="0">
                <a:solidFill>
                  <a:srgbClr val="FF0000"/>
                </a:solidFill>
              </a:rPr>
              <a:t>Mottagande av boll. Både på </a:t>
            </a:r>
            <a:r>
              <a:rPr lang="sv-SE" sz="1200" dirty="0" err="1">
                <a:solidFill>
                  <a:srgbClr val="FF0000"/>
                </a:solidFill>
              </a:rPr>
              <a:t>rull</a:t>
            </a:r>
            <a:r>
              <a:rPr lang="sv-SE" sz="1200" dirty="0">
                <a:solidFill>
                  <a:srgbClr val="FF0000"/>
                </a:solidFill>
              </a:rPr>
              <a:t> och hög boll. Ta emot och sedan driva</a:t>
            </a:r>
          </a:p>
        </p:txBody>
      </p:sp>
      <p:sp>
        <p:nvSpPr>
          <p:cNvPr id="5" name="textruta 4">
            <a:extLst>
              <a:ext uri="{FF2B5EF4-FFF2-40B4-BE49-F238E27FC236}">
                <a16:creationId xmlns:a16="http://schemas.microsoft.com/office/drawing/2014/main" id="{02FCEA7E-C5DC-E057-762A-A5B59D345A13}"/>
              </a:ext>
            </a:extLst>
          </p:cNvPr>
          <p:cNvSpPr txBox="1"/>
          <p:nvPr/>
        </p:nvSpPr>
        <p:spPr>
          <a:xfrm>
            <a:off x="4459856" y="1811547"/>
            <a:ext cx="2122099" cy="276999"/>
          </a:xfrm>
          <a:prstGeom prst="rect">
            <a:avLst/>
          </a:prstGeom>
          <a:noFill/>
        </p:spPr>
        <p:txBody>
          <a:bodyPr wrap="square" rtlCol="0">
            <a:spAutoFit/>
          </a:bodyPr>
          <a:lstStyle/>
          <a:p>
            <a:r>
              <a:rPr lang="sv-SE" sz="1200" dirty="0">
                <a:solidFill>
                  <a:srgbClr val="3399FF"/>
                </a:solidFill>
              </a:rPr>
              <a:t>Våga vara mittback</a:t>
            </a:r>
          </a:p>
        </p:txBody>
      </p:sp>
      <p:sp>
        <p:nvSpPr>
          <p:cNvPr id="6" name="textruta 5">
            <a:extLst>
              <a:ext uri="{FF2B5EF4-FFF2-40B4-BE49-F238E27FC236}">
                <a16:creationId xmlns:a16="http://schemas.microsoft.com/office/drawing/2014/main" id="{3CCFED26-4C3A-A542-974E-93C1F1DBA6DD}"/>
              </a:ext>
            </a:extLst>
          </p:cNvPr>
          <p:cNvSpPr txBox="1"/>
          <p:nvPr/>
        </p:nvSpPr>
        <p:spPr>
          <a:xfrm>
            <a:off x="838200" y="2394071"/>
            <a:ext cx="3060939" cy="461665"/>
          </a:xfrm>
          <a:prstGeom prst="rect">
            <a:avLst/>
          </a:prstGeom>
          <a:noFill/>
        </p:spPr>
        <p:txBody>
          <a:bodyPr wrap="square" rtlCol="0">
            <a:spAutoFit/>
          </a:bodyPr>
          <a:lstStyle/>
          <a:p>
            <a:r>
              <a:rPr lang="sv-SE" sz="1200" dirty="0">
                <a:solidFill>
                  <a:srgbClr val="3399FF"/>
                </a:solidFill>
              </a:rPr>
              <a:t>Förtroende för varandra i backlinjen så att jag kan och vet vad jag ska göra</a:t>
            </a:r>
          </a:p>
        </p:txBody>
      </p:sp>
      <p:sp>
        <p:nvSpPr>
          <p:cNvPr id="7" name="textruta 6">
            <a:extLst>
              <a:ext uri="{FF2B5EF4-FFF2-40B4-BE49-F238E27FC236}">
                <a16:creationId xmlns:a16="http://schemas.microsoft.com/office/drawing/2014/main" id="{BE2FF7D7-2F6A-10C9-BEE6-D5DDFB500D13}"/>
              </a:ext>
            </a:extLst>
          </p:cNvPr>
          <p:cNvSpPr txBox="1"/>
          <p:nvPr/>
        </p:nvSpPr>
        <p:spPr>
          <a:xfrm>
            <a:off x="7047780" y="2457877"/>
            <a:ext cx="4085276" cy="461665"/>
          </a:xfrm>
          <a:prstGeom prst="rect">
            <a:avLst/>
          </a:prstGeom>
          <a:noFill/>
        </p:spPr>
        <p:txBody>
          <a:bodyPr wrap="square" rtlCol="0">
            <a:spAutoFit/>
          </a:bodyPr>
          <a:lstStyle/>
          <a:p>
            <a:r>
              <a:rPr lang="sv-SE" sz="1200" dirty="0">
                <a:solidFill>
                  <a:srgbClr val="FF0000"/>
                </a:solidFill>
              </a:rPr>
              <a:t>Vi gör inte alltid saker som gör att vi utvecklas. Jag vill ha mer utmaning</a:t>
            </a:r>
          </a:p>
        </p:txBody>
      </p:sp>
      <p:sp>
        <p:nvSpPr>
          <p:cNvPr id="8" name="textruta 7">
            <a:extLst>
              <a:ext uri="{FF2B5EF4-FFF2-40B4-BE49-F238E27FC236}">
                <a16:creationId xmlns:a16="http://schemas.microsoft.com/office/drawing/2014/main" id="{C9BCDB62-6616-0F2E-7CF5-04AB88C29330}"/>
              </a:ext>
            </a:extLst>
          </p:cNvPr>
          <p:cNvSpPr txBox="1"/>
          <p:nvPr/>
        </p:nvSpPr>
        <p:spPr>
          <a:xfrm>
            <a:off x="4459856" y="2196617"/>
            <a:ext cx="1742536" cy="276999"/>
          </a:xfrm>
          <a:prstGeom prst="rect">
            <a:avLst/>
          </a:prstGeom>
          <a:noFill/>
        </p:spPr>
        <p:txBody>
          <a:bodyPr wrap="square" rtlCol="0">
            <a:spAutoFit/>
          </a:bodyPr>
          <a:lstStyle/>
          <a:p>
            <a:r>
              <a:rPr lang="sv-SE" sz="1200" dirty="0">
                <a:solidFill>
                  <a:srgbClr val="FF0000"/>
                </a:solidFill>
              </a:rPr>
              <a:t>Bli mer teknisk, dribbla</a:t>
            </a:r>
          </a:p>
        </p:txBody>
      </p:sp>
      <p:sp>
        <p:nvSpPr>
          <p:cNvPr id="9" name="textruta 8">
            <a:extLst>
              <a:ext uri="{FF2B5EF4-FFF2-40B4-BE49-F238E27FC236}">
                <a16:creationId xmlns:a16="http://schemas.microsoft.com/office/drawing/2014/main" id="{E4D34DD1-785B-7E30-1CF7-6D194C95FE39}"/>
              </a:ext>
            </a:extLst>
          </p:cNvPr>
          <p:cNvSpPr txBox="1"/>
          <p:nvPr/>
        </p:nvSpPr>
        <p:spPr>
          <a:xfrm>
            <a:off x="7047781" y="1811547"/>
            <a:ext cx="2294626" cy="276999"/>
          </a:xfrm>
          <a:prstGeom prst="rect">
            <a:avLst/>
          </a:prstGeom>
          <a:noFill/>
        </p:spPr>
        <p:txBody>
          <a:bodyPr wrap="square" rtlCol="0">
            <a:spAutoFit/>
          </a:bodyPr>
          <a:lstStyle/>
          <a:p>
            <a:r>
              <a:rPr lang="sv-SE" sz="1200" dirty="0">
                <a:solidFill>
                  <a:srgbClr val="FF0000"/>
                </a:solidFill>
              </a:rPr>
              <a:t>Matchsituationer</a:t>
            </a:r>
          </a:p>
        </p:txBody>
      </p:sp>
      <p:sp>
        <p:nvSpPr>
          <p:cNvPr id="10" name="textruta 9">
            <a:extLst>
              <a:ext uri="{FF2B5EF4-FFF2-40B4-BE49-F238E27FC236}">
                <a16:creationId xmlns:a16="http://schemas.microsoft.com/office/drawing/2014/main" id="{580C2551-FC8E-C51F-4C10-2D0A207134D5}"/>
              </a:ext>
            </a:extLst>
          </p:cNvPr>
          <p:cNvSpPr txBox="1"/>
          <p:nvPr/>
        </p:nvSpPr>
        <p:spPr>
          <a:xfrm>
            <a:off x="7047781" y="2134712"/>
            <a:ext cx="1423358" cy="276999"/>
          </a:xfrm>
          <a:prstGeom prst="rect">
            <a:avLst/>
          </a:prstGeom>
          <a:noFill/>
        </p:spPr>
        <p:txBody>
          <a:bodyPr wrap="square" rtlCol="0">
            <a:spAutoFit/>
          </a:bodyPr>
          <a:lstStyle/>
          <a:p>
            <a:r>
              <a:rPr lang="sv-SE" sz="1200" dirty="0">
                <a:solidFill>
                  <a:srgbClr val="3399FF"/>
                </a:solidFill>
              </a:rPr>
              <a:t>Skott</a:t>
            </a:r>
          </a:p>
        </p:txBody>
      </p:sp>
      <p:sp>
        <p:nvSpPr>
          <p:cNvPr id="11" name="textruta 10">
            <a:extLst>
              <a:ext uri="{FF2B5EF4-FFF2-40B4-BE49-F238E27FC236}">
                <a16:creationId xmlns:a16="http://schemas.microsoft.com/office/drawing/2014/main" id="{1835327B-8568-FDFD-8CEC-3EDEF9E06ADE}"/>
              </a:ext>
            </a:extLst>
          </p:cNvPr>
          <p:cNvSpPr txBox="1"/>
          <p:nvPr/>
        </p:nvSpPr>
        <p:spPr>
          <a:xfrm>
            <a:off x="838200" y="2919542"/>
            <a:ext cx="1742536" cy="276999"/>
          </a:xfrm>
          <a:prstGeom prst="rect">
            <a:avLst/>
          </a:prstGeom>
          <a:noFill/>
        </p:spPr>
        <p:txBody>
          <a:bodyPr wrap="square" rtlCol="0">
            <a:spAutoFit/>
          </a:bodyPr>
          <a:lstStyle/>
          <a:p>
            <a:r>
              <a:rPr lang="sv-SE" sz="1200" dirty="0">
                <a:solidFill>
                  <a:srgbClr val="FF0000"/>
                </a:solidFill>
              </a:rPr>
              <a:t>Bollkontroll</a:t>
            </a:r>
          </a:p>
        </p:txBody>
      </p:sp>
      <p:sp>
        <p:nvSpPr>
          <p:cNvPr id="12" name="textruta 11">
            <a:extLst>
              <a:ext uri="{FF2B5EF4-FFF2-40B4-BE49-F238E27FC236}">
                <a16:creationId xmlns:a16="http://schemas.microsoft.com/office/drawing/2014/main" id="{89FF6AF2-C163-461F-A962-B604A59ABCF9}"/>
              </a:ext>
            </a:extLst>
          </p:cNvPr>
          <p:cNvSpPr txBox="1"/>
          <p:nvPr/>
        </p:nvSpPr>
        <p:spPr>
          <a:xfrm>
            <a:off x="4459856" y="2584631"/>
            <a:ext cx="1742536" cy="276999"/>
          </a:xfrm>
          <a:prstGeom prst="rect">
            <a:avLst/>
          </a:prstGeom>
          <a:noFill/>
        </p:spPr>
        <p:txBody>
          <a:bodyPr wrap="square" rtlCol="0">
            <a:spAutoFit/>
          </a:bodyPr>
          <a:lstStyle/>
          <a:p>
            <a:r>
              <a:rPr lang="sv-SE" sz="1200" dirty="0">
                <a:solidFill>
                  <a:srgbClr val="3399FF"/>
                </a:solidFill>
              </a:rPr>
              <a:t>Använda vänsterfoten</a:t>
            </a:r>
          </a:p>
        </p:txBody>
      </p:sp>
      <p:sp>
        <p:nvSpPr>
          <p:cNvPr id="13" name="textruta 12">
            <a:extLst>
              <a:ext uri="{FF2B5EF4-FFF2-40B4-BE49-F238E27FC236}">
                <a16:creationId xmlns:a16="http://schemas.microsoft.com/office/drawing/2014/main" id="{5BE65349-D7FE-8FF2-9D67-3101F55F6BF7}"/>
              </a:ext>
            </a:extLst>
          </p:cNvPr>
          <p:cNvSpPr txBox="1"/>
          <p:nvPr/>
        </p:nvSpPr>
        <p:spPr>
          <a:xfrm>
            <a:off x="838200" y="3209935"/>
            <a:ext cx="888521" cy="276999"/>
          </a:xfrm>
          <a:prstGeom prst="rect">
            <a:avLst/>
          </a:prstGeom>
          <a:noFill/>
        </p:spPr>
        <p:txBody>
          <a:bodyPr wrap="square" rtlCol="0">
            <a:spAutoFit/>
          </a:bodyPr>
          <a:lstStyle/>
          <a:p>
            <a:r>
              <a:rPr lang="sv-SE" sz="1200" dirty="0">
                <a:solidFill>
                  <a:srgbClr val="3399FF"/>
                </a:solidFill>
              </a:rPr>
              <a:t>Inkast</a:t>
            </a:r>
          </a:p>
        </p:txBody>
      </p:sp>
      <p:sp>
        <p:nvSpPr>
          <p:cNvPr id="14" name="textruta 13">
            <a:extLst>
              <a:ext uri="{FF2B5EF4-FFF2-40B4-BE49-F238E27FC236}">
                <a16:creationId xmlns:a16="http://schemas.microsoft.com/office/drawing/2014/main" id="{463414A5-81CF-201D-CD60-1D529B8A884A}"/>
              </a:ext>
            </a:extLst>
          </p:cNvPr>
          <p:cNvSpPr txBox="1"/>
          <p:nvPr/>
        </p:nvSpPr>
        <p:spPr>
          <a:xfrm>
            <a:off x="4459856" y="2969701"/>
            <a:ext cx="1190445" cy="276999"/>
          </a:xfrm>
          <a:prstGeom prst="rect">
            <a:avLst/>
          </a:prstGeom>
          <a:noFill/>
        </p:spPr>
        <p:txBody>
          <a:bodyPr wrap="square" rtlCol="0">
            <a:spAutoFit/>
          </a:bodyPr>
          <a:lstStyle/>
          <a:p>
            <a:r>
              <a:rPr lang="sv-SE" sz="1200" dirty="0">
                <a:solidFill>
                  <a:srgbClr val="FF0000"/>
                </a:solidFill>
              </a:rPr>
              <a:t>Hörnor</a:t>
            </a:r>
          </a:p>
        </p:txBody>
      </p:sp>
      <p:sp>
        <p:nvSpPr>
          <p:cNvPr id="15" name="textruta 14">
            <a:extLst>
              <a:ext uri="{FF2B5EF4-FFF2-40B4-BE49-F238E27FC236}">
                <a16:creationId xmlns:a16="http://schemas.microsoft.com/office/drawing/2014/main" id="{2C2638BF-6665-F8AA-759A-90DDCDEDCB24}"/>
              </a:ext>
            </a:extLst>
          </p:cNvPr>
          <p:cNvSpPr txBox="1"/>
          <p:nvPr/>
        </p:nvSpPr>
        <p:spPr>
          <a:xfrm>
            <a:off x="7013274" y="3015867"/>
            <a:ext cx="3907766" cy="461665"/>
          </a:xfrm>
          <a:prstGeom prst="rect">
            <a:avLst/>
          </a:prstGeom>
          <a:noFill/>
        </p:spPr>
        <p:txBody>
          <a:bodyPr wrap="square" rtlCol="0">
            <a:spAutoFit/>
          </a:bodyPr>
          <a:lstStyle/>
          <a:p>
            <a:r>
              <a:rPr lang="sv-SE" sz="1200" dirty="0">
                <a:solidFill>
                  <a:srgbClr val="3399FF"/>
                </a:solidFill>
              </a:rPr>
              <a:t>Driva boll. Jag vill ha mer koll på bollen när jag springer med boll</a:t>
            </a:r>
          </a:p>
        </p:txBody>
      </p:sp>
      <p:sp>
        <p:nvSpPr>
          <p:cNvPr id="16" name="textruta 15">
            <a:extLst>
              <a:ext uri="{FF2B5EF4-FFF2-40B4-BE49-F238E27FC236}">
                <a16:creationId xmlns:a16="http://schemas.microsoft.com/office/drawing/2014/main" id="{3A2A2E63-130A-2539-6107-00ED585A960E}"/>
              </a:ext>
            </a:extLst>
          </p:cNvPr>
          <p:cNvSpPr txBox="1"/>
          <p:nvPr/>
        </p:nvSpPr>
        <p:spPr>
          <a:xfrm>
            <a:off x="838200" y="3540600"/>
            <a:ext cx="2613804" cy="461665"/>
          </a:xfrm>
          <a:prstGeom prst="rect">
            <a:avLst/>
          </a:prstGeom>
          <a:noFill/>
        </p:spPr>
        <p:txBody>
          <a:bodyPr wrap="square" rtlCol="0">
            <a:spAutoFit/>
          </a:bodyPr>
          <a:lstStyle/>
          <a:p>
            <a:r>
              <a:rPr lang="sv-SE" sz="1200" dirty="0">
                <a:solidFill>
                  <a:srgbClr val="FF0000"/>
                </a:solidFill>
              </a:rPr>
              <a:t>Komma från kanten och kunna göra ett bra inlägg</a:t>
            </a:r>
          </a:p>
        </p:txBody>
      </p:sp>
      <p:sp>
        <p:nvSpPr>
          <p:cNvPr id="19" name="textruta 18">
            <a:extLst>
              <a:ext uri="{FF2B5EF4-FFF2-40B4-BE49-F238E27FC236}">
                <a16:creationId xmlns:a16="http://schemas.microsoft.com/office/drawing/2014/main" id="{5676BE88-4116-692C-1677-C67E00491378}"/>
              </a:ext>
            </a:extLst>
          </p:cNvPr>
          <p:cNvSpPr txBox="1"/>
          <p:nvPr/>
        </p:nvSpPr>
        <p:spPr>
          <a:xfrm>
            <a:off x="4459856" y="3348434"/>
            <a:ext cx="888521" cy="276999"/>
          </a:xfrm>
          <a:prstGeom prst="rect">
            <a:avLst/>
          </a:prstGeom>
          <a:noFill/>
        </p:spPr>
        <p:txBody>
          <a:bodyPr wrap="square" rtlCol="0">
            <a:spAutoFit/>
          </a:bodyPr>
          <a:lstStyle/>
          <a:p>
            <a:r>
              <a:rPr lang="sv-SE" sz="1200" dirty="0">
                <a:solidFill>
                  <a:srgbClr val="3399FF"/>
                </a:solidFill>
              </a:rPr>
              <a:t>Avslut</a:t>
            </a:r>
          </a:p>
        </p:txBody>
      </p:sp>
      <p:sp>
        <p:nvSpPr>
          <p:cNvPr id="20" name="textruta 19">
            <a:extLst>
              <a:ext uri="{FF2B5EF4-FFF2-40B4-BE49-F238E27FC236}">
                <a16:creationId xmlns:a16="http://schemas.microsoft.com/office/drawing/2014/main" id="{2BE2C208-898E-6F4B-7AF4-614FBCC8A1FD}"/>
              </a:ext>
            </a:extLst>
          </p:cNvPr>
          <p:cNvSpPr txBox="1"/>
          <p:nvPr/>
        </p:nvSpPr>
        <p:spPr>
          <a:xfrm>
            <a:off x="7013274" y="3616030"/>
            <a:ext cx="3789844" cy="276999"/>
          </a:xfrm>
          <a:prstGeom prst="rect">
            <a:avLst/>
          </a:prstGeom>
          <a:noFill/>
        </p:spPr>
        <p:txBody>
          <a:bodyPr wrap="square" rtlCol="0">
            <a:spAutoFit/>
          </a:bodyPr>
          <a:lstStyle/>
          <a:p>
            <a:r>
              <a:rPr lang="sv-SE" sz="1200" dirty="0">
                <a:solidFill>
                  <a:srgbClr val="FF0000"/>
                </a:solidFill>
              </a:rPr>
              <a:t>Hur vi ska spela på match. Vad gör varje position</a:t>
            </a:r>
          </a:p>
        </p:txBody>
      </p:sp>
      <p:sp>
        <p:nvSpPr>
          <p:cNvPr id="21" name="textruta 20">
            <a:extLst>
              <a:ext uri="{FF2B5EF4-FFF2-40B4-BE49-F238E27FC236}">
                <a16:creationId xmlns:a16="http://schemas.microsoft.com/office/drawing/2014/main" id="{330A9DA4-7843-E6A4-DB4C-7AF26954DCB4}"/>
              </a:ext>
            </a:extLst>
          </p:cNvPr>
          <p:cNvSpPr txBox="1"/>
          <p:nvPr/>
        </p:nvSpPr>
        <p:spPr>
          <a:xfrm>
            <a:off x="838200" y="4090437"/>
            <a:ext cx="2355011" cy="276999"/>
          </a:xfrm>
          <a:prstGeom prst="rect">
            <a:avLst/>
          </a:prstGeom>
          <a:noFill/>
        </p:spPr>
        <p:txBody>
          <a:bodyPr wrap="square" rtlCol="0">
            <a:spAutoFit/>
          </a:bodyPr>
          <a:lstStyle/>
          <a:p>
            <a:r>
              <a:rPr lang="sv-SE" sz="1200" dirty="0">
                <a:solidFill>
                  <a:srgbClr val="3399FF"/>
                </a:solidFill>
              </a:rPr>
              <a:t>Snabbhet tillsammans med boll</a:t>
            </a:r>
          </a:p>
        </p:txBody>
      </p:sp>
      <p:sp>
        <p:nvSpPr>
          <p:cNvPr id="22" name="textruta 21">
            <a:extLst>
              <a:ext uri="{FF2B5EF4-FFF2-40B4-BE49-F238E27FC236}">
                <a16:creationId xmlns:a16="http://schemas.microsoft.com/office/drawing/2014/main" id="{E961F8F1-5FD7-7732-7848-016F1323120F}"/>
              </a:ext>
            </a:extLst>
          </p:cNvPr>
          <p:cNvSpPr txBox="1"/>
          <p:nvPr/>
        </p:nvSpPr>
        <p:spPr>
          <a:xfrm>
            <a:off x="7013274" y="4123081"/>
            <a:ext cx="3907766" cy="461665"/>
          </a:xfrm>
          <a:prstGeom prst="rect">
            <a:avLst/>
          </a:prstGeom>
          <a:noFill/>
        </p:spPr>
        <p:txBody>
          <a:bodyPr wrap="square" rtlCol="0">
            <a:spAutoFit/>
          </a:bodyPr>
          <a:lstStyle/>
          <a:p>
            <a:r>
              <a:rPr lang="sv-SE" sz="1200" dirty="0">
                <a:solidFill>
                  <a:srgbClr val="3399FF"/>
                </a:solidFill>
              </a:rPr>
              <a:t>Lugna ner mig med bollen. Våga ta emot den, ta med mig den och se vart jag ska spela den vidare</a:t>
            </a:r>
          </a:p>
        </p:txBody>
      </p:sp>
      <p:sp>
        <p:nvSpPr>
          <p:cNvPr id="23" name="textruta 22">
            <a:extLst>
              <a:ext uri="{FF2B5EF4-FFF2-40B4-BE49-F238E27FC236}">
                <a16:creationId xmlns:a16="http://schemas.microsoft.com/office/drawing/2014/main" id="{3E89A15C-4D1B-6FA6-0687-5B2D41D48DF3}"/>
              </a:ext>
            </a:extLst>
          </p:cNvPr>
          <p:cNvSpPr txBox="1"/>
          <p:nvPr/>
        </p:nvSpPr>
        <p:spPr>
          <a:xfrm>
            <a:off x="807288" y="4492414"/>
            <a:ext cx="2863970" cy="276999"/>
          </a:xfrm>
          <a:prstGeom prst="rect">
            <a:avLst/>
          </a:prstGeom>
          <a:noFill/>
        </p:spPr>
        <p:txBody>
          <a:bodyPr wrap="square" rtlCol="0">
            <a:spAutoFit/>
          </a:bodyPr>
          <a:lstStyle/>
          <a:p>
            <a:r>
              <a:rPr lang="sv-SE" sz="1200" dirty="0">
                <a:solidFill>
                  <a:srgbClr val="FF0000"/>
                </a:solidFill>
              </a:rPr>
              <a:t>Skott. Både när bollen ligger still och i löpet</a:t>
            </a:r>
          </a:p>
        </p:txBody>
      </p:sp>
      <p:sp>
        <p:nvSpPr>
          <p:cNvPr id="24" name="textruta 23">
            <a:extLst>
              <a:ext uri="{FF2B5EF4-FFF2-40B4-BE49-F238E27FC236}">
                <a16:creationId xmlns:a16="http://schemas.microsoft.com/office/drawing/2014/main" id="{47149231-421A-EC15-02D7-5D70E3E32734}"/>
              </a:ext>
            </a:extLst>
          </p:cNvPr>
          <p:cNvSpPr txBox="1"/>
          <p:nvPr/>
        </p:nvSpPr>
        <p:spPr>
          <a:xfrm>
            <a:off x="4459856" y="3728856"/>
            <a:ext cx="1980481" cy="276999"/>
          </a:xfrm>
          <a:prstGeom prst="rect">
            <a:avLst/>
          </a:prstGeom>
          <a:noFill/>
        </p:spPr>
        <p:txBody>
          <a:bodyPr wrap="square" rtlCol="0">
            <a:spAutoFit/>
          </a:bodyPr>
          <a:lstStyle/>
          <a:p>
            <a:r>
              <a:rPr lang="sv-SE" sz="1200" dirty="0">
                <a:solidFill>
                  <a:srgbClr val="FF0000"/>
                </a:solidFill>
              </a:rPr>
              <a:t>Få passningar att komma rätt</a:t>
            </a:r>
          </a:p>
        </p:txBody>
      </p:sp>
      <p:sp>
        <p:nvSpPr>
          <p:cNvPr id="25" name="textruta 24">
            <a:extLst>
              <a:ext uri="{FF2B5EF4-FFF2-40B4-BE49-F238E27FC236}">
                <a16:creationId xmlns:a16="http://schemas.microsoft.com/office/drawing/2014/main" id="{18C9DC43-B7F5-8764-9C12-172C78AED874}"/>
              </a:ext>
            </a:extLst>
          </p:cNvPr>
          <p:cNvSpPr txBox="1"/>
          <p:nvPr/>
        </p:nvSpPr>
        <p:spPr>
          <a:xfrm>
            <a:off x="4459856" y="4224941"/>
            <a:ext cx="1147313" cy="276999"/>
          </a:xfrm>
          <a:prstGeom prst="rect">
            <a:avLst/>
          </a:prstGeom>
          <a:noFill/>
        </p:spPr>
        <p:txBody>
          <a:bodyPr wrap="square" rtlCol="0">
            <a:spAutoFit/>
          </a:bodyPr>
          <a:lstStyle/>
          <a:p>
            <a:r>
              <a:rPr lang="sv-SE" sz="1200" dirty="0">
                <a:solidFill>
                  <a:srgbClr val="3399FF"/>
                </a:solidFill>
              </a:rPr>
              <a:t>Slänga mig</a:t>
            </a:r>
          </a:p>
        </p:txBody>
      </p:sp>
      <p:sp>
        <p:nvSpPr>
          <p:cNvPr id="26" name="textruta 25">
            <a:extLst>
              <a:ext uri="{FF2B5EF4-FFF2-40B4-BE49-F238E27FC236}">
                <a16:creationId xmlns:a16="http://schemas.microsoft.com/office/drawing/2014/main" id="{C5740595-C29D-0708-2844-BAA5AE3E1C83}"/>
              </a:ext>
            </a:extLst>
          </p:cNvPr>
          <p:cNvSpPr txBox="1"/>
          <p:nvPr/>
        </p:nvSpPr>
        <p:spPr>
          <a:xfrm>
            <a:off x="7047780" y="4754279"/>
            <a:ext cx="2553419" cy="276999"/>
          </a:xfrm>
          <a:prstGeom prst="rect">
            <a:avLst/>
          </a:prstGeom>
          <a:noFill/>
        </p:spPr>
        <p:txBody>
          <a:bodyPr wrap="square" rtlCol="0">
            <a:spAutoFit/>
          </a:bodyPr>
          <a:lstStyle/>
          <a:p>
            <a:r>
              <a:rPr lang="sv-SE" sz="1200" dirty="0">
                <a:solidFill>
                  <a:srgbClr val="FF0000"/>
                </a:solidFill>
              </a:rPr>
              <a:t>Springa med boll</a:t>
            </a:r>
          </a:p>
        </p:txBody>
      </p:sp>
      <p:sp>
        <p:nvSpPr>
          <p:cNvPr id="27" name="textruta 26">
            <a:extLst>
              <a:ext uri="{FF2B5EF4-FFF2-40B4-BE49-F238E27FC236}">
                <a16:creationId xmlns:a16="http://schemas.microsoft.com/office/drawing/2014/main" id="{22E06738-6D0A-36D7-C124-4852694B711E}"/>
              </a:ext>
            </a:extLst>
          </p:cNvPr>
          <p:cNvSpPr txBox="1"/>
          <p:nvPr/>
        </p:nvSpPr>
        <p:spPr>
          <a:xfrm>
            <a:off x="803079" y="5075205"/>
            <a:ext cx="3976778" cy="461665"/>
          </a:xfrm>
          <a:prstGeom prst="rect">
            <a:avLst/>
          </a:prstGeom>
          <a:noFill/>
        </p:spPr>
        <p:txBody>
          <a:bodyPr wrap="square" rtlCol="0">
            <a:spAutoFit/>
          </a:bodyPr>
          <a:lstStyle/>
          <a:p>
            <a:r>
              <a:rPr lang="sv-SE" sz="1200" dirty="0">
                <a:solidFill>
                  <a:srgbClr val="3399FF"/>
                </a:solidFill>
              </a:rPr>
              <a:t>Jag saknar knäkontroll på träningarna. Skulle vilja ha det 20 minuter varje träning. Många av oss har ont i knäna. </a:t>
            </a:r>
          </a:p>
        </p:txBody>
      </p:sp>
    </p:spTree>
    <p:extLst>
      <p:ext uri="{BB962C8B-B14F-4D97-AF65-F5344CB8AC3E}">
        <p14:creationId xmlns:p14="http://schemas.microsoft.com/office/powerpoint/2010/main" val="2890946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CA8341-8D60-FD1C-7C18-C465BDAB2FFF}"/>
              </a:ext>
            </a:extLst>
          </p:cNvPr>
          <p:cNvSpPr>
            <a:spLocks noGrp="1"/>
          </p:cNvSpPr>
          <p:nvPr>
            <p:ph type="title"/>
          </p:nvPr>
        </p:nvSpPr>
        <p:spPr>
          <a:xfrm>
            <a:off x="838200" y="149465"/>
            <a:ext cx="10515600" cy="926759"/>
          </a:xfrm>
        </p:spPr>
        <p:txBody>
          <a:bodyPr/>
          <a:lstStyle/>
          <a:p>
            <a:r>
              <a:rPr lang="sv-SE" dirty="0"/>
              <a:t>Hur ska en tränare vara?</a:t>
            </a:r>
          </a:p>
        </p:txBody>
      </p:sp>
      <p:sp>
        <p:nvSpPr>
          <p:cNvPr id="4" name="textruta 3">
            <a:extLst>
              <a:ext uri="{FF2B5EF4-FFF2-40B4-BE49-F238E27FC236}">
                <a16:creationId xmlns:a16="http://schemas.microsoft.com/office/drawing/2014/main" id="{ED01E555-BFA9-6093-A3C3-6B359A193740}"/>
              </a:ext>
            </a:extLst>
          </p:cNvPr>
          <p:cNvSpPr txBox="1"/>
          <p:nvPr/>
        </p:nvSpPr>
        <p:spPr>
          <a:xfrm>
            <a:off x="838200" y="878261"/>
            <a:ext cx="10308566" cy="5632311"/>
          </a:xfrm>
          <a:prstGeom prst="rect">
            <a:avLst/>
          </a:prstGeom>
          <a:noFill/>
        </p:spPr>
        <p:txBody>
          <a:bodyPr wrap="square" rtlCol="0">
            <a:spAutoFit/>
          </a:bodyPr>
          <a:lstStyle/>
          <a:p>
            <a:r>
              <a:rPr lang="sv-SE" sz="1200" dirty="0">
                <a:solidFill>
                  <a:srgbClr val="FF0000"/>
                </a:solidFill>
              </a:rPr>
              <a:t>Förstående </a:t>
            </a:r>
            <a:r>
              <a:rPr lang="sv-SE" sz="1200" dirty="0"/>
              <a:t>				</a:t>
            </a:r>
            <a:r>
              <a:rPr lang="sv-SE" sz="1200" dirty="0">
                <a:solidFill>
                  <a:srgbClr val="3399FF"/>
                </a:solidFill>
              </a:rPr>
              <a:t>Positiva</a:t>
            </a:r>
            <a:r>
              <a:rPr lang="sv-SE" sz="1200" dirty="0"/>
              <a:t>			</a:t>
            </a:r>
            <a:r>
              <a:rPr lang="sv-SE" sz="1200" dirty="0">
                <a:solidFill>
                  <a:srgbClr val="FF0000"/>
                </a:solidFill>
              </a:rPr>
              <a:t>Peppa oss</a:t>
            </a:r>
          </a:p>
          <a:p>
            <a:endParaRPr lang="sv-SE" sz="1200" dirty="0"/>
          </a:p>
          <a:p>
            <a:r>
              <a:rPr lang="sv-SE" sz="1200" dirty="0">
                <a:solidFill>
                  <a:srgbClr val="3399FF"/>
                </a:solidFill>
              </a:rPr>
              <a:t>Förstå att man har ett liv utanför fotbollen,	</a:t>
            </a:r>
            <a:r>
              <a:rPr lang="sv-SE" sz="1200" dirty="0">
                <a:solidFill>
                  <a:srgbClr val="FF0000"/>
                </a:solidFill>
              </a:rPr>
              <a:t>Inte bara säga negativa saker	</a:t>
            </a:r>
            <a:r>
              <a:rPr lang="sv-SE" sz="1200" dirty="0">
                <a:solidFill>
                  <a:srgbClr val="3399FF"/>
                </a:solidFill>
              </a:rPr>
              <a:t>Ge tips på hur man ska tänka när man spelar</a:t>
            </a:r>
          </a:p>
          <a:p>
            <a:r>
              <a:rPr lang="sv-SE" sz="1200" dirty="0">
                <a:solidFill>
                  <a:srgbClr val="3399FF"/>
                </a:solidFill>
              </a:rPr>
              <a:t>det kan vara mycket i skolan</a:t>
            </a:r>
          </a:p>
          <a:p>
            <a:endParaRPr lang="sv-SE" sz="1200" dirty="0"/>
          </a:p>
          <a:p>
            <a:r>
              <a:rPr lang="sv-SE" sz="1200" dirty="0">
                <a:solidFill>
                  <a:srgbClr val="FF0000"/>
                </a:solidFill>
              </a:rPr>
              <a:t>Vara tydliga	</a:t>
            </a:r>
            <a:r>
              <a:rPr lang="sv-SE" sz="1200" dirty="0"/>
              <a:t>			</a:t>
            </a:r>
            <a:r>
              <a:rPr lang="sv-SE" sz="1200" dirty="0">
                <a:solidFill>
                  <a:srgbClr val="3399FF"/>
                </a:solidFill>
              </a:rPr>
              <a:t>Inte klaga</a:t>
            </a:r>
            <a:r>
              <a:rPr lang="sv-SE" sz="1200" dirty="0"/>
              <a:t>			</a:t>
            </a:r>
            <a:r>
              <a:rPr lang="sv-SE" sz="1200" dirty="0">
                <a:solidFill>
                  <a:srgbClr val="FF0000"/>
                </a:solidFill>
              </a:rPr>
              <a:t>Berätta saker som man behöver träna på – va ärliga</a:t>
            </a:r>
          </a:p>
          <a:p>
            <a:endParaRPr lang="sv-SE" sz="1200" dirty="0"/>
          </a:p>
          <a:p>
            <a:r>
              <a:rPr lang="sv-SE" sz="1200" dirty="0">
                <a:solidFill>
                  <a:srgbClr val="3399FF"/>
                </a:solidFill>
              </a:rPr>
              <a:t>Snälla och roliga</a:t>
            </a:r>
            <a:r>
              <a:rPr lang="sv-SE" sz="1200" dirty="0"/>
              <a:t>			</a:t>
            </a:r>
            <a:r>
              <a:rPr lang="sv-SE" sz="1200" dirty="0">
                <a:solidFill>
                  <a:srgbClr val="FF0000"/>
                </a:solidFill>
              </a:rPr>
              <a:t>Ha kunskap om det de lär ut	</a:t>
            </a:r>
            <a:r>
              <a:rPr lang="sv-SE" sz="1200" dirty="0"/>
              <a:t>	</a:t>
            </a:r>
          </a:p>
          <a:p>
            <a:endParaRPr lang="sv-SE" sz="1200" dirty="0">
              <a:solidFill>
                <a:srgbClr val="FF0000"/>
              </a:solidFill>
            </a:endParaRPr>
          </a:p>
          <a:p>
            <a:r>
              <a:rPr lang="sv-SE" sz="1200" dirty="0">
                <a:solidFill>
                  <a:srgbClr val="FF0000"/>
                </a:solidFill>
              </a:rPr>
              <a:t>Favorisera inte egna barn	</a:t>
            </a:r>
            <a:r>
              <a:rPr lang="sv-SE" sz="1200" dirty="0"/>
              <a:t>		</a:t>
            </a:r>
            <a:r>
              <a:rPr lang="sv-SE" sz="1200" dirty="0">
                <a:solidFill>
                  <a:srgbClr val="3399FF"/>
                </a:solidFill>
              </a:rPr>
              <a:t>Visa att det alltid är okej att fråga	Lyssna</a:t>
            </a:r>
          </a:p>
          <a:p>
            <a:r>
              <a:rPr lang="sv-SE" sz="1200" dirty="0">
                <a:solidFill>
                  <a:srgbClr val="3399FF"/>
                </a:solidFill>
              </a:rPr>
              <a:t>				om man inte förstår, inte få en att känna	</a:t>
            </a:r>
          </a:p>
          <a:p>
            <a:r>
              <a:rPr lang="sv-SE" sz="1200" dirty="0">
                <a:solidFill>
                  <a:srgbClr val="3399FF"/>
                </a:solidFill>
              </a:rPr>
              <a:t>				sig dum</a:t>
            </a:r>
          </a:p>
          <a:p>
            <a:r>
              <a:rPr lang="sv-SE" sz="1200" dirty="0">
                <a:solidFill>
                  <a:srgbClr val="3399FF"/>
                </a:solidFill>
              </a:rPr>
              <a:t>Peppa laget, säg inte bara dåliga saker</a:t>
            </a:r>
            <a:r>
              <a:rPr lang="sv-SE" sz="1200" dirty="0"/>
              <a:t>					</a:t>
            </a:r>
            <a:r>
              <a:rPr lang="sv-SE" sz="1200" dirty="0">
                <a:solidFill>
                  <a:srgbClr val="FF0000"/>
                </a:solidFill>
              </a:rPr>
              <a:t>Heja på</a:t>
            </a:r>
          </a:p>
          <a:p>
            <a:endParaRPr lang="sv-SE" sz="1200" dirty="0"/>
          </a:p>
          <a:p>
            <a:r>
              <a:rPr lang="sv-SE" sz="1200" dirty="0">
                <a:solidFill>
                  <a:srgbClr val="FF0000"/>
                </a:solidFill>
              </a:rPr>
              <a:t>Hjälpa mig att bli bättre på att spela</a:t>
            </a:r>
            <a:r>
              <a:rPr lang="sv-SE" sz="1200" dirty="0"/>
              <a:t>		</a:t>
            </a:r>
            <a:r>
              <a:rPr lang="sv-SE" sz="1200" dirty="0">
                <a:solidFill>
                  <a:srgbClr val="FF0000"/>
                </a:solidFill>
              </a:rPr>
              <a:t>Positiva</a:t>
            </a:r>
            <a:r>
              <a:rPr lang="sv-SE" sz="1200" dirty="0"/>
              <a:t>			</a:t>
            </a:r>
            <a:r>
              <a:rPr lang="sv-SE" sz="1200" dirty="0">
                <a:solidFill>
                  <a:srgbClr val="3399FF"/>
                </a:solidFill>
              </a:rPr>
              <a:t>Seriös när det behövs, ex när vi pratar om vad vi ska </a:t>
            </a:r>
          </a:p>
          <a:p>
            <a:r>
              <a:rPr lang="sv-SE" sz="1200" dirty="0">
                <a:solidFill>
                  <a:srgbClr val="3399FF"/>
                </a:solidFill>
              </a:rPr>
              <a:t>							göra på respektive position. Men vid sidan om planen</a:t>
            </a:r>
          </a:p>
          <a:p>
            <a:r>
              <a:rPr lang="sv-SE" sz="1200" dirty="0">
                <a:solidFill>
                  <a:srgbClr val="3399FF"/>
                </a:solidFill>
              </a:rPr>
              <a:t>							så är det viktigt att dom har roligt med oss</a:t>
            </a:r>
          </a:p>
          <a:p>
            <a:r>
              <a:rPr lang="sv-SE" sz="1200" dirty="0">
                <a:solidFill>
                  <a:srgbClr val="3399FF"/>
                </a:solidFill>
              </a:rPr>
              <a:t>Utmana spelarna</a:t>
            </a:r>
            <a:r>
              <a:rPr lang="sv-SE" sz="1200" dirty="0"/>
              <a:t>			</a:t>
            </a:r>
          </a:p>
          <a:p>
            <a:endParaRPr lang="sv-SE" sz="1200" dirty="0">
              <a:solidFill>
                <a:srgbClr val="FF0000"/>
              </a:solidFill>
            </a:endParaRPr>
          </a:p>
          <a:p>
            <a:r>
              <a:rPr lang="sv-SE" sz="1200" dirty="0">
                <a:solidFill>
                  <a:srgbClr val="FF0000"/>
                </a:solidFill>
              </a:rPr>
              <a:t>Tänk på varje spelare, hur just den spelaren	</a:t>
            </a:r>
            <a:r>
              <a:rPr lang="sv-SE" sz="1200" dirty="0">
                <a:solidFill>
                  <a:srgbClr val="3399FF"/>
                </a:solidFill>
              </a:rPr>
              <a:t>Kunna ge instruktioner</a:t>
            </a:r>
            <a:r>
              <a:rPr lang="sv-SE" sz="1200" dirty="0">
                <a:solidFill>
                  <a:srgbClr val="FF0000"/>
                </a:solidFill>
              </a:rPr>
              <a:t>		Se varje spelare och vad dom behöver för utmaning</a:t>
            </a:r>
          </a:p>
          <a:p>
            <a:r>
              <a:rPr lang="sv-SE" sz="1200" dirty="0">
                <a:solidFill>
                  <a:srgbClr val="FF0000"/>
                </a:solidFill>
              </a:rPr>
              <a:t>kan utvecklas </a:t>
            </a:r>
          </a:p>
          <a:p>
            <a:endParaRPr lang="sv-SE" sz="1200" dirty="0"/>
          </a:p>
          <a:p>
            <a:r>
              <a:rPr lang="sv-SE" sz="1200" dirty="0">
                <a:solidFill>
                  <a:srgbClr val="3399FF"/>
                </a:solidFill>
              </a:rPr>
              <a:t>Berätta vad man kan förbättra, förklara		</a:t>
            </a:r>
            <a:r>
              <a:rPr lang="sv-SE" sz="1200" dirty="0">
                <a:solidFill>
                  <a:srgbClr val="FF0000"/>
                </a:solidFill>
              </a:rPr>
              <a:t>Inte för sträng	</a:t>
            </a:r>
            <a:r>
              <a:rPr lang="sv-SE" sz="1200" dirty="0">
                <a:solidFill>
                  <a:srgbClr val="3399FF"/>
                </a:solidFill>
              </a:rPr>
              <a:t>		”Du var jätteduktig när du xxx men….”</a:t>
            </a:r>
          </a:p>
          <a:p>
            <a:r>
              <a:rPr lang="sv-SE" sz="1200" dirty="0">
                <a:solidFill>
                  <a:srgbClr val="3399FF"/>
                </a:solidFill>
              </a:rPr>
              <a:t>vad man kan göra istället inte bara säga att 				Det behöver inte alltid finnas ett men. </a:t>
            </a:r>
          </a:p>
          <a:p>
            <a:r>
              <a:rPr lang="sv-SE" sz="1200" dirty="0">
                <a:solidFill>
                  <a:srgbClr val="3399FF"/>
                </a:solidFill>
              </a:rPr>
              <a:t>man gör fel  </a:t>
            </a:r>
          </a:p>
          <a:p>
            <a:endParaRPr lang="sv-SE" sz="1200" dirty="0"/>
          </a:p>
          <a:p>
            <a:r>
              <a:rPr lang="sv-SE" sz="1200" dirty="0">
                <a:solidFill>
                  <a:srgbClr val="FF0000"/>
                </a:solidFill>
              </a:rPr>
              <a:t>Kunna fotboll	</a:t>
            </a:r>
            <a:r>
              <a:rPr lang="sv-SE" sz="1200" dirty="0"/>
              <a:t>			</a:t>
            </a:r>
            <a:r>
              <a:rPr lang="sv-SE" sz="1200" dirty="0">
                <a:solidFill>
                  <a:srgbClr val="3399FF"/>
                </a:solidFill>
              </a:rPr>
              <a:t>Skratta ihop med oss</a:t>
            </a:r>
            <a:r>
              <a:rPr lang="sv-SE" sz="1200" dirty="0"/>
              <a:t>		</a:t>
            </a:r>
            <a:r>
              <a:rPr lang="sv-SE" sz="1200" dirty="0">
                <a:solidFill>
                  <a:srgbClr val="FF0000"/>
                </a:solidFill>
              </a:rPr>
              <a:t>Ha kul med oss men ibland är ironi svårt </a:t>
            </a:r>
          </a:p>
          <a:p>
            <a:endParaRPr lang="sv-SE" sz="1200" dirty="0">
              <a:solidFill>
                <a:srgbClr val="FF0000"/>
              </a:solidFill>
            </a:endParaRPr>
          </a:p>
          <a:p>
            <a:r>
              <a:rPr lang="sv-SE" sz="1200" dirty="0">
                <a:solidFill>
                  <a:srgbClr val="FF0000"/>
                </a:solidFill>
              </a:rPr>
              <a:t>				Själva spelat fotboll så de vet vad det handlar om</a:t>
            </a:r>
          </a:p>
          <a:p>
            <a:endParaRPr lang="sv-SE" sz="1200" dirty="0">
              <a:solidFill>
                <a:srgbClr val="FF0000"/>
              </a:solidFill>
            </a:endParaRPr>
          </a:p>
        </p:txBody>
      </p:sp>
    </p:spTree>
    <p:extLst>
      <p:ext uri="{BB962C8B-B14F-4D97-AF65-F5344CB8AC3E}">
        <p14:creationId xmlns:p14="http://schemas.microsoft.com/office/powerpoint/2010/main" val="3129599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4538A89-4BC6-F2F0-422D-2D387918247D}"/>
              </a:ext>
            </a:extLst>
          </p:cNvPr>
          <p:cNvSpPr>
            <a:spLocks noGrp="1"/>
          </p:cNvSpPr>
          <p:nvPr>
            <p:ph type="title"/>
          </p:nvPr>
        </p:nvSpPr>
        <p:spPr/>
        <p:txBody>
          <a:bodyPr/>
          <a:lstStyle/>
          <a:p>
            <a:r>
              <a:rPr lang="sv-SE" dirty="0"/>
              <a:t>Hur förklarar en tränare bäst för dig?</a:t>
            </a:r>
            <a:br>
              <a:rPr lang="sv-SE" dirty="0"/>
            </a:br>
            <a:r>
              <a:rPr lang="sv-SE" dirty="0"/>
              <a:t>Ex en övning på träningen</a:t>
            </a:r>
          </a:p>
        </p:txBody>
      </p:sp>
      <p:sp>
        <p:nvSpPr>
          <p:cNvPr id="4" name="textruta 3">
            <a:extLst>
              <a:ext uri="{FF2B5EF4-FFF2-40B4-BE49-F238E27FC236}">
                <a16:creationId xmlns:a16="http://schemas.microsoft.com/office/drawing/2014/main" id="{958E0A99-1B93-C0B5-DB15-83E8BADB594C}"/>
              </a:ext>
            </a:extLst>
          </p:cNvPr>
          <p:cNvSpPr txBox="1"/>
          <p:nvPr/>
        </p:nvSpPr>
        <p:spPr>
          <a:xfrm>
            <a:off x="838200" y="2242779"/>
            <a:ext cx="10979989" cy="3416320"/>
          </a:xfrm>
          <a:prstGeom prst="rect">
            <a:avLst/>
          </a:prstGeom>
          <a:noFill/>
        </p:spPr>
        <p:txBody>
          <a:bodyPr wrap="square" rtlCol="0">
            <a:spAutoFit/>
          </a:bodyPr>
          <a:lstStyle/>
          <a:p>
            <a:r>
              <a:rPr lang="sv-SE" sz="1200" dirty="0">
                <a:solidFill>
                  <a:srgbClr val="3399FF"/>
                </a:solidFill>
              </a:rPr>
              <a:t>Kortfattad info. Visa övningen			</a:t>
            </a:r>
            <a:r>
              <a:rPr lang="sv-SE" sz="1200" dirty="0">
                <a:solidFill>
                  <a:srgbClr val="FF0000"/>
                </a:solidFill>
              </a:rPr>
              <a:t>Muntlig info, sen visar tränaren övningen och sedan gör vi övningen tillsammans med</a:t>
            </a:r>
          </a:p>
          <a:p>
            <a:r>
              <a:rPr lang="sv-SE" sz="1200" dirty="0">
                <a:solidFill>
                  <a:srgbClr val="FF0000"/>
                </a:solidFill>
              </a:rPr>
              <a:t>					tränaren så vi gör rätt</a:t>
            </a:r>
            <a:r>
              <a:rPr lang="sv-SE" sz="1200" dirty="0"/>
              <a:t>	</a:t>
            </a:r>
          </a:p>
          <a:p>
            <a:r>
              <a:rPr lang="sv-SE" sz="1200" dirty="0">
                <a:solidFill>
                  <a:srgbClr val="FF0000"/>
                </a:solidFill>
              </a:rPr>
              <a:t>Förklara i storgrupp och visa sen. </a:t>
            </a:r>
          </a:p>
          <a:p>
            <a:endParaRPr lang="sv-SE" sz="1200" dirty="0"/>
          </a:p>
          <a:p>
            <a:r>
              <a:rPr lang="sv-SE" sz="1200" dirty="0">
                <a:solidFill>
                  <a:srgbClr val="3399FF"/>
                </a:solidFill>
              </a:rPr>
              <a:t>Är det en övning som ser olika ut beroende på vilken		Viktigt att visa så jag förstår</a:t>
            </a:r>
          </a:p>
          <a:p>
            <a:r>
              <a:rPr lang="sv-SE" sz="1200" dirty="0">
                <a:solidFill>
                  <a:srgbClr val="3399FF"/>
                </a:solidFill>
              </a:rPr>
              <a:t>position man har, plocka ut smågrupper och förklara för </a:t>
            </a:r>
          </a:p>
          <a:p>
            <a:r>
              <a:rPr lang="sv-SE" sz="1200" dirty="0">
                <a:solidFill>
                  <a:srgbClr val="3399FF"/>
                </a:solidFill>
              </a:rPr>
              <a:t>varje position.	</a:t>
            </a:r>
            <a:r>
              <a:rPr lang="sv-SE" sz="1200" dirty="0"/>
              <a:t>			</a:t>
            </a:r>
            <a:r>
              <a:rPr lang="sv-SE" sz="1200" dirty="0">
                <a:solidFill>
                  <a:srgbClr val="FF0000"/>
                </a:solidFill>
              </a:rPr>
              <a:t>Var tydlig och visa gärna fler gånger</a:t>
            </a:r>
          </a:p>
          <a:p>
            <a:r>
              <a:rPr lang="sv-SE" sz="1200" dirty="0"/>
              <a:t>						</a:t>
            </a:r>
          </a:p>
          <a:p>
            <a:r>
              <a:rPr lang="sv-SE" sz="1200" dirty="0">
                <a:solidFill>
                  <a:srgbClr val="FF0000"/>
                </a:solidFill>
              </a:rPr>
              <a:t>Är det långa genomgångar så slutar jag lyssna</a:t>
            </a:r>
            <a:r>
              <a:rPr lang="sv-SE" sz="1200" dirty="0"/>
              <a:t>		</a:t>
            </a:r>
            <a:r>
              <a:rPr lang="sv-SE" sz="1200" dirty="0">
                <a:solidFill>
                  <a:srgbClr val="3399FF"/>
                </a:solidFill>
              </a:rPr>
              <a:t>Info och visa. Berätta också varför vi gör övningen, hur kan vi använda							oss av detta vi övar på under match</a:t>
            </a:r>
          </a:p>
          <a:p>
            <a:endParaRPr lang="sv-SE" sz="1200" dirty="0"/>
          </a:p>
          <a:p>
            <a:r>
              <a:rPr lang="sv-SE" sz="1200" dirty="0">
                <a:solidFill>
                  <a:srgbClr val="3399FF"/>
                </a:solidFill>
              </a:rPr>
              <a:t>Berätta, visa och sen får vi göra en provomgång</a:t>
            </a:r>
          </a:p>
          <a:p>
            <a:endParaRPr lang="sv-SE" sz="1200" dirty="0"/>
          </a:p>
          <a:p>
            <a:r>
              <a:rPr lang="sv-SE" sz="1200" dirty="0">
                <a:solidFill>
                  <a:srgbClr val="FF0000"/>
                </a:solidFill>
              </a:rPr>
              <a:t>Jag förstår inte om ni står och berättar, visa vad jag ska göra</a:t>
            </a:r>
          </a:p>
          <a:p>
            <a:endParaRPr lang="sv-SE" sz="1200" dirty="0"/>
          </a:p>
          <a:p>
            <a:r>
              <a:rPr lang="sv-SE" sz="1200" dirty="0">
                <a:solidFill>
                  <a:srgbClr val="3399FF"/>
                </a:solidFill>
              </a:rPr>
              <a:t>Visa övningen samtidigt som ni berättar</a:t>
            </a:r>
          </a:p>
          <a:p>
            <a:endParaRPr lang="sv-SE" sz="1200" dirty="0"/>
          </a:p>
          <a:p>
            <a:r>
              <a:rPr lang="sv-SE" sz="1200" dirty="0">
                <a:solidFill>
                  <a:srgbClr val="FF0000"/>
                </a:solidFill>
              </a:rPr>
              <a:t>Visa mer, prata mindre</a:t>
            </a:r>
          </a:p>
        </p:txBody>
      </p:sp>
    </p:spTree>
    <p:extLst>
      <p:ext uri="{BB962C8B-B14F-4D97-AF65-F5344CB8AC3E}">
        <p14:creationId xmlns:p14="http://schemas.microsoft.com/office/powerpoint/2010/main" val="2101233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B9C352-A1C1-556A-7414-1161CEBABC6B}"/>
              </a:ext>
            </a:extLst>
          </p:cNvPr>
          <p:cNvSpPr>
            <a:spLocks noGrp="1"/>
          </p:cNvSpPr>
          <p:nvPr>
            <p:ph type="title"/>
          </p:nvPr>
        </p:nvSpPr>
        <p:spPr>
          <a:xfrm>
            <a:off x="838200" y="2103437"/>
            <a:ext cx="10515600" cy="1325563"/>
          </a:xfrm>
        </p:spPr>
        <p:txBody>
          <a:bodyPr>
            <a:normAutofit/>
          </a:bodyPr>
          <a:lstStyle/>
          <a:p>
            <a:pPr algn="ctr"/>
            <a:r>
              <a:rPr lang="sv-SE" sz="6000" dirty="0"/>
              <a:t>Hur går vi vidare?</a:t>
            </a:r>
            <a:endParaRPr lang="LID4096" sz="6000" dirty="0"/>
          </a:p>
        </p:txBody>
      </p:sp>
    </p:spTree>
    <p:extLst>
      <p:ext uri="{BB962C8B-B14F-4D97-AF65-F5344CB8AC3E}">
        <p14:creationId xmlns:p14="http://schemas.microsoft.com/office/powerpoint/2010/main" val="2728206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CA111E-9D43-56A0-FF88-F3B1F59238B3}"/>
              </a:ext>
            </a:extLst>
          </p:cNvPr>
          <p:cNvSpPr>
            <a:spLocks noGrp="1"/>
          </p:cNvSpPr>
          <p:nvPr>
            <p:ph type="title"/>
          </p:nvPr>
        </p:nvSpPr>
        <p:spPr>
          <a:xfrm>
            <a:off x="838200" y="1452987"/>
            <a:ext cx="10515600" cy="1325563"/>
          </a:xfrm>
        </p:spPr>
        <p:txBody>
          <a:bodyPr>
            <a:normAutofit fontScale="90000"/>
          </a:bodyPr>
          <a:lstStyle/>
          <a:p>
            <a:r>
              <a:rPr lang="sv-SE" dirty="0"/>
              <a:t>Kändes samtalet okej? </a:t>
            </a:r>
            <a:br>
              <a:rPr lang="sv-SE" dirty="0"/>
            </a:br>
            <a:br>
              <a:rPr lang="sv-SE" dirty="0"/>
            </a:br>
            <a:r>
              <a:rPr lang="sv-SE" dirty="0"/>
              <a:t>Och är det iså fall något som vi kan ha även under höstsäsongen och följa upp med?</a:t>
            </a:r>
            <a:endParaRPr lang="LID4096" dirty="0"/>
          </a:p>
        </p:txBody>
      </p:sp>
      <p:sp>
        <p:nvSpPr>
          <p:cNvPr id="3" name="textruta 2">
            <a:extLst>
              <a:ext uri="{FF2B5EF4-FFF2-40B4-BE49-F238E27FC236}">
                <a16:creationId xmlns:a16="http://schemas.microsoft.com/office/drawing/2014/main" id="{BE7D1F44-C12B-6B26-4B59-A171BF0F4A11}"/>
              </a:ext>
            </a:extLst>
          </p:cNvPr>
          <p:cNvSpPr txBox="1"/>
          <p:nvPr/>
        </p:nvSpPr>
        <p:spPr>
          <a:xfrm>
            <a:off x="688156" y="5081847"/>
            <a:ext cx="9445657" cy="646331"/>
          </a:xfrm>
          <a:prstGeom prst="rect">
            <a:avLst/>
          </a:prstGeom>
          <a:noFill/>
        </p:spPr>
        <p:txBody>
          <a:bodyPr wrap="square" rtlCol="0">
            <a:spAutoFit/>
          </a:bodyPr>
          <a:lstStyle/>
          <a:p>
            <a:r>
              <a:rPr lang="sv-SE" b="1" dirty="0"/>
              <a:t>Från dagens diskussion:</a:t>
            </a:r>
          </a:p>
          <a:p>
            <a:r>
              <a:rPr lang="sv-SE" dirty="0"/>
              <a:t>Spelarna tyckte att det var bra och vill att det blir ett uppföljande sådant under hösten. </a:t>
            </a:r>
          </a:p>
        </p:txBody>
      </p:sp>
    </p:spTree>
    <p:extLst>
      <p:ext uri="{BB962C8B-B14F-4D97-AF65-F5344CB8AC3E}">
        <p14:creationId xmlns:p14="http://schemas.microsoft.com/office/powerpoint/2010/main" val="3874622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F3835BD-7190-E9F1-A80C-979893406CA9}"/>
              </a:ext>
            </a:extLst>
          </p:cNvPr>
          <p:cNvSpPr>
            <a:spLocks noGrp="1"/>
          </p:cNvSpPr>
          <p:nvPr>
            <p:ph type="title"/>
          </p:nvPr>
        </p:nvSpPr>
        <p:spPr>
          <a:xfrm>
            <a:off x="857839" y="723343"/>
            <a:ext cx="10515600" cy="1325563"/>
          </a:xfrm>
        </p:spPr>
        <p:txBody>
          <a:bodyPr/>
          <a:lstStyle/>
          <a:p>
            <a:r>
              <a:rPr lang="sv-SE" dirty="0"/>
              <a:t>Vad tar ni spelare med er nu när vi gått igenom vad alla svarat på samtalen?</a:t>
            </a:r>
            <a:endParaRPr lang="LID4096" dirty="0"/>
          </a:p>
        </p:txBody>
      </p:sp>
      <p:sp>
        <p:nvSpPr>
          <p:cNvPr id="3" name="textruta 2">
            <a:extLst>
              <a:ext uri="{FF2B5EF4-FFF2-40B4-BE49-F238E27FC236}">
                <a16:creationId xmlns:a16="http://schemas.microsoft.com/office/drawing/2014/main" id="{F193DFC7-0837-EE1E-0EF7-8A062AA00CE5}"/>
              </a:ext>
            </a:extLst>
          </p:cNvPr>
          <p:cNvSpPr txBox="1"/>
          <p:nvPr/>
        </p:nvSpPr>
        <p:spPr>
          <a:xfrm>
            <a:off x="857839" y="3035431"/>
            <a:ext cx="10831398" cy="3416320"/>
          </a:xfrm>
          <a:prstGeom prst="rect">
            <a:avLst/>
          </a:prstGeom>
          <a:noFill/>
        </p:spPr>
        <p:txBody>
          <a:bodyPr wrap="square" rtlCol="0">
            <a:spAutoFit/>
          </a:bodyPr>
          <a:lstStyle/>
          <a:p>
            <a:r>
              <a:rPr lang="sv-SE" b="1" dirty="0"/>
              <a:t>Från dagens diskussion:</a:t>
            </a:r>
          </a:p>
          <a:p>
            <a:pPr marL="285750" indent="-285750">
              <a:buFont typeface="Arial" panose="020B0604020202020204" pitchFamily="34" charset="0"/>
              <a:buChar char="•"/>
            </a:pPr>
            <a:r>
              <a:rPr lang="sv-SE" dirty="0"/>
              <a:t>Vi ska alltid peppa varandra</a:t>
            </a:r>
          </a:p>
          <a:p>
            <a:pPr marL="285750" indent="-285750">
              <a:buFont typeface="Arial" panose="020B0604020202020204" pitchFamily="34" charset="0"/>
              <a:buChar char="•"/>
            </a:pPr>
            <a:r>
              <a:rPr lang="sv-SE" dirty="0"/>
              <a:t>Om någon gör något fel så vet den troligtvis redan om det så det finns ingen anledning att säga något om det, välj istället att säga ”fortsätt kämpa” </a:t>
            </a:r>
            <a:r>
              <a:rPr lang="sv-SE" dirty="0" err="1"/>
              <a:t>t.ex</a:t>
            </a:r>
            <a:endParaRPr lang="sv-SE" dirty="0"/>
          </a:p>
          <a:p>
            <a:pPr marL="285750" indent="-285750">
              <a:buFont typeface="Arial" panose="020B0604020202020204" pitchFamily="34" charset="0"/>
              <a:buChar char="•"/>
            </a:pPr>
            <a:r>
              <a:rPr lang="sv-SE" dirty="0"/>
              <a:t>Alla har ansvar för att peppa laget, det är inte bara en lagkapten</a:t>
            </a:r>
          </a:p>
          <a:p>
            <a:pPr marL="285750" indent="-285750">
              <a:buFont typeface="Arial" panose="020B0604020202020204" pitchFamily="34" charset="0"/>
              <a:buChar char="•"/>
            </a:pPr>
            <a:r>
              <a:rPr lang="sv-SE" dirty="0"/>
              <a:t>Alla är snälla mot varandra</a:t>
            </a:r>
          </a:p>
          <a:p>
            <a:pPr marL="285750" indent="-285750">
              <a:buFont typeface="Arial" panose="020B0604020202020204" pitchFamily="34" charset="0"/>
              <a:buChar char="•"/>
            </a:pPr>
            <a:r>
              <a:rPr lang="sv-SE" dirty="0"/>
              <a:t>Våga alltid prata. På planen, vid sidan om planen, när vi gör aktiviteter </a:t>
            </a:r>
            <a:r>
              <a:rPr lang="sv-SE" dirty="0" err="1"/>
              <a:t>m.m</a:t>
            </a:r>
            <a:endParaRPr lang="sv-SE" dirty="0"/>
          </a:p>
          <a:p>
            <a:pPr marL="285750" indent="-285750">
              <a:buFont typeface="Arial" panose="020B0604020202020204" pitchFamily="34" charset="0"/>
              <a:buChar char="•"/>
            </a:pPr>
            <a:r>
              <a:rPr lang="sv-SE" dirty="0"/>
              <a:t>Våga säga till om något känns fel</a:t>
            </a:r>
          </a:p>
          <a:p>
            <a:pPr marL="285750" indent="-285750">
              <a:buFont typeface="Arial" panose="020B0604020202020204" pitchFamily="34" charset="0"/>
              <a:buChar char="•"/>
            </a:pPr>
            <a:r>
              <a:rPr lang="sv-SE" dirty="0"/>
              <a:t>Alla är välkomna</a:t>
            </a:r>
          </a:p>
          <a:p>
            <a:pPr marL="285750" indent="-285750">
              <a:buFont typeface="Arial" panose="020B0604020202020204" pitchFamily="34" charset="0"/>
              <a:buChar char="•"/>
            </a:pPr>
            <a:r>
              <a:rPr lang="sv-SE" dirty="0"/>
              <a:t>Jobba för att få bort grupperingar</a:t>
            </a:r>
          </a:p>
          <a:p>
            <a:pPr marL="285750" indent="-285750">
              <a:buFont typeface="Arial" panose="020B0604020202020204" pitchFamily="34" charset="0"/>
              <a:buChar char="•"/>
            </a:pPr>
            <a:r>
              <a:rPr lang="sv-SE" dirty="0"/>
              <a:t>Spelarna bjuder in varandra till att delta, ett välkomnade klimat</a:t>
            </a:r>
          </a:p>
          <a:p>
            <a:pPr marL="285750" indent="-285750">
              <a:buFont typeface="Arial" panose="020B0604020202020204" pitchFamily="34" charset="0"/>
              <a:buChar char="•"/>
            </a:pPr>
            <a:r>
              <a:rPr lang="sv-SE" dirty="0"/>
              <a:t>Spelarna ska hjälpa varandra och ge tips på vad man kan göra</a:t>
            </a:r>
          </a:p>
        </p:txBody>
      </p:sp>
    </p:spTree>
    <p:extLst>
      <p:ext uri="{BB962C8B-B14F-4D97-AF65-F5344CB8AC3E}">
        <p14:creationId xmlns:p14="http://schemas.microsoft.com/office/powerpoint/2010/main" val="2456020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FCEA9F-24E8-3B00-26DB-8BA4AAAB0333}"/>
              </a:ext>
            </a:extLst>
          </p:cNvPr>
          <p:cNvSpPr>
            <a:spLocks noGrp="1"/>
          </p:cNvSpPr>
          <p:nvPr>
            <p:ph type="title"/>
          </p:nvPr>
        </p:nvSpPr>
        <p:spPr>
          <a:xfrm>
            <a:off x="838200" y="365125"/>
            <a:ext cx="10515600" cy="1489554"/>
          </a:xfrm>
        </p:spPr>
        <p:txBody>
          <a:bodyPr>
            <a:normAutofit fontScale="90000"/>
          </a:bodyPr>
          <a:lstStyle/>
          <a:p>
            <a:r>
              <a:rPr lang="sv-SE" dirty="0"/>
              <a:t>Berätta om dina styrkor. </a:t>
            </a:r>
            <a:br>
              <a:rPr lang="sv-SE" dirty="0"/>
            </a:br>
            <a:r>
              <a:rPr lang="sv-SE" dirty="0"/>
              <a:t>Vad gillar du bäst med dig själv som fotbollsspelare?</a:t>
            </a:r>
          </a:p>
        </p:txBody>
      </p:sp>
      <p:sp>
        <p:nvSpPr>
          <p:cNvPr id="4" name="textruta 3">
            <a:extLst>
              <a:ext uri="{FF2B5EF4-FFF2-40B4-BE49-F238E27FC236}">
                <a16:creationId xmlns:a16="http://schemas.microsoft.com/office/drawing/2014/main" id="{DFFD3BDF-583C-9223-91B7-17E04FCAACC4}"/>
              </a:ext>
            </a:extLst>
          </p:cNvPr>
          <p:cNvSpPr txBox="1"/>
          <p:nvPr/>
        </p:nvSpPr>
        <p:spPr>
          <a:xfrm>
            <a:off x="577970" y="4566947"/>
            <a:ext cx="2915728" cy="461665"/>
          </a:xfrm>
          <a:prstGeom prst="rect">
            <a:avLst/>
          </a:prstGeom>
          <a:noFill/>
        </p:spPr>
        <p:txBody>
          <a:bodyPr wrap="square" rtlCol="0">
            <a:spAutoFit/>
          </a:bodyPr>
          <a:lstStyle/>
          <a:p>
            <a:r>
              <a:rPr lang="sv-SE" sz="1200" dirty="0">
                <a:solidFill>
                  <a:srgbClr val="FF0000"/>
                </a:solidFill>
              </a:rPr>
              <a:t>När jag spelar med personer som jag litar på, då är jag bra</a:t>
            </a:r>
          </a:p>
        </p:txBody>
      </p:sp>
      <p:sp>
        <p:nvSpPr>
          <p:cNvPr id="7" name="textruta 6">
            <a:extLst>
              <a:ext uri="{FF2B5EF4-FFF2-40B4-BE49-F238E27FC236}">
                <a16:creationId xmlns:a16="http://schemas.microsoft.com/office/drawing/2014/main" id="{AC335222-D887-D0E3-0278-787900E7B148}"/>
              </a:ext>
            </a:extLst>
          </p:cNvPr>
          <p:cNvSpPr txBox="1"/>
          <p:nvPr/>
        </p:nvSpPr>
        <p:spPr>
          <a:xfrm>
            <a:off x="4487173" y="2816448"/>
            <a:ext cx="3217653" cy="461665"/>
          </a:xfrm>
          <a:prstGeom prst="rect">
            <a:avLst/>
          </a:prstGeom>
          <a:noFill/>
        </p:spPr>
        <p:txBody>
          <a:bodyPr wrap="square" rtlCol="0">
            <a:spAutoFit/>
          </a:bodyPr>
          <a:lstStyle/>
          <a:p>
            <a:r>
              <a:rPr lang="sv-SE" sz="1200" dirty="0">
                <a:solidFill>
                  <a:srgbClr val="3399FF"/>
                </a:solidFill>
              </a:rPr>
              <a:t>Jag är stark och vågar gå på motståndarna och ta bollen från dom</a:t>
            </a:r>
          </a:p>
        </p:txBody>
      </p:sp>
      <p:sp>
        <p:nvSpPr>
          <p:cNvPr id="8" name="textruta 7">
            <a:extLst>
              <a:ext uri="{FF2B5EF4-FFF2-40B4-BE49-F238E27FC236}">
                <a16:creationId xmlns:a16="http://schemas.microsoft.com/office/drawing/2014/main" id="{CB9DC056-EA1B-6FDE-FAE0-62CF78D9C35D}"/>
              </a:ext>
            </a:extLst>
          </p:cNvPr>
          <p:cNvSpPr txBox="1"/>
          <p:nvPr/>
        </p:nvSpPr>
        <p:spPr>
          <a:xfrm>
            <a:off x="577970" y="2257986"/>
            <a:ext cx="1880558" cy="276999"/>
          </a:xfrm>
          <a:prstGeom prst="rect">
            <a:avLst/>
          </a:prstGeom>
          <a:noFill/>
        </p:spPr>
        <p:txBody>
          <a:bodyPr wrap="square" rtlCol="0">
            <a:spAutoFit/>
          </a:bodyPr>
          <a:lstStyle/>
          <a:p>
            <a:r>
              <a:rPr lang="sv-SE" sz="1200" dirty="0">
                <a:solidFill>
                  <a:srgbClr val="3399FF"/>
                </a:solidFill>
              </a:rPr>
              <a:t>Jag är bra på att vara back</a:t>
            </a:r>
          </a:p>
        </p:txBody>
      </p:sp>
      <p:sp>
        <p:nvSpPr>
          <p:cNvPr id="9" name="textruta 8">
            <a:extLst>
              <a:ext uri="{FF2B5EF4-FFF2-40B4-BE49-F238E27FC236}">
                <a16:creationId xmlns:a16="http://schemas.microsoft.com/office/drawing/2014/main" id="{FED0EF5F-3B65-4864-FC31-961DD8AF4D4D}"/>
              </a:ext>
            </a:extLst>
          </p:cNvPr>
          <p:cNvSpPr txBox="1"/>
          <p:nvPr/>
        </p:nvSpPr>
        <p:spPr>
          <a:xfrm>
            <a:off x="4500114" y="3410917"/>
            <a:ext cx="1837426" cy="276999"/>
          </a:xfrm>
          <a:prstGeom prst="rect">
            <a:avLst/>
          </a:prstGeom>
          <a:noFill/>
        </p:spPr>
        <p:txBody>
          <a:bodyPr wrap="square" rtlCol="0">
            <a:spAutoFit/>
          </a:bodyPr>
          <a:lstStyle/>
          <a:p>
            <a:r>
              <a:rPr lang="sv-SE" sz="1200" dirty="0">
                <a:solidFill>
                  <a:srgbClr val="FF0000"/>
                </a:solidFill>
              </a:rPr>
              <a:t>Bra på att dribbla</a:t>
            </a:r>
          </a:p>
        </p:txBody>
      </p:sp>
      <p:sp>
        <p:nvSpPr>
          <p:cNvPr id="10" name="textruta 9">
            <a:extLst>
              <a:ext uri="{FF2B5EF4-FFF2-40B4-BE49-F238E27FC236}">
                <a16:creationId xmlns:a16="http://schemas.microsoft.com/office/drawing/2014/main" id="{43F5139F-7B3C-C64E-CB6F-EDC498909C76}"/>
              </a:ext>
            </a:extLst>
          </p:cNvPr>
          <p:cNvSpPr txBox="1"/>
          <p:nvPr/>
        </p:nvSpPr>
        <p:spPr>
          <a:xfrm>
            <a:off x="577968" y="3660336"/>
            <a:ext cx="1319841" cy="284748"/>
          </a:xfrm>
          <a:prstGeom prst="rect">
            <a:avLst/>
          </a:prstGeom>
          <a:noFill/>
        </p:spPr>
        <p:txBody>
          <a:bodyPr wrap="square" rtlCol="0">
            <a:spAutoFit/>
          </a:bodyPr>
          <a:lstStyle/>
          <a:p>
            <a:r>
              <a:rPr lang="sv-SE" sz="1200" dirty="0">
                <a:solidFill>
                  <a:srgbClr val="FF0000"/>
                </a:solidFill>
              </a:rPr>
              <a:t>Jag är snabb</a:t>
            </a:r>
          </a:p>
        </p:txBody>
      </p:sp>
      <p:sp>
        <p:nvSpPr>
          <p:cNvPr id="12" name="textruta 11">
            <a:extLst>
              <a:ext uri="{FF2B5EF4-FFF2-40B4-BE49-F238E27FC236}">
                <a16:creationId xmlns:a16="http://schemas.microsoft.com/office/drawing/2014/main" id="{B0259094-21A0-94DC-1576-AD423B57B368}"/>
              </a:ext>
            </a:extLst>
          </p:cNvPr>
          <p:cNvSpPr txBox="1"/>
          <p:nvPr/>
        </p:nvSpPr>
        <p:spPr>
          <a:xfrm>
            <a:off x="577970" y="2738778"/>
            <a:ext cx="1393833" cy="284748"/>
          </a:xfrm>
          <a:prstGeom prst="rect">
            <a:avLst/>
          </a:prstGeom>
          <a:noFill/>
        </p:spPr>
        <p:txBody>
          <a:bodyPr wrap="square" rtlCol="0">
            <a:spAutoFit/>
          </a:bodyPr>
          <a:lstStyle/>
          <a:p>
            <a:r>
              <a:rPr lang="sv-SE" sz="1200" dirty="0">
                <a:solidFill>
                  <a:srgbClr val="FF0000"/>
                </a:solidFill>
              </a:rPr>
              <a:t>Jag kan tackla</a:t>
            </a:r>
          </a:p>
        </p:txBody>
      </p:sp>
      <p:sp>
        <p:nvSpPr>
          <p:cNvPr id="13" name="textruta 12">
            <a:extLst>
              <a:ext uri="{FF2B5EF4-FFF2-40B4-BE49-F238E27FC236}">
                <a16:creationId xmlns:a16="http://schemas.microsoft.com/office/drawing/2014/main" id="{4AF5B886-B3BB-DE7C-EFC9-F6AAAAEB29B3}"/>
              </a:ext>
            </a:extLst>
          </p:cNvPr>
          <p:cNvSpPr txBox="1"/>
          <p:nvPr/>
        </p:nvSpPr>
        <p:spPr>
          <a:xfrm>
            <a:off x="577970" y="3205563"/>
            <a:ext cx="1319842" cy="284748"/>
          </a:xfrm>
          <a:prstGeom prst="rect">
            <a:avLst/>
          </a:prstGeom>
          <a:noFill/>
        </p:spPr>
        <p:txBody>
          <a:bodyPr wrap="square" rtlCol="0">
            <a:spAutoFit/>
          </a:bodyPr>
          <a:lstStyle/>
          <a:p>
            <a:r>
              <a:rPr lang="sv-SE" sz="1200" dirty="0">
                <a:solidFill>
                  <a:srgbClr val="3399FF"/>
                </a:solidFill>
              </a:rPr>
              <a:t>Jag är orädd</a:t>
            </a:r>
          </a:p>
        </p:txBody>
      </p:sp>
      <p:sp>
        <p:nvSpPr>
          <p:cNvPr id="14" name="textruta 13">
            <a:extLst>
              <a:ext uri="{FF2B5EF4-FFF2-40B4-BE49-F238E27FC236}">
                <a16:creationId xmlns:a16="http://schemas.microsoft.com/office/drawing/2014/main" id="{86071674-E04A-5472-4B54-DCA7D9FB3BD2}"/>
              </a:ext>
            </a:extLst>
          </p:cNvPr>
          <p:cNvSpPr txBox="1"/>
          <p:nvPr/>
        </p:nvSpPr>
        <p:spPr>
          <a:xfrm>
            <a:off x="4500114" y="2380294"/>
            <a:ext cx="1837426" cy="276999"/>
          </a:xfrm>
          <a:prstGeom prst="rect">
            <a:avLst/>
          </a:prstGeom>
          <a:noFill/>
        </p:spPr>
        <p:txBody>
          <a:bodyPr wrap="square" rtlCol="0">
            <a:spAutoFit/>
          </a:bodyPr>
          <a:lstStyle/>
          <a:p>
            <a:r>
              <a:rPr lang="sv-SE" sz="1200" dirty="0">
                <a:solidFill>
                  <a:srgbClr val="FF0000"/>
                </a:solidFill>
              </a:rPr>
              <a:t>Jag snackar på planen</a:t>
            </a:r>
          </a:p>
        </p:txBody>
      </p:sp>
      <p:sp>
        <p:nvSpPr>
          <p:cNvPr id="15" name="textruta 14">
            <a:extLst>
              <a:ext uri="{FF2B5EF4-FFF2-40B4-BE49-F238E27FC236}">
                <a16:creationId xmlns:a16="http://schemas.microsoft.com/office/drawing/2014/main" id="{9EB091EE-FF25-E82F-A0A1-D7A8C456DBF7}"/>
              </a:ext>
            </a:extLst>
          </p:cNvPr>
          <p:cNvSpPr txBox="1"/>
          <p:nvPr/>
        </p:nvSpPr>
        <p:spPr>
          <a:xfrm>
            <a:off x="4500114" y="3853794"/>
            <a:ext cx="2598270" cy="276999"/>
          </a:xfrm>
          <a:prstGeom prst="rect">
            <a:avLst/>
          </a:prstGeom>
          <a:noFill/>
        </p:spPr>
        <p:txBody>
          <a:bodyPr wrap="square" rtlCol="0">
            <a:spAutoFit/>
          </a:bodyPr>
          <a:lstStyle/>
          <a:p>
            <a:r>
              <a:rPr lang="sv-SE" sz="1200" dirty="0">
                <a:solidFill>
                  <a:srgbClr val="3399FF"/>
                </a:solidFill>
              </a:rPr>
              <a:t>Jag är stenhård på planen</a:t>
            </a:r>
          </a:p>
        </p:txBody>
      </p:sp>
      <p:sp>
        <p:nvSpPr>
          <p:cNvPr id="16" name="textruta 15">
            <a:extLst>
              <a:ext uri="{FF2B5EF4-FFF2-40B4-BE49-F238E27FC236}">
                <a16:creationId xmlns:a16="http://schemas.microsoft.com/office/drawing/2014/main" id="{B2A4FAA2-A255-93A9-7FBD-DB7F5FC2787C}"/>
              </a:ext>
            </a:extLst>
          </p:cNvPr>
          <p:cNvSpPr txBox="1"/>
          <p:nvPr/>
        </p:nvSpPr>
        <p:spPr>
          <a:xfrm>
            <a:off x="577970" y="4159361"/>
            <a:ext cx="1319842" cy="276999"/>
          </a:xfrm>
          <a:prstGeom prst="rect">
            <a:avLst/>
          </a:prstGeom>
          <a:noFill/>
        </p:spPr>
        <p:txBody>
          <a:bodyPr wrap="square" rtlCol="0">
            <a:spAutoFit/>
          </a:bodyPr>
          <a:lstStyle/>
          <a:p>
            <a:r>
              <a:rPr lang="sv-SE" sz="1200" dirty="0">
                <a:solidFill>
                  <a:srgbClr val="3399FF"/>
                </a:solidFill>
              </a:rPr>
              <a:t>Jag ger aldrig upp</a:t>
            </a:r>
          </a:p>
        </p:txBody>
      </p:sp>
      <p:sp>
        <p:nvSpPr>
          <p:cNvPr id="17" name="textruta 16">
            <a:extLst>
              <a:ext uri="{FF2B5EF4-FFF2-40B4-BE49-F238E27FC236}">
                <a16:creationId xmlns:a16="http://schemas.microsoft.com/office/drawing/2014/main" id="{EB08AECD-765D-61CE-378E-483A9B80BAB0}"/>
              </a:ext>
            </a:extLst>
          </p:cNvPr>
          <p:cNvSpPr txBox="1"/>
          <p:nvPr/>
        </p:nvSpPr>
        <p:spPr>
          <a:xfrm>
            <a:off x="4506635" y="4308736"/>
            <a:ext cx="2349260" cy="276999"/>
          </a:xfrm>
          <a:prstGeom prst="rect">
            <a:avLst/>
          </a:prstGeom>
          <a:noFill/>
        </p:spPr>
        <p:txBody>
          <a:bodyPr wrap="square" rtlCol="0">
            <a:spAutoFit/>
          </a:bodyPr>
          <a:lstStyle/>
          <a:p>
            <a:r>
              <a:rPr lang="sv-SE" sz="1200" dirty="0">
                <a:solidFill>
                  <a:srgbClr val="FF0000"/>
                </a:solidFill>
              </a:rPr>
              <a:t>Jag är bra på att springa</a:t>
            </a:r>
          </a:p>
        </p:txBody>
      </p:sp>
      <p:sp>
        <p:nvSpPr>
          <p:cNvPr id="18" name="textruta 17">
            <a:extLst>
              <a:ext uri="{FF2B5EF4-FFF2-40B4-BE49-F238E27FC236}">
                <a16:creationId xmlns:a16="http://schemas.microsoft.com/office/drawing/2014/main" id="{CDD61D66-8471-E291-CCEF-4CEDD1AA714A}"/>
              </a:ext>
            </a:extLst>
          </p:cNvPr>
          <p:cNvSpPr txBox="1"/>
          <p:nvPr/>
        </p:nvSpPr>
        <p:spPr>
          <a:xfrm>
            <a:off x="4487173" y="4751613"/>
            <a:ext cx="2234138" cy="276999"/>
          </a:xfrm>
          <a:prstGeom prst="rect">
            <a:avLst/>
          </a:prstGeom>
          <a:noFill/>
        </p:spPr>
        <p:txBody>
          <a:bodyPr wrap="square" rtlCol="0">
            <a:spAutoFit/>
          </a:bodyPr>
          <a:lstStyle/>
          <a:p>
            <a:r>
              <a:rPr lang="sv-SE" sz="1200" dirty="0">
                <a:solidFill>
                  <a:srgbClr val="3399FF"/>
                </a:solidFill>
              </a:rPr>
              <a:t>Jag stör motståndarna</a:t>
            </a:r>
          </a:p>
        </p:txBody>
      </p:sp>
      <p:sp>
        <p:nvSpPr>
          <p:cNvPr id="19" name="textruta 18">
            <a:extLst>
              <a:ext uri="{FF2B5EF4-FFF2-40B4-BE49-F238E27FC236}">
                <a16:creationId xmlns:a16="http://schemas.microsoft.com/office/drawing/2014/main" id="{EB7FA8EC-5ED5-1EDC-4722-82A922C2BBE4}"/>
              </a:ext>
            </a:extLst>
          </p:cNvPr>
          <p:cNvSpPr txBox="1"/>
          <p:nvPr/>
        </p:nvSpPr>
        <p:spPr>
          <a:xfrm>
            <a:off x="577970" y="5159199"/>
            <a:ext cx="2303253" cy="461665"/>
          </a:xfrm>
          <a:prstGeom prst="rect">
            <a:avLst/>
          </a:prstGeom>
          <a:noFill/>
        </p:spPr>
        <p:txBody>
          <a:bodyPr wrap="square" rtlCol="0">
            <a:spAutoFit/>
          </a:bodyPr>
          <a:lstStyle/>
          <a:p>
            <a:r>
              <a:rPr lang="sv-SE" sz="1200" dirty="0">
                <a:solidFill>
                  <a:srgbClr val="3399FF"/>
                </a:solidFill>
              </a:rPr>
              <a:t>Jag är orädd och springer mot bollen, jag ska bara ha den</a:t>
            </a:r>
          </a:p>
        </p:txBody>
      </p:sp>
      <p:sp>
        <p:nvSpPr>
          <p:cNvPr id="20" name="textruta 19">
            <a:extLst>
              <a:ext uri="{FF2B5EF4-FFF2-40B4-BE49-F238E27FC236}">
                <a16:creationId xmlns:a16="http://schemas.microsoft.com/office/drawing/2014/main" id="{A5E49C8E-6A18-C312-A436-8CED9FBD09C0}"/>
              </a:ext>
            </a:extLst>
          </p:cNvPr>
          <p:cNvSpPr txBox="1"/>
          <p:nvPr/>
        </p:nvSpPr>
        <p:spPr>
          <a:xfrm>
            <a:off x="4506635" y="5308575"/>
            <a:ext cx="3135597" cy="461665"/>
          </a:xfrm>
          <a:prstGeom prst="rect">
            <a:avLst/>
          </a:prstGeom>
          <a:noFill/>
        </p:spPr>
        <p:txBody>
          <a:bodyPr wrap="square" rtlCol="0">
            <a:spAutoFit/>
          </a:bodyPr>
          <a:lstStyle/>
          <a:p>
            <a:r>
              <a:rPr lang="sv-SE" sz="1200" dirty="0">
                <a:solidFill>
                  <a:srgbClr val="FF0000"/>
                </a:solidFill>
              </a:rPr>
              <a:t>Mitt spelsinne, jag kan hitta sätt att passa och ser ytorna på planen</a:t>
            </a:r>
          </a:p>
        </p:txBody>
      </p:sp>
      <p:sp>
        <p:nvSpPr>
          <p:cNvPr id="21" name="textruta 20">
            <a:extLst>
              <a:ext uri="{FF2B5EF4-FFF2-40B4-BE49-F238E27FC236}">
                <a16:creationId xmlns:a16="http://schemas.microsoft.com/office/drawing/2014/main" id="{E9604298-CFE3-1C7C-28F6-9283E3FA8EF8}"/>
              </a:ext>
            </a:extLst>
          </p:cNvPr>
          <p:cNvSpPr txBox="1"/>
          <p:nvPr/>
        </p:nvSpPr>
        <p:spPr>
          <a:xfrm>
            <a:off x="8428006" y="2271077"/>
            <a:ext cx="1009291" cy="276999"/>
          </a:xfrm>
          <a:prstGeom prst="rect">
            <a:avLst/>
          </a:prstGeom>
          <a:noFill/>
        </p:spPr>
        <p:txBody>
          <a:bodyPr wrap="square" rtlCol="0">
            <a:spAutoFit/>
          </a:bodyPr>
          <a:lstStyle/>
          <a:p>
            <a:r>
              <a:rPr lang="sv-SE" sz="1200" dirty="0">
                <a:solidFill>
                  <a:srgbClr val="3399FF"/>
                </a:solidFill>
              </a:rPr>
              <a:t>Bollteknik</a:t>
            </a:r>
          </a:p>
        </p:txBody>
      </p:sp>
      <p:sp>
        <p:nvSpPr>
          <p:cNvPr id="22" name="textruta 21">
            <a:extLst>
              <a:ext uri="{FF2B5EF4-FFF2-40B4-BE49-F238E27FC236}">
                <a16:creationId xmlns:a16="http://schemas.microsoft.com/office/drawing/2014/main" id="{58DC75A6-E29D-9858-C8D0-41E03BEED23D}"/>
              </a:ext>
            </a:extLst>
          </p:cNvPr>
          <p:cNvSpPr txBox="1"/>
          <p:nvPr/>
        </p:nvSpPr>
        <p:spPr>
          <a:xfrm>
            <a:off x="8445260" y="2744361"/>
            <a:ext cx="2178748" cy="276999"/>
          </a:xfrm>
          <a:prstGeom prst="rect">
            <a:avLst/>
          </a:prstGeom>
          <a:noFill/>
        </p:spPr>
        <p:txBody>
          <a:bodyPr wrap="square" rtlCol="0">
            <a:spAutoFit/>
          </a:bodyPr>
          <a:lstStyle/>
          <a:p>
            <a:r>
              <a:rPr lang="sv-SE" sz="1200" dirty="0">
                <a:solidFill>
                  <a:srgbClr val="FF0000"/>
                </a:solidFill>
              </a:rPr>
              <a:t>Stark i närkamp</a:t>
            </a:r>
          </a:p>
        </p:txBody>
      </p:sp>
      <p:sp>
        <p:nvSpPr>
          <p:cNvPr id="23" name="textruta 22">
            <a:extLst>
              <a:ext uri="{FF2B5EF4-FFF2-40B4-BE49-F238E27FC236}">
                <a16:creationId xmlns:a16="http://schemas.microsoft.com/office/drawing/2014/main" id="{7F53B080-BD34-A2D8-E160-0E003EDADD8B}"/>
              </a:ext>
            </a:extLst>
          </p:cNvPr>
          <p:cNvSpPr txBox="1"/>
          <p:nvPr/>
        </p:nvSpPr>
        <p:spPr>
          <a:xfrm>
            <a:off x="8445260" y="3127131"/>
            <a:ext cx="1104181" cy="276999"/>
          </a:xfrm>
          <a:prstGeom prst="rect">
            <a:avLst/>
          </a:prstGeom>
          <a:noFill/>
        </p:spPr>
        <p:txBody>
          <a:bodyPr wrap="square" rtlCol="0">
            <a:spAutoFit/>
          </a:bodyPr>
          <a:lstStyle/>
          <a:p>
            <a:r>
              <a:rPr lang="sv-SE" sz="1200" dirty="0">
                <a:solidFill>
                  <a:srgbClr val="3399FF"/>
                </a:solidFill>
              </a:rPr>
              <a:t>Bra skott</a:t>
            </a:r>
          </a:p>
        </p:txBody>
      </p:sp>
      <p:sp>
        <p:nvSpPr>
          <p:cNvPr id="24" name="textruta 23">
            <a:extLst>
              <a:ext uri="{FF2B5EF4-FFF2-40B4-BE49-F238E27FC236}">
                <a16:creationId xmlns:a16="http://schemas.microsoft.com/office/drawing/2014/main" id="{6819EFE7-E55F-0B26-4970-8287203608DB}"/>
              </a:ext>
            </a:extLst>
          </p:cNvPr>
          <p:cNvSpPr txBox="1"/>
          <p:nvPr/>
        </p:nvSpPr>
        <p:spPr>
          <a:xfrm>
            <a:off x="8445260" y="3517823"/>
            <a:ext cx="992037" cy="276999"/>
          </a:xfrm>
          <a:prstGeom prst="rect">
            <a:avLst/>
          </a:prstGeom>
          <a:noFill/>
        </p:spPr>
        <p:txBody>
          <a:bodyPr wrap="square" rtlCol="0">
            <a:spAutoFit/>
          </a:bodyPr>
          <a:lstStyle/>
          <a:p>
            <a:r>
              <a:rPr lang="sv-SE" sz="1200" dirty="0">
                <a:solidFill>
                  <a:srgbClr val="FF0000"/>
                </a:solidFill>
              </a:rPr>
              <a:t>Bra i målet</a:t>
            </a:r>
          </a:p>
        </p:txBody>
      </p:sp>
      <p:sp>
        <p:nvSpPr>
          <p:cNvPr id="25" name="textruta 24">
            <a:extLst>
              <a:ext uri="{FF2B5EF4-FFF2-40B4-BE49-F238E27FC236}">
                <a16:creationId xmlns:a16="http://schemas.microsoft.com/office/drawing/2014/main" id="{6D894C87-CD1C-0788-7A95-1B03528BC5EA}"/>
              </a:ext>
            </a:extLst>
          </p:cNvPr>
          <p:cNvSpPr txBox="1"/>
          <p:nvPr/>
        </p:nvSpPr>
        <p:spPr>
          <a:xfrm>
            <a:off x="8445260" y="3833336"/>
            <a:ext cx="1319842" cy="276999"/>
          </a:xfrm>
          <a:prstGeom prst="rect">
            <a:avLst/>
          </a:prstGeom>
          <a:noFill/>
        </p:spPr>
        <p:txBody>
          <a:bodyPr wrap="square" rtlCol="0">
            <a:spAutoFit/>
          </a:bodyPr>
          <a:lstStyle/>
          <a:p>
            <a:r>
              <a:rPr lang="sv-SE" sz="1200" dirty="0">
                <a:solidFill>
                  <a:srgbClr val="3399FF"/>
                </a:solidFill>
              </a:rPr>
              <a:t>Jag läser spelet</a:t>
            </a:r>
          </a:p>
        </p:txBody>
      </p:sp>
      <p:sp>
        <p:nvSpPr>
          <p:cNvPr id="26" name="textruta 25">
            <a:extLst>
              <a:ext uri="{FF2B5EF4-FFF2-40B4-BE49-F238E27FC236}">
                <a16:creationId xmlns:a16="http://schemas.microsoft.com/office/drawing/2014/main" id="{9A9CE0FC-1BDC-45F9-B879-535E3C48812C}"/>
              </a:ext>
            </a:extLst>
          </p:cNvPr>
          <p:cNvSpPr txBox="1"/>
          <p:nvPr/>
        </p:nvSpPr>
        <p:spPr>
          <a:xfrm>
            <a:off x="8445260" y="4148849"/>
            <a:ext cx="1388852" cy="276999"/>
          </a:xfrm>
          <a:prstGeom prst="rect">
            <a:avLst/>
          </a:prstGeom>
          <a:noFill/>
        </p:spPr>
        <p:txBody>
          <a:bodyPr wrap="square" rtlCol="0">
            <a:spAutoFit/>
          </a:bodyPr>
          <a:lstStyle/>
          <a:p>
            <a:r>
              <a:rPr lang="sv-SE" sz="1200" dirty="0">
                <a:solidFill>
                  <a:srgbClr val="FF0000"/>
                </a:solidFill>
              </a:rPr>
              <a:t>Bra och hårda pass</a:t>
            </a:r>
          </a:p>
        </p:txBody>
      </p:sp>
      <p:sp>
        <p:nvSpPr>
          <p:cNvPr id="27" name="textruta 26">
            <a:extLst>
              <a:ext uri="{FF2B5EF4-FFF2-40B4-BE49-F238E27FC236}">
                <a16:creationId xmlns:a16="http://schemas.microsoft.com/office/drawing/2014/main" id="{59ADEDEA-EB70-EA68-83C8-1B8514EF73A0}"/>
              </a:ext>
            </a:extLst>
          </p:cNvPr>
          <p:cNvSpPr txBox="1"/>
          <p:nvPr/>
        </p:nvSpPr>
        <p:spPr>
          <a:xfrm>
            <a:off x="8460419" y="4652695"/>
            <a:ext cx="2915727" cy="461665"/>
          </a:xfrm>
          <a:prstGeom prst="rect">
            <a:avLst/>
          </a:prstGeom>
          <a:noFill/>
        </p:spPr>
        <p:txBody>
          <a:bodyPr wrap="square" rtlCol="0">
            <a:spAutoFit/>
          </a:bodyPr>
          <a:lstStyle/>
          <a:p>
            <a:r>
              <a:rPr lang="sv-SE" sz="1200" dirty="0">
                <a:solidFill>
                  <a:srgbClr val="3399FF"/>
                </a:solidFill>
              </a:rPr>
              <a:t>Jag gillar inte att förlora därför kämpar jag ännu mer</a:t>
            </a:r>
          </a:p>
        </p:txBody>
      </p:sp>
      <p:sp>
        <p:nvSpPr>
          <p:cNvPr id="28" name="textruta 27">
            <a:extLst>
              <a:ext uri="{FF2B5EF4-FFF2-40B4-BE49-F238E27FC236}">
                <a16:creationId xmlns:a16="http://schemas.microsoft.com/office/drawing/2014/main" id="{7EA75601-E82A-7B98-5B50-1889F64DEF17}"/>
              </a:ext>
            </a:extLst>
          </p:cNvPr>
          <p:cNvSpPr txBox="1"/>
          <p:nvPr/>
        </p:nvSpPr>
        <p:spPr>
          <a:xfrm>
            <a:off x="8460421" y="5152874"/>
            <a:ext cx="1748287" cy="276999"/>
          </a:xfrm>
          <a:prstGeom prst="rect">
            <a:avLst/>
          </a:prstGeom>
          <a:noFill/>
        </p:spPr>
        <p:txBody>
          <a:bodyPr wrap="square" rtlCol="0">
            <a:spAutoFit/>
          </a:bodyPr>
          <a:lstStyle/>
          <a:p>
            <a:r>
              <a:rPr lang="sv-SE" sz="1200" dirty="0">
                <a:solidFill>
                  <a:srgbClr val="FF0000"/>
                </a:solidFill>
              </a:rPr>
              <a:t>Jag är tuff att möta</a:t>
            </a:r>
          </a:p>
        </p:txBody>
      </p:sp>
      <p:sp>
        <p:nvSpPr>
          <p:cNvPr id="29" name="textruta 28">
            <a:extLst>
              <a:ext uri="{FF2B5EF4-FFF2-40B4-BE49-F238E27FC236}">
                <a16:creationId xmlns:a16="http://schemas.microsoft.com/office/drawing/2014/main" id="{B51A0BC1-C751-311C-938A-FCA78164FEF8}"/>
              </a:ext>
            </a:extLst>
          </p:cNvPr>
          <p:cNvSpPr txBox="1"/>
          <p:nvPr/>
        </p:nvSpPr>
        <p:spPr>
          <a:xfrm>
            <a:off x="8445260" y="5535644"/>
            <a:ext cx="2908540" cy="276999"/>
          </a:xfrm>
          <a:prstGeom prst="rect">
            <a:avLst/>
          </a:prstGeom>
          <a:noFill/>
        </p:spPr>
        <p:txBody>
          <a:bodyPr wrap="square" rtlCol="0">
            <a:spAutoFit/>
          </a:bodyPr>
          <a:lstStyle/>
          <a:p>
            <a:r>
              <a:rPr lang="sv-SE" sz="1200" dirty="0">
                <a:solidFill>
                  <a:srgbClr val="3399FF"/>
                </a:solidFill>
              </a:rPr>
              <a:t>Jag orkar springa långt och länge</a:t>
            </a:r>
          </a:p>
        </p:txBody>
      </p:sp>
      <p:sp>
        <p:nvSpPr>
          <p:cNvPr id="30" name="textruta 29">
            <a:extLst>
              <a:ext uri="{FF2B5EF4-FFF2-40B4-BE49-F238E27FC236}">
                <a16:creationId xmlns:a16="http://schemas.microsoft.com/office/drawing/2014/main" id="{527D6FA0-2F1E-81C7-660E-81EE33FEB576}"/>
              </a:ext>
            </a:extLst>
          </p:cNvPr>
          <p:cNvSpPr txBox="1"/>
          <p:nvPr/>
        </p:nvSpPr>
        <p:spPr>
          <a:xfrm>
            <a:off x="577970" y="5674943"/>
            <a:ext cx="2777706" cy="461665"/>
          </a:xfrm>
          <a:prstGeom prst="rect">
            <a:avLst/>
          </a:prstGeom>
          <a:noFill/>
        </p:spPr>
        <p:txBody>
          <a:bodyPr wrap="square" rtlCol="0">
            <a:spAutoFit/>
          </a:bodyPr>
          <a:lstStyle/>
          <a:p>
            <a:r>
              <a:rPr lang="sv-SE" sz="1200" dirty="0">
                <a:solidFill>
                  <a:srgbClr val="FF0000"/>
                </a:solidFill>
              </a:rPr>
              <a:t>När vi är på väg mot motståndarnas mål, då ska jag bara fram</a:t>
            </a:r>
          </a:p>
        </p:txBody>
      </p:sp>
    </p:spTree>
    <p:extLst>
      <p:ext uri="{BB962C8B-B14F-4D97-AF65-F5344CB8AC3E}">
        <p14:creationId xmlns:p14="http://schemas.microsoft.com/office/powerpoint/2010/main" val="19077915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A19515-AD80-C0CF-8249-32D6DE23EAAF}"/>
              </a:ext>
            </a:extLst>
          </p:cNvPr>
          <p:cNvSpPr>
            <a:spLocks noGrp="1"/>
          </p:cNvSpPr>
          <p:nvPr>
            <p:ph type="title"/>
          </p:nvPr>
        </p:nvSpPr>
        <p:spPr>
          <a:xfrm>
            <a:off x="838200" y="722410"/>
            <a:ext cx="10515600" cy="1325563"/>
          </a:xfrm>
        </p:spPr>
        <p:txBody>
          <a:bodyPr/>
          <a:lstStyle/>
          <a:p>
            <a:r>
              <a:rPr lang="sv-SE" dirty="0"/>
              <a:t>Vad tar ni tränare med er utefter det som framkom i samtalen?</a:t>
            </a:r>
            <a:endParaRPr lang="LID4096" dirty="0"/>
          </a:p>
        </p:txBody>
      </p:sp>
      <p:sp>
        <p:nvSpPr>
          <p:cNvPr id="3" name="textruta 2">
            <a:extLst>
              <a:ext uri="{FF2B5EF4-FFF2-40B4-BE49-F238E27FC236}">
                <a16:creationId xmlns:a16="http://schemas.microsoft.com/office/drawing/2014/main" id="{EAFA0BE6-F157-ACD3-79BC-F0D06D205295}"/>
              </a:ext>
            </a:extLst>
          </p:cNvPr>
          <p:cNvSpPr txBox="1"/>
          <p:nvPr/>
        </p:nvSpPr>
        <p:spPr>
          <a:xfrm>
            <a:off x="838200" y="3007151"/>
            <a:ext cx="10417404" cy="2862322"/>
          </a:xfrm>
          <a:prstGeom prst="rect">
            <a:avLst/>
          </a:prstGeom>
          <a:noFill/>
        </p:spPr>
        <p:txBody>
          <a:bodyPr wrap="square" rtlCol="0">
            <a:spAutoFit/>
          </a:bodyPr>
          <a:lstStyle/>
          <a:p>
            <a:r>
              <a:rPr lang="sv-SE" b="1" dirty="0"/>
              <a:t>Från dagens diskussion:</a:t>
            </a:r>
          </a:p>
          <a:p>
            <a:pPr marL="285750" indent="-285750">
              <a:buFont typeface="Arial" panose="020B0604020202020204" pitchFamily="34" charset="0"/>
              <a:buChar char="•"/>
            </a:pPr>
            <a:r>
              <a:rPr lang="sv-SE" dirty="0"/>
              <a:t>Tränarna har fått ett smörgåsbord med tips på vad spelarna önskar träna mer på.</a:t>
            </a:r>
          </a:p>
          <a:p>
            <a:pPr marL="285750" indent="-285750">
              <a:buFont typeface="Arial" panose="020B0604020202020204" pitchFamily="34" charset="0"/>
              <a:buChar char="•"/>
            </a:pPr>
            <a:r>
              <a:rPr lang="sv-SE" dirty="0"/>
              <a:t>Tränarna har tagit till sig önskemålet om knäkontroll och kontaktat en sjukgymnast som kommer att hjälpa till med övningar. Det kommer att ske 20 minuter innan ordinarie träningstid. Utskick från tränarna kommer gällande detta. </a:t>
            </a:r>
          </a:p>
          <a:p>
            <a:pPr marL="285750" indent="-285750">
              <a:buFont typeface="Arial" panose="020B0604020202020204" pitchFamily="34" charset="0"/>
              <a:buChar char="•"/>
            </a:pPr>
            <a:r>
              <a:rPr lang="sv-SE" dirty="0"/>
              <a:t>Några spelare har önskat att få testa annan position, detta kommer att lösas.</a:t>
            </a:r>
          </a:p>
          <a:p>
            <a:pPr marL="285750" indent="-285750">
              <a:buFont typeface="Arial" panose="020B0604020202020204" pitchFamily="34" charset="0"/>
              <a:buChar char="•"/>
            </a:pPr>
            <a:r>
              <a:rPr lang="sv-SE" dirty="0"/>
              <a:t>Tränarna har fått till sig hur spelarna bäst tar till sig information och kommer tänka på detta när de går igenom övningar på träning </a:t>
            </a:r>
            <a:r>
              <a:rPr lang="sv-SE" dirty="0" err="1"/>
              <a:t>m.m</a:t>
            </a:r>
            <a:endParaRPr lang="sv-SE" dirty="0"/>
          </a:p>
          <a:p>
            <a:pPr marL="285750" indent="-285750">
              <a:buFont typeface="Arial" panose="020B0604020202020204" pitchFamily="34" charset="0"/>
              <a:buChar char="•"/>
            </a:pPr>
            <a:r>
              <a:rPr lang="sv-SE" dirty="0"/>
              <a:t>Tränarna har fått ta del av vad spelarna tycker är viktigt i hur en tränare är</a:t>
            </a:r>
          </a:p>
          <a:p>
            <a:endParaRPr lang="sv-SE" dirty="0"/>
          </a:p>
        </p:txBody>
      </p:sp>
    </p:spTree>
    <p:extLst>
      <p:ext uri="{BB962C8B-B14F-4D97-AF65-F5344CB8AC3E}">
        <p14:creationId xmlns:p14="http://schemas.microsoft.com/office/powerpoint/2010/main" val="2226640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1F52C8-4101-AE8A-2C5D-D360ED0D06A4}"/>
              </a:ext>
            </a:extLst>
          </p:cNvPr>
          <p:cNvSpPr>
            <a:spLocks noGrp="1"/>
          </p:cNvSpPr>
          <p:nvPr>
            <p:ph type="title"/>
          </p:nvPr>
        </p:nvSpPr>
        <p:spPr>
          <a:xfrm>
            <a:off x="838200" y="515954"/>
            <a:ext cx="10515600" cy="1325563"/>
          </a:xfrm>
        </p:spPr>
        <p:txBody>
          <a:bodyPr>
            <a:normAutofit fontScale="90000"/>
          </a:bodyPr>
          <a:lstStyle/>
          <a:p>
            <a:r>
              <a:rPr lang="sv-SE" dirty="0"/>
              <a:t>Ni har fått svara på vad som är viktigt för er hos en tränare. </a:t>
            </a:r>
            <a:br>
              <a:rPr lang="sv-SE" dirty="0"/>
            </a:br>
            <a:r>
              <a:rPr lang="sv-SE" dirty="0"/>
              <a:t>Vad kan tränarna förvänta sig från er spelare?</a:t>
            </a:r>
            <a:endParaRPr lang="LID4096" dirty="0"/>
          </a:p>
        </p:txBody>
      </p:sp>
      <p:sp>
        <p:nvSpPr>
          <p:cNvPr id="3" name="textruta 2">
            <a:extLst>
              <a:ext uri="{FF2B5EF4-FFF2-40B4-BE49-F238E27FC236}">
                <a16:creationId xmlns:a16="http://schemas.microsoft.com/office/drawing/2014/main" id="{7D21BFC3-787E-7C73-0634-DECE0C83022F}"/>
              </a:ext>
            </a:extLst>
          </p:cNvPr>
          <p:cNvSpPr txBox="1"/>
          <p:nvPr/>
        </p:nvSpPr>
        <p:spPr>
          <a:xfrm>
            <a:off x="556181" y="3429000"/>
            <a:ext cx="11340445" cy="2308324"/>
          </a:xfrm>
          <a:prstGeom prst="rect">
            <a:avLst/>
          </a:prstGeom>
          <a:noFill/>
        </p:spPr>
        <p:txBody>
          <a:bodyPr wrap="square" rtlCol="0">
            <a:spAutoFit/>
          </a:bodyPr>
          <a:lstStyle/>
          <a:p>
            <a:r>
              <a:rPr lang="sv-SE" b="1" dirty="0"/>
              <a:t>Från dagens diskussion:</a:t>
            </a:r>
          </a:p>
          <a:p>
            <a:r>
              <a:rPr lang="sv-SE" dirty="0"/>
              <a:t>Respekt</a:t>
            </a:r>
          </a:p>
          <a:p>
            <a:r>
              <a:rPr lang="sv-SE" dirty="0"/>
              <a:t>Vi ska lyssna </a:t>
            </a:r>
          </a:p>
          <a:p>
            <a:r>
              <a:rPr lang="sv-SE" dirty="0"/>
              <a:t>Vi ska alltid göra vårt bästa</a:t>
            </a:r>
          </a:p>
          <a:p>
            <a:r>
              <a:rPr lang="sv-SE" dirty="0"/>
              <a:t>Positivt snack och inställning</a:t>
            </a:r>
          </a:p>
          <a:p>
            <a:r>
              <a:rPr lang="sv-SE" dirty="0"/>
              <a:t>Svara på kallelse till träning och match</a:t>
            </a:r>
          </a:p>
          <a:p>
            <a:r>
              <a:rPr lang="sv-SE" dirty="0"/>
              <a:t>Vara öppna och ärliga om det är mycket runt omkring (ex. skola) så att tränarna vet om det</a:t>
            </a:r>
          </a:p>
          <a:p>
            <a:r>
              <a:rPr lang="sv-SE" dirty="0"/>
              <a:t>Bidra med go stämning </a:t>
            </a:r>
            <a:endParaRPr lang="LID4096" dirty="0"/>
          </a:p>
        </p:txBody>
      </p:sp>
    </p:spTree>
    <p:extLst>
      <p:ext uri="{BB962C8B-B14F-4D97-AF65-F5344CB8AC3E}">
        <p14:creationId xmlns:p14="http://schemas.microsoft.com/office/powerpoint/2010/main" val="71165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37EA5F-D1AF-C2F6-901B-8B069447488C}"/>
              </a:ext>
            </a:extLst>
          </p:cNvPr>
          <p:cNvSpPr>
            <a:spLocks noGrp="1"/>
          </p:cNvSpPr>
          <p:nvPr>
            <p:ph type="title"/>
          </p:nvPr>
        </p:nvSpPr>
        <p:spPr>
          <a:xfrm>
            <a:off x="838200" y="135593"/>
            <a:ext cx="10515600" cy="901356"/>
          </a:xfrm>
        </p:spPr>
        <p:txBody>
          <a:bodyPr/>
          <a:lstStyle/>
          <a:p>
            <a:r>
              <a:rPr lang="sv-SE" dirty="0"/>
              <a:t>Vi ska ha roligt – förslag på detta</a:t>
            </a:r>
            <a:endParaRPr lang="LID4096" dirty="0"/>
          </a:p>
        </p:txBody>
      </p:sp>
      <p:sp>
        <p:nvSpPr>
          <p:cNvPr id="3" name="Platshållare för innehåll 2">
            <a:extLst>
              <a:ext uri="{FF2B5EF4-FFF2-40B4-BE49-F238E27FC236}">
                <a16:creationId xmlns:a16="http://schemas.microsoft.com/office/drawing/2014/main" id="{C0FF04E2-BD35-FC46-8D68-84BE9BF8D6CD}"/>
              </a:ext>
            </a:extLst>
          </p:cNvPr>
          <p:cNvSpPr>
            <a:spLocks noGrp="1"/>
          </p:cNvSpPr>
          <p:nvPr>
            <p:ph idx="1"/>
          </p:nvPr>
        </p:nvSpPr>
        <p:spPr>
          <a:xfrm>
            <a:off x="838199" y="942682"/>
            <a:ext cx="9088225" cy="3195685"/>
          </a:xfrm>
        </p:spPr>
        <p:txBody>
          <a:bodyPr>
            <a:normAutofit fontScale="55000" lnSpcReduction="20000"/>
          </a:bodyPr>
          <a:lstStyle/>
          <a:p>
            <a:r>
              <a:rPr lang="sv-SE" dirty="0"/>
              <a:t>Efter sista matchen på vårsäsongen, söndag 28 juni, så äter vi pizza tillsammans på Vista inför sommaruppehållet?</a:t>
            </a:r>
          </a:p>
          <a:p>
            <a:endParaRPr lang="sv-SE" dirty="0"/>
          </a:p>
          <a:p>
            <a:r>
              <a:rPr lang="sv-SE" dirty="0"/>
              <a:t>Träningsläger innan höstsäsongen drar igång? Två dagar under v 32 eller 33? </a:t>
            </a:r>
          </a:p>
          <a:p>
            <a:pPr marL="0" indent="0">
              <a:buNone/>
            </a:pPr>
            <a:r>
              <a:rPr lang="sv-SE" dirty="0"/>
              <a:t>       Ex. på Visingsö. Vi åker dit med övernattning. Träning x flera och bad och grill och lek på kvällen</a:t>
            </a:r>
          </a:p>
          <a:p>
            <a:pPr marL="0" indent="0">
              <a:buNone/>
            </a:pPr>
            <a:endParaRPr lang="sv-SE" dirty="0"/>
          </a:p>
          <a:p>
            <a:r>
              <a:rPr lang="sv-SE" dirty="0"/>
              <a:t>Finns det någon cup som vi kan anmäla oss till? Kanske i augusti/september?</a:t>
            </a:r>
          </a:p>
          <a:p>
            <a:pPr marL="0" indent="0">
              <a:buNone/>
            </a:pPr>
            <a:endParaRPr lang="sv-SE" dirty="0"/>
          </a:p>
          <a:p>
            <a:r>
              <a:rPr lang="sv-SE" dirty="0"/>
              <a:t>Söndag 20 september spelas sista matchen. Helgen efter skapar vi en galafest som avslutning på säsongen. Med finmiddag, prisutdelning, glitter och glam. Kanske även föräldrar bjuds in till detta evenemang?</a:t>
            </a:r>
          </a:p>
          <a:p>
            <a:endParaRPr lang="sv-SE" dirty="0"/>
          </a:p>
        </p:txBody>
      </p:sp>
      <p:sp>
        <p:nvSpPr>
          <p:cNvPr id="5" name="textruta 4">
            <a:extLst>
              <a:ext uri="{FF2B5EF4-FFF2-40B4-BE49-F238E27FC236}">
                <a16:creationId xmlns:a16="http://schemas.microsoft.com/office/drawing/2014/main" id="{F485966C-B070-DDB1-1639-961A24AF1B4C}"/>
              </a:ext>
            </a:extLst>
          </p:cNvPr>
          <p:cNvSpPr txBox="1"/>
          <p:nvPr/>
        </p:nvSpPr>
        <p:spPr>
          <a:xfrm>
            <a:off x="838200" y="4945456"/>
            <a:ext cx="10313709" cy="1754326"/>
          </a:xfrm>
          <a:prstGeom prst="rect">
            <a:avLst/>
          </a:prstGeom>
          <a:noFill/>
        </p:spPr>
        <p:txBody>
          <a:bodyPr wrap="square" rtlCol="0">
            <a:spAutoFit/>
          </a:bodyPr>
          <a:lstStyle/>
          <a:p>
            <a:r>
              <a:rPr lang="sv-SE" dirty="0"/>
              <a:t>Det var tydligt under samtalet att spelarna önskade att laget gör saker utanför planen också. Så här diskuterades förslag på vad man kan hitta på. Spelarna ger förslaget om att en cup gärna får vara med övernattning. Utöver det så tyckte spelarna att förslagen ovan var bra. </a:t>
            </a:r>
          </a:p>
          <a:p>
            <a:endParaRPr lang="sv-SE" dirty="0"/>
          </a:p>
          <a:p>
            <a:r>
              <a:rPr lang="sv-SE" dirty="0"/>
              <a:t>För att laget ska kunna hitta på saker så kommer försäljning att bli aktuellt för att få in pengar till lagkassan, detta var spelarna med på. </a:t>
            </a:r>
            <a:endParaRPr lang="LID4096" dirty="0"/>
          </a:p>
        </p:txBody>
      </p:sp>
    </p:spTree>
    <p:extLst>
      <p:ext uri="{BB962C8B-B14F-4D97-AF65-F5344CB8AC3E}">
        <p14:creationId xmlns:p14="http://schemas.microsoft.com/office/powerpoint/2010/main" val="3263047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BF1DDC5-A5DD-2F10-7595-0AF6765B5B6B}"/>
              </a:ext>
            </a:extLst>
          </p:cNvPr>
          <p:cNvSpPr>
            <a:spLocks noGrp="1"/>
          </p:cNvSpPr>
          <p:nvPr>
            <p:ph type="title"/>
          </p:nvPr>
        </p:nvSpPr>
        <p:spPr/>
        <p:txBody>
          <a:bodyPr/>
          <a:lstStyle/>
          <a:p>
            <a:r>
              <a:rPr lang="sv-SE" dirty="0"/>
              <a:t>Vad gör du som gör dig bäst vid sidan om planen?</a:t>
            </a:r>
          </a:p>
        </p:txBody>
      </p:sp>
      <p:sp>
        <p:nvSpPr>
          <p:cNvPr id="4" name="textruta 3">
            <a:extLst>
              <a:ext uri="{FF2B5EF4-FFF2-40B4-BE49-F238E27FC236}">
                <a16:creationId xmlns:a16="http://schemas.microsoft.com/office/drawing/2014/main" id="{567BA4B4-6B36-AB3A-CA25-22C5CF79BE04}"/>
              </a:ext>
            </a:extLst>
          </p:cNvPr>
          <p:cNvSpPr txBox="1"/>
          <p:nvPr/>
        </p:nvSpPr>
        <p:spPr>
          <a:xfrm>
            <a:off x="838200" y="1957631"/>
            <a:ext cx="2241430" cy="276999"/>
          </a:xfrm>
          <a:prstGeom prst="rect">
            <a:avLst/>
          </a:prstGeom>
          <a:noFill/>
        </p:spPr>
        <p:txBody>
          <a:bodyPr wrap="square" rtlCol="0">
            <a:spAutoFit/>
          </a:bodyPr>
          <a:lstStyle/>
          <a:p>
            <a:r>
              <a:rPr lang="sv-SE" sz="1200" dirty="0">
                <a:solidFill>
                  <a:srgbClr val="3399FF"/>
                </a:solidFill>
              </a:rPr>
              <a:t>Jag är social och pratar med alla</a:t>
            </a:r>
          </a:p>
        </p:txBody>
      </p:sp>
      <p:sp>
        <p:nvSpPr>
          <p:cNvPr id="5" name="textruta 4">
            <a:extLst>
              <a:ext uri="{FF2B5EF4-FFF2-40B4-BE49-F238E27FC236}">
                <a16:creationId xmlns:a16="http://schemas.microsoft.com/office/drawing/2014/main" id="{844ABF72-7DBB-AA10-B1F4-7EF4FD64D267}"/>
              </a:ext>
            </a:extLst>
          </p:cNvPr>
          <p:cNvSpPr txBox="1"/>
          <p:nvPr/>
        </p:nvSpPr>
        <p:spPr>
          <a:xfrm>
            <a:off x="838200" y="2449902"/>
            <a:ext cx="2018581" cy="276999"/>
          </a:xfrm>
          <a:prstGeom prst="rect">
            <a:avLst/>
          </a:prstGeom>
          <a:noFill/>
        </p:spPr>
        <p:txBody>
          <a:bodyPr wrap="square" rtlCol="0">
            <a:spAutoFit/>
          </a:bodyPr>
          <a:lstStyle/>
          <a:p>
            <a:r>
              <a:rPr lang="sv-SE" sz="1200" dirty="0">
                <a:solidFill>
                  <a:srgbClr val="FF0000"/>
                </a:solidFill>
              </a:rPr>
              <a:t>Jag skriker ofta ”bra jobbat”</a:t>
            </a:r>
          </a:p>
        </p:txBody>
      </p:sp>
      <p:sp>
        <p:nvSpPr>
          <p:cNvPr id="6" name="textruta 5">
            <a:extLst>
              <a:ext uri="{FF2B5EF4-FFF2-40B4-BE49-F238E27FC236}">
                <a16:creationId xmlns:a16="http://schemas.microsoft.com/office/drawing/2014/main" id="{D2122354-A9D7-CD76-847A-149BCDA56AED}"/>
              </a:ext>
            </a:extLst>
          </p:cNvPr>
          <p:cNvSpPr txBox="1"/>
          <p:nvPr/>
        </p:nvSpPr>
        <p:spPr>
          <a:xfrm>
            <a:off x="838200" y="2812212"/>
            <a:ext cx="2881223" cy="461665"/>
          </a:xfrm>
          <a:prstGeom prst="rect">
            <a:avLst/>
          </a:prstGeom>
          <a:noFill/>
        </p:spPr>
        <p:txBody>
          <a:bodyPr wrap="square" rtlCol="0">
            <a:spAutoFit/>
          </a:bodyPr>
          <a:lstStyle/>
          <a:p>
            <a:r>
              <a:rPr lang="sv-SE" sz="1200" dirty="0">
                <a:solidFill>
                  <a:srgbClr val="3399FF"/>
                </a:solidFill>
              </a:rPr>
              <a:t>Ropar och tipsar mina lagkompisar, typ: ”markera”</a:t>
            </a:r>
          </a:p>
        </p:txBody>
      </p:sp>
      <p:sp>
        <p:nvSpPr>
          <p:cNvPr id="7" name="textruta 6">
            <a:extLst>
              <a:ext uri="{FF2B5EF4-FFF2-40B4-BE49-F238E27FC236}">
                <a16:creationId xmlns:a16="http://schemas.microsoft.com/office/drawing/2014/main" id="{4547D2E3-4621-9AB7-61A7-8CCBAC0D015E}"/>
              </a:ext>
            </a:extLst>
          </p:cNvPr>
          <p:cNvSpPr txBox="1"/>
          <p:nvPr/>
        </p:nvSpPr>
        <p:spPr>
          <a:xfrm>
            <a:off x="828138" y="3386760"/>
            <a:ext cx="2536166" cy="461665"/>
          </a:xfrm>
          <a:prstGeom prst="rect">
            <a:avLst/>
          </a:prstGeom>
          <a:noFill/>
        </p:spPr>
        <p:txBody>
          <a:bodyPr wrap="square" rtlCol="0">
            <a:spAutoFit/>
          </a:bodyPr>
          <a:lstStyle/>
          <a:p>
            <a:r>
              <a:rPr lang="sv-SE" sz="1200" dirty="0">
                <a:solidFill>
                  <a:srgbClr val="FF0000"/>
                </a:solidFill>
              </a:rPr>
              <a:t>Jag pratar ihop mig med laget om vad vi ska tänka på</a:t>
            </a:r>
          </a:p>
        </p:txBody>
      </p:sp>
      <p:sp>
        <p:nvSpPr>
          <p:cNvPr id="8" name="textruta 7">
            <a:extLst>
              <a:ext uri="{FF2B5EF4-FFF2-40B4-BE49-F238E27FC236}">
                <a16:creationId xmlns:a16="http://schemas.microsoft.com/office/drawing/2014/main" id="{3BD0CAAE-90D6-5D0F-0ED6-E9A50D93E51E}"/>
              </a:ext>
            </a:extLst>
          </p:cNvPr>
          <p:cNvSpPr txBox="1"/>
          <p:nvPr/>
        </p:nvSpPr>
        <p:spPr>
          <a:xfrm>
            <a:off x="4459856" y="1967946"/>
            <a:ext cx="2389517" cy="276999"/>
          </a:xfrm>
          <a:prstGeom prst="rect">
            <a:avLst/>
          </a:prstGeom>
          <a:noFill/>
        </p:spPr>
        <p:txBody>
          <a:bodyPr wrap="square" rtlCol="0">
            <a:spAutoFit/>
          </a:bodyPr>
          <a:lstStyle/>
          <a:p>
            <a:r>
              <a:rPr lang="sv-SE" sz="1200" dirty="0">
                <a:solidFill>
                  <a:srgbClr val="FF0000"/>
                </a:solidFill>
              </a:rPr>
              <a:t>Jag uppmuntrar mina lagkompisar</a:t>
            </a:r>
          </a:p>
        </p:txBody>
      </p:sp>
      <p:sp>
        <p:nvSpPr>
          <p:cNvPr id="9" name="textruta 8">
            <a:extLst>
              <a:ext uri="{FF2B5EF4-FFF2-40B4-BE49-F238E27FC236}">
                <a16:creationId xmlns:a16="http://schemas.microsoft.com/office/drawing/2014/main" id="{20021142-326E-7D85-189E-FBF6E4C14EF9}"/>
              </a:ext>
            </a:extLst>
          </p:cNvPr>
          <p:cNvSpPr txBox="1"/>
          <p:nvPr/>
        </p:nvSpPr>
        <p:spPr>
          <a:xfrm>
            <a:off x="4459857" y="2459356"/>
            <a:ext cx="2467155" cy="461665"/>
          </a:xfrm>
          <a:prstGeom prst="rect">
            <a:avLst/>
          </a:prstGeom>
          <a:noFill/>
        </p:spPr>
        <p:txBody>
          <a:bodyPr wrap="square" rtlCol="0">
            <a:spAutoFit/>
          </a:bodyPr>
          <a:lstStyle/>
          <a:p>
            <a:r>
              <a:rPr lang="sv-SE" sz="1200" dirty="0">
                <a:solidFill>
                  <a:srgbClr val="3399FF"/>
                </a:solidFill>
              </a:rPr>
              <a:t>Jag tänker och säger ”gör ditt bästa”. Det räcker</a:t>
            </a:r>
          </a:p>
        </p:txBody>
      </p:sp>
      <p:sp>
        <p:nvSpPr>
          <p:cNvPr id="10" name="textruta 9">
            <a:extLst>
              <a:ext uri="{FF2B5EF4-FFF2-40B4-BE49-F238E27FC236}">
                <a16:creationId xmlns:a16="http://schemas.microsoft.com/office/drawing/2014/main" id="{7E299945-767B-BD85-6E88-82550F13F44E}"/>
              </a:ext>
            </a:extLst>
          </p:cNvPr>
          <p:cNvSpPr txBox="1"/>
          <p:nvPr/>
        </p:nvSpPr>
        <p:spPr>
          <a:xfrm>
            <a:off x="4459856" y="2990476"/>
            <a:ext cx="2165231" cy="276999"/>
          </a:xfrm>
          <a:prstGeom prst="rect">
            <a:avLst/>
          </a:prstGeom>
          <a:noFill/>
        </p:spPr>
        <p:txBody>
          <a:bodyPr wrap="square" rtlCol="0">
            <a:spAutoFit/>
          </a:bodyPr>
          <a:lstStyle/>
          <a:p>
            <a:r>
              <a:rPr lang="sv-SE" sz="1200" dirty="0">
                <a:solidFill>
                  <a:srgbClr val="FF0000"/>
                </a:solidFill>
              </a:rPr>
              <a:t>Jag hejar på mina lagkompisar</a:t>
            </a:r>
          </a:p>
        </p:txBody>
      </p:sp>
      <p:sp>
        <p:nvSpPr>
          <p:cNvPr id="11" name="textruta 10">
            <a:extLst>
              <a:ext uri="{FF2B5EF4-FFF2-40B4-BE49-F238E27FC236}">
                <a16:creationId xmlns:a16="http://schemas.microsoft.com/office/drawing/2014/main" id="{D59D5F4C-588C-F61C-4B9A-1855A1027CFE}"/>
              </a:ext>
            </a:extLst>
          </p:cNvPr>
          <p:cNvSpPr txBox="1"/>
          <p:nvPr/>
        </p:nvSpPr>
        <p:spPr>
          <a:xfrm>
            <a:off x="4459857" y="3434900"/>
            <a:ext cx="2467155" cy="276999"/>
          </a:xfrm>
          <a:prstGeom prst="rect">
            <a:avLst/>
          </a:prstGeom>
          <a:noFill/>
        </p:spPr>
        <p:txBody>
          <a:bodyPr wrap="square" rtlCol="0">
            <a:spAutoFit/>
          </a:bodyPr>
          <a:lstStyle/>
          <a:p>
            <a:r>
              <a:rPr lang="sv-SE" sz="1200" dirty="0">
                <a:solidFill>
                  <a:srgbClr val="3399FF"/>
                </a:solidFill>
              </a:rPr>
              <a:t>Jag är schysst mot mina lagkompisar</a:t>
            </a:r>
          </a:p>
        </p:txBody>
      </p:sp>
      <p:sp>
        <p:nvSpPr>
          <p:cNvPr id="12" name="textruta 11">
            <a:extLst>
              <a:ext uri="{FF2B5EF4-FFF2-40B4-BE49-F238E27FC236}">
                <a16:creationId xmlns:a16="http://schemas.microsoft.com/office/drawing/2014/main" id="{02FF3DDE-DE84-54BF-A78A-F47EA1881208}"/>
              </a:ext>
            </a:extLst>
          </p:cNvPr>
          <p:cNvSpPr txBox="1"/>
          <p:nvPr/>
        </p:nvSpPr>
        <p:spPr>
          <a:xfrm>
            <a:off x="7996641" y="1912073"/>
            <a:ext cx="3631721" cy="461665"/>
          </a:xfrm>
          <a:prstGeom prst="rect">
            <a:avLst/>
          </a:prstGeom>
          <a:noFill/>
        </p:spPr>
        <p:txBody>
          <a:bodyPr wrap="square" rtlCol="0">
            <a:spAutoFit/>
          </a:bodyPr>
          <a:lstStyle/>
          <a:p>
            <a:r>
              <a:rPr lang="sv-SE" sz="1200" dirty="0">
                <a:solidFill>
                  <a:srgbClr val="3399FF"/>
                </a:solidFill>
              </a:rPr>
              <a:t>Jag peppar och försöker hjälpa mina lagkompisar så att dom inte är så nervösa inför match</a:t>
            </a:r>
          </a:p>
        </p:txBody>
      </p:sp>
      <p:sp>
        <p:nvSpPr>
          <p:cNvPr id="13" name="textruta 12">
            <a:extLst>
              <a:ext uri="{FF2B5EF4-FFF2-40B4-BE49-F238E27FC236}">
                <a16:creationId xmlns:a16="http://schemas.microsoft.com/office/drawing/2014/main" id="{CEFF2E7F-CDF4-EF65-1C65-BEB0772ED0A4}"/>
              </a:ext>
            </a:extLst>
          </p:cNvPr>
          <p:cNvSpPr txBox="1"/>
          <p:nvPr/>
        </p:nvSpPr>
        <p:spPr>
          <a:xfrm>
            <a:off x="8022566" y="2522205"/>
            <a:ext cx="2984740" cy="276999"/>
          </a:xfrm>
          <a:prstGeom prst="rect">
            <a:avLst/>
          </a:prstGeom>
          <a:noFill/>
        </p:spPr>
        <p:txBody>
          <a:bodyPr wrap="square" rtlCol="0">
            <a:spAutoFit/>
          </a:bodyPr>
          <a:lstStyle/>
          <a:p>
            <a:r>
              <a:rPr lang="sv-SE" sz="1200" dirty="0">
                <a:solidFill>
                  <a:srgbClr val="FF0000"/>
                </a:solidFill>
              </a:rPr>
              <a:t>Jag är positiv</a:t>
            </a:r>
          </a:p>
        </p:txBody>
      </p:sp>
      <p:sp>
        <p:nvSpPr>
          <p:cNvPr id="14" name="textruta 13">
            <a:extLst>
              <a:ext uri="{FF2B5EF4-FFF2-40B4-BE49-F238E27FC236}">
                <a16:creationId xmlns:a16="http://schemas.microsoft.com/office/drawing/2014/main" id="{CB0A5FDD-7045-A87B-3B48-69AE2593C74E}"/>
              </a:ext>
            </a:extLst>
          </p:cNvPr>
          <p:cNvSpPr txBox="1"/>
          <p:nvPr/>
        </p:nvSpPr>
        <p:spPr>
          <a:xfrm>
            <a:off x="7996641" y="2904544"/>
            <a:ext cx="2889849" cy="276999"/>
          </a:xfrm>
          <a:prstGeom prst="rect">
            <a:avLst/>
          </a:prstGeom>
          <a:noFill/>
        </p:spPr>
        <p:txBody>
          <a:bodyPr wrap="square" rtlCol="0">
            <a:spAutoFit/>
          </a:bodyPr>
          <a:lstStyle/>
          <a:p>
            <a:r>
              <a:rPr lang="sv-SE" sz="1200" dirty="0">
                <a:solidFill>
                  <a:srgbClr val="3399FF"/>
                </a:solidFill>
              </a:rPr>
              <a:t>Jag vill se till att alla ska känna sig delaktiga</a:t>
            </a:r>
          </a:p>
        </p:txBody>
      </p:sp>
      <p:sp>
        <p:nvSpPr>
          <p:cNvPr id="15" name="textruta 14">
            <a:extLst>
              <a:ext uri="{FF2B5EF4-FFF2-40B4-BE49-F238E27FC236}">
                <a16:creationId xmlns:a16="http://schemas.microsoft.com/office/drawing/2014/main" id="{73E78EAD-8595-E022-9516-1BBE1495A087}"/>
              </a:ext>
            </a:extLst>
          </p:cNvPr>
          <p:cNvSpPr txBox="1"/>
          <p:nvPr/>
        </p:nvSpPr>
        <p:spPr>
          <a:xfrm>
            <a:off x="777096" y="3900267"/>
            <a:ext cx="2363638" cy="461665"/>
          </a:xfrm>
          <a:prstGeom prst="rect">
            <a:avLst/>
          </a:prstGeom>
          <a:noFill/>
        </p:spPr>
        <p:txBody>
          <a:bodyPr wrap="square" rtlCol="0">
            <a:spAutoFit/>
          </a:bodyPr>
          <a:lstStyle/>
          <a:p>
            <a:r>
              <a:rPr lang="sv-SE" sz="1200" dirty="0">
                <a:solidFill>
                  <a:srgbClr val="3399FF"/>
                </a:solidFill>
              </a:rPr>
              <a:t>Jag tycker att det är viktigt att alla får höra att dom gör ett bra jobb</a:t>
            </a:r>
          </a:p>
        </p:txBody>
      </p:sp>
      <p:sp>
        <p:nvSpPr>
          <p:cNvPr id="16" name="textruta 15">
            <a:extLst>
              <a:ext uri="{FF2B5EF4-FFF2-40B4-BE49-F238E27FC236}">
                <a16:creationId xmlns:a16="http://schemas.microsoft.com/office/drawing/2014/main" id="{13AC881C-0663-C8D6-DC13-C217653736C1}"/>
              </a:ext>
            </a:extLst>
          </p:cNvPr>
          <p:cNvSpPr txBox="1"/>
          <p:nvPr/>
        </p:nvSpPr>
        <p:spPr>
          <a:xfrm>
            <a:off x="4459856" y="4037497"/>
            <a:ext cx="2760452" cy="276999"/>
          </a:xfrm>
          <a:prstGeom prst="rect">
            <a:avLst/>
          </a:prstGeom>
          <a:noFill/>
        </p:spPr>
        <p:txBody>
          <a:bodyPr wrap="square" rtlCol="0">
            <a:spAutoFit/>
          </a:bodyPr>
          <a:lstStyle/>
          <a:p>
            <a:r>
              <a:rPr lang="sv-SE" sz="1200" dirty="0">
                <a:solidFill>
                  <a:srgbClr val="FF0000"/>
                </a:solidFill>
              </a:rPr>
              <a:t>Jag säger bra saker till mina lagkompisar</a:t>
            </a:r>
          </a:p>
        </p:txBody>
      </p:sp>
      <p:sp>
        <p:nvSpPr>
          <p:cNvPr id="17" name="textruta 16">
            <a:extLst>
              <a:ext uri="{FF2B5EF4-FFF2-40B4-BE49-F238E27FC236}">
                <a16:creationId xmlns:a16="http://schemas.microsoft.com/office/drawing/2014/main" id="{D2F47835-F766-2209-D16F-68B79719F21C}"/>
              </a:ext>
            </a:extLst>
          </p:cNvPr>
          <p:cNvSpPr txBox="1"/>
          <p:nvPr/>
        </p:nvSpPr>
        <p:spPr>
          <a:xfrm>
            <a:off x="8022565" y="3451616"/>
            <a:ext cx="871268" cy="276999"/>
          </a:xfrm>
          <a:prstGeom prst="rect">
            <a:avLst/>
          </a:prstGeom>
          <a:noFill/>
        </p:spPr>
        <p:txBody>
          <a:bodyPr wrap="square" rtlCol="0">
            <a:spAutoFit/>
          </a:bodyPr>
          <a:lstStyle/>
          <a:p>
            <a:r>
              <a:rPr lang="sv-SE" sz="1200" dirty="0">
                <a:solidFill>
                  <a:srgbClr val="FF0000"/>
                </a:solidFill>
              </a:rPr>
              <a:t>Jag är rolig</a:t>
            </a:r>
          </a:p>
        </p:txBody>
      </p:sp>
      <p:sp>
        <p:nvSpPr>
          <p:cNvPr id="18" name="textruta 17">
            <a:extLst>
              <a:ext uri="{FF2B5EF4-FFF2-40B4-BE49-F238E27FC236}">
                <a16:creationId xmlns:a16="http://schemas.microsoft.com/office/drawing/2014/main" id="{D16CFEAA-3758-0407-C71C-EDDD788A1E46}"/>
              </a:ext>
            </a:extLst>
          </p:cNvPr>
          <p:cNvSpPr txBox="1"/>
          <p:nvPr/>
        </p:nvSpPr>
        <p:spPr>
          <a:xfrm>
            <a:off x="4459856" y="4622988"/>
            <a:ext cx="1647645" cy="276999"/>
          </a:xfrm>
          <a:prstGeom prst="rect">
            <a:avLst/>
          </a:prstGeom>
          <a:noFill/>
        </p:spPr>
        <p:txBody>
          <a:bodyPr wrap="square" rtlCol="0">
            <a:spAutoFit/>
          </a:bodyPr>
          <a:lstStyle/>
          <a:p>
            <a:r>
              <a:rPr lang="sv-SE" sz="1200" dirty="0">
                <a:solidFill>
                  <a:srgbClr val="00B0F0"/>
                </a:solidFill>
              </a:rPr>
              <a:t>Jag är kompis med alla</a:t>
            </a:r>
          </a:p>
        </p:txBody>
      </p:sp>
      <p:sp>
        <p:nvSpPr>
          <p:cNvPr id="19" name="textruta 18">
            <a:extLst>
              <a:ext uri="{FF2B5EF4-FFF2-40B4-BE49-F238E27FC236}">
                <a16:creationId xmlns:a16="http://schemas.microsoft.com/office/drawing/2014/main" id="{B508AB46-3B72-893D-47C3-CD411397C056}"/>
              </a:ext>
            </a:extLst>
          </p:cNvPr>
          <p:cNvSpPr txBox="1"/>
          <p:nvPr/>
        </p:nvSpPr>
        <p:spPr>
          <a:xfrm>
            <a:off x="836761" y="4510146"/>
            <a:ext cx="1777042" cy="276999"/>
          </a:xfrm>
          <a:prstGeom prst="rect">
            <a:avLst/>
          </a:prstGeom>
          <a:noFill/>
        </p:spPr>
        <p:txBody>
          <a:bodyPr wrap="square" rtlCol="0">
            <a:spAutoFit/>
          </a:bodyPr>
          <a:lstStyle/>
          <a:p>
            <a:r>
              <a:rPr lang="sv-SE" sz="1200" dirty="0">
                <a:solidFill>
                  <a:srgbClr val="FF0000"/>
                </a:solidFill>
              </a:rPr>
              <a:t>Jag är snäll</a:t>
            </a:r>
          </a:p>
        </p:txBody>
      </p:sp>
      <p:sp>
        <p:nvSpPr>
          <p:cNvPr id="20" name="textruta 19">
            <a:extLst>
              <a:ext uri="{FF2B5EF4-FFF2-40B4-BE49-F238E27FC236}">
                <a16:creationId xmlns:a16="http://schemas.microsoft.com/office/drawing/2014/main" id="{006C02CD-0F46-6FFA-6F56-FA1008C07EAD}"/>
              </a:ext>
            </a:extLst>
          </p:cNvPr>
          <p:cNvSpPr txBox="1"/>
          <p:nvPr/>
        </p:nvSpPr>
        <p:spPr>
          <a:xfrm>
            <a:off x="8022565" y="3814797"/>
            <a:ext cx="2027207" cy="276999"/>
          </a:xfrm>
          <a:prstGeom prst="rect">
            <a:avLst/>
          </a:prstGeom>
          <a:noFill/>
        </p:spPr>
        <p:txBody>
          <a:bodyPr wrap="square" rtlCol="0">
            <a:spAutoFit/>
          </a:bodyPr>
          <a:lstStyle/>
          <a:p>
            <a:r>
              <a:rPr lang="sv-SE" sz="1200" dirty="0">
                <a:solidFill>
                  <a:srgbClr val="3399FF"/>
                </a:solidFill>
              </a:rPr>
              <a:t>Jag pratar positivt</a:t>
            </a:r>
          </a:p>
        </p:txBody>
      </p:sp>
      <p:sp>
        <p:nvSpPr>
          <p:cNvPr id="21" name="textruta 20">
            <a:extLst>
              <a:ext uri="{FF2B5EF4-FFF2-40B4-BE49-F238E27FC236}">
                <a16:creationId xmlns:a16="http://schemas.microsoft.com/office/drawing/2014/main" id="{A2A5F996-ABF4-CE5A-A96C-A474705815C5}"/>
              </a:ext>
            </a:extLst>
          </p:cNvPr>
          <p:cNvSpPr txBox="1"/>
          <p:nvPr/>
        </p:nvSpPr>
        <p:spPr>
          <a:xfrm>
            <a:off x="8022566" y="4256901"/>
            <a:ext cx="2889849" cy="461665"/>
          </a:xfrm>
          <a:prstGeom prst="rect">
            <a:avLst/>
          </a:prstGeom>
          <a:noFill/>
        </p:spPr>
        <p:txBody>
          <a:bodyPr wrap="square" rtlCol="0">
            <a:spAutoFit/>
          </a:bodyPr>
          <a:lstStyle/>
          <a:p>
            <a:r>
              <a:rPr lang="sv-SE" sz="1200" dirty="0">
                <a:solidFill>
                  <a:srgbClr val="FF0000"/>
                </a:solidFill>
              </a:rPr>
              <a:t>Om det går mindre bra så tröstar jag om någon i laget är ledsen</a:t>
            </a:r>
          </a:p>
        </p:txBody>
      </p:sp>
      <p:sp>
        <p:nvSpPr>
          <p:cNvPr id="22" name="textruta 21">
            <a:extLst>
              <a:ext uri="{FF2B5EF4-FFF2-40B4-BE49-F238E27FC236}">
                <a16:creationId xmlns:a16="http://schemas.microsoft.com/office/drawing/2014/main" id="{F007534D-79C1-1D39-7848-3BD0651E4B66}"/>
              </a:ext>
            </a:extLst>
          </p:cNvPr>
          <p:cNvSpPr txBox="1"/>
          <p:nvPr/>
        </p:nvSpPr>
        <p:spPr>
          <a:xfrm>
            <a:off x="4459856" y="5284074"/>
            <a:ext cx="1647645" cy="276999"/>
          </a:xfrm>
          <a:prstGeom prst="rect">
            <a:avLst/>
          </a:prstGeom>
          <a:noFill/>
        </p:spPr>
        <p:txBody>
          <a:bodyPr wrap="square" rtlCol="0">
            <a:spAutoFit/>
          </a:bodyPr>
          <a:lstStyle/>
          <a:p>
            <a:r>
              <a:rPr lang="sv-SE" sz="1200" dirty="0">
                <a:solidFill>
                  <a:srgbClr val="FF0000"/>
                </a:solidFill>
              </a:rPr>
              <a:t>Peppar</a:t>
            </a:r>
          </a:p>
        </p:txBody>
      </p:sp>
    </p:spTree>
    <p:extLst>
      <p:ext uri="{BB962C8B-B14F-4D97-AF65-F5344CB8AC3E}">
        <p14:creationId xmlns:p14="http://schemas.microsoft.com/office/powerpoint/2010/main" val="3452673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98489F-61E4-8B6C-333E-5D55A6C8D028}"/>
              </a:ext>
            </a:extLst>
          </p:cNvPr>
          <p:cNvSpPr>
            <a:spLocks noGrp="1"/>
          </p:cNvSpPr>
          <p:nvPr>
            <p:ph type="title"/>
          </p:nvPr>
        </p:nvSpPr>
        <p:spPr/>
        <p:txBody>
          <a:bodyPr/>
          <a:lstStyle/>
          <a:p>
            <a:r>
              <a:rPr lang="sv-SE" dirty="0"/>
              <a:t>Hur förbereder du dig inför match?</a:t>
            </a:r>
          </a:p>
        </p:txBody>
      </p:sp>
      <p:sp>
        <p:nvSpPr>
          <p:cNvPr id="4" name="textruta 3">
            <a:extLst>
              <a:ext uri="{FF2B5EF4-FFF2-40B4-BE49-F238E27FC236}">
                <a16:creationId xmlns:a16="http://schemas.microsoft.com/office/drawing/2014/main" id="{38448859-220A-D2A5-C626-CF32FE2599E4}"/>
              </a:ext>
            </a:extLst>
          </p:cNvPr>
          <p:cNvSpPr txBox="1"/>
          <p:nvPr/>
        </p:nvSpPr>
        <p:spPr>
          <a:xfrm>
            <a:off x="526211" y="2113472"/>
            <a:ext cx="11585276" cy="3046988"/>
          </a:xfrm>
          <a:prstGeom prst="rect">
            <a:avLst/>
          </a:prstGeom>
          <a:noFill/>
        </p:spPr>
        <p:txBody>
          <a:bodyPr wrap="square" rtlCol="0">
            <a:spAutoFit/>
          </a:bodyPr>
          <a:lstStyle/>
          <a:p>
            <a:r>
              <a:rPr lang="sv-SE" sz="1200" dirty="0">
                <a:solidFill>
                  <a:srgbClr val="3399FF"/>
                </a:solidFill>
              </a:rPr>
              <a:t>Sova och äter det pappa säger att jag ska äta</a:t>
            </a:r>
            <a:r>
              <a:rPr lang="sv-SE" sz="1200" dirty="0"/>
              <a:t>			</a:t>
            </a:r>
            <a:r>
              <a:rPr lang="sv-SE" sz="1200" dirty="0">
                <a:solidFill>
                  <a:srgbClr val="FF0000"/>
                </a:solidFill>
              </a:rPr>
              <a:t>Jag gör inget särskilt. Jag är mest nervös</a:t>
            </a:r>
          </a:p>
          <a:p>
            <a:endParaRPr lang="sv-SE" sz="1200" dirty="0"/>
          </a:p>
          <a:p>
            <a:r>
              <a:rPr lang="sv-SE" sz="1200" dirty="0">
                <a:solidFill>
                  <a:srgbClr val="FF0000"/>
                </a:solidFill>
              </a:rPr>
              <a:t>Jag gör inget 	</a:t>
            </a:r>
            <a:r>
              <a:rPr lang="sv-SE" sz="1200" dirty="0"/>
              <a:t>					</a:t>
            </a:r>
            <a:r>
              <a:rPr lang="sv-SE" sz="1200" dirty="0">
                <a:solidFill>
                  <a:srgbClr val="3399FF"/>
                </a:solidFill>
              </a:rPr>
              <a:t>Äter bra frukost annars blir jag lätt irriterad</a:t>
            </a:r>
          </a:p>
          <a:p>
            <a:endParaRPr lang="sv-SE" sz="1200" dirty="0"/>
          </a:p>
          <a:p>
            <a:r>
              <a:rPr lang="sv-SE" sz="1200" dirty="0">
                <a:solidFill>
                  <a:srgbClr val="3399FF"/>
                </a:solidFill>
              </a:rPr>
              <a:t>Stretchar knä och tejpar fötter och knän</a:t>
            </a:r>
            <a:r>
              <a:rPr lang="sv-SE" sz="1200" dirty="0"/>
              <a:t>				</a:t>
            </a:r>
            <a:r>
              <a:rPr lang="sv-SE" sz="1200" dirty="0">
                <a:solidFill>
                  <a:srgbClr val="FF0000"/>
                </a:solidFill>
              </a:rPr>
              <a:t>Peppa mig själv, pratar med mig själv och säger ”det kommer gå bra”</a:t>
            </a:r>
          </a:p>
          <a:p>
            <a:endParaRPr lang="sv-SE" sz="1200" dirty="0"/>
          </a:p>
          <a:p>
            <a:r>
              <a:rPr lang="sv-SE" sz="1200" dirty="0">
                <a:solidFill>
                  <a:srgbClr val="FF0000"/>
                </a:solidFill>
              </a:rPr>
              <a:t>Äter så att jag är mätt	</a:t>
            </a:r>
            <a:r>
              <a:rPr lang="sv-SE" sz="1200" dirty="0"/>
              <a:t>				</a:t>
            </a:r>
            <a:r>
              <a:rPr lang="sv-SE" sz="1200" dirty="0">
                <a:solidFill>
                  <a:srgbClr val="3399FF"/>
                </a:solidFill>
              </a:rPr>
              <a:t>Äter och ser till att jag har med mig rätt saker</a:t>
            </a:r>
          </a:p>
          <a:p>
            <a:endParaRPr lang="sv-SE" sz="1200" dirty="0"/>
          </a:p>
          <a:p>
            <a:r>
              <a:rPr lang="sv-SE" sz="1200" dirty="0">
                <a:solidFill>
                  <a:srgbClr val="3399FF"/>
                </a:solidFill>
              </a:rPr>
              <a:t>Äter och sover bra. </a:t>
            </a:r>
            <a:r>
              <a:rPr lang="sv-SE" sz="1200" dirty="0"/>
              <a:t>					</a:t>
            </a:r>
            <a:r>
              <a:rPr lang="sv-SE" sz="1200" dirty="0">
                <a:solidFill>
                  <a:srgbClr val="FF0000"/>
                </a:solidFill>
              </a:rPr>
              <a:t>Äta bra mat för att orka</a:t>
            </a:r>
          </a:p>
          <a:p>
            <a:endParaRPr lang="sv-SE" sz="1200" dirty="0"/>
          </a:p>
          <a:p>
            <a:r>
              <a:rPr lang="sv-SE" sz="1200" dirty="0">
                <a:solidFill>
                  <a:srgbClr val="FF0000"/>
                </a:solidFill>
              </a:rPr>
              <a:t>Tänker på matchen och ger mig själv förutsättningar</a:t>
            </a:r>
            <a:r>
              <a:rPr lang="sv-SE" sz="1200" dirty="0"/>
              <a:t>			</a:t>
            </a:r>
            <a:r>
              <a:rPr lang="sv-SE" sz="1200" dirty="0">
                <a:solidFill>
                  <a:srgbClr val="3399FF"/>
                </a:solidFill>
              </a:rPr>
              <a:t>Jag brukar tänka på vad jag ska ha med mig till matchen. Och om något gick</a:t>
            </a:r>
          </a:p>
          <a:p>
            <a:r>
              <a:rPr lang="sv-SE" sz="1200" dirty="0">
                <a:solidFill>
                  <a:srgbClr val="FF0000"/>
                </a:solidFill>
              </a:rPr>
              <a:t>för att matchen ska bli bra för mig.</a:t>
            </a:r>
            <a:r>
              <a:rPr lang="sv-SE" sz="1200" dirty="0">
                <a:solidFill>
                  <a:srgbClr val="3399FF"/>
                </a:solidFill>
              </a:rPr>
              <a:t>				sämre tidigare matchen vad jag kan göra annorlunda  </a:t>
            </a:r>
          </a:p>
          <a:p>
            <a:endParaRPr lang="sv-SE" sz="1200" dirty="0"/>
          </a:p>
          <a:p>
            <a:r>
              <a:rPr lang="sv-SE" sz="1200" dirty="0">
                <a:solidFill>
                  <a:srgbClr val="3399FF"/>
                </a:solidFill>
              </a:rPr>
              <a:t>Peppar mig själv i tanken så jag går till matchen med en bra inställning </a:t>
            </a:r>
            <a:r>
              <a:rPr lang="sv-SE" sz="1200" dirty="0"/>
              <a:t>				</a:t>
            </a:r>
          </a:p>
          <a:p>
            <a:endParaRPr lang="sv-SE" sz="1200" dirty="0"/>
          </a:p>
          <a:p>
            <a:endParaRPr lang="sv-SE" sz="1200" dirty="0"/>
          </a:p>
        </p:txBody>
      </p:sp>
    </p:spTree>
    <p:extLst>
      <p:ext uri="{BB962C8B-B14F-4D97-AF65-F5344CB8AC3E}">
        <p14:creationId xmlns:p14="http://schemas.microsoft.com/office/powerpoint/2010/main" val="1145675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B7EFC2-DFA2-D2F9-314C-C26A1EEDD772}"/>
              </a:ext>
            </a:extLst>
          </p:cNvPr>
          <p:cNvSpPr>
            <a:spLocks noGrp="1"/>
          </p:cNvSpPr>
          <p:nvPr>
            <p:ph type="title"/>
          </p:nvPr>
        </p:nvSpPr>
        <p:spPr/>
        <p:txBody>
          <a:bodyPr/>
          <a:lstStyle/>
          <a:p>
            <a:r>
              <a:rPr lang="sv-SE" dirty="0"/>
              <a:t>Hur blir du när laget ligger under i en match?</a:t>
            </a:r>
          </a:p>
        </p:txBody>
      </p:sp>
      <p:sp>
        <p:nvSpPr>
          <p:cNvPr id="4" name="textruta 3">
            <a:extLst>
              <a:ext uri="{FF2B5EF4-FFF2-40B4-BE49-F238E27FC236}">
                <a16:creationId xmlns:a16="http://schemas.microsoft.com/office/drawing/2014/main" id="{1232DA28-C40E-327D-A143-E5256FB152AA}"/>
              </a:ext>
            </a:extLst>
          </p:cNvPr>
          <p:cNvSpPr txBox="1"/>
          <p:nvPr/>
        </p:nvSpPr>
        <p:spPr>
          <a:xfrm>
            <a:off x="370936" y="1552755"/>
            <a:ext cx="11542143" cy="5078313"/>
          </a:xfrm>
          <a:prstGeom prst="rect">
            <a:avLst/>
          </a:prstGeom>
          <a:noFill/>
        </p:spPr>
        <p:txBody>
          <a:bodyPr wrap="square" rtlCol="0">
            <a:spAutoFit/>
          </a:bodyPr>
          <a:lstStyle/>
          <a:p>
            <a:r>
              <a:rPr lang="sv-SE" sz="1200" dirty="0">
                <a:solidFill>
                  <a:srgbClr val="FF0000"/>
                </a:solidFill>
              </a:rPr>
              <a:t>Jag vill bara vända matchen, åtminstone att det ska bli lika</a:t>
            </a:r>
          </a:p>
          <a:p>
            <a:endParaRPr lang="sv-SE" sz="1200" dirty="0"/>
          </a:p>
          <a:p>
            <a:r>
              <a:rPr lang="sv-SE" sz="1200" dirty="0">
                <a:solidFill>
                  <a:srgbClr val="3399FF"/>
                </a:solidFill>
              </a:rPr>
              <a:t>Man tjänar inte mycket på att bli sur</a:t>
            </a:r>
          </a:p>
          <a:p>
            <a:endParaRPr lang="sv-SE" sz="1200" dirty="0"/>
          </a:p>
          <a:p>
            <a:r>
              <a:rPr lang="sv-SE" sz="1200" dirty="0">
                <a:solidFill>
                  <a:srgbClr val="FF0000"/>
                </a:solidFill>
              </a:rPr>
              <a:t>Lite irriterad men blir sugen på att spela för att vända. Jag trycker gärna till motståndarna lite mer för att vi ska göra mål och komma ifatt</a:t>
            </a:r>
          </a:p>
          <a:p>
            <a:endParaRPr lang="sv-SE" sz="1200" dirty="0"/>
          </a:p>
          <a:p>
            <a:r>
              <a:rPr lang="sv-SE" sz="1200" dirty="0">
                <a:solidFill>
                  <a:srgbClr val="3399FF"/>
                </a:solidFill>
              </a:rPr>
              <a:t>Först deppig men sen peppar jag igång mina lagkompisar	</a:t>
            </a:r>
            <a:r>
              <a:rPr lang="sv-SE" sz="1200" dirty="0"/>
              <a:t>		</a:t>
            </a:r>
            <a:r>
              <a:rPr lang="sv-SE" sz="1200" dirty="0">
                <a:solidFill>
                  <a:srgbClr val="FF0000"/>
                </a:solidFill>
              </a:rPr>
              <a:t>Ledsen</a:t>
            </a:r>
          </a:p>
          <a:p>
            <a:endParaRPr lang="sv-SE" sz="1200" dirty="0"/>
          </a:p>
          <a:p>
            <a:r>
              <a:rPr lang="sv-SE" sz="1200" dirty="0">
                <a:solidFill>
                  <a:srgbClr val="FF0000"/>
                </a:solidFill>
              </a:rPr>
              <a:t>Frustrerad på mig själv men jag försöker alltid göra mitt bästa ändå</a:t>
            </a:r>
            <a:r>
              <a:rPr lang="sv-SE" sz="1200" dirty="0"/>
              <a:t>			</a:t>
            </a:r>
            <a:r>
              <a:rPr lang="sv-SE" sz="1200" dirty="0">
                <a:solidFill>
                  <a:srgbClr val="3399FF"/>
                </a:solidFill>
              </a:rPr>
              <a:t>Ibland sur på motståndarna, det är både bra och dåligt att bli sur</a:t>
            </a:r>
          </a:p>
          <a:p>
            <a:endParaRPr lang="sv-SE" sz="1200" dirty="0"/>
          </a:p>
          <a:p>
            <a:r>
              <a:rPr lang="sv-SE" sz="1200" dirty="0">
                <a:solidFill>
                  <a:srgbClr val="3399FF"/>
                </a:solidFill>
              </a:rPr>
              <a:t>Jag blir tuffare mot motståndarna för att vi ska vända</a:t>
            </a:r>
            <a:r>
              <a:rPr lang="sv-SE" sz="1200" dirty="0"/>
              <a:t>				</a:t>
            </a:r>
            <a:r>
              <a:rPr lang="sv-SE" sz="1200" dirty="0">
                <a:solidFill>
                  <a:srgbClr val="FF0000"/>
                </a:solidFill>
              </a:rPr>
              <a:t>Fortsätta kämpa</a:t>
            </a:r>
          </a:p>
          <a:p>
            <a:endParaRPr lang="sv-SE" sz="1200" dirty="0"/>
          </a:p>
          <a:p>
            <a:r>
              <a:rPr lang="sv-SE" sz="1200" dirty="0">
                <a:solidFill>
                  <a:srgbClr val="FF0000"/>
                </a:solidFill>
              </a:rPr>
              <a:t>Om det andra laget spelar bra, då är det okej men om dom spelar fult då blir jag hårdare mot dom</a:t>
            </a:r>
          </a:p>
          <a:p>
            <a:endParaRPr lang="sv-SE" sz="1200" dirty="0"/>
          </a:p>
          <a:p>
            <a:r>
              <a:rPr lang="sv-SE" sz="1200" dirty="0">
                <a:solidFill>
                  <a:srgbClr val="3399FF"/>
                </a:solidFill>
              </a:rPr>
              <a:t>Jag vill alltid tro att det går att vända</a:t>
            </a:r>
            <a:r>
              <a:rPr lang="sv-SE" sz="1200" dirty="0"/>
              <a:t>					</a:t>
            </a:r>
            <a:r>
              <a:rPr lang="sv-SE" sz="1200" dirty="0">
                <a:solidFill>
                  <a:srgbClr val="3399FF"/>
                </a:solidFill>
              </a:rPr>
              <a:t>Springa snabbare, tacklas mer. Mitt pannben sätter igång</a:t>
            </a:r>
          </a:p>
          <a:p>
            <a:r>
              <a:rPr lang="sv-SE" sz="1200" dirty="0">
                <a:solidFill>
                  <a:srgbClr val="3399FF"/>
                </a:solidFill>
              </a:rPr>
              <a:t>							”vi ska ta igen det vi ligger under med”</a:t>
            </a:r>
          </a:p>
          <a:p>
            <a:r>
              <a:rPr lang="sv-SE" sz="1200" dirty="0">
                <a:solidFill>
                  <a:srgbClr val="FF0000"/>
                </a:solidFill>
              </a:rPr>
              <a:t>Kämpa</a:t>
            </a:r>
          </a:p>
          <a:p>
            <a:endParaRPr lang="sv-SE" sz="1200" dirty="0"/>
          </a:p>
          <a:p>
            <a:r>
              <a:rPr lang="sv-SE" sz="1200" dirty="0">
                <a:solidFill>
                  <a:srgbClr val="3399FF"/>
                </a:solidFill>
              </a:rPr>
              <a:t>Det är tråkigt men jag slutar aldrig hoppas	</a:t>
            </a:r>
            <a:r>
              <a:rPr lang="sv-SE" sz="1200" dirty="0"/>
              <a:t>				</a:t>
            </a:r>
            <a:r>
              <a:rPr lang="sv-SE" sz="1200" dirty="0">
                <a:solidFill>
                  <a:srgbClr val="FF0000"/>
                </a:solidFill>
              </a:rPr>
              <a:t>Jag gillar inte att förlora så då kämpar jag mer. </a:t>
            </a:r>
          </a:p>
          <a:p>
            <a:endParaRPr lang="sv-SE" sz="1200" dirty="0"/>
          </a:p>
          <a:p>
            <a:r>
              <a:rPr lang="sv-SE" sz="1200" dirty="0">
                <a:solidFill>
                  <a:srgbClr val="FF0000"/>
                </a:solidFill>
              </a:rPr>
              <a:t>Irriterad men den irritationen gör att jag kämpar och bestämmer mig för att vi ska ta igen det</a:t>
            </a:r>
          </a:p>
          <a:p>
            <a:endParaRPr lang="sv-SE" sz="1200" dirty="0"/>
          </a:p>
          <a:p>
            <a:r>
              <a:rPr lang="sv-SE" sz="1200" dirty="0">
                <a:solidFill>
                  <a:srgbClr val="3399FF"/>
                </a:solidFill>
              </a:rPr>
              <a:t>Jag är en tävlingsmänniska så jag blir irriterad (mest på mig själv)</a:t>
            </a:r>
          </a:p>
          <a:p>
            <a:endParaRPr lang="sv-SE" sz="1200" dirty="0"/>
          </a:p>
          <a:p>
            <a:r>
              <a:rPr lang="sv-SE" sz="1200" dirty="0">
                <a:solidFill>
                  <a:srgbClr val="FF0000"/>
                </a:solidFill>
              </a:rPr>
              <a:t>Jag har dåligt självförtroende så jag tappar det lite då</a:t>
            </a:r>
          </a:p>
          <a:p>
            <a:endParaRPr lang="sv-SE" sz="1200" dirty="0"/>
          </a:p>
          <a:p>
            <a:r>
              <a:rPr lang="sv-SE" sz="1200" dirty="0">
                <a:solidFill>
                  <a:srgbClr val="3399FF"/>
                </a:solidFill>
              </a:rPr>
              <a:t>Först irriterad och sur men sen kommer jag på att vi inte kommer att spela bättre för att jag är sur, jag måste ju fortsätta peppa</a:t>
            </a:r>
          </a:p>
        </p:txBody>
      </p:sp>
    </p:spTree>
    <p:extLst>
      <p:ext uri="{BB962C8B-B14F-4D97-AF65-F5344CB8AC3E}">
        <p14:creationId xmlns:p14="http://schemas.microsoft.com/office/powerpoint/2010/main" val="4093511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5BDCC2-4FD4-A76D-2B96-3E8109907133}"/>
              </a:ext>
            </a:extLst>
          </p:cNvPr>
          <p:cNvSpPr>
            <a:spLocks noGrp="1"/>
          </p:cNvSpPr>
          <p:nvPr>
            <p:ph type="title"/>
          </p:nvPr>
        </p:nvSpPr>
        <p:spPr/>
        <p:txBody>
          <a:bodyPr>
            <a:normAutofit/>
          </a:bodyPr>
          <a:lstStyle/>
          <a:p>
            <a:r>
              <a:rPr lang="sv-SE" dirty="0"/>
              <a:t>Vad brukar du göra/tänka på för att lyfta dina lagkompisar? (på och vid sidan av planen)</a:t>
            </a:r>
          </a:p>
        </p:txBody>
      </p:sp>
      <p:sp>
        <p:nvSpPr>
          <p:cNvPr id="5" name="textruta 4">
            <a:extLst>
              <a:ext uri="{FF2B5EF4-FFF2-40B4-BE49-F238E27FC236}">
                <a16:creationId xmlns:a16="http://schemas.microsoft.com/office/drawing/2014/main" id="{CBA20A4B-0565-CE65-4AF8-ABB101F78ECC}"/>
              </a:ext>
            </a:extLst>
          </p:cNvPr>
          <p:cNvSpPr txBox="1"/>
          <p:nvPr/>
        </p:nvSpPr>
        <p:spPr>
          <a:xfrm>
            <a:off x="362309" y="1889185"/>
            <a:ext cx="11671540" cy="4524315"/>
          </a:xfrm>
          <a:prstGeom prst="rect">
            <a:avLst/>
          </a:prstGeom>
          <a:noFill/>
        </p:spPr>
        <p:txBody>
          <a:bodyPr wrap="square" rtlCol="0">
            <a:spAutoFit/>
          </a:bodyPr>
          <a:lstStyle/>
          <a:p>
            <a:r>
              <a:rPr lang="sv-SE" sz="1200" dirty="0">
                <a:solidFill>
                  <a:srgbClr val="FF0000"/>
                </a:solidFill>
              </a:rPr>
              <a:t>Peppa och säga till om de gör något bra</a:t>
            </a:r>
            <a:r>
              <a:rPr lang="sv-SE" sz="1200" dirty="0"/>
              <a:t>					</a:t>
            </a:r>
            <a:r>
              <a:rPr lang="sv-SE" sz="1200" dirty="0">
                <a:solidFill>
                  <a:srgbClr val="3399FF"/>
                </a:solidFill>
              </a:rPr>
              <a:t>Heja på när vi spelar</a:t>
            </a:r>
          </a:p>
          <a:p>
            <a:endParaRPr lang="sv-SE" sz="1200" dirty="0"/>
          </a:p>
          <a:p>
            <a:r>
              <a:rPr lang="sv-SE" sz="1200" dirty="0">
                <a:solidFill>
                  <a:srgbClr val="3399FF"/>
                </a:solidFill>
              </a:rPr>
              <a:t>Peppa och ropa till dom under matchen när någon gör något bra</a:t>
            </a:r>
            <a:r>
              <a:rPr lang="sv-SE" sz="1200" dirty="0"/>
              <a:t>			</a:t>
            </a:r>
            <a:r>
              <a:rPr lang="sv-SE" sz="1200" dirty="0">
                <a:solidFill>
                  <a:srgbClr val="FF0000"/>
                </a:solidFill>
              </a:rPr>
              <a:t>När jag säger något så ska det vara positivt</a:t>
            </a:r>
          </a:p>
          <a:p>
            <a:endParaRPr lang="sv-SE" sz="1200" dirty="0"/>
          </a:p>
          <a:p>
            <a:r>
              <a:rPr lang="sv-SE" sz="1200" dirty="0">
                <a:solidFill>
                  <a:srgbClr val="FF0000"/>
                </a:solidFill>
              </a:rPr>
              <a:t>Om någon gör något fel så hjälper det inte att skrika på personen eller bli arg.</a:t>
            </a:r>
            <a:r>
              <a:rPr lang="sv-SE" sz="1200" dirty="0"/>
              <a:t>		</a:t>
            </a:r>
            <a:r>
              <a:rPr lang="sv-SE" sz="1200" dirty="0">
                <a:solidFill>
                  <a:srgbClr val="3399FF"/>
                </a:solidFill>
              </a:rPr>
              <a:t>Säga ofta ”Vi gör vårt bästa tillsammans”</a:t>
            </a:r>
          </a:p>
          <a:p>
            <a:endParaRPr lang="sv-SE" sz="1200" dirty="0"/>
          </a:p>
          <a:p>
            <a:r>
              <a:rPr lang="sv-SE" sz="1200" dirty="0">
                <a:solidFill>
                  <a:srgbClr val="3399FF"/>
                </a:solidFill>
              </a:rPr>
              <a:t>Alltid prata trevligt</a:t>
            </a:r>
            <a:r>
              <a:rPr lang="sv-SE" sz="1200" dirty="0"/>
              <a:t>						</a:t>
            </a:r>
            <a:r>
              <a:rPr lang="sv-SE" sz="1200" dirty="0">
                <a:solidFill>
                  <a:srgbClr val="FF0000"/>
                </a:solidFill>
              </a:rPr>
              <a:t>Gör någon en miss så gör det inget. De gör alla, det säger jag det till personen</a:t>
            </a:r>
          </a:p>
          <a:p>
            <a:endParaRPr lang="sv-SE" sz="1200" dirty="0"/>
          </a:p>
          <a:p>
            <a:r>
              <a:rPr lang="sv-SE" sz="1200" dirty="0">
                <a:solidFill>
                  <a:srgbClr val="FF0000"/>
                </a:solidFill>
              </a:rPr>
              <a:t>Även om vi ligger under ska peppar jag, att bli sur drar ner laget</a:t>
            </a:r>
            <a:r>
              <a:rPr lang="sv-SE" sz="1200" dirty="0"/>
              <a:t>			</a:t>
            </a:r>
            <a:r>
              <a:rPr lang="sv-SE" sz="1200" dirty="0">
                <a:solidFill>
                  <a:srgbClr val="3399FF"/>
                </a:solidFill>
              </a:rPr>
              <a:t>Komma till match och träning med positiv energi</a:t>
            </a:r>
          </a:p>
          <a:p>
            <a:endParaRPr lang="sv-SE" sz="1200" dirty="0"/>
          </a:p>
          <a:p>
            <a:r>
              <a:rPr lang="sv-SE" sz="1200" dirty="0">
                <a:solidFill>
                  <a:srgbClr val="3399FF"/>
                </a:solidFill>
              </a:rPr>
              <a:t>Passa och göra alla delaktiga. Alla ska ha bollen</a:t>
            </a:r>
            <a:r>
              <a:rPr lang="sv-SE" sz="1200" dirty="0"/>
              <a:t>				</a:t>
            </a:r>
            <a:r>
              <a:rPr lang="sv-SE" sz="1200" dirty="0">
                <a:solidFill>
                  <a:srgbClr val="FF0000"/>
                </a:solidFill>
              </a:rPr>
              <a:t>Inte vara sur och arg</a:t>
            </a:r>
          </a:p>
          <a:p>
            <a:r>
              <a:rPr lang="sv-SE" sz="1200" dirty="0"/>
              <a:t>	</a:t>
            </a:r>
          </a:p>
          <a:p>
            <a:r>
              <a:rPr lang="sv-SE" sz="1200" dirty="0">
                <a:solidFill>
                  <a:srgbClr val="FF0000"/>
                </a:solidFill>
              </a:rPr>
              <a:t>Aldrig vara självisk</a:t>
            </a:r>
            <a:r>
              <a:rPr lang="sv-SE" sz="1200" dirty="0"/>
              <a:t>						</a:t>
            </a:r>
            <a:r>
              <a:rPr lang="sv-SE" sz="1200" dirty="0">
                <a:solidFill>
                  <a:srgbClr val="3399FF"/>
                </a:solidFill>
              </a:rPr>
              <a:t>Hjälper och ger tips på planen. Vi hjälps åt som ett lag</a:t>
            </a:r>
            <a:r>
              <a:rPr lang="sv-SE" sz="1200" dirty="0"/>
              <a:t>					</a:t>
            </a:r>
          </a:p>
          <a:p>
            <a:r>
              <a:rPr lang="sv-SE" sz="1200" dirty="0">
                <a:solidFill>
                  <a:srgbClr val="3399FF"/>
                </a:solidFill>
              </a:rPr>
              <a:t>Peppande ord är viktiga och att jag tänker på att säga det 	</a:t>
            </a:r>
            <a:r>
              <a:rPr lang="sv-SE" sz="1200" dirty="0"/>
              <a:t>		</a:t>
            </a:r>
            <a:r>
              <a:rPr lang="sv-SE" sz="1200" dirty="0">
                <a:solidFill>
                  <a:srgbClr val="FF0000"/>
                </a:solidFill>
              </a:rPr>
              <a:t>Säga: ”nu kämpar vi”</a:t>
            </a:r>
          </a:p>
          <a:p>
            <a:endParaRPr lang="sv-SE" sz="1200" dirty="0"/>
          </a:p>
          <a:p>
            <a:r>
              <a:rPr lang="sv-SE" sz="1200" dirty="0">
                <a:solidFill>
                  <a:srgbClr val="FF0000"/>
                </a:solidFill>
              </a:rPr>
              <a:t>Inte fokusera på det dåliga, de hjälper inte, då kommer vi inte vända </a:t>
            </a:r>
            <a:r>
              <a:rPr lang="sv-SE" sz="1200" dirty="0" err="1">
                <a:solidFill>
                  <a:srgbClr val="FF0000"/>
                </a:solidFill>
              </a:rPr>
              <a:t>t.ex</a:t>
            </a:r>
            <a:r>
              <a:rPr lang="sv-SE" sz="1200" dirty="0">
                <a:solidFill>
                  <a:srgbClr val="FF0000"/>
                </a:solidFill>
              </a:rPr>
              <a:t> ett underläge</a:t>
            </a:r>
            <a:r>
              <a:rPr lang="sv-SE" sz="1200" dirty="0"/>
              <a:t>	</a:t>
            </a:r>
            <a:r>
              <a:rPr lang="sv-SE" sz="1200" dirty="0">
                <a:solidFill>
                  <a:srgbClr val="3399FF"/>
                </a:solidFill>
              </a:rPr>
              <a:t>Jag är glad och pratar, det gör att folk blir glada i rummet</a:t>
            </a:r>
          </a:p>
          <a:p>
            <a:endParaRPr lang="sv-SE" sz="1200" dirty="0"/>
          </a:p>
          <a:p>
            <a:r>
              <a:rPr lang="sv-SE" sz="1200" dirty="0">
                <a:solidFill>
                  <a:srgbClr val="3399FF"/>
                </a:solidFill>
              </a:rPr>
              <a:t>Ofta säga och visa att vi hjälper varandra</a:t>
            </a:r>
            <a:r>
              <a:rPr lang="sv-SE" sz="1200" dirty="0"/>
              <a:t>					</a:t>
            </a:r>
          </a:p>
          <a:p>
            <a:endParaRPr lang="sv-SE" sz="1200" dirty="0"/>
          </a:p>
          <a:p>
            <a:r>
              <a:rPr lang="sv-SE" sz="1200" dirty="0">
                <a:solidFill>
                  <a:srgbClr val="FF0000"/>
                </a:solidFill>
              </a:rPr>
              <a:t>Om någon tänker negativt om sig själv så vill jag ta bort det från dom och säga att dom är bra</a:t>
            </a:r>
          </a:p>
          <a:p>
            <a:endParaRPr lang="sv-SE" sz="1200" dirty="0"/>
          </a:p>
          <a:p>
            <a:r>
              <a:rPr lang="sv-SE" sz="1200" dirty="0">
                <a:solidFill>
                  <a:srgbClr val="3399FF"/>
                </a:solidFill>
              </a:rPr>
              <a:t>Man behöver inte säga något bra till någon bara för att den gjort något bra, man kan alltid peppa och säga trevliga saker, det gör att det blir en bra stämning och känsla</a:t>
            </a:r>
          </a:p>
          <a:p>
            <a:endParaRPr lang="sv-SE" sz="1200" dirty="0"/>
          </a:p>
        </p:txBody>
      </p:sp>
    </p:spTree>
    <p:extLst>
      <p:ext uri="{BB962C8B-B14F-4D97-AF65-F5344CB8AC3E}">
        <p14:creationId xmlns:p14="http://schemas.microsoft.com/office/powerpoint/2010/main" val="447269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D3C9E0-C758-E00A-CAAF-DA459025CB5F}"/>
              </a:ext>
            </a:extLst>
          </p:cNvPr>
          <p:cNvSpPr>
            <a:spLocks noGrp="1"/>
          </p:cNvSpPr>
          <p:nvPr>
            <p:ph type="title"/>
          </p:nvPr>
        </p:nvSpPr>
        <p:spPr/>
        <p:txBody>
          <a:bodyPr/>
          <a:lstStyle/>
          <a:p>
            <a:r>
              <a:rPr lang="sv-SE" dirty="0"/>
              <a:t>Vad kan dina lagkompisar säga/göra för att lyfta dig?</a:t>
            </a:r>
          </a:p>
        </p:txBody>
      </p:sp>
      <p:sp>
        <p:nvSpPr>
          <p:cNvPr id="4" name="textruta 3">
            <a:extLst>
              <a:ext uri="{FF2B5EF4-FFF2-40B4-BE49-F238E27FC236}">
                <a16:creationId xmlns:a16="http://schemas.microsoft.com/office/drawing/2014/main" id="{39FE5A95-1019-661D-50AA-487E03A08759}"/>
              </a:ext>
            </a:extLst>
          </p:cNvPr>
          <p:cNvSpPr txBox="1"/>
          <p:nvPr/>
        </p:nvSpPr>
        <p:spPr>
          <a:xfrm>
            <a:off x="457200" y="2191020"/>
            <a:ext cx="11438626" cy="3600986"/>
          </a:xfrm>
          <a:prstGeom prst="rect">
            <a:avLst/>
          </a:prstGeom>
          <a:noFill/>
        </p:spPr>
        <p:txBody>
          <a:bodyPr wrap="square" rtlCol="0">
            <a:spAutoFit/>
          </a:bodyPr>
          <a:lstStyle/>
          <a:p>
            <a:r>
              <a:rPr lang="sv-SE" sz="1200" dirty="0">
                <a:solidFill>
                  <a:srgbClr val="3399FF"/>
                </a:solidFill>
              </a:rPr>
              <a:t>Inte bli sur för att jag gör ett misstag för då vågar jag inte gör något när jag är på planen med rädsla för att göra fel igen</a:t>
            </a:r>
          </a:p>
          <a:p>
            <a:endParaRPr lang="sv-SE" sz="1200" dirty="0"/>
          </a:p>
          <a:p>
            <a:r>
              <a:rPr lang="sv-SE" sz="1200" dirty="0">
                <a:solidFill>
                  <a:srgbClr val="FF0000"/>
                </a:solidFill>
              </a:rPr>
              <a:t>Peppa mig</a:t>
            </a:r>
            <a:r>
              <a:rPr lang="sv-SE" sz="1200" dirty="0"/>
              <a:t>						</a:t>
            </a:r>
            <a:r>
              <a:rPr lang="sv-SE" sz="1200" dirty="0">
                <a:solidFill>
                  <a:srgbClr val="3399FF"/>
                </a:solidFill>
              </a:rPr>
              <a:t>Peppa och uppmuntra även när det inte går bra</a:t>
            </a:r>
          </a:p>
          <a:p>
            <a:endParaRPr lang="sv-SE" sz="1200" dirty="0"/>
          </a:p>
          <a:p>
            <a:r>
              <a:rPr lang="sv-SE" sz="1200" dirty="0">
                <a:solidFill>
                  <a:srgbClr val="3399FF"/>
                </a:solidFill>
              </a:rPr>
              <a:t>Alla gör fel, det hjälper inte laget att bli arga/sura på varandra</a:t>
            </a:r>
            <a:r>
              <a:rPr lang="sv-SE" sz="1200" dirty="0"/>
              <a:t>		</a:t>
            </a:r>
            <a:r>
              <a:rPr lang="sv-SE" sz="1200" dirty="0">
                <a:solidFill>
                  <a:srgbClr val="FF0000"/>
                </a:solidFill>
              </a:rPr>
              <a:t>Säga bra saker</a:t>
            </a:r>
          </a:p>
          <a:p>
            <a:endParaRPr lang="sv-SE" sz="1200" dirty="0"/>
          </a:p>
          <a:p>
            <a:r>
              <a:rPr lang="sv-SE" sz="1200" dirty="0">
                <a:solidFill>
                  <a:srgbClr val="FF0000"/>
                </a:solidFill>
              </a:rPr>
              <a:t>När alla är trevliga mot varandra</a:t>
            </a:r>
            <a:r>
              <a:rPr lang="sv-SE" sz="1200" dirty="0"/>
              <a:t>				</a:t>
            </a:r>
            <a:r>
              <a:rPr lang="sv-SE" sz="1200" dirty="0">
                <a:solidFill>
                  <a:srgbClr val="3399FF"/>
                </a:solidFill>
              </a:rPr>
              <a:t>Tipsa om vad jag kan göra som visar att vi hjälps åt</a:t>
            </a:r>
          </a:p>
          <a:p>
            <a:endParaRPr lang="sv-SE" sz="1200" dirty="0"/>
          </a:p>
          <a:p>
            <a:r>
              <a:rPr lang="sv-SE" sz="1200" dirty="0">
                <a:solidFill>
                  <a:srgbClr val="3399FF"/>
                </a:solidFill>
              </a:rPr>
              <a:t>Positivt snack	</a:t>
            </a:r>
            <a:r>
              <a:rPr lang="sv-SE" sz="1200" dirty="0"/>
              <a:t>					</a:t>
            </a:r>
            <a:r>
              <a:rPr lang="sv-SE" sz="1200" dirty="0">
                <a:solidFill>
                  <a:srgbClr val="FF0000"/>
                </a:solidFill>
              </a:rPr>
              <a:t>Ge mig positiv energi för det gör mig positiv</a:t>
            </a:r>
          </a:p>
          <a:p>
            <a:endParaRPr lang="sv-SE" sz="1200" dirty="0"/>
          </a:p>
          <a:p>
            <a:r>
              <a:rPr lang="sv-SE" sz="1200" dirty="0">
                <a:solidFill>
                  <a:srgbClr val="FF0000"/>
                </a:solidFill>
              </a:rPr>
              <a:t>På matcher hjälps jag av att dom hjälper mig och berättar vad jag ska göra, ge mig tips.</a:t>
            </a:r>
          </a:p>
          <a:p>
            <a:endParaRPr lang="sv-SE" sz="1200" dirty="0"/>
          </a:p>
          <a:p>
            <a:r>
              <a:rPr lang="sv-SE" sz="1200" dirty="0">
                <a:solidFill>
                  <a:srgbClr val="3399FF"/>
                </a:solidFill>
              </a:rPr>
              <a:t>Va glada och roliga</a:t>
            </a:r>
            <a:r>
              <a:rPr lang="sv-SE" sz="1200" dirty="0"/>
              <a:t>					</a:t>
            </a:r>
            <a:r>
              <a:rPr lang="sv-SE" sz="1200" dirty="0">
                <a:solidFill>
                  <a:srgbClr val="FF0000"/>
                </a:solidFill>
              </a:rPr>
              <a:t>När en match inte gått bra och alla surar så blir det inte </a:t>
            </a:r>
            <a:r>
              <a:rPr lang="sv-SE" sz="1200" dirty="0" err="1">
                <a:solidFill>
                  <a:srgbClr val="FF0000"/>
                </a:solidFill>
              </a:rPr>
              <a:t>bätte</a:t>
            </a:r>
            <a:endParaRPr lang="sv-SE" sz="1200" dirty="0">
              <a:solidFill>
                <a:srgbClr val="FF0000"/>
              </a:solidFill>
            </a:endParaRPr>
          </a:p>
          <a:p>
            <a:endParaRPr lang="sv-SE" sz="1200" dirty="0"/>
          </a:p>
          <a:p>
            <a:r>
              <a:rPr lang="sv-SE" sz="1200" dirty="0">
                <a:solidFill>
                  <a:srgbClr val="FF0000"/>
                </a:solidFill>
              </a:rPr>
              <a:t>Va snälla mot varandra</a:t>
            </a:r>
            <a:r>
              <a:rPr lang="sv-SE" sz="1200" dirty="0"/>
              <a:t>					</a:t>
            </a:r>
            <a:r>
              <a:rPr lang="sv-SE" sz="1200" dirty="0">
                <a:solidFill>
                  <a:srgbClr val="3399FF"/>
                </a:solidFill>
              </a:rPr>
              <a:t>Säga hej till alla</a:t>
            </a:r>
          </a:p>
          <a:p>
            <a:endParaRPr lang="sv-SE" sz="1200" dirty="0"/>
          </a:p>
          <a:p>
            <a:r>
              <a:rPr lang="sv-SE" sz="1200" dirty="0">
                <a:solidFill>
                  <a:srgbClr val="3399FF"/>
                </a:solidFill>
              </a:rPr>
              <a:t>Få mig att känna mig välkommen</a:t>
            </a:r>
            <a:r>
              <a:rPr lang="sv-SE" sz="1200" dirty="0"/>
              <a:t>				</a:t>
            </a:r>
            <a:r>
              <a:rPr lang="sv-SE" sz="1200" dirty="0">
                <a:solidFill>
                  <a:srgbClr val="FF0000"/>
                </a:solidFill>
              </a:rPr>
              <a:t>Om något blir fel, säg: ”kom igen”</a:t>
            </a:r>
          </a:p>
          <a:p>
            <a:endParaRPr lang="sv-SE" sz="1200" dirty="0"/>
          </a:p>
          <a:p>
            <a:r>
              <a:rPr lang="sv-SE" sz="1200" dirty="0">
                <a:solidFill>
                  <a:srgbClr val="FF0000"/>
                </a:solidFill>
              </a:rPr>
              <a:t>Göra sitt bästa när vi är på planen</a:t>
            </a:r>
          </a:p>
        </p:txBody>
      </p:sp>
    </p:spTree>
    <p:extLst>
      <p:ext uri="{BB962C8B-B14F-4D97-AF65-F5344CB8AC3E}">
        <p14:creationId xmlns:p14="http://schemas.microsoft.com/office/powerpoint/2010/main" val="3449422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3D55D3-FA7F-B04B-7324-DA142C77B597}"/>
              </a:ext>
            </a:extLst>
          </p:cNvPr>
          <p:cNvSpPr>
            <a:spLocks noGrp="1"/>
          </p:cNvSpPr>
          <p:nvPr>
            <p:ph type="title"/>
          </p:nvPr>
        </p:nvSpPr>
        <p:spPr/>
        <p:txBody>
          <a:bodyPr/>
          <a:lstStyle/>
          <a:p>
            <a:r>
              <a:rPr lang="sv-SE" dirty="0"/>
              <a:t>Vad innebär det att vara lagkapten?</a:t>
            </a:r>
          </a:p>
        </p:txBody>
      </p:sp>
      <p:sp>
        <p:nvSpPr>
          <p:cNvPr id="4" name="textruta 3">
            <a:extLst>
              <a:ext uri="{FF2B5EF4-FFF2-40B4-BE49-F238E27FC236}">
                <a16:creationId xmlns:a16="http://schemas.microsoft.com/office/drawing/2014/main" id="{3DA47398-6C1E-D51D-3A3D-116E10A9B223}"/>
              </a:ext>
            </a:extLst>
          </p:cNvPr>
          <p:cNvSpPr txBox="1"/>
          <p:nvPr/>
        </p:nvSpPr>
        <p:spPr>
          <a:xfrm>
            <a:off x="577970" y="1604513"/>
            <a:ext cx="11266098" cy="3785652"/>
          </a:xfrm>
          <a:prstGeom prst="rect">
            <a:avLst/>
          </a:prstGeom>
          <a:noFill/>
        </p:spPr>
        <p:txBody>
          <a:bodyPr wrap="square" rtlCol="0">
            <a:spAutoFit/>
          </a:bodyPr>
          <a:lstStyle/>
          <a:p>
            <a:r>
              <a:rPr lang="sv-SE" sz="1200" dirty="0">
                <a:solidFill>
                  <a:srgbClr val="FF0000"/>
                </a:solidFill>
              </a:rPr>
              <a:t>Prata med domaren</a:t>
            </a:r>
            <a:r>
              <a:rPr lang="sv-SE" sz="1200" dirty="0"/>
              <a:t>		</a:t>
            </a:r>
            <a:r>
              <a:rPr lang="sv-SE" sz="1200" dirty="0">
                <a:solidFill>
                  <a:srgbClr val="3399FF"/>
                </a:solidFill>
              </a:rPr>
              <a:t>Visa/lära att prata</a:t>
            </a:r>
            <a:r>
              <a:rPr lang="sv-SE" sz="1200" dirty="0"/>
              <a:t>			</a:t>
            </a:r>
            <a:r>
              <a:rPr lang="sv-SE" sz="1200" dirty="0">
                <a:solidFill>
                  <a:srgbClr val="FF0000"/>
                </a:solidFill>
              </a:rPr>
              <a:t>Peppa laget</a:t>
            </a:r>
          </a:p>
          <a:p>
            <a:endParaRPr lang="sv-SE" sz="1200" dirty="0"/>
          </a:p>
          <a:p>
            <a:r>
              <a:rPr lang="sv-SE" sz="1200" dirty="0">
                <a:solidFill>
                  <a:srgbClr val="3399FF"/>
                </a:solidFill>
              </a:rPr>
              <a:t>Alltid positiv</a:t>
            </a:r>
            <a:r>
              <a:rPr lang="sv-SE" sz="1200" dirty="0"/>
              <a:t>			</a:t>
            </a:r>
            <a:r>
              <a:rPr lang="sv-SE" sz="1200" dirty="0">
                <a:solidFill>
                  <a:srgbClr val="FF0000"/>
                </a:solidFill>
              </a:rPr>
              <a:t>Förebild för laget</a:t>
            </a:r>
            <a:r>
              <a:rPr lang="sv-SE" sz="1200" dirty="0"/>
              <a:t>			</a:t>
            </a:r>
            <a:r>
              <a:rPr lang="sv-SE" sz="1200" dirty="0">
                <a:solidFill>
                  <a:srgbClr val="3399FF"/>
                </a:solidFill>
              </a:rPr>
              <a:t>Alltid peppa</a:t>
            </a:r>
          </a:p>
          <a:p>
            <a:endParaRPr lang="sv-SE" sz="1200" dirty="0"/>
          </a:p>
          <a:p>
            <a:r>
              <a:rPr lang="sv-SE" sz="1200" dirty="0">
                <a:solidFill>
                  <a:srgbClr val="FF0000"/>
                </a:solidFill>
              </a:rPr>
              <a:t>Prata mycket	</a:t>
            </a:r>
            <a:r>
              <a:rPr lang="sv-SE" sz="1200" dirty="0"/>
              <a:t>		</a:t>
            </a:r>
            <a:r>
              <a:rPr lang="sv-SE" sz="1200" dirty="0">
                <a:solidFill>
                  <a:srgbClr val="3399FF"/>
                </a:solidFill>
              </a:rPr>
              <a:t>En och samma som vet vad den ska göra</a:t>
            </a:r>
            <a:r>
              <a:rPr lang="sv-SE" sz="1200" dirty="0"/>
              <a:t>		</a:t>
            </a:r>
            <a:r>
              <a:rPr lang="sv-SE" sz="1200" dirty="0">
                <a:solidFill>
                  <a:srgbClr val="FF0000"/>
                </a:solidFill>
              </a:rPr>
              <a:t>Jobbar alltid framåt</a:t>
            </a:r>
          </a:p>
          <a:p>
            <a:endParaRPr lang="sv-SE" sz="1200" dirty="0"/>
          </a:p>
          <a:p>
            <a:r>
              <a:rPr lang="sv-SE" sz="1200" dirty="0">
                <a:solidFill>
                  <a:srgbClr val="3399FF"/>
                </a:solidFill>
              </a:rPr>
              <a:t>Peppar laget</a:t>
            </a:r>
            <a:r>
              <a:rPr lang="sv-SE" sz="1200" dirty="0"/>
              <a:t>			</a:t>
            </a:r>
            <a:r>
              <a:rPr lang="sv-SE" sz="1200" dirty="0">
                <a:solidFill>
                  <a:srgbClr val="FF0000"/>
                </a:solidFill>
              </a:rPr>
              <a:t>Snackar mycket på planen</a:t>
            </a:r>
            <a:r>
              <a:rPr lang="sv-SE" sz="1200" dirty="0"/>
              <a:t>			</a:t>
            </a:r>
            <a:r>
              <a:rPr lang="sv-SE" sz="1200" dirty="0">
                <a:solidFill>
                  <a:srgbClr val="3399FF"/>
                </a:solidFill>
              </a:rPr>
              <a:t>Stöttar</a:t>
            </a:r>
          </a:p>
          <a:p>
            <a:endParaRPr lang="sv-SE" sz="1200" dirty="0"/>
          </a:p>
          <a:p>
            <a:r>
              <a:rPr lang="sv-SE" sz="1200" dirty="0">
                <a:solidFill>
                  <a:srgbClr val="FF0000"/>
                </a:solidFill>
              </a:rPr>
              <a:t>Vill det bästa för alla</a:t>
            </a:r>
            <a:r>
              <a:rPr lang="sv-SE" sz="1200" dirty="0"/>
              <a:t>		</a:t>
            </a:r>
            <a:r>
              <a:rPr lang="sv-SE" sz="1200" dirty="0">
                <a:solidFill>
                  <a:srgbClr val="3399FF"/>
                </a:solidFill>
              </a:rPr>
              <a:t>Positiv</a:t>
            </a:r>
            <a:r>
              <a:rPr lang="sv-SE" sz="1200" dirty="0"/>
              <a:t>				</a:t>
            </a:r>
            <a:r>
              <a:rPr lang="sv-SE" sz="1200" dirty="0">
                <a:solidFill>
                  <a:srgbClr val="FF0000"/>
                </a:solidFill>
              </a:rPr>
              <a:t>Peppa</a:t>
            </a:r>
          </a:p>
          <a:p>
            <a:endParaRPr lang="sv-SE" sz="1200" dirty="0"/>
          </a:p>
          <a:p>
            <a:r>
              <a:rPr lang="sv-SE" sz="1200" dirty="0">
                <a:solidFill>
                  <a:srgbClr val="3399FF"/>
                </a:solidFill>
              </a:rPr>
              <a:t>Tipsa laget vad man ska göra/var man ska vara på planen</a:t>
            </a:r>
            <a:r>
              <a:rPr lang="sv-SE" sz="1200" dirty="0"/>
              <a:t>			</a:t>
            </a:r>
            <a:r>
              <a:rPr lang="sv-SE" sz="1200" dirty="0">
                <a:solidFill>
                  <a:srgbClr val="3399FF"/>
                </a:solidFill>
              </a:rPr>
              <a:t>Ta ansvar på planen</a:t>
            </a:r>
          </a:p>
          <a:p>
            <a:endParaRPr lang="sv-SE" sz="1200" dirty="0"/>
          </a:p>
          <a:p>
            <a:r>
              <a:rPr lang="sv-SE" sz="1200" dirty="0">
                <a:solidFill>
                  <a:srgbClr val="FF0000"/>
                </a:solidFill>
              </a:rPr>
              <a:t>Styra laget	</a:t>
            </a:r>
            <a:r>
              <a:rPr lang="sv-SE" sz="1200" dirty="0"/>
              <a:t>		</a:t>
            </a:r>
            <a:r>
              <a:rPr lang="sv-SE" sz="1200" dirty="0">
                <a:solidFill>
                  <a:srgbClr val="3399FF"/>
                </a:solidFill>
              </a:rPr>
              <a:t>Ge positiv energi</a:t>
            </a:r>
            <a:r>
              <a:rPr lang="sv-SE" sz="1200" dirty="0"/>
              <a:t>			</a:t>
            </a:r>
            <a:r>
              <a:rPr lang="sv-SE" sz="1200" dirty="0">
                <a:solidFill>
                  <a:srgbClr val="FF0000"/>
                </a:solidFill>
              </a:rPr>
              <a:t>Lyfta sitt lag</a:t>
            </a:r>
          </a:p>
          <a:p>
            <a:endParaRPr lang="sv-SE" sz="1200" dirty="0"/>
          </a:p>
          <a:p>
            <a:r>
              <a:rPr lang="sv-SE" sz="1200" dirty="0">
                <a:solidFill>
                  <a:srgbClr val="3399FF"/>
                </a:solidFill>
              </a:rPr>
              <a:t>Guida sitt lag	</a:t>
            </a:r>
            <a:r>
              <a:rPr lang="sv-SE" sz="1200" dirty="0"/>
              <a:t>		</a:t>
            </a:r>
            <a:r>
              <a:rPr lang="sv-SE" sz="1200" dirty="0">
                <a:solidFill>
                  <a:srgbClr val="FF0000"/>
                </a:solidFill>
              </a:rPr>
              <a:t>Snacka positivt</a:t>
            </a:r>
            <a:r>
              <a:rPr lang="sv-SE" sz="1200" dirty="0"/>
              <a:t>			</a:t>
            </a:r>
            <a:r>
              <a:rPr lang="sv-SE" sz="1200" dirty="0">
                <a:solidFill>
                  <a:srgbClr val="3399FF"/>
                </a:solidFill>
              </a:rPr>
              <a:t>Stöttande</a:t>
            </a:r>
          </a:p>
          <a:p>
            <a:endParaRPr lang="sv-SE" sz="1200" dirty="0"/>
          </a:p>
          <a:p>
            <a:r>
              <a:rPr lang="sv-SE" sz="1200" dirty="0">
                <a:solidFill>
                  <a:srgbClr val="FF0000"/>
                </a:solidFill>
              </a:rPr>
              <a:t>Snäll</a:t>
            </a:r>
            <a:r>
              <a:rPr lang="sv-SE" sz="1200" dirty="0"/>
              <a:t>			</a:t>
            </a:r>
            <a:r>
              <a:rPr lang="sv-SE" sz="1200" dirty="0">
                <a:solidFill>
                  <a:srgbClr val="3399FF"/>
                </a:solidFill>
              </a:rPr>
              <a:t>Finnas för laget</a:t>
            </a:r>
            <a:r>
              <a:rPr lang="sv-SE" sz="1200" dirty="0"/>
              <a:t>			</a:t>
            </a:r>
            <a:r>
              <a:rPr lang="sv-SE" sz="1200" dirty="0">
                <a:solidFill>
                  <a:srgbClr val="FF0000"/>
                </a:solidFill>
              </a:rPr>
              <a:t>Ingen skillnad på övriga i laget</a:t>
            </a:r>
          </a:p>
          <a:p>
            <a:endParaRPr lang="sv-SE" sz="1200" dirty="0"/>
          </a:p>
          <a:p>
            <a:r>
              <a:rPr lang="sv-SE" sz="1200" dirty="0">
                <a:solidFill>
                  <a:srgbClr val="3399FF"/>
                </a:solidFill>
              </a:rPr>
              <a:t>Ta hand om laget</a:t>
            </a:r>
            <a:r>
              <a:rPr lang="sv-SE" sz="1200" dirty="0"/>
              <a:t>		</a:t>
            </a:r>
            <a:r>
              <a:rPr lang="sv-SE" sz="1200" dirty="0">
                <a:solidFill>
                  <a:srgbClr val="FF0000"/>
                </a:solidFill>
              </a:rPr>
              <a:t>Ser till att vi har det bra</a:t>
            </a:r>
            <a:r>
              <a:rPr lang="sv-SE" sz="1200" dirty="0"/>
              <a:t>									</a:t>
            </a:r>
          </a:p>
        </p:txBody>
      </p:sp>
      <p:sp>
        <p:nvSpPr>
          <p:cNvPr id="3" name="textruta 2">
            <a:extLst>
              <a:ext uri="{FF2B5EF4-FFF2-40B4-BE49-F238E27FC236}">
                <a16:creationId xmlns:a16="http://schemas.microsoft.com/office/drawing/2014/main" id="{27E942CE-B300-DFDF-7DB9-4A19FD6AE16F}"/>
              </a:ext>
            </a:extLst>
          </p:cNvPr>
          <p:cNvSpPr txBox="1"/>
          <p:nvPr/>
        </p:nvSpPr>
        <p:spPr>
          <a:xfrm>
            <a:off x="577970" y="5778631"/>
            <a:ext cx="10105534" cy="646331"/>
          </a:xfrm>
          <a:prstGeom prst="rect">
            <a:avLst/>
          </a:prstGeom>
          <a:noFill/>
        </p:spPr>
        <p:txBody>
          <a:bodyPr wrap="square" rtlCol="0">
            <a:spAutoFit/>
          </a:bodyPr>
          <a:lstStyle/>
          <a:p>
            <a:r>
              <a:rPr lang="sv-SE" dirty="0"/>
              <a:t>Efter dagens diskussion var laget överens om att detta är </a:t>
            </a:r>
            <a:r>
              <a:rPr lang="sv-SE" b="1" dirty="0"/>
              <a:t>inte</a:t>
            </a:r>
            <a:r>
              <a:rPr lang="sv-SE" dirty="0"/>
              <a:t> bara en lagkaptens uppgifter. Det gäller för alla spelare i laget. </a:t>
            </a:r>
            <a:endParaRPr lang="LID4096" dirty="0"/>
          </a:p>
        </p:txBody>
      </p:sp>
    </p:spTree>
    <p:extLst>
      <p:ext uri="{BB962C8B-B14F-4D97-AF65-F5344CB8AC3E}">
        <p14:creationId xmlns:p14="http://schemas.microsoft.com/office/powerpoint/2010/main" val="3087921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5E2F997-52AC-E52D-DAF9-3D43A58AAA82}"/>
              </a:ext>
            </a:extLst>
          </p:cNvPr>
          <p:cNvSpPr>
            <a:spLocks noGrp="1"/>
          </p:cNvSpPr>
          <p:nvPr>
            <p:ph type="title"/>
          </p:nvPr>
        </p:nvSpPr>
        <p:spPr/>
        <p:txBody>
          <a:bodyPr/>
          <a:lstStyle/>
          <a:p>
            <a:r>
              <a:rPr lang="sv-SE" dirty="0"/>
              <a:t>Vem skulle passa som lagkapten utifrån det du beskrev?</a:t>
            </a:r>
          </a:p>
        </p:txBody>
      </p:sp>
      <p:graphicFrame>
        <p:nvGraphicFramePr>
          <p:cNvPr id="6" name="Diagram 5">
            <a:extLst>
              <a:ext uri="{FF2B5EF4-FFF2-40B4-BE49-F238E27FC236}">
                <a16:creationId xmlns:a16="http://schemas.microsoft.com/office/drawing/2014/main" id="{20859FF4-7D37-2B19-3B7E-A66054D3E40C}"/>
              </a:ext>
            </a:extLst>
          </p:cNvPr>
          <p:cNvGraphicFramePr/>
          <p:nvPr>
            <p:extLst>
              <p:ext uri="{D42A27DB-BD31-4B8C-83A1-F6EECF244321}">
                <p14:modId xmlns:p14="http://schemas.microsoft.com/office/powerpoint/2010/main" val="3268634555"/>
              </p:ext>
            </p:extLst>
          </p:nvPr>
        </p:nvGraphicFramePr>
        <p:xfrm>
          <a:off x="1505789" y="1211372"/>
          <a:ext cx="8128000"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131974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119</TotalTime>
  <Words>3468</Words>
  <Application>Microsoft Office PowerPoint</Application>
  <PresentationFormat>Bredbild</PresentationFormat>
  <Paragraphs>346</Paragraphs>
  <Slides>22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22</vt:i4>
      </vt:variant>
    </vt:vector>
  </HeadingPairs>
  <TitlesOfParts>
    <vt:vector size="27" baseType="lpstr">
      <vt:lpstr>Aptos</vt:lpstr>
      <vt:lpstr>Aptos Display</vt:lpstr>
      <vt:lpstr>Arial</vt:lpstr>
      <vt:lpstr>Arial Rounded MT Bold</vt:lpstr>
      <vt:lpstr>Office-tema</vt:lpstr>
      <vt:lpstr>PowerPoint-presentation</vt:lpstr>
      <vt:lpstr>Berätta om dina styrkor.  Vad gillar du bäst med dig själv som fotbollsspelare?</vt:lpstr>
      <vt:lpstr>Vad gör du som gör dig bäst vid sidan om planen?</vt:lpstr>
      <vt:lpstr>Hur förbereder du dig inför match?</vt:lpstr>
      <vt:lpstr>Hur blir du när laget ligger under i en match?</vt:lpstr>
      <vt:lpstr>Vad brukar du göra/tänka på för att lyfta dina lagkompisar? (på och vid sidan av planen)</vt:lpstr>
      <vt:lpstr>Vad kan dina lagkompisar säga/göra för att lyfta dig?</vt:lpstr>
      <vt:lpstr>Vad innebär det att vara lagkapten?</vt:lpstr>
      <vt:lpstr>Vem skulle passa som lagkapten utifrån det du beskrev?</vt:lpstr>
      <vt:lpstr>Trivs du i laget? (alla svarade JA) Varför trivs du?</vt:lpstr>
      <vt:lpstr>Hjälp mig, hur skapar man en magisk sammanhållning i ett lag?</vt:lpstr>
      <vt:lpstr>Vad är det BÄSTA med fotboll?</vt:lpstr>
      <vt:lpstr>Till tränarna</vt:lpstr>
      <vt:lpstr>Vad vill du utveckla/träna mer på?</vt:lpstr>
      <vt:lpstr>Hur ska en tränare vara?</vt:lpstr>
      <vt:lpstr>Hur förklarar en tränare bäst för dig? Ex en övning på träningen</vt:lpstr>
      <vt:lpstr>Hur går vi vidare?</vt:lpstr>
      <vt:lpstr>Kändes samtalet okej?   Och är det iså fall något som vi kan ha även under höstsäsongen och följa upp med?</vt:lpstr>
      <vt:lpstr>Vad tar ni spelare med er nu när vi gått igenom vad alla svarat på samtalen?</vt:lpstr>
      <vt:lpstr>Vad tar ni tränare med er utefter det som framkom i samtalen?</vt:lpstr>
      <vt:lpstr>Ni har fått svara på vad som är viktigt för er hos en tränare.  Vad kan tränarna förvänta sig från er spelare?</vt:lpstr>
      <vt:lpstr>Vi ska ha roligt – förslag på detta</vt:lpstr>
    </vt:vector>
  </TitlesOfParts>
  <Company>Polismyndigheten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Linda Båge Hemmestad</dc:creator>
  <cp:lastModifiedBy>Linda Båge Hemmestad</cp:lastModifiedBy>
  <cp:revision>62</cp:revision>
  <dcterms:created xsi:type="dcterms:W3CDTF">2026-04-08T10:43:22Z</dcterms:created>
  <dcterms:modified xsi:type="dcterms:W3CDTF">2026-04-19T18:27:20Z</dcterms:modified>
</cp:coreProperties>
</file>