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8"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2/18/2025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2/18/2025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2/18/2025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99"/>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2/18/2025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57200" y="2743200"/>
            <a:ext cx="8229600" cy="1371600"/>
          </a:xfrm>
          <a:prstGeom prst="rect">
            <a:avLst/>
          </a:prstGeom>
          <a:noFill/>
        </p:spPr>
        <p:txBody>
          <a:bodyPr wrap="none">
            <a:spAutoFit/>
          </a:bodyPr>
          <a:lstStyle/>
          <a:p>
            <a:endParaRPr dirty="0"/>
          </a:p>
          <a:p>
            <a:pPr algn="ctr">
              <a:defRPr sz="4000" b="1">
                <a:solidFill>
                  <a:srgbClr val="FFFFFF"/>
                </a:solidFill>
              </a:defRPr>
            </a:pPr>
            <a:r>
              <a:rPr lang="sv-SE" dirty="0"/>
              <a:t>Föräldramöte IK Oden P17</a:t>
            </a:r>
          </a:p>
          <a:p>
            <a:pPr algn="ctr">
              <a:defRPr sz="2400">
                <a:solidFill>
                  <a:srgbClr val="FFCC00"/>
                </a:solidFill>
              </a:defRPr>
            </a:pPr>
            <a:r>
              <a:rPr lang="sv-SE" dirty="0"/>
              <a:t>Dagordning och information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7EDA9C-348F-3781-7CAA-24DF62591DAE}"/>
            </a:ext>
          </a:extLst>
        </p:cNvPr>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527E560-4F22-67E6-4BFA-F1F9612C52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858A5AE6-032C-3AA7-6819-CC36553DF4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9F9B0117-6A1E-8365-F33A-1D715AB02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26321B23-3197-436E-5AE4-5EFA0FB52E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52B7BC8B-ABBF-4F2E-D8FA-46CE2BC24A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Freeform: Shape 20">
            <a:extLst>
              <a:ext uri="{FF2B5EF4-FFF2-40B4-BE49-F238E27FC236}">
                <a16:creationId xmlns:a16="http://schemas.microsoft.com/office/drawing/2014/main" id="{7CF12117-F481-DB40-8291-F749BD4876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3" name="Rectangle 22">
            <a:extLst>
              <a:ext uri="{FF2B5EF4-FFF2-40B4-BE49-F238E27FC236}">
                <a16:creationId xmlns:a16="http://schemas.microsoft.com/office/drawing/2014/main" id="{6D945B7D-9296-EBE1-C7A9-FD82A64F6E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ubrik 4">
            <a:extLst>
              <a:ext uri="{FF2B5EF4-FFF2-40B4-BE49-F238E27FC236}">
                <a16:creationId xmlns:a16="http://schemas.microsoft.com/office/drawing/2014/main" id="{356A54FB-E73B-44A1-F139-F657D54D1C56}"/>
              </a:ext>
            </a:extLst>
          </p:cNvPr>
          <p:cNvSpPr>
            <a:spLocks noGrp="1"/>
          </p:cNvSpPr>
          <p:nvPr>
            <p:ph type="title"/>
          </p:nvPr>
        </p:nvSpPr>
        <p:spPr>
          <a:xfrm>
            <a:off x="231648" y="586855"/>
            <a:ext cx="2758535" cy="3948569"/>
          </a:xfrm>
        </p:spPr>
        <p:txBody>
          <a:bodyPr anchor="b">
            <a:normAutofit/>
          </a:bodyPr>
          <a:lstStyle/>
          <a:p>
            <a:pPr algn="r"/>
            <a:r>
              <a:rPr lang="sv-SE" sz="2800" b="1" dirty="0">
                <a:solidFill>
                  <a:srgbClr val="FFCC00"/>
                </a:solidFill>
                <a:latin typeface="Calibri"/>
              </a:rPr>
              <a:t>Poolspel 2025</a:t>
            </a:r>
            <a:endParaRPr lang="sv-SE" sz="3200" dirty="0">
              <a:solidFill>
                <a:srgbClr val="FFFFFF"/>
              </a:solidFill>
            </a:endParaRPr>
          </a:p>
        </p:txBody>
      </p:sp>
      <p:sp>
        <p:nvSpPr>
          <p:cNvPr id="6" name="Platshållare för innehåll 5">
            <a:extLst>
              <a:ext uri="{FF2B5EF4-FFF2-40B4-BE49-F238E27FC236}">
                <a16:creationId xmlns:a16="http://schemas.microsoft.com/office/drawing/2014/main" id="{1B6E19BB-7D6A-85A3-B72A-04DDCDA29F63}"/>
              </a:ext>
            </a:extLst>
          </p:cNvPr>
          <p:cNvSpPr>
            <a:spLocks noGrp="1"/>
          </p:cNvSpPr>
          <p:nvPr>
            <p:ph idx="1"/>
          </p:nvPr>
        </p:nvSpPr>
        <p:spPr>
          <a:xfrm>
            <a:off x="3607694" y="649480"/>
            <a:ext cx="4916510" cy="5546047"/>
          </a:xfrm>
        </p:spPr>
        <p:txBody>
          <a:bodyPr anchor="ctr">
            <a:normAutofit/>
          </a:bodyPr>
          <a:lstStyle/>
          <a:p>
            <a:r>
              <a:rPr lang="sv-SE" sz="2000" b="1" dirty="0">
                <a:solidFill>
                  <a:schemeClr val="bg1"/>
                </a:solidFill>
              </a:rPr>
              <a:t>Vi är anmälda till poolspel 5 mot 5 för pojkar födda 2017.</a:t>
            </a:r>
          </a:p>
          <a:p>
            <a:r>
              <a:rPr lang="sv-SE" sz="2000" b="1" dirty="0">
                <a:solidFill>
                  <a:schemeClr val="bg1"/>
                </a:solidFill>
              </a:rPr>
              <a:t>Speldatum:</a:t>
            </a:r>
            <a:br>
              <a:rPr lang="sv-SE" sz="2000" b="1" dirty="0">
                <a:solidFill>
                  <a:schemeClr val="bg1"/>
                </a:solidFill>
              </a:rPr>
            </a:br>
            <a:r>
              <a:rPr lang="sv-SE" sz="2000" dirty="0">
                <a:solidFill>
                  <a:schemeClr val="bg1"/>
                </a:solidFill>
              </a:rPr>
              <a:t>v.19 (10-11/5)</a:t>
            </a:r>
            <a:br>
              <a:rPr lang="sv-SE" sz="2000" dirty="0">
                <a:solidFill>
                  <a:schemeClr val="bg1"/>
                </a:solidFill>
              </a:rPr>
            </a:br>
            <a:r>
              <a:rPr lang="sv-SE" sz="2000" dirty="0">
                <a:solidFill>
                  <a:schemeClr val="bg1"/>
                </a:solidFill>
              </a:rPr>
              <a:t>v.21 (24-25/5)</a:t>
            </a:r>
            <a:br>
              <a:rPr lang="sv-SE" sz="2000" dirty="0">
                <a:solidFill>
                  <a:schemeClr val="bg1"/>
                </a:solidFill>
              </a:rPr>
            </a:br>
            <a:r>
              <a:rPr lang="sv-SE" sz="2000" dirty="0">
                <a:solidFill>
                  <a:schemeClr val="bg1"/>
                </a:solidFill>
              </a:rPr>
              <a:t>v.23 (7-8/6)</a:t>
            </a:r>
            <a:br>
              <a:rPr lang="sv-SE" sz="2000" dirty="0">
                <a:solidFill>
                  <a:schemeClr val="bg1"/>
                </a:solidFill>
              </a:rPr>
            </a:br>
            <a:r>
              <a:rPr lang="sv-SE" sz="2000" dirty="0">
                <a:solidFill>
                  <a:schemeClr val="bg1"/>
                </a:solidFill>
              </a:rPr>
              <a:t>v.34 (Fotbollens dag)</a:t>
            </a:r>
            <a:br>
              <a:rPr lang="sv-SE" sz="2000" dirty="0">
                <a:solidFill>
                  <a:schemeClr val="bg1"/>
                </a:solidFill>
              </a:rPr>
            </a:br>
            <a:r>
              <a:rPr lang="sv-SE" sz="2000" dirty="0">
                <a:solidFill>
                  <a:schemeClr val="bg1"/>
                </a:solidFill>
              </a:rPr>
              <a:t>v.36 (6-7/9)</a:t>
            </a:r>
            <a:br>
              <a:rPr lang="sv-SE" sz="2000" dirty="0">
                <a:solidFill>
                  <a:schemeClr val="bg1"/>
                </a:solidFill>
              </a:rPr>
            </a:br>
            <a:r>
              <a:rPr lang="sv-SE" sz="2000" dirty="0">
                <a:solidFill>
                  <a:schemeClr val="bg1"/>
                </a:solidFill>
              </a:rPr>
              <a:t>v.38 (20-21/9)</a:t>
            </a:r>
          </a:p>
          <a:p>
            <a:r>
              <a:rPr lang="sv-SE" sz="2000" b="1" dirty="0">
                <a:solidFill>
                  <a:schemeClr val="bg1"/>
                </a:solidFill>
              </a:rPr>
              <a:t>Vi har anmält intresse att anordna poolspel på </a:t>
            </a:r>
            <a:r>
              <a:rPr lang="sv-SE" sz="2000" b="1" dirty="0" err="1">
                <a:solidFill>
                  <a:schemeClr val="bg1"/>
                </a:solidFill>
              </a:rPr>
              <a:t>Brandthovda</a:t>
            </a:r>
            <a:r>
              <a:rPr lang="sv-SE" sz="2000" b="1" dirty="0">
                <a:solidFill>
                  <a:schemeClr val="bg1"/>
                </a:solidFill>
              </a:rPr>
              <a:t> i år i syfte att stärka lagkassan.</a:t>
            </a:r>
          </a:p>
        </p:txBody>
      </p:sp>
    </p:spTree>
    <p:extLst>
      <p:ext uri="{BB962C8B-B14F-4D97-AF65-F5344CB8AC3E}">
        <p14:creationId xmlns:p14="http://schemas.microsoft.com/office/powerpoint/2010/main" val="30107222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F90A2E-3A86-310E-AD13-90653AA60E6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E207EB22-A16D-9FC8-0297-8236A733B631}"/>
              </a:ext>
            </a:extLst>
          </p:cNvPr>
          <p:cNvSpPr txBox="1"/>
          <p:nvPr/>
        </p:nvSpPr>
        <p:spPr>
          <a:xfrm>
            <a:off x="1900916" y="2731008"/>
            <a:ext cx="5342168" cy="1354217"/>
          </a:xfrm>
          <a:prstGeom prst="rect">
            <a:avLst/>
          </a:prstGeom>
          <a:noFill/>
        </p:spPr>
        <p:txBody>
          <a:bodyPr wrap="none">
            <a:spAutoFit/>
          </a:bodyPr>
          <a:lstStyle/>
          <a:p>
            <a:endParaRPr dirty="0"/>
          </a:p>
          <a:p>
            <a:pPr algn="ctr">
              <a:defRPr sz="4000" b="1">
                <a:solidFill>
                  <a:srgbClr val="FFFFFF"/>
                </a:solidFill>
              </a:defRPr>
            </a:pPr>
            <a:r>
              <a:rPr lang="sv-SE" dirty="0"/>
              <a:t>Tankar och funderingar?</a:t>
            </a:r>
          </a:p>
          <a:p>
            <a:pPr algn="ctr">
              <a:defRPr sz="2400">
                <a:solidFill>
                  <a:srgbClr val="FFCC00"/>
                </a:solidFill>
              </a:defRPr>
            </a:pPr>
            <a:r>
              <a:rPr lang="sv-SE" dirty="0"/>
              <a:t>Tack för deltagandet!</a:t>
            </a:r>
          </a:p>
        </p:txBody>
      </p:sp>
    </p:spTree>
    <p:extLst>
      <p:ext uri="{BB962C8B-B14F-4D97-AF65-F5344CB8AC3E}">
        <p14:creationId xmlns:p14="http://schemas.microsoft.com/office/powerpoint/2010/main" val="40595911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Freeform: Shape 2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3" name="Rectangle 2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ubrik 4">
            <a:extLst>
              <a:ext uri="{FF2B5EF4-FFF2-40B4-BE49-F238E27FC236}">
                <a16:creationId xmlns:a16="http://schemas.microsoft.com/office/drawing/2014/main" id="{8C1AA4C1-CC4C-DF17-0C4F-7850D72C4713}"/>
              </a:ext>
            </a:extLst>
          </p:cNvPr>
          <p:cNvSpPr>
            <a:spLocks noGrp="1"/>
          </p:cNvSpPr>
          <p:nvPr>
            <p:ph type="title"/>
          </p:nvPr>
        </p:nvSpPr>
        <p:spPr>
          <a:xfrm>
            <a:off x="350041" y="586855"/>
            <a:ext cx="2502887" cy="3387497"/>
          </a:xfrm>
        </p:spPr>
        <p:txBody>
          <a:bodyPr anchor="b">
            <a:normAutofit/>
          </a:bodyPr>
          <a:lstStyle/>
          <a:p>
            <a:pPr algn="r">
              <a:defRPr sz="2400">
                <a:solidFill>
                  <a:srgbClr val="FFCC00"/>
                </a:solidFill>
              </a:defRPr>
            </a:pPr>
            <a:r>
              <a:rPr lang="sv-SE" sz="3200" b="1" dirty="0"/>
              <a:t>Antal spelare och tränarbehov</a:t>
            </a:r>
          </a:p>
        </p:txBody>
      </p:sp>
      <p:sp>
        <p:nvSpPr>
          <p:cNvPr id="6" name="Platshållare för innehåll 5">
            <a:extLst>
              <a:ext uri="{FF2B5EF4-FFF2-40B4-BE49-F238E27FC236}">
                <a16:creationId xmlns:a16="http://schemas.microsoft.com/office/drawing/2014/main" id="{A51C2065-DA33-8B56-A6A5-B569BE652DEF}"/>
              </a:ext>
            </a:extLst>
          </p:cNvPr>
          <p:cNvSpPr>
            <a:spLocks noGrp="1"/>
          </p:cNvSpPr>
          <p:nvPr>
            <p:ph idx="1"/>
          </p:nvPr>
        </p:nvSpPr>
        <p:spPr>
          <a:xfrm>
            <a:off x="3607694" y="649480"/>
            <a:ext cx="4916510" cy="5546047"/>
          </a:xfrm>
        </p:spPr>
        <p:txBody>
          <a:bodyPr anchor="ctr">
            <a:normAutofit/>
          </a:bodyPr>
          <a:lstStyle/>
          <a:p>
            <a:r>
              <a:rPr lang="sv-SE" sz="2000" b="1" dirty="0">
                <a:solidFill>
                  <a:schemeClr val="bg1"/>
                </a:solidFill>
              </a:rPr>
              <a:t>26 inskrivna på Laget.se</a:t>
            </a:r>
          </a:p>
          <a:p>
            <a:r>
              <a:rPr lang="sv-SE" sz="2000" b="1" dirty="0">
                <a:solidFill>
                  <a:schemeClr val="bg1"/>
                </a:solidFill>
              </a:rPr>
              <a:t>2 provtränar</a:t>
            </a:r>
          </a:p>
          <a:p>
            <a:r>
              <a:rPr lang="sv-SE" sz="2000" b="1" dirty="0">
                <a:solidFill>
                  <a:schemeClr val="bg1"/>
                </a:solidFill>
              </a:rPr>
              <a:t>3 tränare: Petter, Filip, Jack</a:t>
            </a:r>
          </a:p>
          <a:p>
            <a:r>
              <a:rPr lang="sv-SE" sz="2000" b="1" dirty="0">
                <a:solidFill>
                  <a:schemeClr val="bg1"/>
                </a:solidFill>
              </a:rPr>
              <a:t>För att säkerställa kvalitét på träningarna och för att kunna se och leda varje barn strävar vi efter att ha 6-8 spelare per tränare.</a:t>
            </a:r>
          </a:p>
          <a:p>
            <a:r>
              <a:rPr lang="sv-SE" sz="2000" b="1" dirty="0">
                <a:solidFill>
                  <a:schemeClr val="bg1"/>
                </a:solidFill>
              </a:rPr>
              <a:t>Vi söker därför ytterligare 1 och helst 2 tränare för att stärka tränarstaben.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49A164-B30A-F366-F2DC-366CFA72BF78}"/>
            </a:ext>
          </a:extLst>
        </p:cNvPr>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8C09007A-E726-1BE4-FC19-14C7BCE57D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A4550B54-8F4E-0165-FC4F-EE29BDA0AD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72363599-92BB-B08A-EF64-40D46FEC43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A6280167-A28D-9D8C-808D-BAB3AD724A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4E73CFCB-A28A-52DA-D48A-E27AF598D6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Freeform: Shape 20">
            <a:extLst>
              <a:ext uri="{FF2B5EF4-FFF2-40B4-BE49-F238E27FC236}">
                <a16:creationId xmlns:a16="http://schemas.microsoft.com/office/drawing/2014/main" id="{5F5F7D1A-BADA-C85E-C2B4-BE6CC2063E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3" name="Rectangle 22">
            <a:extLst>
              <a:ext uri="{FF2B5EF4-FFF2-40B4-BE49-F238E27FC236}">
                <a16:creationId xmlns:a16="http://schemas.microsoft.com/office/drawing/2014/main" id="{F1252E3D-B0AE-1F04-1D8B-7A539D6FC3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ubrik 4">
            <a:extLst>
              <a:ext uri="{FF2B5EF4-FFF2-40B4-BE49-F238E27FC236}">
                <a16:creationId xmlns:a16="http://schemas.microsoft.com/office/drawing/2014/main" id="{DFF2EFE3-CB56-D914-099D-CE2D15F4E9CD}"/>
              </a:ext>
            </a:extLst>
          </p:cNvPr>
          <p:cNvSpPr>
            <a:spLocks noGrp="1"/>
          </p:cNvSpPr>
          <p:nvPr>
            <p:ph type="title"/>
          </p:nvPr>
        </p:nvSpPr>
        <p:spPr>
          <a:xfrm>
            <a:off x="350041" y="586855"/>
            <a:ext cx="2502887" cy="3387497"/>
          </a:xfrm>
        </p:spPr>
        <p:txBody>
          <a:bodyPr anchor="b">
            <a:normAutofit/>
          </a:bodyPr>
          <a:lstStyle/>
          <a:p>
            <a:pPr algn="r"/>
            <a:r>
              <a:rPr kumimoji="0" lang="sv-SE" sz="3200" b="1" i="0" u="none" strike="noStrike" kern="1200" cap="none" spc="0" normalizeH="0" baseline="0" noProof="0" dirty="0">
                <a:ln>
                  <a:noFill/>
                </a:ln>
                <a:solidFill>
                  <a:srgbClr val="FFCC00"/>
                </a:solidFill>
                <a:effectLst/>
                <a:uLnTx/>
                <a:uFillTx/>
                <a:latin typeface="Calibri"/>
                <a:ea typeface="+mj-ea"/>
                <a:cs typeface="+mj-cs"/>
              </a:rPr>
              <a:t>Lagledare och </a:t>
            </a:r>
            <a:r>
              <a:rPr kumimoji="0" lang="sv-SE" sz="3200" b="1" i="0" u="none" strike="noStrike" kern="1200" cap="none" spc="0" normalizeH="0" baseline="0" noProof="0" dirty="0" err="1">
                <a:ln>
                  <a:noFill/>
                </a:ln>
                <a:solidFill>
                  <a:srgbClr val="FFCC00"/>
                </a:solidFill>
                <a:effectLst/>
                <a:uLnTx/>
                <a:uFillTx/>
                <a:latin typeface="Calibri"/>
                <a:ea typeface="+mj-ea"/>
                <a:cs typeface="+mj-cs"/>
              </a:rPr>
              <a:t>ev</a:t>
            </a:r>
            <a:r>
              <a:rPr kumimoji="0" lang="sv-SE" sz="3200" b="1" i="0" u="none" strike="noStrike" kern="1200" cap="none" spc="0" normalizeH="0" baseline="0" noProof="0" dirty="0">
                <a:ln>
                  <a:noFill/>
                </a:ln>
                <a:solidFill>
                  <a:srgbClr val="FFCC00"/>
                </a:solidFill>
                <a:effectLst/>
                <a:uLnTx/>
                <a:uFillTx/>
                <a:latin typeface="Calibri"/>
                <a:ea typeface="+mj-ea"/>
                <a:cs typeface="+mj-cs"/>
              </a:rPr>
              <a:t> kassör</a:t>
            </a:r>
            <a:endParaRPr lang="sv-SE" sz="3500" dirty="0">
              <a:solidFill>
                <a:srgbClr val="FFFFFF"/>
              </a:solidFill>
            </a:endParaRPr>
          </a:p>
        </p:txBody>
      </p:sp>
      <p:sp>
        <p:nvSpPr>
          <p:cNvPr id="6" name="Platshållare för innehåll 5">
            <a:extLst>
              <a:ext uri="{FF2B5EF4-FFF2-40B4-BE49-F238E27FC236}">
                <a16:creationId xmlns:a16="http://schemas.microsoft.com/office/drawing/2014/main" id="{4CB5C569-7149-E581-9F2C-64F3F3B5AB41}"/>
              </a:ext>
            </a:extLst>
          </p:cNvPr>
          <p:cNvSpPr>
            <a:spLocks noGrp="1"/>
          </p:cNvSpPr>
          <p:nvPr>
            <p:ph idx="1"/>
          </p:nvPr>
        </p:nvSpPr>
        <p:spPr>
          <a:xfrm>
            <a:off x="3607694" y="649480"/>
            <a:ext cx="4916510" cy="5546047"/>
          </a:xfrm>
        </p:spPr>
        <p:txBody>
          <a:bodyPr anchor="ctr">
            <a:normAutofit/>
          </a:bodyPr>
          <a:lstStyle/>
          <a:p>
            <a:r>
              <a:rPr lang="sv-SE" sz="2000" b="1" dirty="0">
                <a:solidFill>
                  <a:schemeClr val="bg1"/>
                </a:solidFill>
              </a:rPr>
              <a:t>Under säsong 2024 har vi haft 3 lagledare: Ida, Elin och Beatrice</a:t>
            </a:r>
          </a:p>
          <a:p>
            <a:r>
              <a:rPr lang="sv-SE" sz="2000" b="1" dirty="0">
                <a:solidFill>
                  <a:schemeClr val="bg1"/>
                </a:solidFill>
              </a:rPr>
              <a:t>Ida kliver av som Lagledare inför 2025.</a:t>
            </a:r>
          </a:p>
          <a:p>
            <a:r>
              <a:rPr lang="sv-SE" sz="2000" b="1" dirty="0">
                <a:solidFill>
                  <a:schemeClr val="bg1"/>
                </a:solidFill>
              </a:rPr>
              <a:t>Behov 2025? Dela upp lagledarroll och kassör? </a:t>
            </a:r>
          </a:p>
          <a:p>
            <a:r>
              <a:rPr lang="sv-SE" sz="2000" b="1" dirty="0">
                <a:solidFill>
                  <a:schemeClr val="bg1"/>
                </a:solidFill>
              </a:rPr>
              <a:t>Lagledares roll: Ansvarar för administration, försäljning, kommunikation och planering.</a:t>
            </a:r>
          </a:p>
          <a:p>
            <a:r>
              <a:rPr lang="sv-SE" sz="2000" b="1" dirty="0">
                <a:solidFill>
                  <a:schemeClr val="bg1"/>
                </a:solidFill>
              </a:rPr>
              <a:t>Kassörens roll: Ansvarar för lagkassans hantering.</a:t>
            </a:r>
          </a:p>
        </p:txBody>
      </p:sp>
    </p:spTree>
    <p:extLst>
      <p:ext uri="{BB962C8B-B14F-4D97-AF65-F5344CB8AC3E}">
        <p14:creationId xmlns:p14="http://schemas.microsoft.com/office/powerpoint/2010/main" val="37170488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E92DE1-DF01-46CB-CC44-69B53AE37990}"/>
            </a:ext>
          </a:extLst>
        </p:cNvPr>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47C1EB34-73C3-AC92-C682-D98994CF0C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6A96543B-0607-84AC-7AD4-F06301C4F8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DF84AC5-D3C7-7B71-FB0C-6B6B3537F5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4F38377A-AE7F-B370-F7DF-EC66A78A2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95088BEF-BF51-2ECA-FA25-1E78335B97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Freeform: Shape 20">
            <a:extLst>
              <a:ext uri="{FF2B5EF4-FFF2-40B4-BE49-F238E27FC236}">
                <a16:creationId xmlns:a16="http://schemas.microsoft.com/office/drawing/2014/main" id="{1E0DC077-30E5-AA91-6D06-AB05A8BFD5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3" name="Rectangle 22">
            <a:extLst>
              <a:ext uri="{FF2B5EF4-FFF2-40B4-BE49-F238E27FC236}">
                <a16:creationId xmlns:a16="http://schemas.microsoft.com/office/drawing/2014/main" id="{74C5CC78-42C6-25DE-91C1-97BF7D21DD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ubrik 4">
            <a:extLst>
              <a:ext uri="{FF2B5EF4-FFF2-40B4-BE49-F238E27FC236}">
                <a16:creationId xmlns:a16="http://schemas.microsoft.com/office/drawing/2014/main" id="{7FEAD9E2-28A2-22D2-19E8-52705C3890EB}"/>
              </a:ext>
            </a:extLst>
          </p:cNvPr>
          <p:cNvSpPr>
            <a:spLocks noGrp="1"/>
          </p:cNvSpPr>
          <p:nvPr>
            <p:ph type="title"/>
          </p:nvPr>
        </p:nvSpPr>
        <p:spPr>
          <a:xfrm>
            <a:off x="231649" y="586855"/>
            <a:ext cx="2621280" cy="3619385"/>
          </a:xfrm>
        </p:spPr>
        <p:txBody>
          <a:bodyPr anchor="b">
            <a:normAutofit/>
          </a:bodyPr>
          <a:lstStyle/>
          <a:p>
            <a:pPr algn="r"/>
            <a:r>
              <a:rPr kumimoji="0" lang="sv-SE" sz="3200" b="1" i="0" u="none" strike="noStrike" kern="1200" cap="none" spc="0" normalizeH="0" baseline="0" noProof="0" dirty="0">
                <a:ln>
                  <a:noFill/>
                </a:ln>
                <a:solidFill>
                  <a:srgbClr val="FFCC00"/>
                </a:solidFill>
                <a:effectLst/>
                <a:uLnTx/>
                <a:uFillTx/>
                <a:latin typeface="Calibri"/>
                <a:ea typeface="+mj-ea"/>
                <a:cs typeface="+mj-cs"/>
              </a:rPr>
              <a:t>Breddförening och kompisanda</a:t>
            </a:r>
            <a:endParaRPr lang="sv-SE" sz="3500" dirty="0">
              <a:solidFill>
                <a:srgbClr val="FFFFFF"/>
              </a:solidFill>
            </a:endParaRPr>
          </a:p>
        </p:txBody>
      </p:sp>
      <p:sp>
        <p:nvSpPr>
          <p:cNvPr id="6" name="Platshållare för innehåll 5">
            <a:extLst>
              <a:ext uri="{FF2B5EF4-FFF2-40B4-BE49-F238E27FC236}">
                <a16:creationId xmlns:a16="http://schemas.microsoft.com/office/drawing/2014/main" id="{8012FD8F-253D-BBFB-ECF8-5D7D9BE0AE37}"/>
              </a:ext>
            </a:extLst>
          </p:cNvPr>
          <p:cNvSpPr>
            <a:spLocks noGrp="1"/>
          </p:cNvSpPr>
          <p:nvPr>
            <p:ph idx="1"/>
          </p:nvPr>
        </p:nvSpPr>
        <p:spPr>
          <a:xfrm>
            <a:off x="3607694" y="649480"/>
            <a:ext cx="4916510" cy="5546047"/>
          </a:xfrm>
        </p:spPr>
        <p:txBody>
          <a:bodyPr anchor="ctr">
            <a:normAutofit/>
          </a:bodyPr>
          <a:lstStyle/>
          <a:p>
            <a:r>
              <a:rPr lang="sv-SE" sz="2000" b="1" dirty="0">
                <a:solidFill>
                  <a:schemeClr val="bg1"/>
                </a:solidFill>
              </a:rPr>
              <a:t>Breddförening:</a:t>
            </a:r>
            <a:br>
              <a:rPr lang="sv-SE" sz="2000" b="1" dirty="0">
                <a:solidFill>
                  <a:schemeClr val="bg1"/>
                </a:solidFill>
              </a:rPr>
            </a:br>
            <a:r>
              <a:rPr lang="sv-SE" sz="1800" dirty="0">
                <a:solidFill>
                  <a:schemeClr val="bg1"/>
                </a:solidFill>
              </a:rPr>
              <a:t>IK Oden är en breddförening, vilket innebär att vi satsar på att ge alla barn möjlighet att spela och utvecklas utifrån sina egna förutsättningar. Vi vill skapa en inkluderande miljö där alla känner sig välkomna oavsett kunskapsnivå</a:t>
            </a:r>
          </a:p>
          <a:p>
            <a:r>
              <a:rPr lang="sv-SE" sz="2000" b="1" dirty="0">
                <a:solidFill>
                  <a:schemeClr val="bg1"/>
                </a:solidFill>
              </a:rPr>
              <a:t>Skillnad mot en satsande förening</a:t>
            </a:r>
            <a:br>
              <a:rPr lang="sv-SE" sz="2000" b="1" dirty="0">
                <a:solidFill>
                  <a:schemeClr val="bg1"/>
                </a:solidFill>
              </a:rPr>
            </a:br>
            <a:r>
              <a:rPr lang="sv-SE" sz="1800" dirty="0">
                <a:solidFill>
                  <a:schemeClr val="bg1"/>
                </a:solidFill>
              </a:rPr>
              <a:t>En satsande förening delar ofta in spelarna i grupper utifrån nivån och fokuserar mer på elitutveckling. Barn utvecklas i olika takt och i våra barns ålder känner man av nivåindelningar, i synnerhet eftersom de ofta umgås i skolan och utanför träningen. Vår ambition är att låta alla spela tillsammans.</a:t>
            </a:r>
          </a:p>
          <a:p>
            <a:r>
              <a:rPr lang="sv-SE" sz="2000" b="1" dirty="0">
                <a:solidFill>
                  <a:schemeClr val="bg1"/>
                </a:solidFill>
              </a:rPr>
              <a:t>Kompisanda</a:t>
            </a:r>
            <a:br>
              <a:rPr lang="sv-SE" sz="1800" dirty="0">
                <a:solidFill>
                  <a:schemeClr val="bg1"/>
                </a:solidFill>
              </a:rPr>
            </a:br>
            <a:r>
              <a:rPr lang="sv-SE" sz="1800" dirty="0">
                <a:solidFill>
                  <a:schemeClr val="bg1"/>
                </a:solidFill>
              </a:rPr>
              <a:t>Vi vill bygga ett lag där barnen känner sig trygga och trivs tillsammans. Fokus på att vara en bra kompis.</a:t>
            </a:r>
            <a:endParaRPr lang="sv-SE" sz="2400" dirty="0">
              <a:solidFill>
                <a:schemeClr val="bg1"/>
              </a:solidFill>
            </a:endParaRPr>
          </a:p>
        </p:txBody>
      </p:sp>
    </p:spTree>
    <p:extLst>
      <p:ext uri="{BB962C8B-B14F-4D97-AF65-F5344CB8AC3E}">
        <p14:creationId xmlns:p14="http://schemas.microsoft.com/office/powerpoint/2010/main" val="18481838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98A3C6-05D6-9A05-90F9-EC82D8F918C3}"/>
            </a:ext>
          </a:extLst>
        </p:cNvPr>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EA4B92CA-728A-508A-7029-0972C37B0D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CA5DE251-41EF-A56F-9BFD-864877D9F7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771976-6689-2620-2CE7-796E348A7D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8285338F-CA31-C18F-D60F-06528BF344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71399379-2941-8F50-124B-267F63B88A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Freeform: Shape 20">
            <a:extLst>
              <a:ext uri="{FF2B5EF4-FFF2-40B4-BE49-F238E27FC236}">
                <a16:creationId xmlns:a16="http://schemas.microsoft.com/office/drawing/2014/main" id="{69E59631-79A2-EB7E-D3C3-7EFACFCE31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3" name="Rectangle 22">
            <a:extLst>
              <a:ext uri="{FF2B5EF4-FFF2-40B4-BE49-F238E27FC236}">
                <a16:creationId xmlns:a16="http://schemas.microsoft.com/office/drawing/2014/main" id="{65F32D52-09DB-9B46-99EC-010FC3E2F1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ubrik 4">
            <a:extLst>
              <a:ext uri="{FF2B5EF4-FFF2-40B4-BE49-F238E27FC236}">
                <a16:creationId xmlns:a16="http://schemas.microsoft.com/office/drawing/2014/main" id="{A1BB3C38-393B-B329-E22D-A4584A38B866}"/>
              </a:ext>
            </a:extLst>
          </p:cNvPr>
          <p:cNvSpPr>
            <a:spLocks noGrp="1"/>
          </p:cNvSpPr>
          <p:nvPr>
            <p:ph type="title"/>
          </p:nvPr>
        </p:nvSpPr>
        <p:spPr>
          <a:xfrm>
            <a:off x="231649" y="586855"/>
            <a:ext cx="2621280" cy="3619385"/>
          </a:xfrm>
        </p:spPr>
        <p:txBody>
          <a:bodyPr anchor="b">
            <a:normAutofit/>
          </a:bodyPr>
          <a:lstStyle/>
          <a:p>
            <a:pPr algn="r"/>
            <a:r>
              <a:rPr kumimoji="0" lang="sv-SE" sz="3200" b="1" i="0" u="none" strike="noStrike" kern="1200" cap="none" spc="0" normalizeH="0" baseline="0" noProof="0" dirty="0">
                <a:ln>
                  <a:noFill/>
                </a:ln>
                <a:solidFill>
                  <a:srgbClr val="FFCC00"/>
                </a:solidFill>
                <a:effectLst/>
                <a:uLnTx/>
                <a:uFillTx/>
                <a:latin typeface="Calibri"/>
                <a:ea typeface="+mj-ea"/>
                <a:cs typeface="+mj-cs"/>
              </a:rPr>
              <a:t>Förväntningar på tränare</a:t>
            </a:r>
            <a:endParaRPr lang="sv-SE" sz="3500" dirty="0">
              <a:solidFill>
                <a:srgbClr val="FFFFFF"/>
              </a:solidFill>
            </a:endParaRPr>
          </a:p>
        </p:txBody>
      </p:sp>
      <p:sp>
        <p:nvSpPr>
          <p:cNvPr id="6" name="Platshållare för innehåll 5">
            <a:extLst>
              <a:ext uri="{FF2B5EF4-FFF2-40B4-BE49-F238E27FC236}">
                <a16:creationId xmlns:a16="http://schemas.microsoft.com/office/drawing/2014/main" id="{D1F7A8DF-13DB-1CA8-1437-5656CD4D7DB1}"/>
              </a:ext>
            </a:extLst>
          </p:cNvPr>
          <p:cNvSpPr>
            <a:spLocks noGrp="1"/>
          </p:cNvSpPr>
          <p:nvPr>
            <p:ph idx="1"/>
          </p:nvPr>
        </p:nvSpPr>
        <p:spPr>
          <a:xfrm>
            <a:off x="3607694" y="649480"/>
            <a:ext cx="4916510" cy="5546047"/>
          </a:xfrm>
        </p:spPr>
        <p:txBody>
          <a:bodyPr anchor="ctr">
            <a:normAutofit/>
          </a:bodyPr>
          <a:lstStyle/>
          <a:p>
            <a:r>
              <a:rPr lang="sv-SE" sz="2000" b="1" dirty="0">
                <a:solidFill>
                  <a:schemeClr val="bg1"/>
                </a:solidFill>
              </a:rPr>
              <a:t>Komma väl förberedda till varje träning och ha planerade övningar med tydliga syften</a:t>
            </a:r>
          </a:p>
          <a:p>
            <a:r>
              <a:rPr lang="sv-SE" sz="2000" b="1" dirty="0">
                <a:solidFill>
                  <a:schemeClr val="bg1"/>
                </a:solidFill>
              </a:rPr>
              <a:t>Leda träningarna enligt Odens värdegrund: Glädje, gemenskap och utveckling</a:t>
            </a:r>
          </a:p>
          <a:p>
            <a:r>
              <a:rPr lang="sv-SE" sz="2000" b="1" dirty="0">
                <a:solidFill>
                  <a:schemeClr val="bg1"/>
                </a:solidFill>
              </a:rPr>
              <a:t>Uppmuntra spelarna att ta egna initiativ och fatta egna beslut på planen, även om det innebär att de gör misstag.</a:t>
            </a:r>
          </a:p>
          <a:p>
            <a:r>
              <a:rPr lang="sv-SE" sz="2000" b="1" dirty="0">
                <a:solidFill>
                  <a:schemeClr val="bg1"/>
                </a:solidFill>
              </a:rPr>
              <a:t>Skapa en trygg miljö där spelarna vågar prova nya saker utan rädsla för att misslyckas.</a:t>
            </a:r>
          </a:p>
        </p:txBody>
      </p:sp>
    </p:spTree>
    <p:extLst>
      <p:ext uri="{BB962C8B-B14F-4D97-AF65-F5344CB8AC3E}">
        <p14:creationId xmlns:p14="http://schemas.microsoft.com/office/powerpoint/2010/main" val="35134350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96711E-C0C8-B5A0-FCFD-410F4F4E0110}"/>
            </a:ext>
          </a:extLst>
        </p:cNvPr>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111330B-0B81-E619-70DE-0D4976C252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2D29164F-0CA7-9B07-DA1D-8CB5F4C96A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16F39075-17FE-DD38-A5DD-64112BB490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F076CB6D-5EA0-3F44-4139-5773A165C2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5135242B-CD49-3420-927F-E99F3BEBF7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Freeform: Shape 20">
            <a:extLst>
              <a:ext uri="{FF2B5EF4-FFF2-40B4-BE49-F238E27FC236}">
                <a16:creationId xmlns:a16="http://schemas.microsoft.com/office/drawing/2014/main" id="{7A104152-DAD0-A961-40B2-AD612139C3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3" name="Rectangle 22">
            <a:extLst>
              <a:ext uri="{FF2B5EF4-FFF2-40B4-BE49-F238E27FC236}">
                <a16:creationId xmlns:a16="http://schemas.microsoft.com/office/drawing/2014/main" id="{F3338604-8F36-DA0B-BAB9-966BAE19FF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ubrik 4">
            <a:extLst>
              <a:ext uri="{FF2B5EF4-FFF2-40B4-BE49-F238E27FC236}">
                <a16:creationId xmlns:a16="http://schemas.microsoft.com/office/drawing/2014/main" id="{AB7594D3-3F0D-7248-7CA6-0E1B1F87A56F}"/>
              </a:ext>
            </a:extLst>
          </p:cNvPr>
          <p:cNvSpPr>
            <a:spLocks noGrp="1"/>
          </p:cNvSpPr>
          <p:nvPr>
            <p:ph type="title"/>
          </p:nvPr>
        </p:nvSpPr>
        <p:spPr>
          <a:xfrm>
            <a:off x="231649" y="586855"/>
            <a:ext cx="2621280" cy="3619385"/>
          </a:xfrm>
        </p:spPr>
        <p:txBody>
          <a:bodyPr anchor="b">
            <a:normAutofit/>
          </a:bodyPr>
          <a:lstStyle/>
          <a:p>
            <a:pPr algn="r"/>
            <a:r>
              <a:rPr kumimoji="0" lang="sv-SE" sz="3200" b="1" i="0" u="none" strike="noStrike" kern="1200" cap="none" spc="0" normalizeH="0" baseline="0" noProof="0" dirty="0">
                <a:ln>
                  <a:noFill/>
                </a:ln>
                <a:solidFill>
                  <a:srgbClr val="FFCC00"/>
                </a:solidFill>
                <a:effectLst/>
                <a:uLnTx/>
                <a:uFillTx/>
                <a:latin typeface="Calibri"/>
                <a:ea typeface="+mj-ea"/>
                <a:cs typeface="+mj-cs"/>
              </a:rPr>
              <a:t>Förväntningar på föräldrar</a:t>
            </a:r>
            <a:endParaRPr lang="sv-SE" sz="3500" dirty="0">
              <a:solidFill>
                <a:srgbClr val="FFFFFF"/>
              </a:solidFill>
            </a:endParaRPr>
          </a:p>
        </p:txBody>
      </p:sp>
      <p:sp>
        <p:nvSpPr>
          <p:cNvPr id="6" name="Platshållare för innehåll 5">
            <a:extLst>
              <a:ext uri="{FF2B5EF4-FFF2-40B4-BE49-F238E27FC236}">
                <a16:creationId xmlns:a16="http://schemas.microsoft.com/office/drawing/2014/main" id="{D4DF83B2-FB6C-67C1-096A-6D0AEC9F5E40}"/>
              </a:ext>
            </a:extLst>
          </p:cNvPr>
          <p:cNvSpPr>
            <a:spLocks noGrp="1"/>
          </p:cNvSpPr>
          <p:nvPr>
            <p:ph idx="1"/>
          </p:nvPr>
        </p:nvSpPr>
        <p:spPr>
          <a:xfrm>
            <a:off x="3607694" y="649480"/>
            <a:ext cx="4916510" cy="5546047"/>
          </a:xfrm>
        </p:spPr>
        <p:txBody>
          <a:bodyPr anchor="ctr">
            <a:normAutofit/>
          </a:bodyPr>
          <a:lstStyle/>
          <a:p>
            <a:r>
              <a:rPr lang="sv-SE" sz="2000" b="1" dirty="0">
                <a:solidFill>
                  <a:schemeClr val="bg1"/>
                </a:solidFill>
              </a:rPr>
              <a:t>Låt barnen fatta egna beslut på planen. Undvik att styra och uppmuntra initiativ.</a:t>
            </a:r>
          </a:p>
          <a:p>
            <a:r>
              <a:rPr lang="sv-SE" sz="2000" b="1" dirty="0">
                <a:solidFill>
                  <a:schemeClr val="bg1"/>
                </a:solidFill>
              </a:rPr>
              <a:t>Peppa och stötta (även motståndarlag), särskilt vid misstag</a:t>
            </a:r>
          </a:p>
          <a:p>
            <a:r>
              <a:rPr lang="sv-SE" sz="2000" b="1" dirty="0">
                <a:solidFill>
                  <a:schemeClr val="bg1"/>
                </a:solidFill>
              </a:rPr>
              <a:t>Bidra med positiv energi vid matcher och träningar.</a:t>
            </a:r>
          </a:p>
          <a:p>
            <a:r>
              <a:rPr lang="sv-SE" sz="2000" b="1" dirty="0">
                <a:solidFill>
                  <a:schemeClr val="bg1"/>
                </a:solidFill>
              </a:rPr>
              <a:t>Svara på kallelser i tid för att underlätta planering för ledarna.</a:t>
            </a:r>
          </a:p>
        </p:txBody>
      </p:sp>
    </p:spTree>
    <p:extLst>
      <p:ext uri="{BB962C8B-B14F-4D97-AF65-F5344CB8AC3E}">
        <p14:creationId xmlns:p14="http://schemas.microsoft.com/office/powerpoint/2010/main" val="28925592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49E607-0C94-BCBB-FF49-A32ABAEEF21B}"/>
            </a:ext>
          </a:extLst>
        </p:cNvPr>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8399AE03-4140-EA33-CAD3-1A1211710F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4C5364F3-0AFB-71BD-8E36-C0F17BA22C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7EC901C1-2EC4-0928-BF34-D253CDDCF2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987CA09E-4939-ED08-EF97-1E83A8A68D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A09E761F-F750-6720-233F-E345BBB7A7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Freeform: Shape 20">
            <a:extLst>
              <a:ext uri="{FF2B5EF4-FFF2-40B4-BE49-F238E27FC236}">
                <a16:creationId xmlns:a16="http://schemas.microsoft.com/office/drawing/2014/main" id="{7CAE3EBF-CE79-5E60-A12B-8EC63146BA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3" name="Rectangle 22">
            <a:extLst>
              <a:ext uri="{FF2B5EF4-FFF2-40B4-BE49-F238E27FC236}">
                <a16:creationId xmlns:a16="http://schemas.microsoft.com/office/drawing/2014/main" id="{7CF3637B-49EA-FBD5-EDFD-313DB7B855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ubrik 4">
            <a:extLst>
              <a:ext uri="{FF2B5EF4-FFF2-40B4-BE49-F238E27FC236}">
                <a16:creationId xmlns:a16="http://schemas.microsoft.com/office/drawing/2014/main" id="{ED7E3E8A-AE75-F706-D61D-42043CD1E646}"/>
              </a:ext>
            </a:extLst>
          </p:cNvPr>
          <p:cNvSpPr>
            <a:spLocks noGrp="1"/>
          </p:cNvSpPr>
          <p:nvPr>
            <p:ph type="title"/>
          </p:nvPr>
        </p:nvSpPr>
        <p:spPr>
          <a:xfrm>
            <a:off x="231649" y="586855"/>
            <a:ext cx="2621280" cy="3619385"/>
          </a:xfrm>
        </p:spPr>
        <p:txBody>
          <a:bodyPr anchor="b">
            <a:normAutofit/>
          </a:bodyPr>
          <a:lstStyle/>
          <a:p>
            <a:pPr algn="r"/>
            <a:r>
              <a:rPr kumimoji="0" lang="sv-SE" sz="3200" b="1" i="0" u="none" strike="noStrike" kern="1200" cap="none" spc="0" normalizeH="0" baseline="0" noProof="0" dirty="0">
                <a:ln>
                  <a:noFill/>
                </a:ln>
                <a:solidFill>
                  <a:srgbClr val="FFCC00"/>
                </a:solidFill>
                <a:effectLst/>
                <a:uLnTx/>
                <a:uFillTx/>
                <a:latin typeface="Calibri"/>
                <a:ea typeface="+mj-ea"/>
                <a:cs typeface="+mj-cs"/>
              </a:rPr>
              <a:t>Förväntningar på barnen</a:t>
            </a:r>
            <a:endParaRPr lang="sv-SE" sz="3500" dirty="0">
              <a:solidFill>
                <a:srgbClr val="FFFFFF"/>
              </a:solidFill>
            </a:endParaRPr>
          </a:p>
        </p:txBody>
      </p:sp>
      <p:sp>
        <p:nvSpPr>
          <p:cNvPr id="6" name="Platshållare för innehåll 5">
            <a:extLst>
              <a:ext uri="{FF2B5EF4-FFF2-40B4-BE49-F238E27FC236}">
                <a16:creationId xmlns:a16="http://schemas.microsoft.com/office/drawing/2014/main" id="{F575D1DB-88EB-E18F-DAF8-4A908AB30FA0}"/>
              </a:ext>
            </a:extLst>
          </p:cNvPr>
          <p:cNvSpPr>
            <a:spLocks noGrp="1"/>
          </p:cNvSpPr>
          <p:nvPr>
            <p:ph idx="1"/>
          </p:nvPr>
        </p:nvSpPr>
        <p:spPr>
          <a:xfrm>
            <a:off x="3607694" y="649480"/>
            <a:ext cx="4916510" cy="5546047"/>
          </a:xfrm>
        </p:spPr>
        <p:txBody>
          <a:bodyPr anchor="ctr">
            <a:normAutofit/>
          </a:bodyPr>
          <a:lstStyle/>
          <a:p>
            <a:r>
              <a:rPr lang="sv-SE" sz="2000" b="1" dirty="0">
                <a:solidFill>
                  <a:schemeClr val="bg1"/>
                </a:solidFill>
              </a:rPr>
              <a:t>Barnen är små och det viktigaste är att de har roligt samtidigt som de lär sig grunderna i fotboll.</a:t>
            </a:r>
          </a:p>
          <a:p>
            <a:r>
              <a:rPr lang="sv-SE" sz="2000" b="1" dirty="0">
                <a:solidFill>
                  <a:schemeClr val="bg1"/>
                </a:solidFill>
              </a:rPr>
              <a:t>Lyssna och följa instruktioner</a:t>
            </a:r>
          </a:p>
          <a:p>
            <a:r>
              <a:rPr lang="sv-SE" sz="2000" b="1" dirty="0">
                <a:solidFill>
                  <a:schemeClr val="bg1"/>
                </a:solidFill>
              </a:rPr>
              <a:t>Respekt och laganda</a:t>
            </a:r>
            <a:br>
              <a:rPr lang="sv-SE" sz="2000" b="1" dirty="0">
                <a:solidFill>
                  <a:schemeClr val="bg1"/>
                </a:solidFill>
              </a:rPr>
            </a:br>
            <a:r>
              <a:rPr lang="sv-SE" sz="1800" dirty="0">
                <a:solidFill>
                  <a:schemeClr val="bg1"/>
                </a:solidFill>
              </a:rPr>
              <a:t>Barnen ska visa respekt för tränare, lagkamrater och motståndare. Vi uppmuntrar att barnen peppar varandra på planen</a:t>
            </a:r>
            <a:r>
              <a:rPr lang="sv-SE" sz="2000" b="1" dirty="0">
                <a:solidFill>
                  <a:schemeClr val="bg1"/>
                </a:solidFill>
              </a:rPr>
              <a:t>.</a:t>
            </a:r>
          </a:p>
        </p:txBody>
      </p:sp>
    </p:spTree>
    <p:extLst>
      <p:ext uri="{BB962C8B-B14F-4D97-AF65-F5344CB8AC3E}">
        <p14:creationId xmlns:p14="http://schemas.microsoft.com/office/powerpoint/2010/main" val="3173713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3FAAE3-BC87-B80F-11EB-E7B64E1BF6B2}"/>
            </a:ext>
          </a:extLst>
        </p:cNvPr>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0F3FB79C-90F4-85E9-A695-4BF4709890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F1258EDE-EF7B-8B32-C17C-067430045D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895F2656-3BD4-FDAA-5CF0-948BA20F2C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1E7F541E-7C7A-CCBA-389D-CC8AC03A9E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66C56F93-EE2C-8F5E-70CA-18093E0E60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Freeform: Shape 20">
            <a:extLst>
              <a:ext uri="{FF2B5EF4-FFF2-40B4-BE49-F238E27FC236}">
                <a16:creationId xmlns:a16="http://schemas.microsoft.com/office/drawing/2014/main" id="{5443E80E-BAB5-019A-8C7D-15DB46F289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3" name="Rectangle 22">
            <a:extLst>
              <a:ext uri="{FF2B5EF4-FFF2-40B4-BE49-F238E27FC236}">
                <a16:creationId xmlns:a16="http://schemas.microsoft.com/office/drawing/2014/main" id="{E06DF6D5-5233-7D06-A7AE-CE1119759D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ubrik 4">
            <a:extLst>
              <a:ext uri="{FF2B5EF4-FFF2-40B4-BE49-F238E27FC236}">
                <a16:creationId xmlns:a16="http://schemas.microsoft.com/office/drawing/2014/main" id="{54DB6632-2542-F745-B092-887555EE3567}"/>
              </a:ext>
            </a:extLst>
          </p:cNvPr>
          <p:cNvSpPr>
            <a:spLocks noGrp="1"/>
          </p:cNvSpPr>
          <p:nvPr>
            <p:ph type="title"/>
          </p:nvPr>
        </p:nvSpPr>
        <p:spPr>
          <a:xfrm>
            <a:off x="231648" y="586855"/>
            <a:ext cx="2758535" cy="3948569"/>
          </a:xfrm>
        </p:spPr>
        <p:txBody>
          <a:bodyPr anchor="b">
            <a:normAutofit/>
          </a:bodyPr>
          <a:lstStyle/>
          <a:p>
            <a:pPr algn="r"/>
            <a:r>
              <a:rPr lang="sv-SE" sz="2800" b="1" dirty="0">
                <a:solidFill>
                  <a:srgbClr val="FFCC00"/>
                </a:solidFill>
                <a:latin typeface="Calibri"/>
              </a:rPr>
              <a:t>Årets mål och spelidé enligt föreningens spelarutvecklings-plan</a:t>
            </a:r>
            <a:endParaRPr lang="sv-SE" sz="3200" dirty="0">
              <a:solidFill>
                <a:srgbClr val="FFFFFF"/>
              </a:solidFill>
            </a:endParaRPr>
          </a:p>
        </p:txBody>
      </p:sp>
      <p:sp>
        <p:nvSpPr>
          <p:cNvPr id="6" name="Platshållare för innehåll 5">
            <a:extLst>
              <a:ext uri="{FF2B5EF4-FFF2-40B4-BE49-F238E27FC236}">
                <a16:creationId xmlns:a16="http://schemas.microsoft.com/office/drawing/2014/main" id="{B070C840-B9E7-4799-7A69-A6415DE9E676}"/>
              </a:ext>
            </a:extLst>
          </p:cNvPr>
          <p:cNvSpPr>
            <a:spLocks noGrp="1"/>
          </p:cNvSpPr>
          <p:nvPr>
            <p:ph idx="1"/>
          </p:nvPr>
        </p:nvSpPr>
        <p:spPr>
          <a:xfrm>
            <a:off x="3607694" y="649480"/>
            <a:ext cx="4916510" cy="5546047"/>
          </a:xfrm>
        </p:spPr>
        <p:txBody>
          <a:bodyPr anchor="ctr">
            <a:normAutofit/>
          </a:bodyPr>
          <a:lstStyle/>
          <a:p>
            <a:r>
              <a:rPr lang="sv-SE" sz="2000" b="1" dirty="0">
                <a:solidFill>
                  <a:schemeClr val="bg1"/>
                </a:solidFill>
              </a:rPr>
              <a:t>Spelidé 5 mot 5: </a:t>
            </a:r>
            <a:br>
              <a:rPr lang="sv-SE" sz="2000" b="1" dirty="0">
                <a:solidFill>
                  <a:schemeClr val="bg1"/>
                </a:solidFill>
              </a:rPr>
            </a:br>
            <a:r>
              <a:rPr lang="sv-SE" sz="2000" b="1" dirty="0">
                <a:solidFill>
                  <a:schemeClr val="bg1"/>
                </a:solidFill>
              </a:rPr>
              <a:t>1-2-1 formation.</a:t>
            </a:r>
          </a:p>
          <a:p>
            <a:r>
              <a:rPr lang="sv-SE" sz="2000" b="1" dirty="0">
                <a:solidFill>
                  <a:schemeClr val="bg1"/>
                </a:solidFill>
              </a:rPr>
              <a:t>Fokus på att introducera olika moment i fotboll så som positioner, press, spelbredd, men på ett lekfullt och lärorikt sätt.</a:t>
            </a:r>
          </a:p>
          <a:p>
            <a:r>
              <a:rPr lang="sv-SE" sz="2000" b="1" dirty="0">
                <a:solidFill>
                  <a:schemeClr val="bg1"/>
                </a:solidFill>
              </a:rPr>
              <a:t>Positiv upplevelse av fotboll och utvecklar spelförståelse och teknik</a:t>
            </a:r>
          </a:p>
        </p:txBody>
      </p:sp>
    </p:spTree>
    <p:extLst>
      <p:ext uri="{BB962C8B-B14F-4D97-AF65-F5344CB8AC3E}">
        <p14:creationId xmlns:p14="http://schemas.microsoft.com/office/powerpoint/2010/main" val="10324811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0C07B9-CDE5-C746-61D1-26D2959738FD}"/>
            </a:ext>
          </a:extLst>
        </p:cNvPr>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14823BD9-F254-4D67-3458-D92D51A67F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FD81A729-FD1E-75BD-81C1-FBB9F204A5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93C57561-83AE-E6B2-6CF6-8655A002C7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F1DED62-2240-F155-4FBC-D78BE5E7E9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7E65BF72-5B13-EE41-9DF6-853819538F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Freeform: Shape 20">
            <a:extLst>
              <a:ext uri="{FF2B5EF4-FFF2-40B4-BE49-F238E27FC236}">
                <a16:creationId xmlns:a16="http://schemas.microsoft.com/office/drawing/2014/main" id="{D62DD39F-8A21-324B-69CE-AFE69C1A18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3" name="Rectangle 22">
            <a:extLst>
              <a:ext uri="{FF2B5EF4-FFF2-40B4-BE49-F238E27FC236}">
                <a16:creationId xmlns:a16="http://schemas.microsoft.com/office/drawing/2014/main" id="{DD5E8AB4-4EEE-5003-7D94-7F522A765A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ubrik 4">
            <a:extLst>
              <a:ext uri="{FF2B5EF4-FFF2-40B4-BE49-F238E27FC236}">
                <a16:creationId xmlns:a16="http://schemas.microsoft.com/office/drawing/2014/main" id="{DC0291DB-072E-A649-A9C8-E0105D26A342}"/>
              </a:ext>
            </a:extLst>
          </p:cNvPr>
          <p:cNvSpPr>
            <a:spLocks noGrp="1"/>
          </p:cNvSpPr>
          <p:nvPr>
            <p:ph type="title"/>
          </p:nvPr>
        </p:nvSpPr>
        <p:spPr>
          <a:xfrm>
            <a:off x="231648" y="586855"/>
            <a:ext cx="2758535" cy="3948569"/>
          </a:xfrm>
        </p:spPr>
        <p:txBody>
          <a:bodyPr anchor="b">
            <a:normAutofit/>
          </a:bodyPr>
          <a:lstStyle/>
          <a:p>
            <a:pPr algn="r"/>
            <a:r>
              <a:rPr lang="sv-SE" sz="2800" b="1" dirty="0">
                <a:solidFill>
                  <a:srgbClr val="FFCC00"/>
                </a:solidFill>
                <a:latin typeface="Calibri"/>
              </a:rPr>
              <a:t>Ekonomi och lagkassa</a:t>
            </a:r>
            <a:endParaRPr lang="sv-SE" sz="3200" dirty="0">
              <a:solidFill>
                <a:srgbClr val="FFFFFF"/>
              </a:solidFill>
            </a:endParaRPr>
          </a:p>
        </p:txBody>
      </p:sp>
      <p:sp>
        <p:nvSpPr>
          <p:cNvPr id="6" name="Platshållare för innehåll 5">
            <a:extLst>
              <a:ext uri="{FF2B5EF4-FFF2-40B4-BE49-F238E27FC236}">
                <a16:creationId xmlns:a16="http://schemas.microsoft.com/office/drawing/2014/main" id="{745D5C48-1C34-2260-F50D-B050AB2B7D56}"/>
              </a:ext>
            </a:extLst>
          </p:cNvPr>
          <p:cNvSpPr>
            <a:spLocks noGrp="1"/>
          </p:cNvSpPr>
          <p:nvPr>
            <p:ph idx="1"/>
          </p:nvPr>
        </p:nvSpPr>
        <p:spPr>
          <a:xfrm>
            <a:off x="3607694" y="649480"/>
            <a:ext cx="4916510" cy="5546047"/>
          </a:xfrm>
        </p:spPr>
        <p:txBody>
          <a:bodyPr anchor="ctr">
            <a:normAutofit/>
          </a:bodyPr>
          <a:lstStyle/>
          <a:p>
            <a:r>
              <a:rPr lang="sv-SE" sz="2000" b="1" dirty="0">
                <a:solidFill>
                  <a:schemeClr val="bg1"/>
                </a:solidFill>
              </a:rPr>
              <a:t>Status på lagkassa: 12 641kr</a:t>
            </a:r>
          </a:p>
          <a:p>
            <a:r>
              <a:rPr lang="sv-SE" sz="2000" b="1" dirty="0">
                <a:solidFill>
                  <a:schemeClr val="bg1"/>
                </a:solidFill>
              </a:rPr>
              <a:t>Sponsorer? Tips eller förslag mottages. Stort som smått.</a:t>
            </a:r>
          </a:p>
          <a:p>
            <a:r>
              <a:rPr lang="sv-SE" sz="2000" b="1" dirty="0">
                <a:solidFill>
                  <a:schemeClr val="bg1"/>
                </a:solidFill>
              </a:rPr>
              <a:t>Försäljning? Aktiviteter för att bygga upp lagkassan</a:t>
            </a:r>
          </a:p>
          <a:p>
            <a:r>
              <a:rPr lang="sv-SE" sz="2000" b="1" dirty="0">
                <a:solidFill>
                  <a:schemeClr val="bg1"/>
                </a:solidFill>
              </a:rPr>
              <a:t>Inköp av </a:t>
            </a:r>
            <a:r>
              <a:rPr lang="sv-SE" sz="2000" b="1" dirty="0" err="1">
                <a:solidFill>
                  <a:schemeClr val="bg1"/>
                </a:solidFill>
              </a:rPr>
              <a:t>lagkläder</a:t>
            </a:r>
            <a:r>
              <a:rPr lang="sv-SE" sz="2000" b="1" dirty="0">
                <a:solidFill>
                  <a:schemeClr val="bg1"/>
                </a:solidFill>
              </a:rPr>
              <a:t> och </a:t>
            </a:r>
            <a:r>
              <a:rPr lang="sv-SE" sz="2000" b="1" dirty="0" err="1">
                <a:solidFill>
                  <a:schemeClr val="bg1"/>
                </a:solidFill>
              </a:rPr>
              <a:t>ev</a:t>
            </a:r>
            <a:r>
              <a:rPr lang="sv-SE" sz="2000" b="1" dirty="0">
                <a:solidFill>
                  <a:schemeClr val="bg1"/>
                </a:solidFill>
              </a:rPr>
              <a:t> tält/lagbänk/</a:t>
            </a:r>
            <a:r>
              <a:rPr lang="sv-SE" sz="2000" b="1" dirty="0" err="1">
                <a:solidFill>
                  <a:schemeClr val="bg1"/>
                </a:solidFill>
              </a:rPr>
              <a:t>vattenflaskehållare</a:t>
            </a:r>
            <a:r>
              <a:rPr lang="sv-SE" sz="2000" b="1" dirty="0">
                <a:solidFill>
                  <a:schemeClr val="bg1"/>
                </a:solidFill>
              </a:rPr>
              <a:t>?</a:t>
            </a:r>
          </a:p>
        </p:txBody>
      </p:sp>
    </p:spTree>
    <p:extLst>
      <p:ext uri="{BB962C8B-B14F-4D97-AF65-F5344CB8AC3E}">
        <p14:creationId xmlns:p14="http://schemas.microsoft.com/office/powerpoint/2010/main" val="35728874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1527</TotalTime>
  <Words>588</Words>
  <Application>Microsoft Office PowerPoint</Application>
  <PresentationFormat>Bildspel på skärmen (4:3)</PresentationFormat>
  <Paragraphs>49</Paragraphs>
  <Slides>11</Slides>
  <Notes>0</Notes>
  <HiddenSlides>0</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11</vt:i4>
      </vt:variant>
    </vt:vector>
  </HeadingPairs>
  <TitlesOfParts>
    <vt:vector size="14" baseType="lpstr">
      <vt:lpstr>Arial</vt:lpstr>
      <vt:lpstr>Calibri</vt:lpstr>
      <vt:lpstr>Office Theme</vt:lpstr>
      <vt:lpstr>PowerPoint-presentation</vt:lpstr>
      <vt:lpstr>Antal spelare och tränarbehov</vt:lpstr>
      <vt:lpstr>Lagledare och ev kassör</vt:lpstr>
      <vt:lpstr>Breddförening och kompisanda</vt:lpstr>
      <vt:lpstr>Förväntningar på tränare</vt:lpstr>
      <vt:lpstr>Förväntningar på föräldrar</vt:lpstr>
      <vt:lpstr>Förväntningar på barnen</vt:lpstr>
      <vt:lpstr>Årets mål och spelidé enligt föreningens spelarutvecklings-plan</vt:lpstr>
      <vt:lpstr>Ekonomi och lagkassa</vt:lpstr>
      <vt:lpstr>Poolspel 2025</vt:lpstr>
      <vt:lpstr>PowerPoint-presentation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Petter</cp:lastModifiedBy>
  <cp:revision>2</cp:revision>
  <dcterms:created xsi:type="dcterms:W3CDTF">2013-01-27T09:14:16Z</dcterms:created>
  <dcterms:modified xsi:type="dcterms:W3CDTF">2025-02-19T16:18:37Z</dcterms:modified>
  <cp:category/>
</cp:coreProperties>
</file>