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93" r:id="rId3"/>
    <p:sldId id="258" r:id="rId4"/>
    <p:sldId id="288" r:id="rId5"/>
    <p:sldId id="295" r:id="rId6"/>
    <p:sldId id="291" r:id="rId7"/>
    <p:sldId id="290" r:id="rId8"/>
    <p:sldId id="289" r:id="rId9"/>
    <p:sldId id="294" r:id="rId10"/>
    <p:sldId id="29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07" d="100"/>
          <a:sy n="107" d="100"/>
        </p:scale>
        <p:origin x="612" y="102"/>
      </p:cViewPr>
      <p:guideLst/>
    </p:cSldViewPr>
  </p:slideViewPr>
  <p:notesTextViewPr>
    <p:cViewPr>
      <p:scale>
        <a:sx n="1" d="1"/>
        <a:sy n="1" d="1"/>
      </p:scale>
      <p:origin x="0" y="0"/>
    </p:cViewPr>
  </p:notesTextViewPr>
  <p:sorterViewPr>
    <p:cViewPr>
      <p:scale>
        <a:sx n="100" d="100"/>
        <a:sy n="100" d="100"/>
      </p:scale>
      <p:origin x="0" y="-197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Rubrikbild">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sv-SE"/>
              <a:t>Klicka här för att ändra mall för rubrikformat</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a:t>Klicka här för att ändra mall för underrubrikformat</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34161837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el och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688761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 med beskrivning">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335438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nko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9485101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nkort för cit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744376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Sant eller falskt">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sv-SE"/>
              <a:t>Klicka här för att ändra mall för rubrikformat</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sv-SE"/>
              <a:t>Klicka här för att ändra format på bakgrundstexten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0141225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Vertical Text Placeholder 2"/>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extLst>
      <p:ext uri="{BB962C8B-B14F-4D97-AF65-F5344CB8AC3E}">
        <p14:creationId xmlns:p14="http://schemas.microsoft.com/office/powerpoint/2010/main" val="887609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sv-SE"/>
              <a:t>Klicka här för att ändra mall för rubrikformat</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1651487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idx="1"/>
          </p:nvPr>
        </p:nvSpPr>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8843263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sv-SE"/>
              <a:t>Klicka här för att ändra mall för rubrikformat</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a:t>Klicka här för att ändra format på bakgrundstexten</a:t>
            </a:r>
          </a:p>
        </p:txBody>
      </p:sp>
      <p:sp>
        <p:nvSpPr>
          <p:cNvPr id="4" name="Date Placeholder 3"/>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259170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a:t>Klicka här för att ändra mall för rubrikformat</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2/17/2026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34906461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sv-SE"/>
              <a:t>Klicka här för att ändra mall för rubrikformat</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21851551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sv-SE"/>
              <a:t>Klicka här för att ändra mall för rubrikformat</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5724928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2/17/2026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extLst>
      <p:ext uri="{BB962C8B-B14F-4D97-AF65-F5344CB8AC3E}">
        <p14:creationId xmlns:p14="http://schemas.microsoft.com/office/powerpoint/2010/main" val="457333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sv-SE"/>
              <a:t>Klicka här för att ändra mall för rubrikformat</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sv-SE"/>
              <a:t>Klicka här för att ändra format på bakgrundstexten</a:t>
            </a:r>
          </a:p>
        </p:txBody>
      </p:sp>
      <p:sp>
        <p:nvSpPr>
          <p:cNvPr id="5" name="Date Placeholder 4"/>
          <p:cNvSpPr>
            <a:spLocks noGrp="1"/>
          </p:cNvSpPr>
          <p:nvPr>
            <p:ph type="dt" sz="half" idx="10"/>
          </p:nvPr>
        </p:nvSpPr>
        <p:spPr/>
        <p:txBody>
          <a:bodyPr/>
          <a:lstStyle/>
          <a:p>
            <a:fld id="{42A54C80-263E-416B-A8E0-580EDEADCBDC}" type="datetimeFigureOut">
              <a:rPr lang="en-US" dirty="0"/>
              <a:t>2/17/2026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extLst>
      <p:ext uri="{BB962C8B-B14F-4D97-AF65-F5344CB8AC3E}">
        <p14:creationId xmlns:p14="http://schemas.microsoft.com/office/powerpoint/2010/main" val="512141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sv-SE"/>
              <a:t>Klicka här för att ändra mall för rubrikformat</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sv-SE"/>
              <a:t>Klicka på ikonen för att lägga till en bild</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a:t>Klicka här för att ändra format på bakgrundstexten</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2/17/2026</a:t>
            </a:fld>
            <a:endParaRPr lang="en-US" dirty="0"/>
          </a:p>
        </p:txBody>
      </p:sp>
    </p:spTree>
    <p:extLst>
      <p:ext uri="{BB962C8B-B14F-4D97-AF65-F5344CB8AC3E}">
        <p14:creationId xmlns:p14="http://schemas.microsoft.com/office/powerpoint/2010/main" val="8496293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sv-SE"/>
              <a:t>Klicka här för att ändra mall för rubrikformat</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2/17/2026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extLst>
      <p:ext uri="{BB962C8B-B14F-4D97-AF65-F5344CB8AC3E}">
        <p14:creationId xmlns:p14="http://schemas.microsoft.com/office/powerpoint/2010/main" val="23145651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1" name="Straight Connector 10">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483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3" name="Straight Connector 12">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67175"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58764"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7"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680730"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19" name="Isosceles Triangle 18">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9621"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1"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11788"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3" name="Isosceles Triangle 22">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448954"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sv-SE"/>
          </a:p>
        </p:txBody>
      </p:sp>
      <p:sp>
        <p:nvSpPr>
          <p:cNvPr id="25" name="Freeform: Shape 24">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6287"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ubrik 1">
            <a:extLst>
              <a:ext uri="{FF2B5EF4-FFF2-40B4-BE49-F238E27FC236}">
                <a16:creationId xmlns:a16="http://schemas.microsoft.com/office/drawing/2014/main" id="{7D21C785-5FC1-41C8-A645-7A62A726BC17}"/>
              </a:ext>
            </a:extLst>
          </p:cNvPr>
          <p:cNvSpPr>
            <a:spLocks noGrp="1"/>
          </p:cNvSpPr>
          <p:nvPr>
            <p:ph type="ctrTitle"/>
          </p:nvPr>
        </p:nvSpPr>
        <p:spPr>
          <a:xfrm>
            <a:off x="4419136" y="1020871"/>
            <a:ext cx="6960759" cy="2849671"/>
          </a:xfrm>
        </p:spPr>
        <p:txBody>
          <a:bodyPr>
            <a:normAutofit/>
          </a:bodyPr>
          <a:lstStyle/>
          <a:p>
            <a:pPr algn="l"/>
            <a:r>
              <a:rPr lang="sv-SE" sz="6000" dirty="0">
                <a:solidFill>
                  <a:schemeClr val="tx1"/>
                </a:solidFill>
                <a:latin typeface="Calibri Light" panose="020F0302020204030204" pitchFamily="34" charset="0"/>
                <a:cs typeface="Calibri Light" panose="020F0302020204030204" pitchFamily="34" charset="0"/>
              </a:rPr>
              <a:t>Ledarmöte</a:t>
            </a:r>
            <a:br>
              <a:rPr lang="sv-SE" sz="6000" dirty="0">
                <a:solidFill>
                  <a:schemeClr val="tx1"/>
                </a:solidFill>
                <a:latin typeface="Calibri Light" panose="020F0302020204030204" pitchFamily="34" charset="0"/>
                <a:cs typeface="Calibri Light" panose="020F0302020204030204" pitchFamily="34" charset="0"/>
              </a:rPr>
            </a:br>
            <a:r>
              <a:rPr lang="sv-SE" sz="6000" dirty="0">
                <a:solidFill>
                  <a:schemeClr val="tx1"/>
                </a:solidFill>
                <a:latin typeface="Calibri Light" panose="020F0302020204030204" pitchFamily="34" charset="0"/>
                <a:cs typeface="Calibri Light" panose="020F0302020204030204" pitchFamily="34" charset="0"/>
              </a:rPr>
              <a:t>IK ODEN </a:t>
            </a:r>
            <a:endParaRPr lang="sv-SE" sz="6000" dirty="0">
              <a:solidFill>
                <a:srgbClr val="FFFFFF"/>
              </a:solidFill>
            </a:endParaRPr>
          </a:p>
        </p:txBody>
      </p:sp>
      <p:sp>
        <p:nvSpPr>
          <p:cNvPr id="3" name="Underrubrik 2">
            <a:extLst>
              <a:ext uri="{FF2B5EF4-FFF2-40B4-BE49-F238E27FC236}">
                <a16:creationId xmlns:a16="http://schemas.microsoft.com/office/drawing/2014/main" id="{0119D365-E8A8-4964-9FC5-CCCB59A7A319}"/>
              </a:ext>
            </a:extLst>
          </p:cNvPr>
          <p:cNvSpPr>
            <a:spLocks noGrp="1"/>
          </p:cNvSpPr>
          <p:nvPr>
            <p:ph type="subTitle" idx="1"/>
          </p:nvPr>
        </p:nvSpPr>
        <p:spPr>
          <a:xfrm>
            <a:off x="4456386" y="3962088"/>
            <a:ext cx="6203795" cy="1186108"/>
          </a:xfrm>
        </p:spPr>
        <p:txBody>
          <a:bodyPr>
            <a:normAutofit/>
          </a:bodyPr>
          <a:lstStyle/>
          <a:p>
            <a:pPr algn="l"/>
            <a:r>
              <a:rPr lang="sv-SE" dirty="0">
                <a:latin typeface="Calibri Light" panose="020F0302020204030204" pitchFamily="34" charset="0"/>
                <a:cs typeface="Calibri Light" panose="020F0302020204030204" pitchFamily="34" charset="0"/>
              </a:rPr>
              <a:t>17 februari 2026</a:t>
            </a:r>
            <a:br>
              <a:rPr lang="sv-SE" dirty="0">
                <a:solidFill>
                  <a:srgbClr val="FFFFFF">
                    <a:alpha val="70000"/>
                  </a:srgbClr>
                </a:solidFill>
                <a:latin typeface="Calibri Light" panose="020F0302020204030204" pitchFamily="34" charset="0"/>
                <a:cs typeface="Calibri Light" panose="020F0302020204030204" pitchFamily="34" charset="0"/>
              </a:rPr>
            </a:br>
            <a:r>
              <a:rPr lang="sv-SE" dirty="0">
                <a:solidFill>
                  <a:srgbClr val="FFFFFF">
                    <a:alpha val="70000"/>
                  </a:srgbClr>
                </a:solidFill>
                <a:latin typeface="Calibri Light" panose="020F0302020204030204" pitchFamily="34" charset="0"/>
                <a:cs typeface="Calibri Light" panose="020F0302020204030204" pitchFamily="34" charset="0"/>
              </a:rPr>
              <a:t>Brandthovda IP</a:t>
            </a:r>
          </a:p>
        </p:txBody>
      </p:sp>
      <p:sp>
        <p:nvSpPr>
          <p:cNvPr id="27" name="Isosceles Triangle 26">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062562"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Google Shape;93;p1">
            <a:extLst>
              <a:ext uri="{FF2B5EF4-FFF2-40B4-BE49-F238E27FC236}">
                <a16:creationId xmlns:a16="http://schemas.microsoft.com/office/drawing/2014/main" id="{C6D2AEED-4F04-42C0-B3B0-D47ED4FC1169}"/>
              </a:ext>
            </a:extLst>
          </p:cNvPr>
          <p:cNvPicPr preferRelativeResize="0"/>
          <p:nvPr/>
        </p:nvPicPr>
        <p:blipFill rotWithShape="1">
          <a:blip r:embed="rId2">
            <a:alphaModFix/>
          </a:blip>
          <a:srcRect l="23620" r="25291"/>
          <a:stretch/>
        </p:blipFill>
        <p:spPr>
          <a:xfrm>
            <a:off x="455102" y="5723206"/>
            <a:ext cx="691098" cy="757536"/>
          </a:xfrm>
          <a:prstGeom prst="rect">
            <a:avLst/>
          </a:prstGeom>
          <a:noFill/>
          <a:ln>
            <a:noFill/>
          </a:ln>
        </p:spPr>
      </p:pic>
      <p:pic>
        <p:nvPicPr>
          <p:cNvPr id="16" name="Picture 60">
            <a:extLst>
              <a:ext uri="{FF2B5EF4-FFF2-40B4-BE49-F238E27FC236}">
                <a16:creationId xmlns:a16="http://schemas.microsoft.com/office/drawing/2014/main" id="{BC7EBD24-235A-4E0D-A789-70428649ACE4}"/>
              </a:ext>
            </a:extLst>
          </p:cNvPr>
          <p:cNvPicPr/>
          <p:nvPr/>
        </p:nvPicPr>
        <p:blipFill>
          <a:blip r:embed="rId3"/>
          <a:stretch>
            <a:fillRect/>
          </a:stretch>
        </p:blipFill>
        <p:spPr>
          <a:xfrm>
            <a:off x="188189" y="4772440"/>
            <a:ext cx="1872208" cy="1901531"/>
          </a:xfrm>
          <a:prstGeom prst="rect">
            <a:avLst/>
          </a:prstGeom>
        </p:spPr>
      </p:pic>
    </p:spTree>
    <p:extLst>
      <p:ext uri="{BB962C8B-B14F-4D97-AF65-F5344CB8AC3E}">
        <p14:creationId xmlns:p14="http://schemas.microsoft.com/office/powerpoint/2010/main" val="390850849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AD799-09EF-1F28-719D-3F07459C1096}"/>
              </a:ext>
            </a:extLst>
          </p:cNvPr>
          <p:cNvSpPr>
            <a:spLocks noGrp="1"/>
          </p:cNvSpPr>
          <p:nvPr>
            <p:ph type="title"/>
          </p:nvPr>
        </p:nvSpPr>
        <p:spPr>
          <a:xfrm>
            <a:off x="3989877" y="2334883"/>
            <a:ext cx="2540319" cy="917275"/>
          </a:xfrm>
        </p:spPr>
        <p:txBody>
          <a:bodyPr/>
          <a:lstStyle/>
          <a:p>
            <a:r>
              <a:rPr lang="sv-SE" dirty="0"/>
              <a:t>Frågor?</a:t>
            </a:r>
          </a:p>
        </p:txBody>
      </p:sp>
    </p:spTree>
    <p:extLst>
      <p:ext uri="{BB962C8B-B14F-4D97-AF65-F5344CB8AC3E}">
        <p14:creationId xmlns:p14="http://schemas.microsoft.com/office/powerpoint/2010/main" val="23072668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7B4DF-0E97-A47A-91E0-0C699FC1C173}"/>
              </a:ext>
            </a:extLst>
          </p:cNvPr>
          <p:cNvSpPr>
            <a:spLocks noGrp="1"/>
          </p:cNvSpPr>
          <p:nvPr>
            <p:ph type="title"/>
          </p:nvPr>
        </p:nvSpPr>
        <p:spPr>
          <a:xfrm>
            <a:off x="2333606" y="592347"/>
            <a:ext cx="5507806" cy="1320800"/>
          </a:xfrm>
        </p:spPr>
        <p:txBody>
          <a:bodyPr>
            <a:noAutofit/>
          </a:bodyPr>
          <a:lstStyle/>
          <a:p>
            <a:r>
              <a:rPr lang="sv-SE" sz="9600" dirty="0">
                <a:solidFill>
                  <a:schemeClr val="accent1">
                    <a:lumMod val="75000"/>
                  </a:schemeClr>
                </a:solidFill>
              </a:rPr>
              <a:t>Välkomna</a:t>
            </a:r>
          </a:p>
        </p:txBody>
      </p:sp>
      <p:sp>
        <p:nvSpPr>
          <p:cNvPr id="3" name="Content Placeholder 2">
            <a:extLst>
              <a:ext uri="{FF2B5EF4-FFF2-40B4-BE49-F238E27FC236}">
                <a16:creationId xmlns:a16="http://schemas.microsoft.com/office/drawing/2014/main" id="{D591ACC8-B68E-840A-1F4B-FC4CBA355AD0}"/>
              </a:ext>
            </a:extLst>
          </p:cNvPr>
          <p:cNvSpPr>
            <a:spLocks noGrp="1"/>
          </p:cNvSpPr>
          <p:nvPr>
            <p:ph idx="1"/>
          </p:nvPr>
        </p:nvSpPr>
        <p:spPr>
          <a:xfrm>
            <a:off x="2764926" y="2358997"/>
            <a:ext cx="3679006" cy="988053"/>
          </a:xfrm>
        </p:spPr>
        <p:txBody>
          <a:bodyPr>
            <a:normAutofit/>
          </a:bodyPr>
          <a:lstStyle/>
          <a:p>
            <a:pPr marL="0" indent="0">
              <a:buNone/>
            </a:pPr>
            <a:r>
              <a:rPr lang="sv-SE" dirty="0">
                <a:latin typeface="Calibri Light" panose="020F0302020204030204" pitchFamily="34" charset="0"/>
                <a:ea typeface="Calibri Light" panose="020F0302020204030204" pitchFamily="34" charset="0"/>
                <a:cs typeface="Calibri Light" panose="020F0302020204030204" pitchFamily="34" charset="0"/>
              </a:rPr>
              <a:t>Presentation</a:t>
            </a:r>
          </a:p>
          <a:p>
            <a:pPr marL="0" indent="0">
              <a:buNone/>
            </a:pPr>
            <a:r>
              <a:rPr lang="sv-SE" dirty="0">
                <a:latin typeface="Calibri Light" panose="020F0302020204030204" pitchFamily="34" charset="0"/>
                <a:ea typeface="Calibri Light" panose="020F0302020204030204" pitchFamily="34" charset="0"/>
                <a:cs typeface="Calibri Light" panose="020F0302020204030204" pitchFamily="34" charset="0"/>
              </a:rPr>
              <a:t>Vem är du och vilket lag tillhör du?</a:t>
            </a:r>
          </a:p>
        </p:txBody>
      </p:sp>
    </p:spTree>
    <p:extLst>
      <p:ext uri="{BB962C8B-B14F-4D97-AF65-F5344CB8AC3E}">
        <p14:creationId xmlns:p14="http://schemas.microsoft.com/office/powerpoint/2010/main" val="1082613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19F23D6-8657-4AA2-8E5C-56348BADBAA1}"/>
              </a:ext>
            </a:extLst>
          </p:cNvPr>
          <p:cNvSpPr>
            <a:spLocks noGrp="1"/>
          </p:cNvSpPr>
          <p:nvPr>
            <p:ph type="title"/>
          </p:nvPr>
        </p:nvSpPr>
        <p:spPr/>
        <p:txBody>
          <a:bodyPr>
            <a:normAutofit/>
          </a:bodyPr>
          <a:lstStyle/>
          <a:p>
            <a:r>
              <a:rPr lang="sv-SE" sz="4000" b="1" dirty="0">
                <a:solidFill>
                  <a:schemeClr val="accent1">
                    <a:lumMod val="75000"/>
                  </a:schemeClr>
                </a:solidFill>
                <a:latin typeface="Calibri Light" panose="020F0302020204030204" pitchFamily="34" charset="0"/>
                <a:cs typeface="Calibri Light" panose="020F0302020204030204" pitchFamily="34" charset="0"/>
              </a:rPr>
              <a:t>Agenda</a:t>
            </a:r>
            <a:endParaRPr lang="sv-SE" sz="4000" b="1" dirty="0">
              <a:solidFill>
                <a:schemeClr val="accent1">
                  <a:lumMod val="75000"/>
                </a:schemeClr>
              </a:solidFill>
            </a:endParaRPr>
          </a:p>
        </p:txBody>
      </p:sp>
      <p:sp>
        <p:nvSpPr>
          <p:cNvPr id="3" name="Platshållare för innehåll 2">
            <a:extLst>
              <a:ext uri="{FF2B5EF4-FFF2-40B4-BE49-F238E27FC236}">
                <a16:creationId xmlns:a16="http://schemas.microsoft.com/office/drawing/2014/main" id="{1BAA7D71-1689-4D82-A80B-1ECF1A2C07CA}"/>
              </a:ext>
            </a:extLst>
          </p:cNvPr>
          <p:cNvSpPr>
            <a:spLocks noGrp="1"/>
          </p:cNvSpPr>
          <p:nvPr>
            <p:ph idx="1"/>
          </p:nvPr>
        </p:nvSpPr>
        <p:spPr>
          <a:xfrm>
            <a:off x="677334" y="1624084"/>
            <a:ext cx="8596668" cy="4187089"/>
          </a:xfrm>
        </p:spPr>
        <p:txBody>
          <a:bodyPr>
            <a:normAutofit/>
          </a:bodyPr>
          <a:lstStyle/>
          <a:p>
            <a:r>
              <a:rPr lang="sv-SE" sz="2500" dirty="0">
                <a:solidFill>
                  <a:schemeClr val="tx1"/>
                </a:solidFill>
                <a:latin typeface="Calibri Light" panose="020F0302020204030204" pitchFamily="34" charset="0"/>
                <a:cs typeface="Calibri Light" panose="020F0302020204030204" pitchFamily="34" charset="0"/>
              </a:rPr>
              <a:t>Ledarmöten</a:t>
            </a:r>
          </a:p>
          <a:p>
            <a:r>
              <a:rPr lang="sv-SE" sz="2500" dirty="0">
                <a:solidFill>
                  <a:schemeClr val="tx1"/>
                </a:solidFill>
                <a:latin typeface="Calibri Light" panose="020F0302020204030204" pitchFamily="34" charset="0"/>
                <a:cs typeface="Calibri Light" panose="020F0302020204030204" pitchFamily="34" charset="0"/>
              </a:rPr>
              <a:t>Brandthovda IP - ombyggnation</a:t>
            </a:r>
          </a:p>
          <a:p>
            <a:r>
              <a:rPr lang="sv-SE" sz="2500" dirty="0">
                <a:solidFill>
                  <a:schemeClr val="tx1"/>
                </a:solidFill>
                <a:latin typeface="Calibri Light" panose="020F0302020204030204" pitchFamily="34" charset="0"/>
                <a:cs typeface="Calibri Light" panose="020F0302020204030204" pitchFamily="34" charset="0"/>
              </a:rPr>
              <a:t>Ledarsidan på laget.se</a:t>
            </a:r>
          </a:p>
          <a:p>
            <a:r>
              <a:rPr lang="sv-SE" sz="2500" dirty="0">
                <a:solidFill>
                  <a:schemeClr val="tx1"/>
                </a:solidFill>
                <a:latin typeface="Calibri Light" panose="020F0302020204030204" pitchFamily="34" charset="0"/>
                <a:cs typeface="Calibri Light" panose="020F0302020204030204" pitchFamily="34" charset="0"/>
              </a:rPr>
              <a:t>Inför vårsäsongen </a:t>
            </a:r>
          </a:p>
          <a:p>
            <a:r>
              <a:rPr lang="sv-SE" sz="2500" dirty="0">
                <a:solidFill>
                  <a:schemeClr val="tx1"/>
                </a:solidFill>
                <a:latin typeface="Calibri Light" panose="020F0302020204030204" pitchFamily="34" charset="0"/>
                <a:cs typeface="Calibri Light" panose="020F0302020204030204" pitchFamily="34" charset="0"/>
              </a:rPr>
              <a:t>Seriespel och poolspel</a:t>
            </a:r>
          </a:p>
          <a:p>
            <a:r>
              <a:rPr lang="sv-SE" sz="2500" dirty="0">
                <a:solidFill>
                  <a:schemeClr val="tx1"/>
                </a:solidFill>
                <a:latin typeface="Calibri Light" panose="020F0302020204030204" pitchFamily="34" charset="0"/>
                <a:cs typeface="Calibri Light" panose="020F0302020204030204" pitchFamily="34" charset="0"/>
              </a:rPr>
              <a:t>Övriga frågor</a:t>
            </a:r>
          </a:p>
          <a:p>
            <a:pPr marL="0" indent="0">
              <a:buNone/>
            </a:pPr>
            <a:endParaRPr lang="sv-SE" sz="2500" dirty="0">
              <a:solidFill>
                <a:schemeClr val="tx1"/>
              </a:solidFill>
              <a:latin typeface="Calibri Light" panose="020F0302020204030204" pitchFamily="34" charset="0"/>
              <a:cs typeface="Calibri Light" panose="020F0302020204030204" pitchFamily="34" charset="0"/>
            </a:endParaRPr>
          </a:p>
          <a:p>
            <a:endParaRPr lang="sv-SE" sz="2500" dirty="0">
              <a:solidFill>
                <a:schemeClr val="tx1"/>
              </a:solidFill>
              <a:latin typeface="Calibri Light" panose="020F0302020204030204" pitchFamily="34" charset="0"/>
              <a:cs typeface="Calibri Light" panose="020F0302020204030204" pitchFamily="34" charset="0"/>
            </a:endParaRPr>
          </a:p>
          <a:p>
            <a:endParaRPr lang="sv-SE" sz="2500" dirty="0">
              <a:solidFill>
                <a:schemeClr val="tx1"/>
              </a:solidFill>
              <a:latin typeface="Calibri Light" panose="020F0302020204030204" pitchFamily="34" charset="0"/>
              <a:cs typeface="Calibri Light" panose="020F0302020204030204" pitchFamily="34" charset="0"/>
            </a:endParaRPr>
          </a:p>
          <a:p>
            <a:pPr marL="0" indent="0">
              <a:buClr>
                <a:schemeClr val="accent2">
                  <a:lumMod val="75000"/>
                </a:schemeClr>
              </a:buClr>
              <a:buNone/>
            </a:pPr>
            <a:endParaRPr lang="sv-SE" dirty="0">
              <a:solidFill>
                <a:schemeClr val="tx1"/>
              </a:solidFill>
            </a:endParaRPr>
          </a:p>
        </p:txBody>
      </p:sp>
    </p:spTree>
    <p:extLst>
      <p:ext uri="{BB962C8B-B14F-4D97-AF65-F5344CB8AC3E}">
        <p14:creationId xmlns:p14="http://schemas.microsoft.com/office/powerpoint/2010/main" val="1137128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8B721CB-D63E-4217-95DF-F58B233033CB}"/>
              </a:ext>
            </a:extLst>
          </p:cNvPr>
          <p:cNvSpPr>
            <a:spLocks noGrp="1"/>
          </p:cNvSpPr>
          <p:nvPr>
            <p:ph type="title"/>
          </p:nvPr>
        </p:nvSpPr>
        <p:spPr>
          <a:xfrm>
            <a:off x="677334" y="609600"/>
            <a:ext cx="8596668" cy="831011"/>
          </a:xfrm>
        </p:spPr>
        <p:txBody>
          <a:bodyPr>
            <a:normAutofit fontScale="90000"/>
          </a:bodyPr>
          <a:lstStyle/>
          <a:p>
            <a:r>
              <a:rPr lang="sv-SE" sz="4000" b="1" dirty="0">
                <a:solidFill>
                  <a:schemeClr val="accent1">
                    <a:lumMod val="75000"/>
                  </a:schemeClr>
                </a:solidFill>
                <a:latin typeface="Calibri Light" panose="020F0302020204030204" pitchFamily="34" charset="0"/>
                <a:cs typeface="Calibri Light" panose="020F0302020204030204" pitchFamily="34" charset="0"/>
              </a:rPr>
              <a:t>Ledarmöten – Varför har vi dom?</a:t>
            </a:r>
            <a:br>
              <a:rPr lang="sv-SE" dirty="0">
                <a:solidFill>
                  <a:schemeClr val="tx1"/>
                </a:solidFill>
                <a:latin typeface="Calibri Light" panose="020F0302020204030204" pitchFamily="34" charset="0"/>
                <a:cs typeface="Calibri Light" panose="020F0302020204030204" pitchFamily="34" charset="0"/>
              </a:rPr>
            </a:br>
            <a:br>
              <a:rPr lang="sv-SE" b="1" dirty="0">
                <a:solidFill>
                  <a:schemeClr val="tx1"/>
                </a:solidFill>
                <a:latin typeface="Calibri Light" panose="020F0302020204030204" pitchFamily="34" charset="0"/>
                <a:cs typeface="Calibri Light" panose="020F0302020204030204" pitchFamily="34" charset="0"/>
              </a:rPr>
            </a:br>
            <a:endParaRPr lang="sv-SE" dirty="0"/>
          </a:p>
        </p:txBody>
      </p:sp>
      <p:sp>
        <p:nvSpPr>
          <p:cNvPr id="3" name="Platshållare för innehåll 2">
            <a:extLst>
              <a:ext uri="{FF2B5EF4-FFF2-40B4-BE49-F238E27FC236}">
                <a16:creationId xmlns:a16="http://schemas.microsoft.com/office/drawing/2014/main" id="{3B59AE37-A479-4757-A9A6-4C7D1083A71A}"/>
              </a:ext>
            </a:extLst>
          </p:cNvPr>
          <p:cNvSpPr>
            <a:spLocks noGrp="1"/>
          </p:cNvSpPr>
          <p:nvPr>
            <p:ph idx="1"/>
          </p:nvPr>
        </p:nvSpPr>
        <p:spPr>
          <a:xfrm>
            <a:off x="677334" y="1776531"/>
            <a:ext cx="8596668" cy="4471869"/>
          </a:xfrm>
        </p:spPr>
        <p:txBody>
          <a:bodyPr>
            <a:normAutofit/>
          </a:bodyPr>
          <a:lstStyle/>
          <a:p>
            <a:pPr marL="0" lvl="0" indent="0">
              <a:buNone/>
            </a:pPr>
            <a:r>
              <a:rPr lang="sv-SE" dirty="0">
                <a:solidFill>
                  <a:schemeClr val="tx1"/>
                </a:solidFill>
                <a:latin typeface="Calibri Light" panose="020F0302020204030204" pitchFamily="34" charset="0"/>
                <a:cs typeface="Calibri Light" panose="020F0302020204030204" pitchFamily="34" charset="0"/>
              </a:rPr>
              <a:t>Ledarmöten är till för att dels informera ledarna om vad som händer i klubben och dels för att få till ett närmare samarbete mellan ledare och olika lag. </a:t>
            </a:r>
          </a:p>
          <a:p>
            <a:pPr marL="0" lvl="0" indent="0">
              <a:buNone/>
            </a:pPr>
            <a:r>
              <a:rPr lang="sv-SE" dirty="0">
                <a:solidFill>
                  <a:schemeClr val="tx1"/>
                </a:solidFill>
                <a:latin typeface="Calibri Light" panose="020F0302020204030204" pitchFamily="34" charset="0"/>
                <a:cs typeface="Calibri Light" panose="020F0302020204030204" pitchFamily="34" charset="0"/>
              </a:rPr>
              <a:t>Som ledare i IK Oden så har vi ett ansvar att utbilda våra spelare. För att lyckas så bra som möjligt med det behöver vi hjälpa varandra. </a:t>
            </a:r>
          </a:p>
          <a:p>
            <a:pPr marL="0" lvl="0" indent="0">
              <a:buNone/>
            </a:pPr>
            <a:endParaRPr lang="sv-SE" dirty="0">
              <a:solidFill>
                <a:schemeClr val="tx1"/>
              </a:solidFill>
              <a:latin typeface="Calibri Light" panose="020F0302020204030204" pitchFamily="34" charset="0"/>
              <a:cs typeface="Calibri Light" panose="020F0302020204030204" pitchFamily="34" charset="0"/>
            </a:endParaRPr>
          </a:p>
          <a:p>
            <a:r>
              <a:rPr lang="sv-SE" dirty="0">
                <a:solidFill>
                  <a:schemeClr val="tx1"/>
                </a:solidFill>
                <a:latin typeface="Calibri Light" panose="020F0302020204030204" pitchFamily="34" charset="0"/>
                <a:cs typeface="Calibri Light" panose="020F0302020204030204" pitchFamily="34" charset="0"/>
              </a:rPr>
              <a:t>Information från klubben.</a:t>
            </a:r>
          </a:p>
          <a:p>
            <a:r>
              <a:rPr lang="sv-SE" dirty="0">
                <a:solidFill>
                  <a:schemeClr val="tx1"/>
                </a:solidFill>
                <a:latin typeface="Calibri Light" panose="020F0302020204030204" pitchFamily="34" charset="0"/>
                <a:cs typeface="Calibri Light" panose="020F0302020204030204" pitchFamily="34" charset="0"/>
              </a:rPr>
              <a:t>Tips och råd till varandra för att lyckas med fotbollsutbildningen för våra spelare. </a:t>
            </a:r>
          </a:p>
          <a:p>
            <a:pPr lvl="0"/>
            <a:r>
              <a:rPr lang="sv-SE" dirty="0">
                <a:solidFill>
                  <a:schemeClr val="tx1"/>
                </a:solidFill>
                <a:latin typeface="Calibri Light" panose="020F0302020204030204" pitchFamily="34" charset="0"/>
                <a:cs typeface="Calibri Light" panose="020F0302020204030204" pitchFamily="34" charset="0"/>
              </a:rPr>
              <a:t>Lyfta frågor gällande spelsystem, träningsupplägg, övningar med mera. </a:t>
            </a:r>
          </a:p>
          <a:p>
            <a:pPr lvl="0"/>
            <a:r>
              <a:rPr lang="sv-SE" dirty="0">
                <a:solidFill>
                  <a:schemeClr val="tx1"/>
                </a:solidFill>
                <a:latin typeface="Calibri Light" panose="020F0302020204030204" pitchFamily="34" charset="0"/>
                <a:cs typeface="Calibri Light" panose="020F0302020204030204" pitchFamily="34" charset="0"/>
              </a:rPr>
              <a:t>Använda oss utav övningarna som finns på laget.se</a:t>
            </a:r>
          </a:p>
          <a:p>
            <a:pPr lvl="0"/>
            <a:r>
              <a:rPr lang="sv-SE" dirty="0">
                <a:solidFill>
                  <a:schemeClr val="tx1"/>
                </a:solidFill>
                <a:latin typeface="Calibri Light" panose="020F0302020204030204" pitchFamily="34" charset="0"/>
                <a:cs typeface="Calibri Light" panose="020F0302020204030204" pitchFamily="34" charset="0"/>
              </a:rPr>
              <a:t>Bjuda in/ erbjuda besök på varandras träningar för inspiration och idéer. </a:t>
            </a:r>
          </a:p>
          <a:p>
            <a:pPr lvl="0"/>
            <a:r>
              <a:rPr lang="sv-SE" dirty="0">
                <a:solidFill>
                  <a:schemeClr val="tx1"/>
                </a:solidFill>
                <a:latin typeface="Calibri Light" panose="020F0302020204030204" pitchFamily="34" charset="0"/>
                <a:cs typeface="Calibri Light" panose="020F0302020204030204" pitchFamily="34" charset="0"/>
              </a:rPr>
              <a:t>Informera de andra ledarna i laget om vad som har tagits upp på mötet.</a:t>
            </a:r>
          </a:p>
          <a:p>
            <a:endParaRPr lang="sv-SE" dirty="0">
              <a:solidFill>
                <a:schemeClr val="tx1"/>
              </a:solidFill>
            </a:endParaRPr>
          </a:p>
        </p:txBody>
      </p:sp>
    </p:spTree>
    <p:extLst>
      <p:ext uri="{BB962C8B-B14F-4D97-AF65-F5344CB8AC3E}">
        <p14:creationId xmlns:p14="http://schemas.microsoft.com/office/powerpoint/2010/main" val="1254911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CB704-6534-28DE-8BB0-7C452E650DDC}"/>
              </a:ext>
            </a:extLst>
          </p:cNvPr>
          <p:cNvSpPr>
            <a:spLocks noGrp="1"/>
          </p:cNvSpPr>
          <p:nvPr>
            <p:ph type="title"/>
          </p:nvPr>
        </p:nvSpPr>
        <p:spPr>
          <a:xfrm>
            <a:off x="677334" y="989163"/>
            <a:ext cx="8596668" cy="848263"/>
          </a:xfrm>
        </p:spPr>
        <p:txBody>
          <a:bodyPr/>
          <a:lstStyle/>
          <a:p>
            <a:r>
              <a:rPr lang="sv-SE" b="1" dirty="0">
                <a:solidFill>
                  <a:schemeClr val="accent1">
                    <a:lumMod val="75000"/>
                  </a:schemeClr>
                </a:solidFill>
                <a:latin typeface="Calibri Light" panose="020F0302020204030204" pitchFamily="34" charset="0"/>
                <a:ea typeface="Calibri Light" panose="020F0302020204030204" pitchFamily="34" charset="0"/>
                <a:cs typeface="Calibri Light" panose="020F0302020204030204" pitchFamily="34" charset="0"/>
              </a:rPr>
              <a:t>Brandthovda IP - ombyggnation</a:t>
            </a:r>
          </a:p>
        </p:txBody>
      </p:sp>
      <p:sp>
        <p:nvSpPr>
          <p:cNvPr id="3" name="Content Placeholder 2">
            <a:extLst>
              <a:ext uri="{FF2B5EF4-FFF2-40B4-BE49-F238E27FC236}">
                <a16:creationId xmlns:a16="http://schemas.microsoft.com/office/drawing/2014/main" id="{CCABADD8-0973-5AB6-D109-CCEBDEBFCA32}"/>
              </a:ext>
            </a:extLst>
          </p:cNvPr>
          <p:cNvSpPr>
            <a:spLocks noGrp="1"/>
          </p:cNvSpPr>
          <p:nvPr>
            <p:ph idx="1"/>
          </p:nvPr>
        </p:nvSpPr>
        <p:spPr>
          <a:xfrm>
            <a:off x="677334" y="2160590"/>
            <a:ext cx="8596668" cy="487720"/>
          </a:xfrm>
        </p:spPr>
        <p:txBody>
          <a:bodyPr/>
          <a:lstStyle/>
          <a:p>
            <a:pPr marL="0" indent="0">
              <a:buNone/>
            </a:pPr>
            <a:r>
              <a:rPr lang="sv-SE" dirty="0">
                <a:latin typeface="Calibri Light" panose="020F0302020204030204" pitchFamily="34" charset="0"/>
                <a:ea typeface="Calibri Light" panose="020F0302020204030204" pitchFamily="34" charset="0"/>
                <a:cs typeface="Calibri Light" panose="020F0302020204030204" pitchFamily="34" charset="0"/>
              </a:rPr>
              <a:t>Information om vad som är på gång ute på IP och hur vi påverkas av det. </a:t>
            </a:r>
          </a:p>
        </p:txBody>
      </p:sp>
    </p:spTree>
    <p:extLst>
      <p:ext uri="{BB962C8B-B14F-4D97-AF65-F5344CB8AC3E}">
        <p14:creationId xmlns:p14="http://schemas.microsoft.com/office/powerpoint/2010/main" val="3343701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A845129-4B19-406A-93EC-FCC19500469B}"/>
              </a:ext>
            </a:extLst>
          </p:cNvPr>
          <p:cNvSpPr>
            <a:spLocks noGrp="1"/>
          </p:cNvSpPr>
          <p:nvPr>
            <p:ph type="title"/>
          </p:nvPr>
        </p:nvSpPr>
        <p:spPr>
          <a:xfrm>
            <a:off x="677334" y="609600"/>
            <a:ext cx="8596668" cy="1320800"/>
          </a:xfrm>
        </p:spPr>
        <p:txBody>
          <a:bodyPr anchor="t">
            <a:normAutofit/>
          </a:bodyPr>
          <a:lstStyle/>
          <a:p>
            <a:r>
              <a:rPr lang="sv-SE" b="1" dirty="0">
                <a:solidFill>
                  <a:schemeClr val="accent1">
                    <a:lumMod val="75000"/>
                  </a:schemeClr>
                </a:solidFill>
                <a:latin typeface="Calibri Light" panose="020F0302020204030204" pitchFamily="34" charset="0"/>
                <a:cs typeface="Calibri Light" panose="020F0302020204030204" pitchFamily="34" charset="0"/>
              </a:rPr>
              <a:t>Laget.se</a:t>
            </a:r>
            <a:br>
              <a:rPr lang="sv-SE" dirty="0">
                <a:latin typeface="Calibri Light" panose="020F0302020204030204" pitchFamily="34" charset="0"/>
                <a:cs typeface="Calibri Light" panose="020F0302020204030204" pitchFamily="34" charset="0"/>
              </a:rPr>
            </a:br>
            <a:endParaRPr lang="sv-SE" dirty="0"/>
          </a:p>
        </p:txBody>
      </p:sp>
      <p:pic>
        <p:nvPicPr>
          <p:cNvPr id="10" name="Bildobjekt 9">
            <a:extLst>
              <a:ext uri="{FF2B5EF4-FFF2-40B4-BE49-F238E27FC236}">
                <a16:creationId xmlns:a16="http://schemas.microsoft.com/office/drawing/2014/main" id="{5C33E425-A757-5788-D179-EC58F12AAD23}"/>
              </a:ext>
            </a:extLst>
          </p:cNvPr>
          <p:cNvPicPr>
            <a:picLocks noChangeAspect="1"/>
          </p:cNvPicPr>
          <p:nvPr/>
        </p:nvPicPr>
        <p:blipFill rotWithShape="1">
          <a:blip r:embed="rId2">
            <a:extLst>
              <a:ext uri="{28A0092B-C50C-407E-A947-70E740481C1C}">
                <a14:useLocalDpi xmlns:a14="http://schemas.microsoft.com/office/drawing/2010/main" val="0"/>
              </a:ext>
            </a:extLst>
          </a:blip>
          <a:srcRect l="4193" r="14433" b="-3"/>
          <a:stretch/>
        </p:blipFill>
        <p:spPr>
          <a:xfrm>
            <a:off x="739837" y="1270000"/>
            <a:ext cx="5283289" cy="3782053"/>
          </a:xfrm>
          <a:prstGeom prst="rect">
            <a:avLst/>
          </a:prstGeom>
        </p:spPr>
      </p:pic>
      <p:sp>
        <p:nvSpPr>
          <p:cNvPr id="3" name="Platshållare för innehåll 2">
            <a:extLst>
              <a:ext uri="{FF2B5EF4-FFF2-40B4-BE49-F238E27FC236}">
                <a16:creationId xmlns:a16="http://schemas.microsoft.com/office/drawing/2014/main" id="{B49B6B07-51B8-44AB-8DA1-6BE6F40310A6}"/>
              </a:ext>
            </a:extLst>
          </p:cNvPr>
          <p:cNvSpPr>
            <a:spLocks noGrp="1"/>
          </p:cNvSpPr>
          <p:nvPr>
            <p:ph idx="1"/>
          </p:nvPr>
        </p:nvSpPr>
        <p:spPr>
          <a:xfrm>
            <a:off x="6346817" y="1270001"/>
            <a:ext cx="2927185" cy="2965570"/>
          </a:xfrm>
        </p:spPr>
        <p:txBody>
          <a:bodyPr>
            <a:normAutofit/>
          </a:bodyPr>
          <a:lstStyle/>
          <a:p>
            <a:pPr marL="0" indent="0">
              <a:buNone/>
            </a:pPr>
            <a:r>
              <a:rPr lang="sv-SE" sz="1500" dirty="0">
                <a:latin typeface="Calibri Light" panose="020F0302020204030204" pitchFamily="34" charset="0"/>
                <a:cs typeface="Calibri Light" panose="020F0302020204030204" pitchFamily="34" charset="0"/>
              </a:rPr>
              <a:t>Under dokument på ledarsidan finns bland annat:</a:t>
            </a:r>
          </a:p>
          <a:p>
            <a:r>
              <a:rPr lang="sv-SE" sz="1500" dirty="0">
                <a:latin typeface="Calibri Light" panose="020F0302020204030204" pitchFamily="34" charset="0"/>
                <a:cs typeface="Calibri Light" panose="020F0302020204030204" pitchFamily="34" charset="0"/>
              </a:rPr>
              <a:t>Spelar-ledare utvecklingsplan</a:t>
            </a:r>
          </a:p>
          <a:p>
            <a:r>
              <a:rPr lang="sv-SE" sz="1500" dirty="0">
                <a:latin typeface="Calibri Light" panose="020F0302020204030204" pitchFamily="34" charset="0"/>
                <a:cs typeface="Calibri Light" panose="020F0302020204030204" pitchFamily="34" charset="0"/>
              </a:rPr>
              <a:t>Övningar för blandade åldrar</a:t>
            </a:r>
          </a:p>
          <a:p>
            <a:r>
              <a:rPr lang="sv-SE" sz="1500" dirty="0">
                <a:latin typeface="Calibri Light" panose="020F0302020204030204" pitchFamily="34" charset="0"/>
                <a:cs typeface="Calibri Light" panose="020F0302020204030204" pitchFamily="34" charset="0"/>
              </a:rPr>
              <a:t>Domarlista</a:t>
            </a:r>
          </a:p>
          <a:p>
            <a:r>
              <a:rPr lang="sv-SE" sz="1500" dirty="0">
                <a:latin typeface="Calibri Light" panose="020F0302020204030204" pitchFamily="34" charset="0"/>
                <a:cs typeface="Calibri Light" panose="020F0302020204030204" pitchFamily="34" charset="0"/>
              </a:rPr>
              <a:t>Anteckningar från ledarmöten</a:t>
            </a:r>
          </a:p>
          <a:p>
            <a:r>
              <a:rPr lang="sv-SE" sz="1500" dirty="0">
                <a:latin typeface="Calibri Light" panose="020F0302020204030204" pitchFamily="34" charset="0"/>
                <a:cs typeface="Calibri Light" panose="020F0302020204030204" pitchFamily="34" charset="0"/>
              </a:rPr>
              <a:t>Medlemsavgifter</a:t>
            </a:r>
          </a:p>
          <a:p>
            <a:pPr marL="0" indent="0">
              <a:buNone/>
            </a:pPr>
            <a:endParaRPr lang="sv-SE" sz="1500" dirty="0">
              <a:latin typeface="Calibri Light" panose="020F0302020204030204" pitchFamily="34" charset="0"/>
              <a:cs typeface="Calibri Light" panose="020F0302020204030204" pitchFamily="34" charset="0"/>
            </a:endParaRPr>
          </a:p>
          <a:p>
            <a:endParaRPr lang="sv-SE" sz="15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40229514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2207054-09A9-407D-A3D3-1FB917EF81A7}"/>
              </a:ext>
            </a:extLst>
          </p:cNvPr>
          <p:cNvSpPr>
            <a:spLocks noGrp="1"/>
          </p:cNvSpPr>
          <p:nvPr>
            <p:ph type="title"/>
          </p:nvPr>
        </p:nvSpPr>
        <p:spPr>
          <a:xfrm>
            <a:off x="677334" y="247291"/>
            <a:ext cx="8345896" cy="598098"/>
          </a:xfrm>
        </p:spPr>
        <p:txBody>
          <a:bodyPr>
            <a:normAutofit fontScale="90000"/>
          </a:bodyPr>
          <a:lstStyle/>
          <a:p>
            <a:r>
              <a:rPr lang="sv-SE" b="1" dirty="0">
                <a:solidFill>
                  <a:schemeClr val="accent1">
                    <a:lumMod val="75000"/>
                  </a:schemeClr>
                </a:solidFill>
                <a:latin typeface="Calibri Light" panose="020F0302020204030204" pitchFamily="34" charset="0"/>
                <a:cs typeface="Calibri Light" panose="020F0302020204030204" pitchFamily="34" charset="0"/>
              </a:rPr>
              <a:t>Inför vårsäsongen </a:t>
            </a:r>
            <a:endParaRPr lang="sv-SE" b="1" dirty="0">
              <a:solidFill>
                <a:schemeClr val="accent1">
                  <a:lumMod val="75000"/>
                </a:schemeClr>
              </a:solidFill>
            </a:endParaRPr>
          </a:p>
        </p:txBody>
      </p:sp>
      <p:sp>
        <p:nvSpPr>
          <p:cNvPr id="3" name="Platshållare för innehåll 2">
            <a:extLst>
              <a:ext uri="{FF2B5EF4-FFF2-40B4-BE49-F238E27FC236}">
                <a16:creationId xmlns:a16="http://schemas.microsoft.com/office/drawing/2014/main" id="{2F79B2C4-B61B-4780-9FEE-8B71E70828FE}"/>
              </a:ext>
            </a:extLst>
          </p:cNvPr>
          <p:cNvSpPr>
            <a:spLocks noGrp="1"/>
          </p:cNvSpPr>
          <p:nvPr>
            <p:ph idx="1"/>
          </p:nvPr>
        </p:nvSpPr>
        <p:spPr>
          <a:xfrm>
            <a:off x="677334" y="845389"/>
            <a:ext cx="8958372" cy="5538158"/>
          </a:xfrm>
        </p:spPr>
        <p:txBody>
          <a:bodyPr>
            <a:normAutofit/>
          </a:bodyPr>
          <a:lstStyle/>
          <a:p>
            <a:pPr marL="0" indent="0">
              <a:buNone/>
            </a:pPr>
            <a:r>
              <a:rPr lang="sv-SE" b="1" dirty="0">
                <a:solidFill>
                  <a:schemeClr val="accent1">
                    <a:lumMod val="75000"/>
                  </a:schemeClr>
                </a:solidFill>
                <a:latin typeface="Calibri Light" panose="020F0302020204030204" pitchFamily="34" charset="0"/>
                <a:cs typeface="Calibri Light" panose="020F0302020204030204" pitchFamily="34" charset="0"/>
              </a:rPr>
              <a:t>Material</a:t>
            </a:r>
            <a:r>
              <a:rPr lang="sv-SE" dirty="0">
                <a:solidFill>
                  <a:schemeClr val="accent1">
                    <a:lumMod val="75000"/>
                  </a:schemeClr>
                </a:solidFill>
                <a:latin typeface="Calibri Light" panose="020F0302020204030204" pitchFamily="34" charset="0"/>
                <a:cs typeface="Calibri Light" panose="020F0302020204030204" pitchFamily="34" charset="0"/>
              </a:rPr>
              <a:t> </a:t>
            </a:r>
          </a:p>
          <a:p>
            <a:pPr lvl="1"/>
            <a:r>
              <a:rPr lang="sv-SE" sz="1400" dirty="0">
                <a:solidFill>
                  <a:schemeClr val="tx1"/>
                </a:solidFill>
                <a:latin typeface="Calibri Light" panose="020F0302020204030204" pitchFamily="34" charset="0"/>
                <a:cs typeface="Calibri Light" panose="020F0302020204030204" pitchFamily="34" charset="0"/>
              </a:rPr>
              <a:t>Bollar får ni av klubben när det är dags för byte av storlek, tappas bollar bort under säsongen så får lagkassan köpa nya bollar.</a:t>
            </a:r>
          </a:p>
          <a:p>
            <a:pPr lvl="1"/>
            <a:r>
              <a:rPr lang="sv-SE" sz="1400" dirty="0">
                <a:solidFill>
                  <a:schemeClr val="tx1"/>
                </a:solidFill>
                <a:latin typeface="Calibri Light" panose="020F0302020204030204" pitchFamily="34" charset="0"/>
                <a:cs typeface="Calibri Light" panose="020F0302020204030204" pitchFamily="34" charset="0"/>
              </a:rPr>
              <a:t>Konor har alla lag fått i samband med uppstarten av laget. Om ni vill ha fler eller andra modeller bekostad lagkassan det. </a:t>
            </a:r>
          </a:p>
          <a:p>
            <a:pPr lvl="1"/>
            <a:r>
              <a:rPr lang="sv-SE" sz="1400" dirty="0">
                <a:solidFill>
                  <a:schemeClr val="tx1"/>
                </a:solidFill>
                <a:latin typeface="Calibri Light" panose="020F0302020204030204" pitchFamily="34" charset="0"/>
                <a:cs typeface="Calibri Light" panose="020F0302020204030204" pitchFamily="34" charset="0"/>
              </a:rPr>
              <a:t>Västar får ni av klubben. Ni bör ha västar till halva laget i en färg samt ett fåtal av andra färger vid mindre uppdelningar. Vi kommer inventera det vi har och fördela det mellan lagen. </a:t>
            </a:r>
          </a:p>
          <a:p>
            <a:pPr marL="0" indent="0">
              <a:buNone/>
            </a:pPr>
            <a:r>
              <a:rPr lang="sv-SE" b="1" dirty="0">
                <a:solidFill>
                  <a:schemeClr val="accent1">
                    <a:lumMod val="75000"/>
                  </a:schemeClr>
                </a:solidFill>
                <a:latin typeface="Calibri Light" panose="020F0302020204030204" pitchFamily="34" charset="0"/>
                <a:cs typeface="Calibri Light" panose="020F0302020204030204" pitchFamily="34" charset="0"/>
              </a:rPr>
              <a:t>Matchtröjor</a:t>
            </a:r>
          </a:p>
          <a:p>
            <a:pPr marL="0" indent="0">
              <a:buNone/>
            </a:pPr>
            <a:r>
              <a:rPr lang="sv-SE" sz="1400" dirty="0">
                <a:solidFill>
                  <a:schemeClr val="tx1"/>
                </a:solidFill>
                <a:latin typeface="Calibri Light" panose="020F0302020204030204" pitchFamily="34" charset="0"/>
                <a:cs typeface="Calibri Light" panose="020F0302020204030204" pitchFamily="34" charset="0"/>
              </a:rPr>
              <a:t>Laget ansvarar för de matchtröjor ni har fått. När det börjar finnas ett behöv av större storlekar kontaktar ni kansliet. Om ni väljer att dela ut tröjorna till era spelare måste ni va noga med att få tillbaka dom om barnet slutar. Om matchtröjan inte kommer tillbaka så kommer spelaren att få stå för kostnaden att beställa en ny. </a:t>
            </a:r>
          </a:p>
          <a:p>
            <a:pPr marL="0" indent="0">
              <a:buNone/>
            </a:pPr>
            <a:r>
              <a:rPr lang="sv-SE" b="1" dirty="0">
                <a:solidFill>
                  <a:schemeClr val="accent1">
                    <a:lumMod val="75000"/>
                  </a:schemeClr>
                </a:solidFill>
                <a:latin typeface="Calibri Light" panose="020F0302020204030204" pitchFamily="34" charset="0"/>
                <a:cs typeface="Calibri Light" panose="020F0302020204030204" pitchFamily="34" charset="0"/>
              </a:rPr>
              <a:t>Träningstider på Brandthovda IP </a:t>
            </a:r>
          </a:p>
          <a:p>
            <a:pPr marL="0" indent="0">
              <a:buNone/>
            </a:pPr>
            <a:r>
              <a:rPr lang="sv-SE" sz="1400" dirty="0">
                <a:solidFill>
                  <a:schemeClr val="tx1"/>
                </a:solidFill>
                <a:latin typeface="Calibri Light" panose="020F0302020204030204" pitchFamily="34" charset="0"/>
                <a:cs typeface="Calibri Light" panose="020F0302020204030204" pitchFamily="34" charset="0"/>
              </a:rPr>
              <a:t>Preliminära träningstider på Brandthovda IP kommer under mars –april. Ni behöver meddela kansliet om hur många träningar i veckan ni vill ha, vilka tider och hur långa träningarna ska vara. Ni kan också lämna önskemål om specifika träningsdagar.</a:t>
            </a:r>
          </a:p>
          <a:p>
            <a:pPr marL="0" indent="0">
              <a:buNone/>
            </a:pPr>
            <a:r>
              <a:rPr lang="sv-SE" b="1" dirty="0">
                <a:solidFill>
                  <a:schemeClr val="accent1">
                    <a:lumMod val="75000"/>
                  </a:schemeClr>
                </a:solidFill>
                <a:latin typeface="Calibri Light" panose="020F0302020204030204" pitchFamily="34" charset="0"/>
                <a:ea typeface="Calibri Light" panose="020F0302020204030204" pitchFamily="34" charset="0"/>
                <a:cs typeface="Calibri Light" panose="020F0302020204030204" pitchFamily="34" charset="0"/>
              </a:rPr>
              <a:t>Klädbeställning</a:t>
            </a:r>
          </a:p>
          <a:p>
            <a:pPr marL="0" indent="0">
              <a:buNone/>
            </a:pPr>
            <a:r>
              <a:rPr lang="sv-SE" sz="14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Kansliet kommer ut med information om när ni kan boka tid för att prova overaller. </a:t>
            </a:r>
          </a:p>
        </p:txBody>
      </p:sp>
    </p:spTree>
    <p:extLst>
      <p:ext uri="{BB962C8B-B14F-4D97-AF65-F5344CB8AC3E}">
        <p14:creationId xmlns:p14="http://schemas.microsoft.com/office/powerpoint/2010/main" val="24203587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342F72-9029-4388-AC7C-D5A52EEF4C23}"/>
              </a:ext>
            </a:extLst>
          </p:cNvPr>
          <p:cNvSpPr>
            <a:spLocks noGrp="1"/>
          </p:cNvSpPr>
          <p:nvPr>
            <p:ph type="title"/>
          </p:nvPr>
        </p:nvSpPr>
        <p:spPr>
          <a:xfrm>
            <a:off x="685960" y="273169"/>
            <a:ext cx="8596668" cy="6179390"/>
          </a:xfrm>
        </p:spPr>
        <p:txBody>
          <a:bodyPr>
            <a:normAutofit fontScale="90000"/>
          </a:bodyPr>
          <a:lstStyle/>
          <a:p>
            <a:r>
              <a:rPr lang="sv-SE" sz="1900" b="1" dirty="0">
                <a:solidFill>
                  <a:schemeClr val="accent1">
                    <a:lumMod val="75000"/>
                  </a:schemeClr>
                </a:solidFill>
                <a:latin typeface="Calibri Light" panose="020F0302020204030204" pitchFamily="34" charset="0"/>
                <a:cs typeface="Calibri Light" panose="020F0302020204030204" pitchFamily="34" charset="0"/>
              </a:rPr>
              <a:t>Lok-stöd</a:t>
            </a:r>
            <a:br>
              <a:rPr lang="sv-SE" sz="1700" dirty="0">
                <a:solidFill>
                  <a:schemeClr val="tx1"/>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Två gånger per år rapporterar vi in lokstödet för att få ekonoiskt stöd. Därför är det viktigt att ni alltid fyller i närvaro på spelare och ledare till varje träning. Åsa gör sedan rapporteringen 2 gånger per år. </a:t>
            </a:r>
            <a:br>
              <a:rPr lang="sv-SE" sz="1700" dirty="0">
                <a:solidFill>
                  <a:schemeClr val="tx1"/>
                </a:solidFill>
                <a:latin typeface="Calibri Light" panose="020F0302020204030204" pitchFamily="34" charset="0"/>
                <a:cs typeface="Calibri Light" panose="020F0302020204030204" pitchFamily="34" charset="0"/>
              </a:rPr>
            </a:br>
            <a:br>
              <a:rPr lang="sv-SE" sz="1700" dirty="0">
                <a:solidFill>
                  <a:schemeClr val="tx1"/>
                </a:solidFill>
                <a:latin typeface="Calibri Light" panose="020F0302020204030204" pitchFamily="34" charset="0"/>
                <a:cs typeface="Calibri Light" panose="020F0302020204030204" pitchFamily="34" charset="0"/>
              </a:rPr>
            </a:br>
            <a:r>
              <a:rPr lang="sv-SE" sz="1900" b="1" dirty="0">
                <a:solidFill>
                  <a:schemeClr val="accent1">
                    <a:lumMod val="75000"/>
                  </a:schemeClr>
                </a:solidFill>
                <a:latin typeface="Calibri Light" panose="020F0302020204030204" pitchFamily="34" charset="0"/>
                <a:cs typeface="Calibri Light" panose="020F0302020204030204" pitchFamily="34" charset="0"/>
              </a:rPr>
              <a:t>Fogis</a:t>
            </a:r>
            <a:br>
              <a:rPr lang="sv-SE" sz="1700" dirty="0">
                <a:solidFill>
                  <a:schemeClr val="tx1"/>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Systemet vi använder för att boka in matcher och blir aktuellt från andra året på 5manna. </a:t>
            </a:r>
            <a:br>
              <a:rPr lang="sv-SE" sz="1700" dirty="0">
                <a:solidFill>
                  <a:schemeClr val="tx1"/>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Om ni inte har ett inlogg så kontakta kansliet. </a:t>
            </a:r>
            <a:br>
              <a:rPr lang="sv-SE" sz="1700" dirty="0">
                <a:solidFill>
                  <a:schemeClr val="tx1"/>
                </a:solidFill>
                <a:latin typeface="Calibri Light" panose="020F0302020204030204" pitchFamily="34" charset="0"/>
                <a:cs typeface="Calibri Light" panose="020F0302020204030204" pitchFamily="34" charset="0"/>
              </a:rPr>
            </a:br>
            <a:br>
              <a:rPr lang="sv-SE" sz="1700" dirty="0">
                <a:solidFill>
                  <a:schemeClr val="tx1"/>
                </a:solidFill>
                <a:latin typeface="Calibri Light" panose="020F0302020204030204" pitchFamily="34" charset="0"/>
                <a:cs typeface="Calibri Light" panose="020F0302020204030204" pitchFamily="34" charset="0"/>
              </a:rPr>
            </a:br>
            <a:r>
              <a:rPr lang="sv-SE" sz="1900" b="1" dirty="0">
                <a:solidFill>
                  <a:schemeClr val="accent1">
                    <a:lumMod val="75000"/>
                  </a:schemeClr>
                </a:solidFill>
                <a:latin typeface="Calibri Light" panose="020F0302020204030204" pitchFamily="34" charset="0"/>
                <a:cs typeface="Calibri Light" panose="020F0302020204030204" pitchFamily="34" charset="0"/>
              </a:rPr>
              <a:t>Registrering av spelare</a:t>
            </a:r>
            <a:br>
              <a:rPr lang="sv-SE" sz="1700" dirty="0">
                <a:solidFill>
                  <a:srgbClr val="FF0000"/>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Från i år så ska alla spelare från 9 år registreras. En blankett lämnas till föräldrarna som sedan lämnas in till tränarna som lämnar över alla blanketter till kansliet. </a:t>
            </a:r>
            <a:br>
              <a:rPr lang="sv-SE" sz="1700" dirty="0">
                <a:solidFill>
                  <a:schemeClr val="tx1"/>
                </a:solidFill>
                <a:latin typeface="Calibri Light" panose="020F0302020204030204" pitchFamily="34" charset="0"/>
                <a:cs typeface="Calibri Light" panose="020F0302020204030204" pitchFamily="34" charset="0"/>
              </a:rPr>
            </a:br>
            <a:br>
              <a:rPr lang="sv-SE" sz="1700" dirty="0">
                <a:solidFill>
                  <a:schemeClr val="tx1"/>
                </a:solidFill>
                <a:latin typeface="Calibri Light" panose="020F0302020204030204" pitchFamily="34" charset="0"/>
                <a:cs typeface="Calibri Light" panose="020F0302020204030204" pitchFamily="34" charset="0"/>
              </a:rPr>
            </a:br>
            <a:r>
              <a:rPr lang="sv-SE" sz="1900" b="1" dirty="0">
                <a:solidFill>
                  <a:schemeClr val="accent1">
                    <a:lumMod val="75000"/>
                  </a:schemeClr>
                </a:solidFill>
                <a:latin typeface="Calibri Light" panose="020F0302020204030204" pitchFamily="34" charset="0"/>
                <a:cs typeface="Calibri Light" panose="020F0302020204030204" pitchFamily="34" charset="0"/>
              </a:rPr>
              <a:t>Register utdrag</a:t>
            </a:r>
            <a:br>
              <a:rPr lang="sv-SE" sz="1700" dirty="0">
                <a:solidFill>
                  <a:srgbClr val="FF0000"/>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Alla som har en roll i laget och är synliga med den rollen på laget.se måste lämna in ett registerutdrag. </a:t>
            </a:r>
            <a:br>
              <a:rPr lang="sv-SE" sz="1700" dirty="0">
                <a:solidFill>
                  <a:srgbClr val="FF0000"/>
                </a:solidFill>
                <a:latin typeface="Calibri Light" panose="020F0302020204030204" pitchFamily="34" charset="0"/>
                <a:cs typeface="Calibri Light" panose="020F0302020204030204" pitchFamily="34" charset="0"/>
              </a:rPr>
            </a:br>
            <a:br>
              <a:rPr lang="sv-SE" sz="1700" dirty="0">
                <a:solidFill>
                  <a:schemeClr val="tx1"/>
                </a:solidFill>
                <a:latin typeface="Calibri Light" panose="020F0302020204030204" pitchFamily="34" charset="0"/>
                <a:cs typeface="Calibri Light" panose="020F0302020204030204" pitchFamily="34" charset="0"/>
              </a:rPr>
            </a:br>
            <a:r>
              <a:rPr lang="sv-SE" sz="1900" b="1" dirty="0">
                <a:solidFill>
                  <a:schemeClr val="accent1">
                    <a:lumMod val="75000"/>
                  </a:schemeClr>
                </a:solidFill>
                <a:latin typeface="Calibri Light" panose="020F0302020204030204" pitchFamily="34" charset="0"/>
                <a:cs typeface="Calibri Light" panose="020F0302020204030204" pitchFamily="34" charset="0"/>
              </a:rPr>
              <a:t>Lagkassan</a:t>
            </a:r>
            <a:br>
              <a:rPr lang="sv-SE" sz="1700" dirty="0">
                <a:solidFill>
                  <a:schemeClr val="tx1"/>
                </a:solidFill>
                <a:latin typeface="Calibri Light" panose="020F0302020204030204" pitchFamily="34" charset="0"/>
                <a:cs typeface="Calibri Light" panose="020F0302020204030204" pitchFamily="34" charset="0"/>
              </a:rPr>
            </a:br>
            <a:r>
              <a:rPr lang="sv-SE" sz="1700" dirty="0">
                <a:solidFill>
                  <a:schemeClr val="tx1"/>
                </a:solidFill>
                <a:latin typeface="Calibri Light" panose="020F0302020204030204" pitchFamily="34" charset="0"/>
                <a:cs typeface="Calibri Light" panose="020F0302020204030204" pitchFamily="34" charset="0"/>
              </a:rPr>
              <a:t>Alla lag har ett eget konto hos kansliet som ska användas. Det går bra att ha 2000-4000 kr på ett eget konto hos en kassör i laget, resten ska finnas på kontot hos kansliet.</a:t>
            </a:r>
            <a:br>
              <a:rPr lang="sv-SE" sz="1700" dirty="0">
                <a:solidFill>
                  <a:schemeClr val="tx1"/>
                </a:solidFill>
                <a:latin typeface="Calibri Light" panose="020F0302020204030204" pitchFamily="34" charset="0"/>
                <a:cs typeface="Calibri Light" panose="020F0302020204030204" pitchFamily="34" charset="0"/>
              </a:rPr>
            </a:br>
            <a:br>
              <a:rPr lang="sv-SE" sz="1700" dirty="0">
                <a:solidFill>
                  <a:schemeClr val="tx1"/>
                </a:solidFill>
                <a:latin typeface="Calibri Light" panose="020F0302020204030204" pitchFamily="34" charset="0"/>
                <a:cs typeface="Calibri Light" panose="020F0302020204030204" pitchFamily="34" charset="0"/>
              </a:rPr>
            </a:br>
            <a:r>
              <a:rPr lang="sv-SE" sz="1900" b="1" dirty="0">
                <a:solidFill>
                  <a:schemeClr val="accent1">
                    <a:lumMod val="75000"/>
                  </a:schemeClr>
                </a:solidFill>
                <a:latin typeface="Calibri Light" panose="020F0302020204030204" pitchFamily="34" charset="0"/>
                <a:ea typeface="Calibri Light" panose="020F0302020204030204" pitchFamily="34" charset="0"/>
                <a:cs typeface="Calibri Light" panose="020F0302020204030204" pitchFamily="34" charset="0"/>
              </a:rPr>
              <a:t>Roller i laget</a:t>
            </a:r>
            <a:br>
              <a:rPr lang="sv-SE" sz="2000" b="1" dirty="0">
                <a:solidFill>
                  <a:schemeClr val="accent1">
                    <a:lumMod val="75000"/>
                  </a:schemeClr>
                </a:solidFill>
                <a:latin typeface="Calibri Light" panose="020F0302020204030204" pitchFamily="34" charset="0"/>
                <a:ea typeface="Calibri Light" panose="020F0302020204030204" pitchFamily="34" charset="0"/>
                <a:cs typeface="Calibri Light" panose="020F0302020204030204" pitchFamily="34" charset="0"/>
              </a:rPr>
            </a:br>
            <a:r>
              <a:rPr lang="sv-SE" sz="16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Ni kan ha olika rolleroch ansvar inom laget men det är viktigt att alla ändå kan och känner till hur alla delas hanteras. Om en ledare slutar så måste ledaren säkerställa att all viktigt information har lämnats vidare till de andra ledarna. </a:t>
            </a:r>
            <a:br>
              <a:rPr lang="sv-SE" sz="2000"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br>
            <a:br>
              <a:rPr lang="sv-SE" sz="2000" dirty="0">
                <a:solidFill>
                  <a:schemeClr val="tx1"/>
                </a:solidFill>
                <a:latin typeface="Calibri Light" panose="020F0302020204030204" pitchFamily="34" charset="0"/>
                <a:cs typeface="Calibri Light" panose="020F0302020204030204" pitchFamily="34" charset="0"/>
              </a:rPr>
            </a:br>
            <a:br>
              <a:rPr lang="sv-SE" sz="2000" dirty="0">
                <a:solidFill>
                  <a:schemeClr val="tx1"/>
                </a:solidFill>
                <a:latin typeface="Calibri Light" panose="020F0302020204030204" pitchFamily="34" charset="0"/>
                <a:cs typeface="Calibri Light" panose="020F0302020204030204" pitchFamily="34" charset="0"/>
              </a:rPr>
            </a:br>
            <a:br>
              <a:rPr lang="sv-SE" sz="2000" dirty="0">
                <a:solidFill>
                  <a:schemeClr val="tx1"/>
                </a:solidFill>
                <a:latin typeface="Calibri Light" panose="020F0302020204030204" pitchFamily="34" charset="0"/>
                <a:cs typeface="Calibri Light" panose="020F0302020204030204" pitchFamily="34" charset="0"/>
              </a:rPr>
            </a:br>
            <a:br>
              <a:rPr lang="sv-SE" dirty="0">
                <a:solidFill>
                  <a:schemeClr val="tx1"/>
                </a:solidFill>
                <a:latin typeface="Calibri Light" panose="020F0302020204030204" pitchFamily="34" charset="0"/>
                <a:cs typeface="Calibri Light" panose="020F0302020204030204" pitchFamily="34" charset="0"/>
              </a:rPr>
            </a:br>
            <a:br>
              <a:rPr lang="sv-SE" dirty="0">
                <a:solidFill>
                  <a:schemeClr val="tx1"/>
                </a:solidFill>
                <a:latin typeface="Calibri Light" panose="020F0302020204030204" pitchFamily="34" charset="0"/>
                <a:cs typeface="Calibri Light" panose="020F0302020204030204" pitchFamily="34" charset="0"/>
              </a:rPr>
            </a:br>
            <a:endParaRPr lang="sv-SE" dirty="0"/>
          </a:p>
        </p:txBody>
      </p:sp>
    </p:spTree>
    <p:extLst>
      <p:ext uri="{BB962C8B-B14F-4D97-AF65-F5344CB8AC3E}">
        <p14:creationId xmlns:p14="http://schemas.microsoft.com/office/powerpoint/2010/main" val="3685630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687879-73BA-B698-5609-5D476CC905D2}"/>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1D93F00D-3807-07C6-CFE4-CF429C5A5BD0}"/>
              </a:ext>
            </a:extLst>
          </p:cNvPr>
          <p:cNvSpPr>
            <a:spLocks noGrp="1"/>
          </p:cNvSpPr>
          <p:nvPr>
            <p:ph type="title"/>
          </p:nvPr>
        </p:nvSpPr>
        <p:spPr>
          <a:xfrm>
            <a:off x="677334" y="620150"/>
            <a:ext cx="8596668" cy="734199"/>
          </a:xfrm>
        </p:spPr>
        <p:txBody>
          <a:bodyPr/>
          <a:lstStyle/>
          <a:p>
            <a:r>
              <a:rPr lang="sv-SE" b="1" dirty="0">
                <a:solidFill>
                  <a:schemeClr val="accent1">
                    <a:lumMod val="75000"/>
                  </a:schemeClr>
                </a:solidFill>
                <a:latin typeface="Calibri Light" panose="020F0302020204030204" pitchFamily="34" charset="0"/>
                <a:ea typeface="Calibri Light" panose="020F0302020204030204" pitchFamily="34" charset="0"/>
                <a:cs typeface="Calibri Light" panose="020F0302020204030204" pitchFamily="34" charset="0"/>
              </a:rPr>
              <a:t>Seriespel och poolspel</a:t>
            </a:r>
            <a:endParaRPr lang="sv-SE" b="1" dirty="0">
              <a:solidFill>
                <a:schemeClr val="accent1">
                  <a:lumMod val="75000"/>
                </a:schemeClr>
              </a:solidFill>
            </a:endParaRPr>
          </a:p>
        </p:txBody>
      </p:sp>
      <p:sp>
        <p:nvSpPr>
          <p:cNvPr id="3" name="Platshållare för innehåll 2">
            <a:extLst>
              <a:ext uri="{FF2B5EF4-FFF2-40B4-BE49-F238E27FC236}">
                <a16:creationId xmlns:a16="http://schemas.microsoft.com/office/drawing/2014/main" id="{7E1B0C5F-B120-8128-76BF-16B9F9C28135}"/>
              </a:ext>
            </a:extLst>
          </p:cNvPr>
          <p:cNvSpPr>
            <a:spLocks noGrp="1"/>
          </p:cNvSpPr>
          <p:nvPr>
            <p:ph idx="1"/>
          </p:nvPr>
        </p:nvSpPr>
        <p:spPr>
          <a:xfrm>
            <a:off x="677334" y="1261373"/>
            <a:ext cx="8596668" cy="4609377"/>
          </a:xfrm>
        </p:spPr>
        <p:txBody>
          <a:bodyPr>
            <a:normAutofit/>
          </a:bodyPr>
          <a:lstStyle/>
          <a:p>
            <a:pPr marL="0" indent="0">
              <a:buNone/>
            </a:pPr>
            <a:r>
              <a:rPr lang="sv-SE" dirty="0">
                <a:solidFill>
                  <a:schemeClr val="tx1"/>
                </a:solidFill>
                <a:latin typeface="Calibri Light" panose="020F0302020204030204" pitchFamily="34" charset="0"/>
                <a:cs typeface="Calibri Light" panose="020F0302020204030204" pitchFamily="34" charset="0"/>
              </a:rPr>
              <a:t> </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Vad gäller för er ålder? </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Hur många lag bör ni anmäla?</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Hur bör ni tänka kring laguppdelning vid fler anmälda lag?</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Hur ska jag tänka kring matchtider på IP?</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Hur registrerar man i Fogis?</a:t>
            </a:r>
          </a:p>
          <a:p>
            <a:pPr lvl="1"/>
            <a:r>
              <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rPr>
              <a:t>Hur importeras matcherna från Fogis till Laget.se?</a:t>
            </a:r>
          </a:p>
          <a:p>
            <a:pPr marL="457200" lvl="1" indent="0">
              <a:buNone/>
            </a:pPr>
            <a:endParaRPr lang="sv-SE" dirty="0">
              <a:solidFill>
                <a:schemeClr val="tx1"/>
              </a:solidFill>
              <a:latin typeface="Calibri Light" panose="020F0302020204030204" pitchFamily="34" charset="0"/>
              <a:ea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508218723"/>
      </p:ext>
    </p:extLst>
  </p:cSld>
  <p:clrMapOvr>
    <a:masterClrMapping/>
  </p:clrMapOvr>
</p:sld>
</file>

<file path=ppt/theme/theme1.xml><?xml version="1.0" encoding="utf-8"?>
<a:theme xmlns:a="http://schemas.openxmlformats.org/drawingml/2006/main" name="Fasett">
  <a:themeElements>
    <a:clrScheme name="Blå">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Metadata/LabelInfo.xml><?xml version="1.0" encoding="utf-8"?>
<clbl:labelList xmlns:clbl="http://schemas.microsoft.com/office/2020/mipLabelMetadata">
  <clbl:label id="{d792d246-d363-40e2-82bc-6f0655128b68}" enabled="1" method="Standard" siteId="{372ee9e0-9ce0-4033-a64a-c07073a91ecd}" contentBits="0" removed="0"/>
</clbl:labelList>
</file>

<file path=docProps/app.xml><?xml version="1.0" encoding="utf-8"?>
<Properties xmlns="http://schemas.openxmlformats.org/officeDocument/2006/extended-properties" xmlns:vt="http://schemas.openxmlformats.org/officeDocument/2006/docPropsVTypes">
  <Template/>
  <TotalTime>1315</TotalTime>
  <Words>728</Words>
  <Application>Microsoft Office PowerPoint</Application>
  <PresentationFormat>Bredbild</PresentationFormat>
  <Paragraphs>54</Paragraphs>
  <Slides>10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10</vt:i4>
      </vt:variant>
    </vt:vector>
  </HeadingPairs>
  <TitlesOfParts>
    <vt:vector size="15" baseType="lpstr">
      <vt:lpstr>Arial</vt:lpstr>
      <vt:lpstr>Calibri Light</vt:lpstr>
      <vt:lpstr>Trebuchet MS</vt:lpstr>
      <vt:lpstr>Wingdings 3</vt:lpstr>
      <vt:lpstr>Fasett</vt:lpstr>
      <vt:lpstr>Ledarmöte IK ODEN </vt:lpstr>
      <vt:lpstr>Välkomna</vt:lpstr>
      <vt:lpstr>Agenda</vt:lpstr>
      <vt:lpstr>Ledarmöten – Varför har vi dom?  </vt:lpstr>
      <vt:lpstr>Brandthovda IP - ombyggnation</vt:lpstr>
      <vt:lpstr>Laget.se </vt:lpstr>
      <vt:lpstr>Inför vårsäsongen </vt:lpstr>
      <vt:lpstr>Lok-stöd Två gånger per år rapporterar vi in lokstödet för att få ekonoiskt stöd. Därför är det viktigt att ni alltid fyller i närvaro på spelare och ledare till varje träning. Åsa gör sedan rapporteringen 2 gånger per år.   Fogis Systemet vi använder för att boka in matcher och blir aktuellt från andra året på 5manna.  Om ni inte har ett inlogg så kontakta kansliet.   Registrering av spelare Från i år så ska alla spelare från 9 år registreras. En blankett lämnas till föräldrarna som sedan lämnas in till tränarna som lämnar över alla blanketter till kansliet.   Register utdrag Alla som har en roll i laget och är synliga med den rollen på laget.se måste lämna in ett registerutdrag.   Lagkassan Alla lag har ett eget konto hos kansliet som ska användas. Det går bra att ha 2000-4000 kr på ett eget konto hos en kassör i laget, resten ska finnas på kontot hos kansliet.  Roller i laget Ni kan ha olika rolleroch ansvar inom laget men det är viktigt att alla ändå kan och känner till hur alla delas hanteras. Om en ledare slutar så måste ledaren säkerställa att all viktigt information har lämnats vidare till de andra ledarna.       </vt:lpstr>
      <vt:lpstr>Seriespel och poolspel</vt:lpstr>
      <vt:lpstr>Frågor?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Ledarmöte IK ODEN</dc:title>
  <dc:creator>Grano, Anders</dc:creator>
  <cp:lastModifiedBy>Palmkvist, Jessica</cp:lastModifiedBy>
  <cp:revision>31</cp:revision>
  <dcterms:created xsi:type="dcterms:W3CDTF">2021-04-19T15:35:38Z</dcterms:created>
  <dcterms:modified xsi:type="dcterms:W3CDTF">2026-02-17T15:42:03Z</dcterms:modified>
</cp:coreProperties>
</file>