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88" r:id="rId4"/>
    <p:sldId id="291" r:id="rId5"/>
    <p:sldId id="290" r:id="rId6"/>
    <p:sldId id="261" r:id="rId7"/>
    <p:sldId id="294" r:id="rId8"/>
    <p:sldId id="289" r:id="rId9"/>
    <p:sldId id="293"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sorterViewPr>
    <p:cViewPr>
      <p:scale>
        <a:sx n="100" d="100"/>
        <a:sy n="100" d="100"/>
      </p:scale>
      <p:origin x="0" y="-197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16183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68876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3543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48510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44376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14122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887609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51487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3884326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59170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3490646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85155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72492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57333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a:t>Klicka här för att ändra mall för rubrikformat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2A54C80-263E-416B-A8E0-580EDEADCBDC}" type="datetimeFigureOut">
              <a:rPr lang="en-US" dirty="0"/>
              <a:t>3/27/2023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512141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dirty="0"/>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3/27/2023</a:t>
            </a:fld>
            <a:endParaRPr lang="en-US" dirty="0"/>
          </a:p>
        </p:txBody>
      </p:sp>
    </p:spTree>
    <p:extLst>
      <p:ext uri="{BB962C8B-B14F-4D97-AF65-F5344CB8AC3E}">
        <p14:creationId xmlns:p14="http://schemas.microsoft.com/office/powerpoint/2010/main" val="849629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3/27/2023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14565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Shape 24">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7D21C785-5FC1-41C8-A645-7A62A726BC17}"/>
              </a:ext>
            </a:extLst>
          </p:cNvPr>
          <p:cNvSpPr>
            <a:spLocks noGrp="1"/>
          </p:cNvSpPr>
          <p:nvPr>
            <p:ph type="ctrTitle"/>
          </p:nvPr>
        </p:nvSpPr>
        <p:spPr>
          <a:xfrm>
            <a:off x="4419136" y="1020871"/>
            <a:ext cx="6960759" cy="2849671"/>
          </a:xfrm>
        </p:spPr>
        <p:txBody>
          <a:bodyPr>
            <a:normAutofit/>
          </a:bodyPr>
          <a:lstStyle/>
          <a:p>
            <a:pPr algn="l"/>
            <a:r>
              <a:rPr lang="sv-SE" sz="6000" dirty="0">
                <a:solidFill>
                  <a:schemeClr val="tx1"/>
                </a:solidFill>
                <a:latin typeface="Calibri Light" panose="020F0302020204030204" pitchFamily="34" charset="0"/>
                <a:cs typeface="Calibri Light" panose="020F0302020204030204" pitchFamily="34" charset="0"/>
              </a:rPr>
              <a:t>Informationsmöte</a:t>
            </a:r>
            <a:br>
              <a:rPr lang="sv-SE" sz="6000" dirty="0">
                <a:solidFill>
                  <a:schemeClr val="tx1"/>
                </a:solidFill>
                <a:latin typeface="Calibri Light" panose="020F0302020204030204" pitchFamily="34" charset="0"/>
                <a:cs typeface="Calibri Light" panose="020F0302020204030204" pitchFamily="34" charset="0"/>
              </a:rPr>
            </a:br>
            <a:r>
              <a:rPr lang="sv-SE" sz="6000" dirty="0">
                <a:solidFill>
                  <a:schemeClr val="tx1"/>
                </a:solidFill>
                <a:latin typeface="Calibri Light" panose="020F0302020204030204" pitchFamily="34" charset="0"/>
                <a:cs typeface="Calibri Light" panose="020F0302020204030204" pitchFamily="34" charset="0"/>
              </a:rPr>
              <a:t>3v3 och 5v5</a:t>
            </a:r>
            <a:br>
              <a:rPr lang="sv-SE" sz="6000" dirty="0">
                <a:solidFill>
                  <a:schemeClr val="tx1"/>
                </a:solidFill>
                <a:latin typeface="Calibri Light" panose="020F0302020204030204" pitchFamily="34" charset="0"/>
                <a:cs typeface="Calibri Light" panose="020F0302020204030204" pitchFamily="34" charset="0"/>
              </a:rPr>
            </a:br>
            <a:r>
              <a:rPr lang="sv-SE" sz="6000" dirty="0">
                <a:solidFill>
                  <a:schemeClr val="tx1"/>
                </a:solidFill>
                <a:latin typeface="Calibri Light" panose="020F0302020204030204" pitchFamily="34" charset="0"/>
                <a:cs typeface="Calibri Light" panose="020F0302020204030204" pitchFamily="34" charset="0"/>
              </a:rPr>
              <a:t>IK ODEN </a:t>
            </a:r>
            <a:endParaRPr lang="sv-SE" sz="6000" dirty="0">
              <a:solidFill>
                <a:srgbClr val="FFFFFF"/>
              </a:solidFill>
            </a:endParaRPr>
          </a:p>
        </p:txBody>
      </p:sp>
      <p:sp>
        <p:nvSpPr>
          <p:cNvPr id="3" name="Underrubrik 2">
            <a:extLst>
              <a:ext uri="{FF2B5EF4-FFF2-40B4-BE49-F238E27FC236}">
                <a16:creationId xmlns:a16="http://schemas.microsoft.com/office/drawing/2014/main" id="{0119D365-E8A8-4964-9FC5-CCCB59A7A319}"/>
              </a:ext>
            </a:extLst>
          </p:cNvPr>
          <p:cNvSpPr>
            <a:spLocks noGrp="1"/>
          </p:cNvSpPr>
          <p:nvPr>
            <p:ph type="subTitle" idx="1"/>
          </p:nvPr>
        </p:nvSpPr>
        <p:spPr>
          <a:xfrm>
            <a:off x="4456386" y="3962088"/>
            <a:ext cx="6203795" cy="1186108"/>
          </a:xfrm>
        </p:spPr>
        <p:txBody>
          <a:bodyPr>
            <a:normAutofit/>
          </a:bodyPr>
          <a:lstStyle/>
          <a:p>
            <a:pPr algn="l"/>
            <a:r>
              <a:rPr lang="sv-SE" dirty="0">
                <a:latin typeface="Calibri Light" panose="020F0302020204030204" pitchFamily="34" charset="0"/>
                <a:cs typeface="Calibri Light" panose="020F0302020204030204" pitchFamily="34" charset="0"/>
              </a:rPr>
              <a:t>22 februari 2023</a:t>
            </a:r>
            <a:br>
              <a:rPr lang="sv-SE" dirty="0">
                <a:solidFill>
                  <a:srgbClr val="FFFFFF">
                    <a:alpha val="70000"/>
                  </a:srgbClr>
                </a:solidFill>
                <a:latin typeface="Calibri Light" panose="020F0302020204030204" pitchFamily="34" charset="0"/>
                <a:cs typeface="Calibri Light" panose="020F0302020204030204" pitchFamily="34" charset="0"/>
              </a:rPr>
            </a:br>
            <a:r>
              <a:rPr lang="sv-SE" dirty="0">
                <a:solidFill>
                  <a:srgbClr val="FFFFFF">
                    <a:alpha val="70000"/>
                  </a:srgbClr>
                </a:solidFill>
                <a:latin typeface="Calibri Light" panose="020F0302020204030204" pitchFamily="34" charset="0"/>
                <a:cs typeface="Calibri Light" panose="020F0302020204030204" pitchFamily="34" charset="0"/>
              </a:rPr>
              <a:t>Brandthovda IP</a:t>
            </a:r>
          </a:p>
        </p:txBody>
      </p:sp>
      <p:sp>
        <p:nvSpPr>
          <p:cNvPr id="27" name="Isosceles Triangle 26">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Google Shape;93;p1">
            <a:extLst>
              <a:ext uri="{FF2B5EF4-FFF2-40B4-BE49-F238E27FC236}">
                <a16:creationId xmlns:a16="http://schemas.microsoft.com/office/drawing/2014/main" id="{C6D2AEED-4F04-42C0-B3B0-D47ED4FC1169}"/>
              </a:ext>
            </a:extLst>
          </p:cNvPr>
          <p:cNvPicPr preferRelativeResize="0"/>
          <p:nvPr/>
        </p:nvPicPr>
        <p:blipFill rotWithShape="1">
          <a:blip r:embed="rId2">
            <a:alphaModFix/>
          </a:blip>
          <a:srcRect l="23620" r="25291"/>
          <a:stretch/>
        </p:blipFill>
        <p:spPr>
          <a:xfrm>
            <a:off x="455102" y="5723206"/>
            <a:ext cx="691098" cy="757536"/>
          </a:xfrm>
          <a:prstGeom prst="rect">
            <a:avLst/>
          </a:prstGeom>
          <a:noFill/>
          <a:ln>
            <a:noFill/>
          </a:ln>
        </p:spPr>
      </p:pic>
      <p:pic>
        <p:nvPicPr>
          <p:cNvPr id="16" name="Picture 60">
            <a:extLst>
              <a:ext uri="{FF2B5EF4-FFF2-40B4-BE49-F238E27FC236}">
                <a16:creationId xmlns:a16="http://schemas.microsoft.com/office/drawing/2014/main" id="{BC7EBD24-235A-4E0D-A789-70428649ACE4}"/>
              </a:ext>
            </a:extLst>
          </p:cNvPr>
          <p:cNvPicPr/>
          <p:nvPr/>
        </p:nvPicPr>
        <p:blipFill>
          <a:blip r:embed="rId3"/>
          <a:stretch>
            <a:fillRect/>
          </a:stretch>
        </p:blipFill>
        <p:spPr>
          <a:xfrm>
            <a:off x="188189" y="4772440"/>
            <a:ext cx="1872208" cy="1901531"/>
          </a:xfrm>
          <a:prstGeom prst="rect">
            <a:avLst/>
          </a:prstGeom>
        </p:spPr>
      </p:pic>
    </p:spTree>
    <p:extLst>
      <p:ext uri="{BB962C8B-B14F-4D97-AF65-F5344CB8AC3E}">
        <p14:creationId xmlns:p14="http://schemas.microsoft.com/office/powerpoint/2010/main" val="390850849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6ACF15-2B4A-5390-EE56-F0B2B0671C9D}"/>
              </a:ext>
            </a:extLst>
          </p:cNvPr>
          <p:cNvSpPr>
            <a:spLocks noGrp="1"/>
          </p:cNvSpPr>
          <p:nvPr>
            <p:ph type="title"/>
          </p:nvPr>
        </p:nvSpPr>
        <p:spPr>
          <a:xfrm>
            <a:off x="1127194" y="649148"/>
            <a:ext cx="3854528" cy="545598"/>
          </a:xfrm>
        </p:spPr>
        <p:txBody>
          <a:bodyPr/>
          <a:lstStyle/>
          <a:p>
            <a:r>
              <a:rPr lang="sv-SE" dirty="0">
                <a:solidFill>
                  <a:schemeClr val="tx1"/>
                </a:solidFill>
                <a:latin typeface="Calibri Light" panose="020F0302020204030204" pitchFamily="34" charset="0"/>
                <a:cs typeface="Calibri Light" panose="020F0302020204030204" pitchFamily="34" charset="0"/>
              </a:rPr>
              <a:t>Roller inom laget</a:t>
            </a:r>
          </a:p>
        </p:txBody>
      </p:sp>
      <p:sp>
        <p:nvSpPr>
          <p:cNvPr id="3" name="Platshållare för innehåll 2">
            <a:extLst>
              <a:ext uri="{FF2B5EF4-FFF2-40B4-BE49-F238E27FC236}">
                <a16:creationId xmlns:a16="http://schemas.microsoft.com/office/drawing/2014/main" id="{95C86E0D-15DF-DE9E-9FF2-954AFFBC8E31}"/>
              </a:ext>
            </a:extLst>
          </p:cNvPr>
          <p:cNvSpPr>
            <a:spLocks noGrp="1"/>
          </p:cNvSpPr>
          <p:nvPr>
            <p:ph idx="1"/>
          </p:nvPr>
        </p:nvSpPr>
        <p:spPr>
          <a:xfrm>
            <a:off x="5054075" y="2651554"/>
            <a:ext cx="4513541" cy="3931386"/>
          </a:xfrm>
        </p:spPr>
        <p:txBody>
          <a:bodyPr/>
          <a:lstStyle/>
          <a:p>
            <a:pPr marL="0" indent="0">
              <a:buNone/>
            </a:pPr>
            <a:r>
              <a:rPr lang="sv-SE" sz="2000" dirty="0">
                <a:latin typeface="Calibri Light" panose="020F0302020204030204" pitchFamily="34" charset="0"/>
                <a:cs typeface="Calibri Light" panose="020F0302020204030204" pitchFamily="34" charset="0"/>
              </a:rPr>
              <a:t>Annat bra att känna till</a:t>
            </a:r>
          </a:p>
          <a:p>
            <a:r>
              <a:rPr lang="sv-SE" sz="1400" dirty="0">
                <a:latin typeface="Calibri Light" panose="020F0302020204030204" pitchFamily="34" charset="0"/>
                <a:cs typeface="Calibri Light" panose="020F0302020204030204" pitchFamily="34" charset="0"/>
              </a:rPr>
              <a:t>Vad bekostar klubben och vad bekostar laget själva?</a:t>
            </a:r>
          </a:p>
          <a:p>
            <a:r>
              <a:rPr lang="sv-SE" sz="1400" dirty="0">
                <a:latin typeface="Calibri Light" panose="020F0302020204030204" pitchFamily="34" charset="0"/>
                <a:cs typeface="Calibri Light" panose="020F0302020204030204" pitchFamily="34" charset="0"/>
              </a:rPr>
              <a:t>Poolspel 3v3, anordna själva?</a:t>
            </a:r>
          </a:p>
          <a:p>
            <a:r>
              <a:rPr lang="sv-SE" sz="1400" dirty="0">
                <a:latin typeface="Calibri Light" panose="020F0302020204030204" pitchFamily="34" charset="0"/>
                <a:cs typeface="Calibri Light" panose="020F0302020204030204" pitchFamily="34" charset="0"/>
              </a:rPr>
              <a:t>Fika försäljning på hemmamatcher</a:t>
            </a:r>
          </a:p>
          <a:p>
            <a:r>
              <a:rPr lang="sv-SE" sz="1400" dirty="0">
                <a:latin typeface="Calibri Light" panose="020F0302020204030204" pitchFamily="34" charset="0"/>
                <a:cs typeface="Calibri Light" panose="020F0302020204030204" pitchFamily="34" charset="0"/>
              </a:rPr>
              <a:t>Avslutningar, pris vid höstavslutning</a:t>
            </a:r>
          </a:p>
          <a:p>
            <a:r>
              <a:rPr lang="sv-SE" sz="1400" dirty="0">
                <a:latin typeface="Calibri Light" panose="020F0302020204030204" pitchFamily="34" charset="0"/>
                <a:cs typeface="Calibri Light" panose="020F0302020204030204" pitchFamily="34" charset="0"/>
              </a:rPr>
              <a:t>Fotografering</a:t>
            </a:r>
          </a:p>
          <a:p>
            <a:r>
              <a:rPr lang="sv-SE" sz="1400" dirty="0">
                <a:latin typeface="Calibri Light" panose="020F0302020204030204" pitchFamily="34" charset="0"/>
                <a:cs typeface="Calibri Light" panose="020F0302020204030204" pitchFamily="34" charset="0"/>
              </a:rPr>
              <a:t>Anordna träningsmatcher ( 5v5)</a:t>
            </a:r>
          </a:p>
          <a:p>
            <a:r>
              <a:rPr lang="sv-SE" sz="1400" dirty="0">
                <a:latin typeface="Calibri Light" panose="020F0302020204030204" pitchFamily="34" charset="0"/>
                <a:cs typeface="Calibri Light" panose="020F0302020204030204" pitchFamily="34" charset="0"/>
              </a:rPr>
              <a:t>Ledarmöten</a:t>
            </a:r>
          </a:p>
          <a:p>
            <a:r>
              <a:rPr lang="sv-SE" sz="1400" dirty="0">
                <a:latin typeface="Calibri Light" panose="020F0302020204030204" pitchFamily="34" charset="0"/>
                <a:cs typeface="Calibri Light" panose="020F0302020204030204" pitchFamily="34" charset="0"/>
              </a:rPr>
              <a:t>Lagkassan</a:t>
            </a:r>
          </a:p>
          <a:p>
            <a:r>
              <a:rPr lang="sv-SE" sz="1400" dirty="0">
                <a:latin typeface="Calibri Light" panose="020F0302020204030204" pitchFamily="34" charset="0"/>
                <a:cs typeface="Calibri Light" panose="020F0302020204030204" pitchFamily="34" charset="0"/>
              </a:rPr>
              <a:t>Föräldramöten</a:t>
            </a:r>
          </a:p>
          <a:p>
            <a:endParaRPr lang="sv-SE" dirty="0"/>
          </a:p>
        </p:txBody>
      </p:sp>
      <p:sp>
        <p:nvSpPr>
          <p:cNvPr id="4" name="Platshållare för text 3">
            <a:extLst>
              <a:ext uri="{FF2B5EF4-FFF2-40B4-BE49-F238E27FC236}">
                <a16:creationId xmlns:a16="http://schemas.microsoft.com/office/drawing/2014/main" id="{EBC0A590-A925-77FF-FF54-48ED4CEF980B}"/>
              </a:ext>
            </a:extLst>
          </p:cNvPr>
          <p:cNvSpPr>
            <a:spLocks noGrp="1"/>
          </p:cNvSpPr>
          <p:nvPr>
            <p:ph type="body" sz="half" idx="2"/>
          </p:nvPr>
        </p:nvSpPr>
        <p:spPr>
          <a:xfrm>
            <a:off x="1127194" y="1359330"/>
            <a:ext cx="3854528" cy="2584449"/>
          </a:xfrm>
        </p:spPr>
        <p:txBody>
          <a:bodyPr>
            <a:normAutofit lnSpcReduction="10000"/>
          </a:bodyPr>
          <a:lstStyle/>
          <a:p>
            <a:r>
              <a:rPr lang="sv-SE" dirty="0">
                <a:latin typeface="Calibri Light" panose="020F0302020204030204" pitchFamily="34" charset="0"/>
                <a:cs typeface="Calibri Light" panose="020F0302020204030204" pitchFamily="34" charset="0"/>
              </a:rPr>
              <a:t>Exempel på olika roller inom laget:</a:t>
            </a:r>
          </a:p>
          <a:p>
            <a:pPr marL="285750" indent="-285750">
              <a:buFont typeface="Arial" panose="020B0604020202020204" pitchFamily="34" charset="0"/>
              <a:buChar char="•"/>
            </a:pPr>
            <a:r>
              <a:rPr lang="sv-SE" dirty="0">
                <a:latin typeface="Calibri Light" panose="020F0302020204030204" pitchFamily="34" charset="0"/>
                <a:cs typeface="Calibri Light" panose="020F0302020204030204" pitchFamily="34" charset="0"/>
              </a:rPr>
              <a:t>Tränare</a:t>
            </a:r>
          </a:p>
          <a:p>
            <a:pPr marL="285750" indent="-285750">
              <a:buFont typeface="Arial" panose="020B0604020202020204" pitchFamily="34" charset="0"/>
              <a:buChar char="•"/>
            </a:pPr>
            <a:r>
              <a:rPr lang="sv-SE" dirty="0">
                <a:latin typeface="Calibri Light" panose="020F0302020204030204" pitchFamily="34" charset="0"/>
                <a:cs typeface="Calibri Light" panose="020F0302020204030204" pitchFamily="34" charset="0"/>
              </a:rPr>
              <a:t>Assisterande tränare </a:t>
            </a:r>
          </a:p>
          <a:p>
            <a:pPr marL="285750" indent="-285750">
              <a:buFont typeface="Arial" panose="020B0604020202020204" pitchFamily="34" charset="0"/>
              <a:buChar char="•"/>
            </a:pPr>
            <a:r>
              <a:rPr lang="sv-SE" dirty="0">
                <a:latin typeface="Calibri Light" panose="020F0302020204030204" pitchFamily="34" charset="0"/>
                <a:cs typeface="Calibri Light" panose="020F0302020204030204" pitchFamily="34" charset="0"/>
              </a:rPr>
              <a:t>Lagledare</a:t>
            </a:r>
          </a:p>
          <a:p>
            <a:pPr marL="285750" indent="-285750">
              <a:buFont typeface="Arial" panose="020B0604020202020204" pitchFamily="34" charset="0"/>
              <a:buChar char="•"/>
            </a:pPr>
            <a:r>
              <a:rPr lang="sv-SE" dirty="0">
                <a:latin typeface="Calibri Light" panose="020F0302020204030204" pitchFamily="34" charset="0"/>
                <a:cs typeface="Calibri Light" panose="020F0302020204030204" pitchFamily="34" charset="0"/>
              </a:rPr>
              <a:t>Kassör</a:t>
            </a:r>
          </a:p>
          <a:p>
            <a:pPr marL="285750" indent="-285750">
              <a:buFont typeface="Arial" panose="020B0604020202020204" pitchFamily="34" charset="0"/>
              <a:buChar char="•"/>
            </a:pPr>
            <a:r>
              <a:rPr lang="sv-SE" dirty="0">
                <a:latin typeface="Calibri Light" panose="020F0302020204030204" pitchFamily="34" charset="0"/>
                <a:cs typeface="Calibri Light" panose="020F0302020204030204" pitchFamily="34" charset="0"/>
              </a:rPr>
              <a:t>Sponsoransvarig</a:t>
            </a:r>
          </a:p>
          <a:p>
            <a:pPr marL="285750" indent="-285750">
              <a:buFont typeface="Arial" panose="020B0604020202020204" pitchFamily="34" charset="0"/>
              <a:buChar char="•"/>
            </a:pPr>
            <a:r>
              <a:rPr lang="sv-SE" dirty="0">
                <a:latin typeface="Calibri Light" panose="020F0302020204030204" pitchFamily="34" charset="0"/>
                <a:cs typeface="Calibri Light" panose="020F0302020204030204" pitchFamily="34" charset="0"/>
              </a:rPr>
              <a:t>Försäljningsansvarig</a:t>
            </a:r>
          </a:p>
          <a:p>
            <a:pPr marL="285750" indent="-285750">
              <a:buFont typeface="Arial" panose="020B0604020202020204" pitchFamily="34" charset="0"/>
              <a:buChar char="•"/>
            </a:pPr>
            <a:r>
              <a:rPr lang="sv-SE" dirty="0">
                <a:latin typeface="Calibri Light" panose="020F0302020204030204" pitchFamily="34" charset="0"/>
                <a:cs typeface="Calibri Light" panose="020F0302020204030204" pitchFamily="34" charset="0"/>
              </a:rPr>
              <a:t>Administratör</a:t>
            </a:r>
          </a:p>
          <a:p>
            <a:endParaRPr lang="sv-SE" dirty="0"/>
          </a:p>
        </p:txBody>
      </p:sp>
    </p:spTree>
    <p:extLst>
      <p:ext uri="{BB962C8B-B14F-4D97-AF65-F5344CB8AC3E}">
        <p14:creationId xmlns:p14="http://schemas.microsoft.com/office/powerpoint/2010/main" val="3870572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9F23D6-8657-4AA2-8E5C-56348BADBAA1}"/>
              </a:ext>
            </a:extLst>
          </p:cNvPr>
          <p:cNvSpPr>
            <a:spLocks noGrp="1"/>
          </p:cNvSpPr>
          <p:nvPr>
            <p:ph type="title"/>
          </p:nvPr>
        </p:nvSpPr>
        <p:spPr/>
        <p:txBody>
          <a:bodyPr>
            <a:normAutofit/>
          </a:bodyPr>
          <a:lstStyle/>
          <a:p>
            <a:r>
              <a:rPr lang="sv-SE" sz="4000" dirty="0">
                <a:solidFill>
                  <a:schemeClr val="tx1"/>
                </a:solidFill>
                <a:latin typeface="Calibri Light" panose="020F0302020204030204" pitchFamily="34" charset="0"/>
                <a:cs typeface="Calibri Light" panose="020F0302020204030204" pitchFamily="34" charset="0"/>
              </a:rPr>
              <a:t>Genomgång av</a:t>
            </a:r>
            <a:endParaRPr lang="sv-SE" sz="4000" dirty="0">
              <a:solidFill>
                <a:schemeClr val="accent2">
                  <a:lumMod val="75000"/>
                </a:schemeClr>
              </a:solidFill>
            </a:endParaRPr>
          </a:p>
        </p:txBody>
      </p:sp>
      <p:sp>
        <p:nvSpPr>
          <p:cNvPr id="3" name="Platshållare för innehåll 2">
            <a:extLst>
              <a:ext uri="{FF2B5EF4-FFF2-40B4-BE49-F238E27FC236}">
                <a16:creationId xmlns:a16="http://schemas.microsoft.com/office/drawing/2014/main" id="{1BAA7D71-1689-4D82-A80B-1ECF1A2C07CA}"/>
              </a:ext>
            </a:extLst>
          </p:cNvPr>
          <p:cNvSpPr>
            <a:spLocks noGrp="1"/>
          </p:cNvSpPr>
          <p:nvPr>
            <p:ph idx="1"/>
          </p:nvPr>
        </p:nvSpPr>
        <p:spPr>
          <a:xfrm>
            <a:off x="677334" y="1624084"/>
            <a:ext cx="8596668" cy="4187089"/>
          </a:xfrm>
        </p:spPr>
        <p:txBody>
          <a:bodyPr>
            <a:normAutofit/>
          </a:bodyPr>
          <a:lstStyle/>
          <a:p>
            <a:r>
              <a:rPr lang="sv-SE" sz="2500" dirty="0">
                <a:solidFill>
                  <a:schemeClr val="tx1"/>
                </a:solidFill>
                <a:latin typeface="Calibri Light" panose="020F0302020204030204" pitchFamily="34" charset="0"/>
                <a:cs typeface="Calibri Light" panose="020F0302020204030204" pitchFamily="34" charset="0"/>
              </a:rPr>
              <a:t>Laget.se</a:t>
            </a:r>
          </a:p>
          <a:p>
            <a:r>
              <a:rPr lang="sv-SE" sz="2500" dirty="0">
                <a:solidFill>
                  <a:schemeClr val="tx1"/>
                </a:solidFill>
                <a:latin typeface="Calibri Light" panose="020F0302020204030204" pitchFamily="34" charset="0"/>
                <a:cs typeface="Calibri Light" panose="020F0302020204030204" pitchFamily="34" charset="0"/>
              </a:rPr>
              <a:t>Spelar- och ledarutvecklingsplanen</a:t>
            </a:r>
          </a:p>
          <a:p>
            <a:r>
              <a:rPr lang="sv-SE" sz="2500" dirty="0">
                <a:solidFill>
                  <a:schemeClr val="tx1"/>
                </a:solidFill>
                <a:latin typeface="Calibri Light" panose="020F0302020204030204" pitchFamily="34" charset="0"/>
                <a:cs typeface="Calibri Light" panose="020F0302020204030204" pitchFamily="34" charset="0"/>
              </a:rPr>
              <a:t>Fogis</a:t>
            </a:r>
          </a:p>
          <a:p>
            <a:r>
              <a:rPr lang="sv-SE" sz="2500" dirty="0">
                <a:solidFill>
                  <a:schemeClr val="tx1"/>
                </a:solidFill>
                <a:latin typeface="Calibri Light" panose="020F0302020204030204" pitchFamily="34" charset="0"/>
                <a:cs typeface="Calibri Light" panose="020F0302020204030204" pitchFamily="34" charset="0"/>
              </a:rPr>
              <a:t>Stadium teamsales</a:t>
            </a:r>
          </a:p>
          <a:p>
            <a:endParaRPr lang="sv-SE" sz="2500" dirty="0">
              <a:solidFill>
                <a:schemeClr val="tx1"/>
              </a:solidFill>
              <a:latin typeface="Calibri Light" panose="020F0302020204030204" pitchFamily="34" charset="0"/>
              <a:cs typeface="Calibri Light" panose="020F0302020204030204" pitchFamily="34" charset="0"/>
            </a:endParaRPr>
          </a:p>
          <a:p>
            <a:pPr marL="0" indent="0">
              <a:buNone/>
            </a:pPr>
            <a:endParaRPr lang="sv-SE" sz="2500" dirty="0">
              <a:solidFill>
                <a:schemeClr val="tx1"/>
              </a:solidFill>
              <a:latin typeface="Calibri Light" panose="020F0302020204030204" pitchFamily="34" charset="0"/>
              <a:cs typeface="Calibri Light" panose="020F0302020204030204" pitchFamily="34" charset="0"/>
            </a:endParaRPr>
          </a:p>
          <a:p>
            <a:endParaRPr lang="sv-SE" sz="2500" dirty="0">
              <a:solidFill>
                <a:schemeClr val="tx1"/>
              </a:solidFill>
              <a:latin typeface="Calibri Light" panose="020F0302020204030204" pitchFamily="34" charset="0"/>
              <a:cs typeface="Calibri Light" panose="020F0302020204030204" pitchFamily="34" charset="0"/>
            </a:endParaRPr>
          </a:p>
          <a:p>
            <a:pPr marL="0" indent="0">
              <a:buClr>
                <a:schemeClr val="accent2">
                  <a:lumMod val="75000"/>
                </a:schemeClr>
              </a:buClr>
              <a:buNone/>
            </a:pPr>
            <a:endParaRPr lang="sv-SE" dirty="0">
              <a:solidFill>
                <a:schemeClr val="tx1"/>
              </a:solidFill>
            </a:endParaRPr>
          </a:p>
        </p:txBody>
      </p:sp>
    </p:spTree>
    <p:extLst>
      <p:ext uri="{BB962C8B-B14F-4D97-AF65-F5344CB8AC3E}">
        <p14:creationId xmlns:p14="http://schemas.microsoft.com/office/powerpoint/2010/main" val="113712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B721CB-D63E-4217-95DF-F58B233033CB}"/>
              </a:ext>
            </a:extLst>
          </p:cNvPr>
          <p:cNvSpPr>
            <a:spLocks noGrp="1"/>
          </p:cNvSpPr>
          <p:nvPr>
            <p:ph type="title"/>
          </p:nvPr>
        </p:nvSpPr>
        <p:spPr>
          <a:xfrm>
            <a:off x="529288" y="888274"/>
            <a:ext cx="8440540" cy="644434"/>
          </a:xfrm>
        </p:spPr>
        <p:txBody>
          <a:bodyPr anchor="t">
            <a:normAutofit fontScale="90000"/>
          </a:bodyPr>
          <a:lstStyle/>
          <a:p>
            <a:pPr>
              <a:lnSpc>
                <a:spcPct val="90000"/>
              </a:lnSpc>
            </a:pPr>
            <a:r>
              <a:rPr lang="sv-SE" sz="4000" dirty="0">
                <a:solidFill>
                  <a:schemeClr val="tx1"/>
                </a:solidFill>
                <a:latin typeface="Calibri Light" panose="020F0302020204030204" pitchFamily="34" charset="0"/>
                <a:cs typeface="Calibri Light" panose="020F0302020204030204" pitchFamily="34" charset="0"/>
              </a:rPr>
              <a:t>Laget.se</a:t>
            </a:r>
            <a:br>
              <a:rPr lang="sv-SE" sz="2800" dirty="0">
                <a:latin typeface="Calibri Light" panose="020F0302020204030204" pitchFamily="34" charset="0"/>
                <a:cs typeface="Calibri Light" panose="020F0302020204030204" pitchFamily="34" charset="0"/>
              </a:rPr>
            </a:br>
            <a:br>
              <a:rPr lang="sv-SE" sz="2800" b="1" dirty="0">
                <a:latin typeface="Calibri Light" panose="020F0302020204030204" pitchFamily="34" charset="0"/>
                <a:cs typeface="Calibri Light" panose="020F0302020204030204" pitchFamily="34" charset="0"/>
              </a:rPr>
            </a:br>
            <a:endParaRPr lang="sv-SE" sz="2800" dirty="0"/>
          </a:p>
        </p:txBody>
      </p:sp>
      <p:sp>
        <p:nvSpPr>
          <p:cNvPr id="9" name="Content Placeholder 8">
            <a:extLst>
              <a:ext uri="{FF2B5EF4-FFF2-40B4-BE49-F238E27FC236}">
                <a16:creationId xmlns:a16="http://schemas.microsoft.com/office/drawing/2014/main" id="{03F8660E-83B9-867C-09E7-533B6F9EFEEC}"/>
              </a:ext>
            </a:extLst>
          </p:cNvPr>
          <p:cNvSpPr>
            <a:spLocks noGrp="1"/>
          </p:cNvSpPr>
          <p:nvPr>
            <p:ph idx="1"/>
          </p:nvPr>
        </p:nvSpPr>
        <p:spPr>
          <a:xfrm>
            <a:off x="267144" y="1846345"/>
            <a:ext cx="6046569" cy="3165309"/>
          </a:xfrm>
        </p:spPr>
        <p:txBody>
          <a:bodyPr>
            <a:normAutofit lnSpcReduction="10000"/>
          </a:bodyPr>
          <a:lstStyle/>
          <a:p>
            <a:endParaRPr lang="en-US" sz="1200" dirty="0">
              <a:latin typeface="Calibri Light" panose="020F0302020204030204" pitchFamily="34" charset="0"/>
              <a:cs typeface="Calibri Light" panose="020F0302020204030204" pitchFamily="34" charset="0"/>
            </a:endParaRPr>
          </a:p>
          <a:p>
            <a:r>
              <a:rPr lang="en-US" sz="1200" b="1" dirty="0">
                <a:latin typeface="Calibri Light" panose="020F0302020204030204" pitchFamily="34" charset="0"/>
                <a:cs typeface="Calibri Light" panose="020F0302020204030204" pitchFamily="34" charset="0"/>
              </a:rPr>
              <a:t>Om Gruppen</a:t>
            </a:r>
            <a:r>
              <a:rPr lang="en-US" sz="1200" dirty="0">
                <a:latin typeface="Calibri Light" panose="020F0302020204030204" pitchFamily="34" charset="0"/>
                <a:cs typeface="Calibri Light" panose="020F0302020204030204" pitchFamily="34" charset="0"/>
              </a:rPr>
              <a:t>: Information om laget</a:t>
            </a:r>
          </a:p>
          <a:p>
            <a:r>
              <a:rPr lang="en-US" sz="1200" b="1" dirty="0">
                <a:latin typeface="Calibri Light" panose="020F0302020204030204" pitchFamily="34" charset="0"/>
                <a:cs typeface="Calibri Light" panose="020F0302020204030204" pitchFamily="34" charset="0"/>
              </a:rPr>
              <a:t>Nyheter</a:t>
            </a:r>
            <a:r>
              <a:rPr lang="en-US" sz="1200" dirty="0">
                <a:latin typeface="Calibri Light" panose="020F0302020204030204" pitchFamily="34" charset="0"/>
                <a:cs typeface="Calibri Light" panose="020F0302020204030204" pitchFamily="34" charset="0"/>
              </a:rPr>
              <a:t>: Kortare inlägg som hamnar på första sidan och är synliga för alla som besöker laget sida</a:t>
            </a:r>
          </a:p>
          <a:p>
            <a:r>
              <a:rPr lang="en-US" sz="1200" b="1" dirty="0">
                <a:latin typeface="Calibri Light" panose="020F0302020204030204" pitchFamily="34" charset="0"/>
                <a:cs typeface="Calibri Light" panose="020F0302020204030204" pitchFamily="34" charset="0"/>
              </a:rPr>
              <a:t>Utskick</a:t>
            </a:r>
            <a:r>
              <a:rPr lang="en-US" sz="1200" dirty="0">
                <a:latin typeface="Calibri Light" panose="020F0302020204030204" pitchFamily="34" charset="0"/>
                <a:cs typeface="Calibri Light" panose="020F0302020204030204" pitchFamily="34" charset="0"/>
              </a:rPr>
              <a:t>: Välj mellan SMS eller E-post. Efter första sms utskicket skapas en sms grupp som ni kan skriva direkt I och använda genom SMS eller supertext. Vid e-post utskick väljer ni vilken grupp som ska få e-posten, till exempel förälder för information till föräldrar. </a:t>
            </a:r>
          </a:p>
          <a:p>
            <a:r>
              <a:rPr lang="en-US" sz="1200" b="1" dirty="0">
                <a:latin typeface="Calibri Light" panose="020F0302020204030204" pitchFamily="34" charset="0"/>
                <a:cs typeface="Calibri Light" panose="020F0302020204030204" pitchFamily="34" charset="0"/>
              </a:rPr>
              <a:t>Medlemsstatus</a:t>
            </a:r>
            <a:r>
              <a:rPr lang="en-US" sz="1200" dirty="0">
                <a:latin typeface="Calibri Light" panose="020F0302020204030204" pitchFamily="34" charset="0"/>
                <a:cs typeface="Calibri Light" panose="020F0302020204030204" pitchFamily="34" charset="0"/>
              </a:rPr>
              <a:t> : Här ser ni vilka spelare som har betalat medlemsavgiften. </a:t>
            </a:r>
          </a:p>
          <a:p>
            <a:r>
              <a:rPr lang="en-US" sz="1200" b="1" dirty="0">
                <a:latin typeface="Calibri Light" panose="020F0302020204030204" pitchFamily="34" charset="0"/>
                <a:cs typeface="Calibri Light" panose="020F0302020204030204" pitchFamily="34" charset="0"/>
              </a:rPr>
              <a:t>Medlemmar</a:t>
            </a:r>
            <a:r>
              <a:rPr lang="en-US" sz="1200" dirty="0">
                <a:latin typeface="Calibri Light" panose="020F0302020204030204" pitchFamily="34" charset="0"/>
                <a:cs typeface="Calibri Light" panose="020F0302020204030204" pitchFamily="34" charset="0"/>
              </a:rPr>
              <a:t> : Lista över spelare och föräldrar som är anslutna till laget.</a:t>
            </a:r>
          </a:p>
          <a:p>
            <a:r>
              <a:rPr lang="en-US" sz="1200" b="1" dirty="0">
                <a:latin typeface="Calibri Light" panose="020F0302020204030204" pitchFamily="34" charset="0"/>
                <a:cs typeface="Calibri Light" panose="020F0302020204030204" pitchFamily="34" charset="0"/>
              </a:rPr>
              <a:t>Aktiviteter</a:t>
            </a:r>
            <a:r>
              <a:rPr lang="en-US" sz="1200" dirty="0">
                <a:latin typeface="Calibri Light" panose="020F0302020204030204" pitchFamily="34" charset="0"/>
                <a:cs typeface="Calibri Light" panose="020F0302020204030204" pitchFamily="34" charset="0"/>
              </a:rPr>
              <a:t> : Lägg in kommande träningar och andra aktiviteter. Träningar ska vara LOK-stöds berettigade medans möten inte ska vara det. </a:t>
            </a:r>
          </a:p>
          <a:p>
            <a:r>
              <a:rPr lang="en-US" sz="1200" b="1" dirty="0">
                <a:latin typeface="Calibri Light" panose="020F0302020204030204" pitchFamily="34" charset="0"/>
                <a:cs typeface="Calibri Light" panose="020F0302020204030204" pitchFamily="34" charset="0"/>
              </a:rPr>
              <a:t>Serier/Cuper</a:t>
            </a:r>
            <a:r>
              <a:rPr lang="en-US" sz="1200" dirty="0">
                <a:latin typeface="Calibri Light" panose="020F0302020204030204" pitchFamily="34" charset="0"/>
                <a:cs typeface="Calibri Light" panose="020F0302020204030204" pitchFamily="34" charset="0"/>
              </a:rPr>
              <a:t>: Importera matcher från Fogis</a:t>
            </a:r>
          </a:p>
        </p:txBody>
      </p:sp>
      <p:pic>
        <p:nvPicPr>
          <p:cNvPr id="7" name="Bildobjekt 6">
            <a:extLst>
              <a:ext uri="{FF2B5EF4-FFF2-40B4-BE49-F238E27FC236}">
                <a16:creationId xmlns:a16="http://schemas.microsoft.com/office/drawing/2014/main" id="{A8960C55-2B02-6980-C40F-F8EC866E1717}"/>
              </a:ext>
            </a:extLst>
          </p:cNvPr>
          <p:cNvPicPr>
            <a:picLocks noChangeAspect="1"/>
          </p:cNvPicPr>
          <p:nvPr/>
        </p:nvPicPr>
        <p:blipFill>
          <a:blip r:embed="rId2"/>
          <a:stretch>
            <a:fillRect/>
          </a:stretch>
        </p:blipFill>
        <p:spPr>
          <a:xfrm>
            <a:off x="6560985" y="1846345"/>
            <a:ext cx="4953681" cy="3165309"/>
          </a:xfrm>
          <a:prstGeom prst="rect">
            <a:avLst/>
          </a:prstGeom>
        </p:spPr>
      </p:pic>
    </p:spTree>
    <p:extLst>
      <p:ext uri="{BB962C8B-B14F-4D97-AF65-F5344CB8AC3E}">
        <p14:creationId xmlns:p14="http://schemas.microsoft.com/office/powerpoint/2010/main" val="1254911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845129-4B19-406A-93EC-FCC19500469B}"/>
              </a:ext>
            </a:extLst>
          </p:cNvPr>
          <p:cNvSpPr>
            <a:spLocks noGrp="1"/>
          </p:cNvSpPr>
          <p:nvPr>
            <p:ph type="title"/>
          </p:nvPr>
        </p:nvSpPr>
        <p:spPr>
          <a:xfrm>
            <a:off x="677334" y="609600"/>
            <a:ext cx="8596668" cy="1320800"/>
          </a:xfrm>
        </p:spPr>
        <p:txBody>
          <a:bodyPr anchor="t">
            <a:normAutofit/>
          </a:bodyPr>
          <a:lstStyle/>
          <a:p>
            <a:r>
              <a:rPr lang="sv-SE" dirty="0">
                <a:solidFill>
                  <a:schemeClr val="tx1"/>
                </a:solidFill>
                <a:latin typeface="Calibri Light" panose="020F0302020204030204" pitchFamily="34" charset="0"/>
                <a:cs typeface="Calibri Light" panose="020F0302020204030204" pitchFamily="34" charset="0"/>
              </a:rPr>
              <a:t>Laget.se - ledarsidan</a:t>
            </a:r>
            <a:br>
              <a:rPr lang="sv-SE" dirty="0">
                <a:latin typeface="Calibri Light" panose="020F0302020204030204" pitchFamily="34" charset="0"/>
                <a:cs typeface="Calibri Light" panose="020F0302020204030204" pitchFamily="34" charset="0"/>
              </a:rPr>
            </a:br>
            <a:endParaRPr lang="sv-SE" dirty="0"/>
          </a:p>
        </p:txBody>
      </p:sp>
      <p:pic>
        <p:nvPicPr>
          <p:cNvPr id="10" name="Bildobjekt 9">
            <a:extLst>
              <a:ext uri="{FF2B5EF4-FFF2-40B4-BE49-F238E27FC236}">
                <a16:creationId xmlns:a16="http://schemas.microsoft.com/office/drawing/2014/main" id="{5C33E425-A757-5788-D179-EC58F12AAD23}"/>
              </a:ext>
            </a:extLst>
          </p:cNvPr>
          <p:cNvPicPr>
            <a:picLocks noChangeAspect="1"/>
          </p:cNvPicPr>
          <p:nvPr/>
        </p:nvPicPr>
        <p:blipFill rotWithShape="1">
          <a:blip r:embed="rId2">
            <a:extLst>
              <a:ext uri="{28A0092B-C50C-407E-A947-70E740481C1C}">
                <a14:useLocalDpi xmlns:a14="http://schemas.microsoft.com/office/drawing/2010/main" val="0"/>
              </a:ext>
            </a:extLst>
          </a:blip>
          <a:srcRect l="4193" r="14433" b="-3"/>
          <a:stretch/>
        </p:blipFill>
        <p:spPr>
          <a:xfrm>
            <a:off x="817474" y="2159331"/>
            <a:ext cx="5283289" cy="3782053"/>
          </a:xfrm>
          <a:prstGeom prst="rect">
            <a:avLst/>
          </a:prstGeom>
        </p:spPr>
      </p:pic>
      <p:sp>
        <p:nvSpPr>
          <p:cNvPr id="3" name="Platshållare för innehåll 2">
            <a:extLst>
              <a:ext uri="{FF2B5EF4-FFF2-40B4-BE49-F238E27FC236}">
                <a16:creationId xmlns:a16="http://schemas.microsoft.com/office/drawing/2014/main" id="{B49B6B07-51B8-44AB-8DA1-6BE6F40310A6}"/>
              </a:ext>
            </a:extLst>
          </p:cNvPr>
          <p:cNvSpPr>
            <a:spLocks noGrp="1"/>
          </p:cNvSpPr>
          <p:nvPr>
            <p:ph idx="1"/>
          </p:nvPr>
        </p:nvSpPr>
        <p:spPr>
          <a:xfrm>
            <a:off x="6416039" y="2160589"/>
            <a:ext cx="2927185" cy="3880773"/>
          </a:xfrm>
        </p:spPr>
        <p:txBody>
          <a:bodyPr>
            <a:normAutofit/>
          </a:bodyPr>
          <a:lstStyle/>
          <a:p>
            <a:pPr marL="0" indent="0">
              <a:buNone/>
            </a:pPr>
            <a:r>
              <a:rPr lang="sv-SE" sz="1500" dirty="0">
                <a:latin typeface="Calibri Light" panose="020F0302020204030204" pitchFamily="34" charset="0"/>
                <a:cs typeface="Calibri Light" panose="020F0302020204030204" pitchFamily="34" charset="0"/>
              </a:rPr>
              <a:t>Under dokument på ledarsidan finns bland annat:</a:t>
            </a:r>
          </a:p>
          <a:p>
            <a:r>
              <a:rPr lang="sv-SE" sz="1500" dirty="0">
                <a:latin typeface="Calibri Light" panose="020F0302020204030204" pitchFamily="34" charset="0"/>
                <a:cs typeface="Calibri Light" panose="020F0302020204030204" pitchFamily="34" charset="0"/>
              </a:rPr>
              <a:t>Spelar-ledare utvecklingsplan</a:t>
            </a:r>
          </a:p>
          <a:p>
            <a:r>
              <a:rPr lang="sv-SE" sz="1500" dirty="0">
                <a:latin typeface="Calibri Light" panose="020F0302020204030204" pitchFamily="34" charset="0"/>
                <a:cs typeface="Calibri Light" panose="020F0302020204030204" pitchFamily="34" charset="0"/>
              </a:rPr>
              <a:t>Övningar för blandade åldrar</a:t>
            </a:r>
          </a:p>
          <a:p>
            <a:r>
              <a:rPr lang="sv-SE" sz="1500" dirty="0">
                <a:latin typeface="Calibri Light" panose="020F0302020204030204" pitchFamily="34" charset="0"/>
                <a:cs typeface="Calibri Light" panose="020F0302020204030204" pitchFamily="34" charset="0"/>
              </a:rPr>
              <a:t>Domarlista</a:t>
            </a:r>
          </a:p>
          <a:p>
            <a:r>
              <a:rPr lang="sv-SE" sz="1500" dirty="0">
                <a:latin typeface="Calibri Light" panose="020F0302020204030204" pitchFamily="34" charset="0"/>
                <a:cs typeface="Calibri Light" panose="020F0302020204030204" pitchFamily="34" charset="0"/>
              </a:rPr>
              <a:t>Anteckningar från ledarmöten</a:t>
            </a:r>
          </a:p>
          <a:p>
            <a:r>
              <a:rPr lang="sv-SE" sz="1500" dirty="0">
                <a:latin typeface="Calibri Light" panose="020F0302020204030204" pitchFamily="34" charset="0"/>
                <a:cs typeface="Calibri Light" panose="020F0302020204030204" pitchFamily="34" charset="0"/>
              </a:rPr>
              <a:t>Medlemsavgifter</a:t>
            </a:r>
          </a:p>
          <a:p>
            <a:pPr marL="0" indent="0">
              <a:buNone/>
            </a:pPr>
            <a:endParaRPr lang="sv-SE" sz="1500" dirty="0">
              <a:latin typeface="Calibri Light" panose="020F0302020204030204" pitchFamily="34" charset="0"/>
              <a:cs typeface="Calibri Light" panose="020F0302020204030204" pitchFamily="34" charset="0"/>
            </a:endParaRPr>
          </a:p>
          <a:p>
            <a:pPr marL="0" indent="0">
              <a:buNone/>
            </a:pPr>
            <a:endParaRPr lang="sv-SE" sz="15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022951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2207054-09A9-407D-A3D3-1FB917EF81A7}"/>
              </a:ext>
            </a:extLst>
          </p:cNvPr>
          <p:cNvSpPr>
            <a:spLocks noGrp="1"/>
          </p:cNvSpPr>
          <p:nvPr>
            <p:ph type="title"/>
          </p:nvPr>
        </p:nvSpPr>
        <p:spPr/>
        <p:txBody>
          <a:bodyPr/>
          <a:lstStyle/>
          <a:p>
            <a:r>
              <a:rPr lang="sv-SE" dirty="0"/>
              <a:t>Spelar- och ledarutvecklingsplanen</a:t>
            </a:r>
          </a:p>
        </p:txBody>
      </p:sp>
      <p:pic>
        <p:nvPicPr>
          <p:cNvPr id="5" name="Platshållare för innehåll 4">
            <a:extLst>
              <a:ext uri="{FF2B5EF4-FFF2-40B4-BE49-F238E27FC236}">
                <a16:creationId xmlns:a16="http://schemas.microsoft.com/office/drawing/2014/main" id="{8B4BF97A-44EB-DFB6-50D7-ECF63F44DCE9}"/>
              </a:ext>
            </a:extLst>
          </p:cNvPr>
          <p:cNvPicPr>
            <a:picLocks noGrp="1" noChangeAspect="1"/>
          </p:cNvPicPr>
          <p:nvPr>
            <p:ph idx="1"/>
          </p:nvPr>
        </p:nvPicPr>
        <p:blipFill>
          <a:blip r:embed="rId2"/>
          <a:stretch>
            <a:fillRect/>
          </a:stretch>
        </p:blipFill>
        <p:spPr>
          <a:xfrm>
            <a:off x="528977" y="2117045"/>
            <a:ext cx="3233512" cy="3881437"/>
          </a:xfrm>
        </p:spPr>
      </p:pic>
      <p:sp>
        <p:nvSpPr>
          <p:cNvPr id="7" name="textruta 6">
            <a:extLst>
              <a:ext uri="{FF2B5EF4-FFF2-40B4-BE49-F238E27FC236}">
                <a16:creationId xmlns:a16="http://schemas.microsoft.com/office/drawing/2014/main" id="{1EEA8CD5-E7FB-92F7-267B-99F80FB9B6C7}"/>
              </a:ext>
            </a:extLst>
          </p:cNvPr>
          <p:cNvSpPr txBox="1"/>
          <p:nvPr/>
        </p:nvSpPr>
        <p:spPr>
          <a:xfrm>
            <a:off x="5103222" y="2909524"/>
            <a:ext cx="4101111" cy="5632311"/>
          </a:xfrm>
          <a:prstGeom prst="rect">
            <a:avLst/>
          </a:prstGeom>
          <a:noFill/>
        </p:spPr>
        <p:txBody>
          <a:bodyPr wrap="square" rtlCol="0">
            <a:spAutoFit/>
          </a:bodyPr>
          <a:lstStyle/>
          <a:p>
            <a:r>
              <a:rPr lang="sv-SE" dirty="0">
                <a:latin typeface="Calibri Light" panose="020F0302020204030204" pitchFamily="34" charset="0"/>
                <a:cs typeface="Calibri Light" panose="020F0302020204030204" pitchFamily="34" charset="0"/>
              </a:rPr>
              <a:t>Spelar och ledarutvecklingsplanen visar oss hur vi ska träna laget och vad som förväntas av oss ledare. </a:t>
            </a:r>
          </a:p>
          <a:p>
            <a:r>
              <a:rPr lang="sv-SE" dirty="0">
                <a:latin typeface="Calibri Light" panose="020F0302020204030204" pitchFamily="34" charset="0"/>
                <a:cs typeface="Calibri Light" panose="020F0302020204030204" pitchFamily="34" charset="0"/>
              </a:rPr>
              <a:t>Den visar vilka moment barnen bör kunna vid en viss ålder, IK Odens policy och riktlinjer, ledaransvar och förälder ansvar samt vad det innebär att vara en del av IK Oden. </a:t>
            </a:r>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2420358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4" name="Group 33">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5" name="Straight Connector 34">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Isosceles Triangle 38">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Isosceles Triangle 42">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Isosceles Triangle 43">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 name="Rubrik 3">
            <a:extLst>
              <a:ext uri="{FF2B5EF4-FFF2-40B4-BE49-F238E27FC236}">
                <a16:creationId xmlns:a16="http://schemas.microsoft.com/office/drawing/2014/main" id="{E35142B2-8491-48A5-A6AF-02C5536C37FD}"/>
              </a:ext>
            </a:extLst>
          </p:cNvPr>
          <p:cNvSpPr>
            <a:spLocks noGrp="1"/>
          </p:cNvSpPr>
          <p:nvPr>
            <p:ph type="title"/>
          </p:nvPr>
        </p:nvSpPr>
        <p:spPr>
          <a:xfrm>
            <a:off x="677334" y="609600"/>
            <a:ext cx="8596668" cy="1320800"/>
          </a:xfrm>
        </p:spPr>
        <p:txBody>
          <a:bodyPr vert="horz" lIns="91440" tIns="45720" rIns="91440" bIns="45720" rtlCol="0" anchor="t">
            <a:normAutofit/>
          </a:bodyPr>
          <a:lstStyle/>
          <a:p>
            <a:r>
              <a:rPr lang="en-US" dirty="0">
                <a:solidFill>
                  <a:schemeClr val="tx1"/>
                </a:solidFill>
                <a:latin typeface="Calibri Light" panose="020F0302020204030204" pitchFamily="34" charset="0"/>
                <a:cs typeface="Calibri Light" panose="020F0302020204030204" pitchFamily="34" charset="0"/>
              </a:rPr>
              <a:t>Fogis</a:t>
            </a:r>
            <a:r>
              <a:rPr lang="en-US" dirty="0"/>
              <a:t> </a:t>
            </a:r>
          </a:p>
        </p:txBody>
      </p:sp>
      <p:pic>
        <p:nvPicPr>
          <p:cNvPr id="3" name="Platshållare för innehåll 2">
            <a:extLst>
              <a:ext uri="{FF2B5EF4-FFF2-40B4-BE49-F238E27FC236}">
                <a16:creationId xmlns:a16="http://schemas.microsoft.com/office/drawing/2014/main" id="{6A56FCDC-13CA-5B6C-24F3-C9CB902370D1}"/>
              </a:ext>
            </a:extLst>
          </p:cNvPr>
          <p:cNvPicPr>
            <a:picLocks noGrp="1" noChangeAspect="1"/>
          </p:cNvPicPr>
          <p:nvPr>
            <p:ph sz="half" idx="1"/>
          </p:nvPr>
        </p:nvPicPr>
        <p:blipFill>
          <a:blip r:embed="rId2"/>
          <a:stretch>
            <a:fillRect/>
          </a:stretch>
        </p:blipFill>
        <p:spPr>
          <a:xfrm>
            <a:off x="817474" y="2159331"/>
            <a:ext cx="5283289" cy="3090723"/>
          </a:xfrm>
          <a:prstGeom prst="rect">
            <a:avLst/>
          </a:prstGeom>
        </p:spPr>
      </p:pic>
      <p:sp>
        <p:nvSpPr>
          <p:cNvPr id="5" name="Platshållare för innehåll 4">
            <a:extLst>
              <a:ext uri="{FF2B5EF4-FFF2-40B4-BE49-F238E27FC236}">
                <a16:creationId xmlns:a16="http://schemas.microsoft.com/office/drawing/2014/main" id="{6FE1705C-CD6E-3136-279A-8B06A2898473}"/>
              </a:ext>
            </a:extLst>
          </p:cNvPr>
          <p:cNvSpPr>
            <a:spLocks noGrp="1"/>
          </p:cNvSpPr>
          <p:nvPr>
            <p:ph sz="half" idx="2"/>
          </p:nvPr>
        </p:nvSpPr>
        <p:spPr>
          <a:xfrm>
            <a:off x="6416039" y="2160589"/>
            <a:ext cx="2927185" cy="3880773"/>
          </a:xfrm>
        </p:spPr>
        <p:txBody>
          <a:bodyPr vert="horz" lIns="91440" tIns="45720" rIns="91440" bIns="45720" rtlCol="0">
            <a:normAutofit/>
          </a:bodyPr>
          <a:lstStyle/>
          <a:p>
            <a:r>
              <a:rPr lang="en-US" sz="1500" dirty="0">
                <a:latin typeface="Calibri Light" panose="020F0302020204030204" pitchFamily="34" charset="0"/>
                <a:cs typeface="Calibri Light" panose="020F0302020204030204" pitchFamily="34" charset="0"/>
              </a:rPr>
              <a:t>Anmälan till seriespel och poolspel hanteras i Fogis.</a:t>
            </a:r>
          </a:p>
          <a:p>
            <a:r>
              <a:rPr lang="en-US" sz="1500" dirty="0">
                <a:latin typeface="Calibri Light" panose="020F0302020204030204" pitchFamily="34" charset="0"/>
                <a:cs typeface="Calibri Light" panose="020F0302020204030204" pitchFamily="34" charset="0"/>
              </a:rPr>
              <a:t>Information om andra lag samt deras kontaktuppgifter</a:t>
            </a:r>
          </a:p>
          <a:p>
            <a:r>
              <a:rPr lang="en-US" sz="1500" dirty="0">
                <a:latin typeface="Calibri Light" panose="020F0302020204030204" pitchFamily="34" charset="0"/>
                <a:cs typeface="Calibri Light" panose="020F0302020204030204" pitchFamily="34" charset="0"/>
              </a:rPr>
              <a:t>Bokning av matchdagar och tider</a:t>
            </a:r>
          </a:p>
          <a:p>
            <a:r>
              <a:rPr lang="en-US" sz="1500" dirty="0">
                <a:latin typeface="Calibri Light" panose="020F0302020204030204" pitchFamily="34" charset="0"/>
                <a:cs typeface="Calibri Light" panose="020F0302020204030204" pitchFamily="34" charset="0"/>
              </a:rPr>
              <a:t>Matchresultat</a:t>
            </a:r>
          </a:p>
          <a:p>
            <a:endParaRPr lang="en-US" sz="1500" dirty="0"/>
          </a:p>
        </p:txBody>
      </p:sp>
    </p:spTree>
    <p:extLst>
      <p:ext uri="{BB962C8B-B14F-4D97-AF65-F5344CB8AC3E}">
        <p14:creationId xmlns:p14="http://schemas.microsoft.com/office/powerpoint/2010/main" val="375176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4B6446-AE63-430E-86D6-DFAB8BADE52B}"/>
              </a:ext>
            </a:extLst>
          </p:cNvPr>
          <p:cNvSpPr>
            <a:spLocks noGrp="1"/>
          </p:cNvSpPr>
          <p:nvPr>
            <p:ph type="title"/>
          </p:nvPr>
        </p:nvSpPr>
        <p:spPr>
          <a:xfrm>
            <a:off x="677334" y="609600"/>
            <a:ext cx="8596668" cy="748937"/>
          </a:xfrm>
        </p:spPr>
        <p:txBody>
          <a:bodyPr/>
          <a:lstStyle/>
          <a:p>
            <a:r>
              <a:rPr lang="sv-SE" dirty="0">
                <a:solidFill>
                  <a:schemeClr val="tx1"/>
                </a:solidFill>
                <a:latin typeface="Calibri Light" panose="020F0302020204030204" pitchFamily="34" charset="0"/>
                <a:cs typeface="Calibri Light" panose="020F0302020204030204" pitchFamily="34" charset="0"/>
              </a:rPr>
              <a:t>Stadium teamsales</a:t>
            </a:r>
          </a:p>
        </p:txBody>
      </p:sp>
      <p:sp>
        <p:nvSpPr>
          <p:cNvPr id="3" name="Platshållare för text 2">
            <a:extLst>
              <a:ext uri="{FF2B5EF4-FFF2-40B4-BE49-F238E27FC236}">
                <a16:creationId xmlns:a16="http://schemas.microsoft.com/office/drawing/2014/main" id="{DA774883-B463-DA01-0A38-043E79A3A65C}"/>
              </a:ext>
            </a:extLst>
          </p:cNvPr>
          <p:cNvSpPr>
            <a:spLocks noGrp="1"/>
          </p:cNvSpPr>
          <p:nvPr>
            <p:ph type="body" idx="1"/>
          </p:nvPr>
        </p:nvSpPr>
        <p:spPr/>
        <p:txBody>
          <a:bodyPr/>
          <a:lstStyle/>
          <a:p>
            <a:r>
              <a:rPr lang="sv-SE" b="1" dirty="0">
                <a:latin typeface="Calibri Light" panose="020F0302020204030204" pitchFamily="34" charset="0"/>
                <a:cs typeface="Calibri Light" panose="020F0302020204030204" pitchFamily="34" charset="0"/>
              </a:rPr>
              <a:t>Att tänka på vid beställning</a:t>
            </a:r>
          </a:p>
        </p:txBody>
      </p:sp>
      <p:sp>
        <p:nvSpPr>
          <p:cNvPr id="4" name="Platshållare för innehåll 3">
            <a:extLst>
              <a:ext uri="{FF2B5EF4-FFF2-40B4-BE49-F238E27FC236}">
                <a16:creationId xmlns:a16="http://schemas.microsoft.com/office/drawing/2014/main" id="{0C9F0C14-80F1-0B4D-59AD-DD4EE7579FB1}"/>
              </a:ext>
            </a:extLst>
          </p:cNvPr>
          <p:cNvSpPr>
            <a:spLocks noGrp="1"/>
          </p:cNvSpPr>
          <p:nvPr>
            <p:ph sz="half" idx="2"/>
          </p:nvPr>
        </p:nvSpPr>
        <p:spPr/>
        <p:txBody>
          <a:bodyPr>
            <a:normAutofit fontScale="62500" lnSpcReduction="20000"/>
          </a:bodyPr>
          <a:lstStyle/>
          <a:p>
            <a:r>
              <a:rPr lang="sv-SE" dirty="0">
                <a:latin typeface="Calibri Light" panose="020F0302020204030204" pitchFamily="34" charset="0"/>
                <a:cs typeface="Calibri Light" panose="020F0302020204030204" pitchFamily="34" charset="0"/>
              </a:rPr>
              <a:t>En ledare/lag få </a:t>
            </a:r>
            <a:r>
              <a:rPr lang="sv-SE" dirty="0" err="1">
                <a:latin typeface="Calibri Light" panose="020F0302020204030204" pitchFamily="34" charset="0"/>
                <a:cs typeface="Calibri Light" panose="020F0302020204030204" pitchFamily="34" charset="0"/>
              </a:rPr>
              <a:t>inlogg</a:t>
            </a:r>
            <a:r>
              <a:rPr lang="sv-SE" dirty="0">
                <a:latin typeface="Calibri Light" panose="020F0302020204030204" pitchFamily="34" charset="0"/>
                <a:cs typeface="Calibri Light" panose="020F0302020204030204" pitchFamily="34" charset="0"/>
              </a:rPr>
              <a:t> till sidan.</a:t>
            </a:r>
          </a:p>
          <a:p>
            <a:r>
              <a:rPr lang="sv-SE" dirty="0">
                <a:latin typeface="Calibri Light" panose="020F0302020204030204" pitchFamily="34" charset="0"/>
                <a:cs typeface="Calibri Light" panose="020F0302020204030204" pitchFamily="34" charset="0"/>
              </a:rPr>
              <a:t>Maxbelopp på faktura är idag 20 000kr. Om orden överstiger de beloppen behövs orden delas upp och en del tas med annat betalsätt. </a:t>
            </a:r>
          </a:p>
          <a:p>
            <a:r>
              <a:rPr lang="sv-SE" dirty="0" err="1">
                <a:latin typeface="Calibri Light" panose="020F0302020204030204" pitchFamily="34" charset="0"/>
                <a:cs typeface="Calibri Light" panose="020F0302020204030204" pitchFamily="34" charset="0"/>
              </a:rPr>
              <a:t>Select</a:t>
            </a:r>
            <a:r>
              <a:rPr lang="sv-SE" dirty="0">
                <a:latin typeface="Calibri Light" panose="020F0302020204030204" pitchFamily="34" charset="0"/>
                <a:cs typeface="Calibri Light" panose="020F0302020204030204" pitchFamily="34" charset="0"/>
              </a:rPr>
              <a:t> modell </a:t>
            </a:r>
            <a:r>
              <a:rPr lang="sv-SE" dirty="0" err="1">
                <a:latin typeface="Calibri Light" panose="020F0302020204030204" pitchFamily="34" charset="0"/>
                <a:cs typeface="Calibri Light" panose="020F0302020204030204" pitchFamily="34" charset="0"/>
              </a:rPr>
              <a:t>Spain</a:t>
            </a:r>
            <a:r>
              <a:rPr lang="sv-SE" dirty="0">
                <a:latin typeface="Calibri Light" panose="020F0302020204030204" pitchFamily="34" charset="0"/>
                <a:cs typeface="Calibri Light" panose="020F0302020204030204" pitchFamily="34" charset="0"/>
              </a:rPr>
              <a:t>, modell Pisa på träning t-shirt, modell </a:t>
            </a:r>
            <a:r>
              <a:rPr lang="sv-SE" dirty="0" err="1">
                <a:latin typeface="Calibri Light" panose="020F0302020204030204" pitchFamily="34" charset="0"/>
                <a:cs typeface="Calibri Light" panose="020F0302020204030204" pitchFamily="34" charset="0"/>
              </a:rPr>
              <a:t>Elite</a:t>
            </a:r>
            <a:r>
              <a:rPr lang="sv-SE" dirty="0">
                <a:latin typeface="Calibri Light" panose="020F0302020204030204" pitchFamily="34" charset="0"/>
                <a:cs typeface="Calibri Light" panose="020F0302020204030204" pitchFamily="34" charset="0"/>
              </a:rPr>
              <a:t> för strumpor</a:t>
            </a:r>
          </a:p>
          <a:p>
            <a:r>
              <a:rPr lang="sv-SE" dirty="0">
                <a:latin typeface="Calibri Light" panose="020F0302020204030204" pitchFamily="34" charset="0"/>
                <a:cs typeface="Calibri Light" panose="020F0302020204030204" pitchFamily="34" charset="0"/>
              </a:rPr>
              <a:t>Extra kostnad tillkommer för tyck hos Brages. Tryck sätts på träningsoverallen, jackor, ryggsäckar.</a:t>
            </a:r>
          </a:p>
          <a:p>
            <a:r>
              <a:rPr lang="sv-SE" dirty="0">
                <a:latin typeface="Calibri Light" panose="020F0302020204030204" pitchFamily="34" charset="0"/>
                <a:cs typeface="Calibri Light" panose="020F0302020204030204" pitchFamily="34" charset="0"/>
              </a:rPr>
              <a:t>Vi lämnar själva in kläderna för tryck hos Brages, vi trycker inte genom Stadium</a:t>
            </a:r>
          </a:p>
          <a:p>
            <a:r>
              <a:rPr lang="sv-SE" dirty="0">
                <a:latin typeface="Calibri Light" panose="020F0302020204030204" pitchFamily="34" charset="0"/>
                <a:cs typeface="Calibri Light" panose="020F0302020204030204" pitchFamily="34" charset="0"/>
              </a:rPr>
              <a:t>Vid beställning välj leverans till postombud, inte hos Stadium.</a:t>
            </a:r>
          </a:p>
          <a:p>
            <a:r>
              <a:rPr lang="sv-SE" dirty="0">
                <a:latin typeface="Calibri Light" panose="020F0302020204030204" pitchFamily="34" charset="0"/>
                <a:cs typeface="Calibri Light" panose="020F0302020204030204" pitchFamily="34" charset="0"/>
              </a:rPr>
              <a:t>Möjligheten finns även för föräldrar att beställa direkt från Stadium genom att gå in på föreningsförsäljning på stadium.se. Då behöver kläderna samlas in och ledare tar sedan kläderna för tryck till Brages. </a:t>
            </a:r>
          </a:p>
        </p:txBody>
      </p:sp>
      <p:sp>
        <p:nvSpPr>
          <p:cNvPr id="5" name="Platshållare för text 4">
            <a:extLst>
              <a:ext uri="{FF2B5EF4-FFF2-40B4-BE49-F238E27FC236}">
                <a16:creationId xmlns:a16="http://schemas.microsoft.com/office/drawing/2014/main" id="{EC6137F0-5F91-55C6-F315-56A489D5331F}"/>
              </a:ext>
            </a:extLst>
          </p:cNvPr>
          <p:cNvSpPr>
            <a:spLocks noGrp="1"/>
          </p:cNvSpPr>
          <p:nvPr>
            <p:ph type="body" sz="quarter" idx="3"/>
          </p:nvPr>
        </p:nvSpPr>
        <p:spPr/>
        <p:txBody>
          <a:bodyPr/>
          <a:lstStyle/>
          <a:p>
            <a:r>
              <a:rPr lang="sv-SE" b="1" dirty="0">
                <a:latin typeface="Calibri Light" panose="020F0302020204030204" pitchFamily="34" charset="0"/>
                <a:cs typeface="Calibri Light" panose="020F0302020204030204" pitchFamily="34" charset="0"/>
              </a:rPr>
              <a:t>Tillvägagångssätt</a:t>
            </a:r>
          </a:p>
        </p:txBody>
      </p:sp>
      <p:sp>
        <p:nvSpPr>
          <p:cNvPr id="6" name="Platshållare för innehåll 5">
            <a:extLst>
              <a:ext uri="{FF2B5EF4-FFF2-40B4-BE49-F238E27FC236}">
                <a16:creationId xmlns:a16="http://schemas.microsoft.com/office/drawing/2014/main" id="{A157E3F8-476E-CBEA-89CB-135CE4864FAB}"/>
              </a:ext>
            </a:extLst>
          </p:cNvPr>
          <p:cNvSpPr>
            <a:spLocks noGrp="1"/>
          </p:cNvSpPr>
          <p:nvPr>
            <p:ph sz="quarter" idx="4"/>
          </p:nvPr>
        </p:nvSpPr>
        <p:spPr/>
        <p:txBody>
          <a:bodyPr>
            <a:normAutofit fontScale="62500" lnSpcReduction="20000"/>
          </a:bodyPr>
          <a:lstStyle/>
          <a:p>
            <a:r>
              <a:rPr lang="sv-SE" dirty="0">
                <a:latin typeface="Calibri Light" panose="020F0302020204030204" pitchFamily="34" charset="0"/>
                <a:cs typeface="Calibri Light" panose="020F0302020204030204" pitchFamily="34" charset="0"/>
              </a:rPr>
              <a:t>Skicka ut beställningsunderlag med bilder till föräldrarna</a:t>
            </a:r>
          </a:p>
          <a:p>
            <a:r>
              <a:rPr lang="sv-SE" dirty="0">
                <a:latin typeface="Calibri Light" panose="020F0302020204030204" pitchFamily="34" charset="0"/>
                <a:cs typeface="Calibri Light" panose="020F0302020204030204" pitchFamily="34" charset="0"/>
              </a:rPr>
              <a:t>Ta in beställningar och pengar för kläderna.</a:t>
            </a:r>
          </a:p>
          <a:p>
            <a:r>
              <a:rPr lang="sv-SE" dirty="0">
                <a:latin typeface="Calibri Light" panose="020F0302020204030204" pitchFamily="34" charset="0"/>
                <a:cs typeface="Calibri Light" panose="020F0302020204030204" pitchFamily="34" charset="0"/>
              </a:rPr>
              <a:t>Lägg beställningen på Stadium teamsales</a:t>
            </a:r>
          </a:p>
          <a:p>
            <a:r>
              <a:rPr lang="sv-SE" dirty="0">
                <a:latin typeface="Calibri Light" panose="020F0302020204030204" pitchFamily="34" charset="0"/>
                <a:cs typeface="Calibri Light" panose="020F0302020204030204" pitchFamily="34" charset="0"/>
              </a:rPr>
              <a:t>Hämta kläderna hos postombud</a:t>
            </a:r>
          </a:p>
          <a:p>
            <a:r>
              <a:rPr lang="sv-SE" dirty="0">
                <a:latin typeface="Calibri Light" panose="020F0302020204030204" pitchFamily="34" charset="0"/>
                <a:cs typeface="Calibri Light" panose="020F0302020204030204" pitchFamily="34" charset="0"/>
              </a:rPr>
              <a:t>Lämna in kläderna på tryck hos Brages, se till att märka fakturan med ert lags namn</a:t>
            </a:r>
          </a:p>
          <a:p>
            <a:r>
              <a:rPr lang="sv-SE" dirty="0">
                <a:latin typeface="Calibri Light" panose="020F0302020204030204" pitchFamily="34" charset="0"/>
                <a:cs typeface="Calibri Light" panose="020F0302020204030204" pitchFamily="34" charset="0"/>
              </a:rPr>
              <a:t>Hämta kläderna när dom är klara</a:t>
            </a:r>
          </a:p>
          <a:p>
            <a:r>
              <a:rPr lang="sv-SE" dirty="0">
                <a:latin typeface="Calibri Light" panose="020F0302020204030204" pitchFamily="34" charset="0"/>
                <a:cs typeface="Calibri Light" panose="020F0302020204030204" pitchFamily="34" charset="0"/>
              </a:rPr>
              <a:t>Dela ut kläderna till barnen efter att kläderna är klara och betalade</a:t>
            </a:r>
          </a:p>
        </p:txBody>
      </p:sp>
    </p:spTree>
    <p:extLst>
      <p:ext uri="{BB962C8B-B14F-4D97-AF65-F5344CB8AC3E}">
        <p14:creationId xmlns:p14="http://schemas.microsoft.com/office/powerpoint/2010/main" val="293786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342F72-9029-4388-AC7C-D5A52EEF4C23}"/>
              </a:ext>
            </a:extLst>
          </p:cNvPr>
          <p:cNvSpPr>
            <a:spLocks noGrp="1"/>
          </p:cNvSpPr>
          <p:nvPr>
            <p:ph type="title"/>
          </p:nvPr>
        </p:nvSpPr>
        <p:spPr/>
        <p:txBody>
          <a:bodyPr>
            <a:normAutofit/>
          </a:bodyPr>
          <a:lstStyle/>
          <a:p>
            <a:br>
              <a:rPr lang="sv-SE" sz="1100" dirty="0">
                <a:solidFill>
                  <a:schemeClr val="tx1"/>
                </a:solidFill>
                <a:latin typeface="Calibri Light" panose="020F0302020204030204" pitchFamily="34" charset="0"/>
                <a:cs typeface="Calibri Light" panose="020F0302020204030204" pitchFamily="34" charset="0"/>
              </a:rPr>
            </a:br>
            <a:br>
              <a:rPr lang="sv-SE" sz="1100" dirty="0">
                <a:solidFill>
                  <a:schemeClr val="tx1"/>
                </a:solidFill>
                <a:latin typeface="Calibri Light" panose="020F0302020204030204" pitchFamily="34" charset="0"/>
                <a:cs typeface="Calibri Light" panose="020F0302020204030204" pitchFamily="34" charset="0"/>
              </a:rPr>
            </a:br>
            <a:endParaRPr lang="sv-SE" sz="1100" dirty="0">
              <a:latin typeface="Calibri Light" panose="020F0302020204030204" pitchFamily="34" charset="0"/>
              <a:cs typeface="Calibri Light" panose="020F0302020204030204" pitchFamily="34" charset="0"/>
            </a:endParaRPr>
          </a:p>
        </p:txBody>
      </p:sp>
      <p:sp>
        <p:nvSpPr>
          <p:cNvPr id="3" name="Platshållare för innehåll 2">
            <a:extLst>
              <a:ext uri="{FF2B5EF4-FFF2-40B4-BE49-F238E27FC236}">
                <a16:creationId xmlns:a16="http://schemas.microsoft.com/office/drawing/2014/main" id="{425D9D8D-3E96-40A6-849C-57BB92D3E7D2}"/>
              </a:ext>
            </a:extLst>
          </p:cNvPr>
          <p:cNvSpPr>
            <a:spLocks noGrp="1"/>
          </p:cNvSpPr>
          <p:nvPr>
            <p:ph idx="1"/>
          </p:nvPr>
        </p:nvSpPr>
        <p:spPr>
          <a:xfrm>
            <a:off x="3760571" y="1904300"/>
            <a:ext cx="1786855" cy="1832995"/>
          </a:xfrm>
        </p:spPr>
        <p:txBody>
          <a:bodyPr>
            <a:normAutofit/>
          </a:bodyPr>
          <a:lstStyle/>
          <a:p>
            <a:pPr marL="0" indent="0">
              <a:buNone/>
            </a:pPr>
            <a:endParaRPr lang="sv-SE" sz="1100" dirty="0">
              <a:solidFill>
                <a:schemeClr val="tx1"/>
              </a:solidFill>
              <a:latin typeface="Calibri Light" panose="020F0302020204030204" pitchFamily="34" charset="0"/>
              <a:cs typeface="Calibri Light" panose="020F0302020204030204" pitchFamily="34" charset="0"/>
            </a:endParaRPr>
          </a:p>
          <a:p>
            <a:pPr marL="0" indent="0">
              <a:buNone/>
            </a:pPr>
            <a:endParaRPr lang="sv-SE" sz="1100" dirty="0">
              <a:solidFill>
                <a:schemeClr val="tx1"/>
              </a:solidFill>
              <a:latin typeface="Calibri Light" panose="020F0302020204030204" pitchFamily="34" charset="0"/>
              <a:cs typeface="Calibri Light" panose="020F0302020204030204" pitchFamily="34" charset="0"/>
            </a:endParaRPr>
          </a:p>
          <a:p>
            <a:endParaRPr lang="sv-SE" sz="1100" dirty="0">
              <a:solidFill>
                <a:schemeClr val="tx1"/>
              </a:solidFill>
              <a:latin typeface="Calibri Light" panose="020F0302020204030204" pitchFamily="34" charset="0"/>
              <a:cs typeface="Calibri Light" panose="020F0302020204030204" pitchFamily="34" charset="0"/>
            </a:endParaRPr>
          </a:p>
        </p:txBody>
      </p:sp>
      <p:sp>
        <p:nvSpPr>
          <p:cNvPr id="5" name="Platshållare för text 4">
            <a:extLst>
              <a:ext uri="{FF2B5EF4-FFF2-40B4-BE49-F238E27FC236}">
                <a16:creationId xmlns:a16="http://schemas.microsoft.com/office/drawing/2014/main" id="{0ED80E26-566C-7B5B-C079-2AA6B8EC8B8E}"/>
              </a:ext>
            </a:extLst>
          </p:cNvPr>
          <p:cNvSpPr>
            <a:spLocks noGrp="1"/>
          </p:cNvSpPr>
          <p:nvPr>
            <p:ph type="body" sz="half" idx="2"/>
          </p:nvPr>
        </p:nvSpPr>
        <p:spPr>
          <a:xfrm>
            <a:off x="6569199" y="2066758"/>
            <a:ext cx="1369581" cy="1515211"/>
          </a:xfrm>
        </p:spPr>
        <p:txBody>
          <a:bodyPr>
            <a:normAutofit fontScale="92500"/>
          </a:bodyPr>
          <a:lstStyle/>
          <a:p>
            <a:r>
              <a:rPr lang="sv-SE" sz="1100" b="1" dirty="0">
                <a:latin typeface="Calibri Light" panose="020F0302020204030204" pitchFamily="34" charset="0"/>
                <a:cs typeface="Calibri Light" panose="020F0302020204030204" pitchFamily="34" charset="0"/>
              </a:rPr>
              <a:t>Maj / Juni</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Träning Brandthovda IP</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Serien startar</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Fotografering</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Sommaravslutning</a:t>
            </a:r>
          </a:p>
          <a:p>
            <a:pPr marL="171450" indent="-171450">
              <a:buFont typeface="Wingdings" panose="05000000000000000000" pitchFamily="2" charset="2"/>
              <a:buChar char="Ø"/>
            </a:pPr>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22" name="Platshållare för text 4">
            <a:extLst>
              <a:ext uri="{FF2B5EF4-FFF2-40B4-BE49-F238E27FC236}">
                <a16:creationId xmlns:a16="http://schemas.microsoft.com/office/drawing/2014/main" id="{7D42FF3B-EFC8-E07B-1AF8-DD38824352CA}"/>
              </a:ext>
            </a:extLst>
          </p:cNvPr>
          <p:cNvSpPr txBox="1">
            <a:spLocks/>
          </p:cNvSpPr>
          <p:nvPr/>
        </p:nvSpPr>
        <p:spPr>
          <a:xfrm>
            <a:off x="243255" y="2120971"/>
            <a:ext cx="1369581" cy="1515211"/>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Januari</a:t>
            </a:r>
            <a:r>
              <a:rPr lang="sv-SE" sz="1100" dirty="0">
                <a:latin typeface="Calibri Light" panose="020F0302020204030204" pitchFamily="34" charset="0"/>
                <a:cs typeface="Calibri Light" panose="020F0302020204030204" pitchFamily="34" charset="0"/>
              </a:rPr>
              <a:t> </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Inomhus träning</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Paus till mitten av Januari</a:t>
            </a:r>
          </a:p>
          <a:p>
            <a:pPr marL="171450" indent="-171450">
              <a:buFont typeface="Wingdings" panose="05000000000000000000" pitchFamily="2" charset="2"/>
              <a:buChar char="Ø"/>
            </a:pPr>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23" name="Platshållare för text 4">
            <a:extLst>
              <a:ext uri="{FF2B5EF4-FFF2-40B4-BE49-F238E27FC236}">
                <a16:creationId xmlns:a16="http://schemas.microsoft.com/office/drawing/2014/main" id="{F1548F3A-CC26-E0C3-116A-E88B781FE106}"/>
              </a:ext>
            </a:extLst>
          </p:cNvPr>
          <p:cNvSpPr txBox="1">
            <a:spLocks/>
          </p:cNvSpPr>
          <p:nvPr/>
        </p:nvSpPr>
        <p:spPr>
          <a:xfrm>
            <a:off x="1539943" y="2066758"/>
            <a:ext cx="1580370" cy="2227878"/>
          </a:xfrm>
          <a:prstGeom prst="rect">
            <a:avLst/>
          </a:prstGeom>
        </p:spPr>
        <p:txBody>
          <a:bodyPr vert="horz" lIns="91440" tIns="45720" rIns="91440" bIns="45720" rtlCol="0">
            <a:normAutofit fontScale="92500"/>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Februari</a:t>
            </a:r>
            <a:r>
              <a:rPr lang="sv-SE" sz="1100" dirty="0">
                <a:latin typeface="Calibri Light" panose="020F0302020204030204" pitchFamily="34" charset="0"/>
                <a:cs typeface="Calibri Light" panose="020F0302020204030204" pitchFamily="34" charset="0"/>
              </a:rPr>
              <a:t>  </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Tränarmöte – planering av träningar inomhus, serien, materialfrågor, genomgång av laget, lättare avstämning av våren</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Inomhus träning</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Medlemsavgifter skickas ut</a:t>
            </a:r>
          </a:p>
          <a:p>
            <a:pPr marL="171450" indent="-171450">
              <a:buFont typeface="Wingdings" panose="05000000000000000000" pitchFamily="2" charset="2"/>
              <a:buChar char="Ø"/>
            </a:pPr>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24" name="Platshållare för text 4">
            <a:extLst>
              <a:ext uri="{FF2B5EF4-FFF2-40B4-BE49-F238E27FC236}">
                <a16:creationId xmlns:a16="http://schemas.microsoft.com/office/drawing/2014/main" id="{1433DB4A-D624-679C-1B57-D246C32E606C}"/>
              </a:ext>
            </a:extLst>
          </p:cNvPr>
          <p:cNvSpPr txBox="1">
            <a:spLocks/>
          </p:cNvSpPr>
          <p:nvPr/>
        </p:nvSpPr>
        <p:spPr>
          <a:xfrm>
            <a:off x="3164539" y="2043485"/>
            <a:ext cx="1369581" cy="1515211"/>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Mars</a:t>
            </a:r>
            <a:r>
              <a:rPr lang="sv-SE" sz="1100" dirty="0">
                <a:latin typeface="Calibri Light" panose="020F0302020204030204" pitchFamily="34" charset="0"/>
                <a:cs typeface="Calibri Light" panose="020F0302020204030204" pitchFamily="34" charset="0"/>
              </a:rPr>
              <a:t> </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Inomhus träning</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Beställa kläder</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Anmäla till serien</a:t>
            </a:r>
          </a:p>
          <a:p>
            <a:pPr marL="171450" indent="-171450">
              <a:buFont typeface="Wingdings" panose="05000000000000000000" pitchFamily="2" charset="2"/>
              <a:buChar char="Ø"/>
            </a:pPr>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25" name="Platshållare för text 4">
            <a:extLst>
              <a:ext uri="{FF2B5EF4-FFF2-40B4-BE49-F238E27FC236}">
                <a16:creationId xmlns:a16="http://schemas.microsoft.com/office/drawing/2014/main" id="{DF1731C7-F91B-92FA-6B0C-539093BD23FB}"/>
              </a:ext>
            </a:extLst>
          </p:cNvPr>
          <p:cNvSpPr txBox="1">
            <a:spLocks/>
          </p:cNvSpPr>
          <p:nvPr/>
        </p:nvSpPr>
        <p:spPr>
          <a:xfrm>
            <a:off x="4854455" y="2066758"/>
            <a:ext cx="1531233" cy="1913228"/>
          </a:xfrm>
          <a:prstGeom prst="rect">
            <a:avLst/>
          </a:prstGeom>
        </p:spPr>
        <p:txBody>
          <a:bodyPr vert="horz" lIns="91440" tIns="45720" rIns="91440" bIns="45720" rtlCol="0">
            <a:normAutofit fontScale="92500" lnSpcReduction="10000"/>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April</a:t>
            </a:r>
            <a:r>
              <a:rPr lang="sv-SE" sz="1100" dirty="0">
                <a:latin typeface="Calibri Light" panose="020F0302020204030204" pitchFamily="34" charset="0"/>
                <a:cs typeface="Calibri Light" panose="020F0302020204030204" pitchFamily="34" charset="0"/>
              </a:rPr>
              <a:t> </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Inomhus träning</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Tränarmöte- inför vårsäsongen, träningsupplägg, serieplanering, boka in matchtider, boka domare, eventuella cuper</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Föräldramöte</a:t>
            </a:r>
          </a:p>
          <a:p>
            <a:pPr marL="285750" indent="-285750">
              <a:buFont typeface="Wingdings" panose="05000000000000000000" pitchFamily="2" charset="2"/>
              <a:buChar char="Ø"/>
            </a:pPr>
            <a:endParaRPr lang="sv-SE" dirty="0"/>
          </a:p>
        </p:txBody>
      </p:sp>
      <p:sp>
        <p:nvSpPr>
          <p:cNvPr id="26" name="Platshållare för text 4">
            <a:extLst>
              <a:ext uri="{FF2B5EF4-FFF2-40B4-BE49-F238E27FC236}">
                <a16:creationId xmlns:a16="http://schemas.microsoft.com/office/drawing/2014/main" id="{11F10D9F-216A-5166-ED55-762FB98F6A8B}"/>
              </a:ext>
            </a:extLst>
          </p:cNvPr>
          <p:cNvSpPr txBox="1">
            <a:spLocks/>
          </p:cNvSpPr>
          <p:nvPr/>
        </p:nvSpPr>
        <p:spPr>
          <a:xfrm>
            <a:off x="7253990" y="4344750"/>
            <a:ext cx="1369581" cy="1515211"/>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December</a:t>
            </a:r>
            <a:r>
              <a:rPr lang="sv-SE" sz="1100" dirty="0">
                <a:latin typeface="Calibri Light" panose="020F0302020204030204" pitchFamily="34" charset="0"/>
                <a:cs typeface="Calibri Light" panose="020F0302020204030204" pitchFamily="34" charset="0"/>
              </a:rPr>
              <a:t> </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Inomhus träning</a:t>
            </a:r>
          </a:p>
          <a:p>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27" name="Platshållare för text 4">
            <a:extLst>
              <a:ext uri="{FF2B5EF4-FFF2-40B4-BE49-F238E27FC236}">
                <a16:creationId xmlns:a16="http://schemas.microsoft.com/office/drawing/2014/main" id="{422DA2E2-15A5-9FC3-E757-E3FBEFAA1DEF}"/>
              </a:ext>
            </a:extLst>
          </p:cNvPr>
          <p:cNvSpPr txBox="1">
            <a:spLocks/>
          </p:cNvSpPr>
          <p:nvPr/>
        </p:nvSpPr>
        <p:spPr>
          <a:xfrm>
            <a:off x="454044" y="4349178"/>
            <a:ext cx="1369581" cy="1515211"/>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Juli</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Semester </a:t>
            </a:r>
          </a:p>
          <a:p>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28" name="Platshållare för text 4">
            <a:extLst>
              <a:ext uri="{FF2B5EF4-FFF2-40B4-BE49-F238E27FC236}">
                <a16:creationId xmlns:a16="http://schemas.microsoft.com/office/drawing/2014/main" id="{0EC213F9-4670-9DB8-3A8C-C2CBD9C41A39}"/>
              </a:ext>
            </a:extLst>
          </p:cNvPr>
          <p:cNvSpPr txBox="1">
            <a:spLocks/>
          </p:cNvSpPr>
          <p:nvPr/>
        </p:nvSpPr>
        <p:spPr>
          <a:xfrm>
            <a:off x="1612836" y="4349178"/>
            <a:ext cx="1369581" cy="1919238"/>
          </a:xfrm>
          <a:prstGeom prst="rect">
            <a:avLst/>
          </a:prstGeom>
        </p:spPr>
        <p:txBody>
          <a:bodyPr vert="horz" lIns="91440" tIns="45720" rIns="91440" bIns="45720" rtlCol="0">
            <a:normAutofit fontScale="92500"/>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Augusti</a:t>
            </a:r>
            <a:r>
              <a:rPr lang="sv-SE" sz="1100" dirty="0">
                <a:latin typeface="Calibri Light" panose="020F0302020204030204" pitchFamily="34" charset="0"/>
                <a:cs typeface="Calibri Light" panose="020F0302020204030204" pitchFamily="34" charset="0"/>
              </a:rPr>
              <a:t> </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Träningar</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Tränarmöte- inför höstsäsongen, nytt träningsupplägg, serieplanering, boka in matchtider, boka domare</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Fotbollens dag</a:t>
            </a:r>
          </a:p>
          <a:p>
            <a:pPr marL="171450" indent="-171450">
              <a:buFont typeface="Wingdings" panose="05000000000000000000" pitchFamily="2" charset="2"/>
              <a:buChar char="Ø"/>
            </a:pPr>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29" name="Platshållare för text 4">
            <a:extLst>
              <a:ext uri="{FF2B5EF4-FFF2-40B4-BE49-F238E27FC236}">
                <a16:creationId xmlns:a16="http://schemas.microsoft.com/office/drawing/2014/main" id="{B1E57373-4622-DD1E-72BD-5038921C745E}"/>
              </a:ext>
            </a:extLst>
          </p:cNvPr>
          <p:cNvSpPr txBox="1">
            <a:spLocks/>
          </p:cNvSpPr>
          <p:nvPr/>
        </p:nvSpPr>
        <p:spPr>
          <a:xfrm>
            <a:off x="3003132" y="4349177"/>
            <a:ext cx="1369581" cy="1515211"/>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September</a:t>
            </a:r>
            <a:r>
              <a:rPr lang="sv-SE" sz="1100" dirty="0">
                <a:latin typeface="Calibri Light" panose="020F0302020204030204" pitchFamily="34" charset="0"/>
                <a:cs typeface="Calibri Light" panose="020F0302020204030204" pitchFamily="34" charset="0"/>
              </a:rPr>
              <a:t> </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Träning</a:t>
            </a:r>
          </a:p>
          <a:p>
            <a:pPr marL="171450" indent="-171450">
              <a:buFont typeface="Wingdings" panose="05000000000000000000" pitchFamily="2" charset="2"/>
              <a:buChar char="Ø"/>
            </a:pPr>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30" name="Platshållare för text 4">
            <a:extLst>
              <a:ext uri="{FF2B5EF4-FFF2-40B4-BE49-F238E27FC236}">
                <a16:creationId xmlns:a16="http://schemas.microsoft.com/office/drawing/2014/main" id="{13A703CB-1E40-A57B-631C-40157D8B556E}"/>
              </a:ext>
            </a:extLst>
          </p:cNvPr>
          <p:cNvSpPr txBox="1">
            <a:spLocks/>
          </p:cNvSpPr>
          <p:nvPr/>
        </p:nvSpPr>
        <p:spPr>
          <a:xfrm>
            <a:off x="4229776" y="4344750"/>
            <a:ext cx="1369581" cy="1832995"/>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Oktober</a:t>
            </a:r>
            <a:r>
              <a:rPr lang="sv-SE" sz="1100" dirty="0">
                <a:latin typeface="Calibri Light" panose="020F0302020204030204" pitchFamily="34" charset="0"/>
                <a:cs typeface="Calibri Light" panose="020F0302020204030204" pitchFamily="34" charset="0"/>
              </a:rPr>
              <a:t> </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Träningsuppehåll</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Tränarmöte- Planering av inomhusträning</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Starta upp eventuell försäljning</a:t>
            </a:r>
          </a:p>
          <a:p>
            <a:pPr marL="171450" indent="-171450">
              <a:buFont typeface="Wingdings" panose="05000000000000000000" pitchFamily="2" charset="2"/>
              <a:buChar char="Ø"/>
            </a:pPr>
            <a:endParaRPr lang="sv-SE" sz="1100" dirty="0">
              <a:latin typeface="Calibri Light" panose="020F0302020204030204" pitchFamily="34" charset="0"/>
              <a:cs typeface="Calibri Light" panose="020F0302020204030204" pitchFamily="34" charset="0"/>
            </a:endParaRPr>
          </a:p>
          <a:p>
            <a:pPr marL="171450" indent="-171450">
              <a:buFont typeface="Wingdings" panose="05000000000000000000" pitchFamily="2" charset="2"/>
              <a:buChar char="Ø"/>
            </a:pPr>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31" name="Platshållare för text 4">
            <a:extLst>
              <a:ext uri="{FF2B5EF4-FFF2-40B4-BE49-F238E27FC236}">
                <a16:creationId xmlns:a16="http://schemas.microsoft.com/office/drawing/2014/main" id="{F3ED8133-2011-B0E8-DC7A-6189ACDED31F}"/>
              </a:ext>
            </a:extLst>
          </p:cNvPr>
          <p:cNvSpPr txBox="1">
            <a:spLocks/>
          </p:cNvSpPr>
          <p:nvPr/>
        </p:nvSpPr>
        <p:spPr>
          <a:xfrm>
            <a:off x="5620072" y="4349177"/>
            <a:ext cx="1369581" cy="1515211"/>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1pPr>
            <a:lvl2pPr marL="457063" indent="0" algn="l" defTabSz="457200" rtl="0" eaLnBrk="1" latinLnBrk="0" hangingPunct="1">
              <a:spcBef>
                <a:spcPts val="1000"/>
              </a:spcBef>
              <a:spcAft>
                <a:spcPts val="0"/>
              </a:spcAft>
              <a:buClr>
                <a:schemeClr val="accent1"/>
              </a:buClr>
              <a:buSzPct val="80000"/>
              <a:buFont typeface="Wingdings 3" charset="2"/>
              <a:buNone/>
              <a:defRPr sz="1400" kern="1200">
                <a:solidFill>
                  <a:schemeClr val="tx1">
                    <a:lumMod val="75000"/>
                    <a:lumOff val="25000"/>
                  </a:schemeClr>
                </a:solidFill>
                <a:latin typeface="+mn-lt"/>
                <a:ea typeface="+mn-ea"/>
                <a:cs typeface="+mn-cs"/>
              </a:defRPr>
            </a:lvl2pPr>
            <a:lvl3pPr marL="914126"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3pPr>
            <a:lvl4pPr marL="1371189"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4pPr>
            <a:lvl5pPr marL="1828251"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5pPr>
            <a:lvl6pPr marL="2285314"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6pPr>
            <a:lvl7pPr marL="2742377"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7pPr>
            <a:lvl8pPr marL="319944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8pPr>
            <a:lvl9pPr marL="3656503"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9pPr>
          </a:lstStyle>
          <a:p>
            <a:r>
              <a:rPr lang="sv-SE" sz="1100" b="1" dirty="0">
                <a:latin typeface="Calibri Light" panose="020F0302020204030204" pitchFamily="34" charset="0"/>
                <a:cs typeface="Calibri Light" panose="020F0302020204030204" pitchFamily="34" charset="0"/>
              </a:rPr>
              <a:t>November </a:t>
            </a:r>
          </a:p>
          <a:p>
            <a:pPr marL="171450" indent="-171450">
              <a:buFont typeface="Wingdings" panose="05000000000000000000" pitchFamily="2" charset="2"/>
              <a:buChar char="Ø"/>
            </a:pPr>
            <a:r>
              <a:rPr lang="sv-SE" sz="1100" dirty="0">
                <a:latin typeface="Calibri Light" panose="020F0302020204030204" pitchFamily="34" charset="0"/>
                <a:cs typeface="Calibri Light" panose="020F0302020204030204" pitchFamily="34" charset="0"/>
              </a:rPr>
              <a:t>Inomhus träning</a:t>
            </a:r>
          </a:p>
          <a:p>
            <a:pPr marL="171450" indent="-171450">
              <a:buFont typeface="Wingdings" panose="05000000000000000000" pitchFamily="2" charset="2"/>
              <a:buChar char="Ø"/>
            </a:pPr>
            <a:endParaRPr lang="sv-SE" sz="110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endParaRPr lang="sv-SE" dirty="0"/>
          </a:p>
        </p:txBody>
      </p:sp>
      <p:sp>
        <p:nvSpPr>
          <p:cNvPr id="33" name="textruta 32">
            <a:extLst>
              <a:ext uri="{FF2B5EF4-FFF2-40B4-BE49-F238E27FC236}">
                <a16:creationId xmlns:a16="http://schemas.microsoft.com/office/drawing/2014/main" id="{C5CA8CC3-D5A1-2336-66A5-7251D3F54F12}"/>
              </a:ext>
            </a:extLst>
          </p:cNvPr>
          <p:cNvSpPr txBox="1"/>
          <p:nvPr/>
        </p:nvSpPr>
        <p:spPr>
          <a:xfrm>
            <a:off x="313649" y="1027847"/>
            <a:ext cx="7071360" cy="369332"/>
          </a:xfrm>
          <a:prstGeom prst="rect">
            <a:avLst/>
          </a:prstGeom>
          <a:noFill/>
        </p:spPr>
        <p:txBody>
          <a:bodyPr wrap="square" rtlCol="0">
            <a:spAutoFit/>
          </a:bodyPr>
          <a:lstStyle/>
          <a:p>
            <a:r>
              <a:rPr lang="sv-SE" dirty="0">
                <a:latin typeface="Calibri Light" panose="020F0302020204030204" pitchFamily="34" charset="0"/>
                <a:cs typeface="Calibri Light" panose="020F0302020204030204" pitchFamily="34" charset="0"/>
              </a:rPr>
              <a:t>Hur kan en årsplanering för laget se ut?</a:t>
            </a:r>
          </a:p>
        </p:txBody>
      </p:sp>
    </p:spTree>
    <p:extLst>
      <p:ext uri="{BB962C8B-B14F-4D97-AF65-F5344CB8AC3E}">
        <p14:creationId xmlns:p14="http://schemas.microsoft.com/office/powerpoint/2010/main" val="3685630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26C1D6-6FC9-D146-615F-761BAC56410F}"/>
              </a:ext>
            </a:extLst>
          </p:cNvPr>
          <p:cNvSpPr>
            <a:spLocks noGrp="1"/>
          </p:cNvSpPr>
          <p:nvPr>
            <p:ph type="title"/>
          </p:nvPr>
        </p:nvSpPr>
        <p:spPr/>
        <p:txBody>
          <a:bodyPr/>
          <a:lstStyle/>
          <a:p>
            <a:r>
              <a:rPr lang="sv-SE" dirty="0">
                <a:solidFill>
                  <a:schemeClr val="tx1"/>
                </a:solidFill>
                <a:latin typeface="Calibri Light" panose="020F0302020204030204" pitchFamily="34" charset="0"/>
                <a:cs typeface="Calibri Light" panose="020F0302020204030204" pitchFamily="34" charset="0"/>
              </a:rPr>
              <a:t>Att planera en träning</a:t>
            </a:r>
          </a:p>
        </p:txBody>
      </p:sp>
      <p:sp>
        <p:nvSpPr>
          <p:cNvPr id="4" name="Platshållare för innehåll 3">
            <a:extLst>
              <a:ext uri="{FF2B5EF4-FFF2-40B4-BE49-F238E27FC236}">
                <a16:creationId xmlns:a16="http://schemas.microsoft.com/office/drawing/2014/main" id="{0E14E51D-F346-A224-608B-9C9A462D77BA}"/>
              </a:ext>
            </a:extLst>
          </p:cNvPr>
          <p:cNvSpPr>
            <a:spLocks noGrp="1"/>
          </p:cNvSpPr>
          <p:nvPr>
            <p:ph sz="half" idx="2"/>
          </p:nvPr>
        </p:nvSpPr>
        <p:spPr>
          <a:xfrm>
            <a:off x="675745" y="1480457"/>
            <a:ext cx="9466545" cy="4560905"/>
          </a:xfrm>
        </p:spPr>
        <p:txBody>
          <a:bodyPr>
            <a:normAutofit fontScale="92500" lnSpcReduction="10000"/>
          </a:bodyPr>
          <a:lstStyle/>
          <a:p>
            <a:r>
              <a:rPr lang="sv-SE" sz="1600" dirty="0">
                <a:latin typeface="Calibri Light" panose="020F0302020204030204" pitchFamily="34" charset="0"/>
                <a:cs typeface="Calibri Light" panose="020F0302020204030204" pitchFamily="34" charset="0"/>
              </a:rPr>
              <a:t>Vad behöver vi träna på enligt spelarutvecklingsplanen?</a:t>
            </a:r>
          </a:p>
          <a:p>
            <a:r>
              <a:rPr lang="sv-SE" sz="1600" dirty="0">
                <a:latin typeface="Calibri Light" panose="020F0302020204030204" pitchFamily="34" charset="0"/>
                <a:cs typeface="Calibri Light" panose="020F0302020204030204" pitchFamily="34" charset="0"/>
              </a:rPr>
              <a:t>Vilka moment behöver vi ha med? Uppvärmning, teknik, färdighetsövningar, spelövningar, matchspel, lek, straffet?</a:t>
            </a:r>
          </a:p>
          <a:p>
            <a:r>
              <a:rPr lang="sv-SE" sz="1600" dirty="0">
                <a:latin typeface="Calibri Light" panose="020F0302020204030204" pitchFamily="34" charset="0"/>
                <a:cs typeface="Calibri Light" panose="020F0302020204030204" pitchFamily="34" charset="0"/>
              </a:rPr>
              <a:t>Vad är syftet med varje övning och hur visar och förklarar vi det för spelarna?</a:t>
            </a:r>
          </a:p>
          <a:p>
            <a:r>
              <a:rPr lang="sv-SE" sz="1600" dirty="0">
                <a:latin typeface="Calibri Light" panose="020F0302020204030204" pitchFamily="34" charset="0"/>
                <a:cs typeface="Calibri Light" panose="020F0302020204030204" pitchFamily="34" charset="0"/>
              </a:rPr>
              <a:t>Hur får vi spelarna att fokusera och lyssna under en genomgång?</a:t>
            </a:r>
          </a:p>
          <a:p>
            <a:r>
              <a:rPr lang="sv-SE" sz="1600" dirty="0">
                <a:latin typeface="Calibri Light" panose="020F0302020204030204" pitchFamily="34" charset="0"/>
                <a:cs typeface="Calibri Light" panose="020F0302020204030204" pitchFamily="34" charset="0"/>
              </a:rPr>
              <a:t>Hur länge bör en övning pågå ?</a:t>
            </a:r>
          </a:p>
          <a:p>
            <a:r>
              <a:rPr lang="sv-SE" sz="1600" dirty="0">
                <a:latin typeface="Calibri Light" panose="020F0302020204030204" pitchFamily="34" charset="0"/>
                <a:cs typeface="Calibri Light" panose="020F0302020204030204" pitchFamily="34" charset="0"/>
              </a:rPr>
              <a:t>Hur ofta bör vi variera träningsinnehållet?</a:t>
            </a:r>
          </a:p>
          <a:p>
            <a:endParaRPr lang="sv-SE" sz="1600" dirty="0">
              <a:latin typeface="Calibri Light" panose="020F0302020204030204" pitchFamily="34" charset="0"/>
              <a:cs typeface="Calibri Light" panose="020F0302020204030204" pitchFamily="34" charset="0"/>
            </a:endParaRPr>
          </a:p>
          <a:p>
            <a:pPr marL="0" indent="0">
              <a:buNone/>
            </a:pPr>
            <a:r>
              <a:rPr lang="sv-SE" sz="1600" dirty="0">
                <a:latin typeface="Calibri Light" panose="020F0302020204030204" pitchFamily="34" charset="0"/>
                <a:cs typeface="Calibri Light" panose="020F0302020204030204" pitchFamily="34" charset="0"/>
              </a:rPr>
              <a:t>Vad är bra att tänka på?</a:t>
            </a:r>
          </a:p>
          <a:p>
            <a:r>
              <a:rPr lang="sv-SE" sz="1600" dirty="0">
                <a:latin typeface="Calibri Light" panose="020F0302020204030204" pitchFamily="34" charset="0"/>
                <a:cs typeface="Calibri Light" panose="020F0302020204030204" pitchFamily="34" charset="0"/>
              </a:rPr>
              <a:t>Ha träningsupplägg och övningar klara innan träningen börjar.</a:t>
            </a:r>
          </a:p>
          <a:p>
            <a:r>
              <a:rPr lang="sv-SE" sz="1600" dirty="0">
                <a:latin typeface="Calibri Light" panose="020F0302020204030204" pitchFamily="34" charset="0"/>
                <a:cs typeface="Calibri Light" panose="020F0302020204030204" pitchFamily="34" charset="0"/>
              </a:rPr>
              <a:t>Sätt rutiner och tydlighet för spelarna om vilka regler som gäller under övningar och samlingar.</a:t>
            </a:r>
          </a:p>
          <a:p>
            <a:r>
              <a:rPr lang="sv-SE" sz="1600" dirty="0">
                <a:latin typeface="Calibri Light" panose="020F0302020204030204" pitchFamily="34" charset="0"/>
                <a:cs typeface="Calibri Light" panose="020F0302020204030204" pitchFamily="34" charset="0"/>
              </a:rPr>
              <a:t>Låt spelarna sätta sina egna begränsningar under övningarna istället för att sätta dom åt barnen. </a:t>
            </a:r>
          </a:p>
          <a:p>
            <a:r>
              <a:rPr lang="sv-SE" sz="1600" dirty="0">
                <a:latin typeface="Calibri Light" panose="020F0302020204030204" pitchFamily="34" charset="0"/>
                <a:cs typeface="Calibri Light" panose="020F0302020204030204" pitchFamily="34" charset="0"/>
              </a:rPr>
              <a:t>Ha korta och snabba samlingar för att spelarna ska behålla fokus.</a:t>
            </a:r>
          </a:p>
          <a:p>
            <a:r>
              <a:rPr lang="sv-SE" sz="1600" dirty="0">
                <a:latin typeface="Calibri Light" panose="020F0302020204030204" pitchFamily="34" charset="0"/>
                <a:cs typeface="Calibri Light" panose="020F0302020204030204" pitchFamily="34" charset="0"/>
              </a:rPr>
              <a:t>Tydliga genomgångar där vi både berättar och visar övningen som dom ska göra. </a:t>
            </a:r>
          </a:p>
          <a:p>
            <a:endParaRPr lang="sv-SE" sz="1600" dirty="0">
              <a:latin typeface="Calibri Light" panose="020F0302020204030204" pitchFamily="34" charset="0"/>
              <a:cs typeface="Calibri Light" panose="020F0302020204030204" pitchFamily="34" charset="0"/>
            </a:endParaRPr>
          </a:p>
          <a:p>
            <a:endParaRPr lang="sv-SE" dirty="0"/>
          </a:p>
          <a:p>
            <a:endParaRPr lang="sv-SE" dirty="0"/>
          </a:p>
        </p:txBody>
      </p:sp>
    </p:spTree>
    <p:extLst>
      <p:ext uri="{BB962C8B-B14F-4D97-AF65-F5344CB8AC3E}">
        <p14:creationId xmlns:p14="http://schemas.microsoft.com/office/powerpoint/2010/main" val="3060312556"/>
      </p:ext>
    </p:extLst>
  </p:cSld>
  <p:clrMapOvr>
    <a:masterClrMapping/>
  </p:clrMapOvr>
</p:sld>
</file>

<file path=ppt/theme/theme1.xml><?xml version="1.0" encoding="utf-8"?>
<a:theme xmlns:a="http://schemas.openxmlformats.org/drawingml/2006/main" name="Fasett">
  <a:themeElements>
    <a:clrScheme name="Blå">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1377</TotalTime>
  <Words>782</Words>
  <Application>Microsoft Office PowerPoint</Application>
  <PresentationFormat>Bredbild</PresentationFormat>
  <Paragraphs>134</Paragraphs>
  <Slides>10</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10</vt:i4>
      </vt:variant>
    </vt:vector>
  </HeadingPairs>
  <TitlesOfParts>
    <vt:vector size="16" baseType="lpstr">
      <vt:lpstr>Arial</vt:lpstr>
      <vt:lpstr>Calibri Light</vt:lpstr>
      <vt:lpstr>Trebuchet MS</vt:lpstr>
      <vt:lpstr>Wingdings</vt:lpstr>
      <vt:lpstr>Wingdings 3</vt:lpstr>
      <vt:lpstr>Fasett</vt:lpstr>
      <vt:lpstr>Informationsmöte 3v3 och 5v5 IK ODEN </vt:lpstr>
      <vt:lpstr>Genomgång av</vt:lpstr>
      <vt:lpstr>Laget.se  </vt:lpstr>
      <vt:lpstr>Laget.se - ledarsidan </vt:lpstr>
      <vt:lpstr>Spelar- och ledarutvecklingsplanen</vt:lpstr>
      <vt:lpstr>Fogis </vt:lpstr>
      <vt:lpstr>Stadium teamsales</vt:lpstr>
      <vt:lpstr>  </vt:lpstr>
      <vt:lpstr>Att planera en träning</vt:lpstr>
      <vt:lpstr>Roller inom laget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Ledarmöte IK ODEN</dc:title>
  <dc:creator>Grano, Anders</dc:creator>
  <cp:lastModifiedBy>Palmkvist, Jessica</cp:lastModifiedBy>
  <cp:revision>35</cp:revision>
  <dcterms:created xsi:type="dcterms:W3CDTF">2021-04-19T15:35:38Z</dcterms:created>
  <dcterms:modified xsi:type="dcterms:W3CDTF">2023-03-27T11:10:23Z</dcterms:modified>
</cp:coreProperties>
</file>