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5" r:id="rId10"/>
    <p:sldId id="268" r:id="rId11"/>
    <p:sldId id="266" r:id="rId12"/>
    <p:sldId id="267" r:id="rId13"/>
    <p:sldId id="263" r:id="rId14"/>
    <p:sldId id="264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0"/>
  </p:normalViewPr>
  <p:slideViewPr>
    <p:cSldViewPr snapToGrid="0" snapToObjects="1">
      <p:cViewPr varScale="1">
        <p:scale>
          <a:sx n="97" d="100"/>
          <a:sy n="97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1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661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58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775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88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2091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754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7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029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57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F113-FE2C-A24A-8339-2C7633FDFC05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27D22-A3CF-3747-BE0F-D37B4048A40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857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6F113-FE2C-A24A-8339-2C7633FDFC05}" type="datetimeFigureOut">
              <a:rPr lang="sv-SE" smtClean="0"/>
              <a:t>2017-04-17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27D22-A3CF-3747-BE0F-D37B4048A40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879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247720"/>
            <a:ext cx="9144000" cy="2387600"/>
          </a:xfrm>
        </p:spPr>
        <p:txBody>
          <a:bodyPr/>
          <a:lstStyle/>
          <a:p>
            <a:r>
              <a:rPr lang="sv-SE" dirty="0" smtClean="0"/>
              <a:t>Föräldramöte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2859916"/>
            <a:ext cx="9144000" cy="1655762"/>
          </a:xfrm>
        </p:spPr>
        <p:txBody>
          <a:bodyPr/>
          <a:lstStyle/>
          <a:p>
            <a:r>
              <a:rPr lang="sv-SE" dirty="0" smtClean="0"/>
              <a:t>Pojkar -04</a:t>
            </a:r>
          </a:p>
          <a:p>
            <a:r>
              <a:rPr lang="sv-SE" dirty="0" smtClean="0"/>
              <a:t>17-04-17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2851" y="529490"/>
            <a:ext cx="10005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 smtClean="0">
                <a:effectLst/>
                <a:latin typeface="Calibri" charset="0"/>
              </a:rPr>
              <a:t>Cup</a:t>
            </a:r>
          </a:p>
          <a:p>
            <a:endParaRPr lang="sv-SE" sz="2000" dirty="0">
              <a:latin typeface="Calibri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9216"/>
            <a:ext cx="12192000" cy="189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8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2851" y="529490"/>
            <a:ext cx="1000539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 smtClean="0">
                <a:effectLst/>
                <a:latin typeface="Calibri" charset="0"/>
              </a:rPr>
              <a:t>Träningsläger</a:t>
            </a:r>
          </a:p>
          <a:p>
            <a:endParaRPr lang="sv-SE" sz="3600" dirty="0">
              <a:latin typeface="Calibri" charset="0"/>
            </a:endParaRPr>
          </a:p>
          <a:p>
            <a:endParaRPr lang="sv-SE" sz="3600" dirty="0" smtClean="0">
              <a:effectLst/>
              <a:latin typeface="Calibri" charset="0"/>
            </a:endParaRPr>
          </a:p>
          <a:p>
            <a:r>
              <a:rPr lang="sv-SE" sz="3600" dirty="0" smtClean="0">
                <a:latin typeface="Calibri" charset="0"/>
              </a:rPr>
              <a:t>Skärhamn 18-20 augusti</a:t>
            </a:r>
            <a:endParaRPr lang="sv-SE" sz="3600" dirty="0" smtClean="0">
              <a:effectLst/>
              <a:latin typeface="Calibri" charset="0"/>
            </a:endParaRPr>
          </a:p>
          <a:p>
            <a:endParaRPr lang="sv-SE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67409" y="1437359"/>
            <a:ext cx="81765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 smtClean="0">
                <a:effectLst/>
                <a:latin typeface="Calibri" charset="0"/>
              </a:rPr>
              <a:t>Ekonomi / Lagkassan </a:t>
            </a:r>
            <a:endParaRPr lang="sv-SE" dirty="0" smtClean="0">
              <a:effectLst/>
            </a:endParaRPr>
          </a:p>
          <a:p>
            <a:endParaRPr lang="sv-SE" dirty="0" smtClean="0">
              <a:effectLst/>
              <a:latin typeface="Calibri" charset="0"/>
            </a:endParaRPr>
          </a:p>
          <a:p>
            <a:r>
              <a:rPr lang="sv-SE" dirty="0" smtClean="0">
                <a:latin typeface="Calibri" charset="0"/>
              </a:rPr>
              <a:t>Vi har drygt 50 000 SEK på kontot</a:t>
            </a:r>
          </a:p>
          <a:p>
            <a:endParaRPr lang="sv-SE" dirty="0">
              <a:effectLst/>
              <a:latin typeface="Calibri" charset="0"/>
            </a:endParaRPr>
          </a:p>
          <a:p>
            <a:r>
              <a:rPr lang="sv-SE" dirty="0" smtClean="0">
                <a:latin typeface="Calibri" charset="0"/>
              </a:rPr>
              <a:t>Nästa föreningsdag på Stadium är den 24/4</a:t>
            </a:r>
          </a:p>
          <a:p>
            <a:endParaRPr lang="sv-SE" dirty="0">
              <a:effectLst/>
              <a:latin typeface="Calibri" charset="0"/>
            </a:endParaRPr>
          </a:p>
          <a:p>
            <a:r>
              <a:rPr lang="sv-SE" dirty="0" smtClean="0">
                <a:latin typeface="Calibri" charset="0"/>
              </a:rPr>
              <a:t>Medlemsavgift 910 kr för 2017</a:t>
            </a:r>
          </a:p>
          <a:p>
            <a:endParaRPr lang="sv-S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026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821635" y="834240"/>
            <a:ext cx="8322365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i="0" dirty="0" err="1" smtClean="0">
                <a:solidFill>
                  <a:srgbClr val="000000"/>
                </a:solidFill>
                <a:effectLst/>
                <a:latin typeface="ProximaNova" charset="0"/>
              </a:rPr>
              <a:t>IKKs</a:t>
            </a:r>
            <a:r>
              <a:rPr lang="sv-SE" sz="2800" b="1" i="0" dirty="0" smtClean="0">
                <a:solidFill>
                  <a:srgbClr val="000000"/>
                </a:solidFill>
                <a:effectLst/>
                <a:latin typeface="ProximaNova" charset="0"/>
              </a:rPr>
              <a:t> värdegrund</a:t>
            </a:r>
            <a:endParaRPr lang="sv-SE" b="1" i="0" dirty="0" smtClean="0">
              <a:solidFill>
                <a:srgbClr val="000000"/>
              </a:solidFill>
              <a:effectLst/>
              <a:latin typeface="ProximaNova" charset="0"/>
            </a:endParaRPr>
          </a:p>
          <a:p>
            <a:r>
              <a:rPr lang="sv-SE" b="1" i="0" dirty="0" smtClean="0">
                <a:solidFill>
                  <a:srgbClr val="000000"/>
                </a:solidFill>
                <a:effectLst/>
                <a:latin typeface="ProximaNova" charset="0"/>
              </a:rPr>
              <a:t>Tolerans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b="0" i="0" dirty="0" smtClean="0">
                <a:solidFill>
                  <a:srgbClr val="000000"/>
                </a:solidFill>
                <a:effectLst/>
                <a:latin typeface="ProximaNova" charset="0"/>
              </a:rPr>
              <a:t>Vi uppträder alltid med stil, vilket innebär att vi uppträder sportsligt mot alla människor vi stöter på i föreningslivet. Vi strävar efter att förstå och tolerera den enskilda individen. 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i="0" dirty="0" smtClean="0">
                <a:solidFill>
                  <a:srgbClr val="000000"/>
                </a:solidFill>
                <a:effectLst/>
                <a:latin typeface="ProximaNova" charset="0"/>
              </a:rPr>
              <a:t>Glädje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b="0" i="0" dirty="0" smtClean="0">
                <a:solidFill>
                  <a:srgbClr val="000000"/>
                </a:solidFill>
                <a:effectLst/>
                <a:latin typeface="ProximaNova" charset="0"/>
              </a:rPr>
              <a:t>Genom att ha roligt och en positiv inställning, kommer vi utvecklas tillsammans och få fina upplevelser både på och utanför planen. 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1" i="0" dirty="0" smtClean="0">
                <a:solidFill>
                  <a:srgbClr val="000000"/>
                </a:solidFill>
                <a:effectLst/>
                <a:latin typeface="ProximaNova" charset="0"/>
              </a:rPr>
              <a:t>Gemenskap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b="0" i="0" dirty="0" smtClean="0">
                <a:solidFill>
                  <a:srgbClr val="000000"/>
                </a:solidFill>
                <a:effectLst/>
                <a:latin typeface="ProximaNova" charset="0"/>
              </a:rPr>
              <a:t>Vi är alla kompisar och vårt intresse för fotbollen skapar klubbkänslan i IK Kongahälla. Tillsammans skapar vi en vi-känsla som ger oss självförtroendet att utvecklas.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600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940906" y="889051"/>
            <a:ext cx="1007165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>
                <a:effectLst/>
                <a:latin typeface="Calibri,Bold" charset="0"/>
              </a:rPr>
              <a:t>Ledare</a:t>
            </a:r>
          </a:p>
          <a:p>
            <a:r>
              <a:rPr lang="sv-SE" sz="2400" dirty="0" err="1" smtClean="0"/>
              <a:t>Marwan</a:t>
            </a:r>
            <a:r>
              <a:rPr lang="sv-SE" sz="2400" dirty="0" smtClean="0"/>
              <a:t> Mohammad </a:t>
            </a:r>
          </a:p>
          <a:p>
            <a:r>
              <a:rPr lang="sv-SE" sz="2400" dirty="0" smtClean="0"/>
              <a:t>Peter </a:t>
            </a:r>
            <a:r>
              <a:rPr lang="sv-SE" sz="2400" dirty="0"/>
              <a:t>Hellman </a:t>
            </a:r>
          </a:p>
          <a:p>
            <a:r>
              <a:rPr lang="sv-SE" sz="2400" dirty="0" smtClean="0"/>
              <a:t>Martin Melander </a:t>
            </a:r>
          </a:p>
          <a:p>
            <a:r>
              <a:rPr lang="sv-SE" sz="2400" dirty="0" smtClean="0"/>
              <a:t>Maria </a:t>
            </a:r>
            <a:r>
              <a:rPr lang="sv-SE" sz="2400" dirty="0"/>
              <a:t>Moberg </a:t>
            </a:r>
          </a:p>
          <a:p>
            <a:r>
              <a:rPr lang="sv-SE" sz="2400" dirty="0" smtClean="0"/>
              <a:t>Magnus </a:t>
            </a:r>
            <a:r>
              <a:rPr lang="sv-SE" sz="2400" dirty="0"/>
              <a:t>Paulsson </a:t>
            </a:r>
          </a:p>
          <a:p>
            <a:r>
              <a:rPr lang="sv-SE" sz="2400" dirty="0" smtClean="0"/>
              <a:t>Hans-Anders Karlsson</a:t>
            </a:r>
          </a:p>
          <a:p>
            <a:endParaRPr lang="sv-SE" sz="3200" dirty="0"/>
          </a:p>
          <a:p>
            <a:r>
              <a:rPr lang="sv-SE" sz="2000" dirty="0" smtClean="0"/>
              <a:t>Anders Larsson (träningsläger), Michiel Rosendahl (cuper), Mia Wennberg (ekonomi), kiosken, lagföräldrar?  </a:t>
            </a:r>
          </a:p>
          <a:p>
            <a:endParaRPr lang="sv-SE" sz="3200" dirty="0"/>
          </a:p>
          <a:p>
            <a:r>
              <a:rPr lang="sv-SE" sz="3200" dirty="0" smtClean="0"/>
              <a:t>Vi behöver fler</a:t>
            </a:r>
            <a:r>
              <a:rPr lang="mr-IN" sz="3200" dirty="0" smtClean="0"/>
              <a:t>…</a:t>
            </a:r>
            <a:endParaRPr lang="sv-SE" sz="3200" dirty="0"/>
          </a:p>
          <a:p>
            <a:r>
              <a:rPr lang="sv-SE" sz="3200" b="1" dirty="0" smtClean="0">
                <a:effectLst/>
                <a:latin typeface="Calibri,Bold" charset="0"/>
              </a:rPr>
              <a:t> </a:t>
            </a:r>
            <a:endParaRPr lang="sv-SE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21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940906" y="889051"/>
            <a:ext cx="10071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 smtClean="0">
                <a:latin typeface="Calibri,Bold" charset="0"/>
              </a:rPr>
              <a:t>Spelare</a:t>
            </a:r>
            <a:endParaRPr lang="sv-SE" sz="3200" b="1" dirty="0" smtClean="0">
              <a:effectLst/>
              <a:latin typeface="Calibri,Bold" charset="0"/>
            </a:endParaRPr>
          </a:p>
          <a:p>
            <a:r>
              <a:rPr lang="sv-SE" sz="3200" b="1" dirty="0" smtClean="0">
                <a:effectLst/>
                <a:latin typeface="Calibri,Bold" charset="0"/>
              </a:rPr>
              <a:t> </a:t>
            </a:r>
            <a:endParaRPr lang="sv-SE" b="1" dirty="0">
              <a:effectLst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7699518" y="608670"/>
            <a:ext cx="6096000" cy="57861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sz="1600" dirty="0" smtClean="0">
                <a:effectLst/>
                <a:latin typeface="Calibri" charset="0"/>
              </a:rPr>
              <a:t>Alexander Persson</a:t>
            </a:r>
          </a:p>
          <a:p>
            <a:r>
              <a:rPr lang="sv-SE" sz="1600" dirty="0" smtClean="0">
                <a:effectLst/>
                <a:latin typeface="Calibri" charset="0"/>
              </a:rPr>
              <a:t>Alfons Melander</a:t>
            </a:r>
            <a:endParaRPr lang="sv-SE" sz="1600" dirty="0">
              <a:latin typeface="Calibri" charset="0"/>
            </a:endParaRPr>
          </a:p>
          <a:p>
            <a:r>
              <a:rPr lang="sv-SE" sz="1600" dirty="0" smtClean="0">
                <a:effectLst/>
                <a:latin typeface="Calibri" charset="0"/>
              </a:rPr>
              <a:t>Anton Wennberg</a:t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err="1" smtClean="0">
                <a:effectLst/>
                <a:latin typeface="Calibri" charset="0"/>
              </a:rPr>
              <a:t>Arb</a:t>
            </a:r>
            <a:r>
              <a:rPr lang="sv-SE" sz="1600" dirty="0" smtClean="0">
                <a:effectLst/>
                <a:latin typeface="Calibri" charset="0"/>
              </a:rPr>
              <a:t> </a:t>
            </a:r>
            <a:r>
              <a:rPr lang="sv-SE" sz="1600" dirty="0" err="1" smtClean="0">
                <a:effectLst/>
                <a:latin typeface="Calibri" charset="0"/>
              </a:rPr>
              <a:t>Kumnova</a:t>
            </a:r>
            <a:r>
              <a:rPr lang="sv-SE" sz="1600" dirty="0" smtClean="0">
                <a:effectLst/>
                <a:latin typeface="Calibri" charset="0"/>
              </a:rPr>
              <a:t/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err="1" smtClean="0">
                <a:effectLst/>
                <a:latin typeface="Calibri" charset="0"/>
              </a:rPr>
              <a:t>Ashhab</a:t>
            </a:r>
            <a:r>
              <a:rPr lang="sv-SE" sz="1600" dirty="0" smtClean="0">
                <a:effectLst/>
                <a:latin typeface="Calibri" charset="0"/>
              </a:rPr>
              <a:t> Al-Aini</a:t>
            </a:r>
          </a:p>
          <a:p>
            <a:r>
              <a:rPr lang="sv-SE" sz="1600" dirty="0" smtClean="0">
                <a:effectLst/>
                <a:latin typeface="Calibri" charset="0"/>
              </a:rPr>
              <a:t>Axel </a:t>
            </a:r>
            <a:r>
              <a:rPr lang="sv-SE" sz="1600" dirty="0" err="1" smtClean="0">
                <a:effectLst/>
                <a:latin typeface="Calibri" charset="0"/>
              </a:rPr>
              <a:t>Götestam</a:t>
            </a:r>
            <a:r>
              <a:rPr lang="sv-SE" sz="1600" dirty="0" smtClean="0">
                <a:effectLst/>
                <a:latin typeface="Calibri" charset="0"/>
              </a:rPr>
              <a:t/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smtClean="0">
                <a:effectLst/>
                <a:latin typeface="Calibri" charset="0"/>
              </a:rPr>
              <a:t>Elias </a:t>
            </a:r>
            <a:r>
              <a:rPr lang="sv-SE" sz="1600" dirty="0" err="1" smtClean="0">
                <a:effectLst/>
                <a:latin typeface="Calibri" charset="0"/>
              </a:rPr>
              <a:t>Höglund</a:t>
            </a:r>
            <a:r>
              <a:rPr lang="sv-SE" sz="1600" dirty="0" smtClean="0">
                <a:effectLst/>
                <a:latin typeface="Calibri" charset="0"/>
              </a:rPr>
              <a:t/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smtClean="0">
                <a:effectLst/>
                <a:latin typeface="Calibri" charset="0"/>
              </a:rPr>
              <a:t>Elias Ryberg</a:t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smtClean="0">
                <a:effectLst/>
                <a:latin typeface="Calibri" charset="0"/>
              </a:rPr>
              <a:t>Elof Paulsson</a:t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smtClean="0">
                <a:solidFill>
                  <a:srgbClr val="FF0000"/>
                </a:solidFill>
                <a:effectLst/>
                <a:latin typeface="Calibri" charset="0"/>
              </a:rPr>
              <a:t>Gustav </a:t>
            </a:r>
            <a:r>
              <a:rPr lang="sv-SE" sz="1600" dirty="0" err="1" smtClean="0">
                <a:solidFill>
                  <a:srgbClr val="FF0000"/>
                </a:solidFill>
                <a:effectLst/>
                <a:latin typeface="Calibri" charset="0"/>
              </a:rPr>
              <a:t>Carrin</a:t>
            </a:r>
            <a:r>
              <a:rPr lang="sv-SE" sz="1600" dirty="0" smtClean="0">
                <a:solidFill>
                  <a:srgbClr val="FF0000"/>
                </a:solidFill>
                <a:effectLst/>
                <a:latin typeface="Calibri" charset="0"/>
              </a:rPr>
              <a:t> ?</a:t>
            </a:r>
            <a:br>
              <a:rPr lang="sv-SE" sz="1600" dirty="0" smtClean="0">
                <a:solidFill>
                  <a:srgbClr val="FF0000"/>
                </a:solidFill>
                <a:effectLst/>
                <a:latin typeface="Calibri" charset="0"/>
              </a:rPr>
            </a:br>
            <a:r>
              <a:rPr lang="sv-SE" sz="1600" dirty="0" smtClean="0">
                <a:effectLst/>
                <a:latin typeface="Calibri" charset="0"/>
              </a:rPr>
              <a:t>Hugo </a:t>
            </a:r>
            <a:r>
              <a:rPr lang="sv-SE" sz="1600" dirty="0" err="1" smtClean="0">
                <a:effectLst/>
                <a:latin typeface="Calibri" charset="0"/>
              </a:rPr>
              <a:t>Rydén</a:t>
            </a:r>
            <a:r>
              <a:rPr lang="sv-SE" sz="1600" dirty="0" smtClean="0">
                <a:solidFill>
                  <a:srgbClr val="FF0000"/>
                </a:solidFill>
                <a:effectLst/>
                <a:latin typeface="Calibri" charset="0"/>
              </a:rPr>
              <a:t/>
            </a:r>
            <a:br>
              <a:rPr lang="sv-SE" sz="1600" dirty="0" smtClean="0">
                <a:solidFill>
                  <a:srgbClr val="FF0000"/>
                </a:solidFill>
                <a:effectLst/>
                <a:latin typeface="Calibri" charset="0"/>
              </a:rPr>
            </a:br>
            <a:r>
              <a:rPr lang="sv-SE" sz="1600" dirty="0" smtClean="0">
                <a:effectLst/>
                <a:latin typeface="Calibri" charset="0"/>
              </a:rPr>
              <a:t>Ivan Kolar</a:t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smtClean="0">
                <a:effectLst/>
                <a:latin typeface="Calibri" charset="0"/>
              </a:rPr>
              <a:t>Leo Larsson</a:t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smtClean="0">
                <a:effectLst/>
                <a:latin typeface="Calibri" charset="0"/>
              </a:rPr>
              <a:t>Malcolm Hellman</a:t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smtClean="0">
                <a:effectLst/>
                <a:latin typeface="Calibri" charset="0"/>
              </a:rPr>
              <a:t>Mohammed </a:t>
            </a:r>
            <a:r>
              <a:rPr lang="sv-SE" sz="1600" dirty="0" err="1" smtClean="0">
                <a:effectLst/>
                <a:latin typeface="Calibri" charset="0"/>
              </a:rPr>
              <a:t>Awad</a:t>
            </a:r>
            <a:r>
              <a:rPr lang="sv-SE" sz="1600" dirty="0" smtClean="0">
                <a:effectLst/>
                <a:latin typeface="Calibri" charset="0"/>
              </a:rPr>
              <a:t/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smtClean="0">
                <a:effectLst/>
                <a:latin typeface="Calibri" charset="0"/>
              </a:rPr>
              <a:t>Noah Moberg</a:t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smtClean="0">
                <a:effectLst/>
                <a:latin typeface="Calibri" charset="0"/>
              </a:rPr>
              <a:t>Noel Abrahamsson</a:t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smtClean="0">
                <a:effectLst/>
                <a:latin typeface="Calibri" charset="0"/>
              </a:rPr>
              <a:t>Rasmus </a:t>
            </a:r>
            <a:r>
              <a:rPr lang="sv-SE" sz="1600" dirty="0" err="1" smtClean="0">
                <a:effectLst/>
                <a:latin typeface="Calibri" charset="0"/>
              </a:rPr>
              <a:t>Bernwald</a:t>
            </a:r>
            <a:r>
              <a:rPr lang="sv-SE" sz="1600" dirty="0" smtClean="0">
                <a:effectLst/>
                <a:latin typeface="Calibri" charset="0"/>
              </a:rPr>
              <a:t> </a:t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smtClean="0">
                <a:effectLst/>
                <a:latin typeface="Calibri" charset="0"/>
              </a:rPr>
              <a:t>Sahel </a:t>
            </a:r>
            <a:r>
              <a:rPr lang="sv-SE" sz="1600" dirty="0" err="1" smtClean="0">
                <a:effectLst/>
                <a:latin typeface="Calibri" charset="0"/>
              </a:rPr>
              <a:t>Musammem</a:t>
            </a:r>
            <a:endParaRPr lang="sv-SE" sz="1600" dirty="0" smtClean="0">
              <a:effectLst/>
              <a:latin typeface="Calibri" charset="0"/>
            </a:endParaRPr>
          </a:p>
          <a:p>
            <a:r>
              <a:rPr lang="sv-SE" sz="1600" dirty="0" smtClean="0">
                <a:effectLst/>
                <a:latin typeface="Calibri" charset="0"/>
              </a:rPr>
              <a:t>Sebastian "</a:t>
            </a:r>
            <a:r>
              <a:rPr lang="sv-SE" sz="1600" dirty="0" err="1" smtClean="0">
                <a:effectLst/>
                <a:latin typeface="Calibri" charset="0"/>
              </a:rPr>
              <a:t>Sebban</a:t>
            </a:r>
            <a:r>
              <a:rPr lang="sv-SE" sz="1600" dirty="0" smtClean="0">
                <a:effectLst/>
                <a:latin typeface="Calibri" charset="0"/>
              </a:rPr>
              <a:t>" Eriksson</a:t>
            </a:r>
          </a:p>
          <a:p>
            <a:r>
              <a:rPr lang="sv-SE" sz="1600" dirty="0" smtClean="0">
                <a:effectLst/>
                <a:latin typeface="Calibri" charset="0"/>
              </a:rPr>
              <a:t> </a:t>
            </a:r>
            <a:r>
              <a:rPr lang="sv-SE" sz="1600" dirty="0" err="1" smtClean="0">
                <a:effectLst/>
                <a:latin typeface="Calibri" charset="0"/>
              </a:rPr>
              <a:t>Sejjad</a:t>
            </a:r>
            <a:r>
              <a:rPr lang="sv-SE" sz="1600" dirty="0" smtClean="0">
                <a:effectLst/>
                <a:latin typeface="Calibri" charset="0"/>
              </a:rPr>
              <a:t> Jalal</a:t>
            </a:r>
            <a:br>
              <a:rPr lang="sv-SE" sz="1600" dirty="0" smtClean="0">
                <a:effectLst/>
                <a:latin typeface="Calibri" charset="0"/>
              </a:rPr>
            </a:br>
            <a:r>
              <a:rPr lang="sv-SE" sz="1600" dirty="0" err="1" smtClean="0">
                <a:effectLst/>
                <a:latin typeface="Calibri" charset="0"/>
              </a:rPr>
              <a:t>Yousef</a:t>
            </a:r>
            <a:r>
              <a:rPr lang="sv-SE" sz="1600" dirty="0" smtClean="0">
                <a:effectLst/>
                <a:latin typeface="Calibri" charset="0"/>
              </a:rPr>
              <a:t> Mohammad</a:t>
            </a:r>
            <a:r>
              <a:rPr lang="sv-SE" dirty="0" smtClean="0">
                <a:effectLst/>
                <a:latin typeface="Calibri" charset="0"/>
              </a:rPr>
              <a:t/>
            </a:r>
            <a:br>
              <a:rPr lang="sv-SE" dirty="0" smtClean="0">
                <a:effectLst/>
                <a:latin typeface="Calibri" charset="0"/>
              </a:rPr>
            </a:br>
            <a:endParaRPr lang="sv-SE" dirty="0">
              <a:effectLst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71060" y="342900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>
                <a:effectLst/>
                <a:latin typeface="Calibri,BoldItalic" charset="0"/>
              </a:rPr>
              <a:t>IK Kongahällas spelare och ledare </a:t>
            </a:r>
            <a:r>
              <a:rPr lang="sv-SE" dirty="0" err="1" smtClean="0">
                <a:effectLst/>
                <a:latin typeface="Calibri,BoldItalic" charset="0"/>
              </a:rPr>
              <a:t>sta</a:t>
            </a:r>
            <a:r>
              <a:rPr lang="sv-SE" dirty="0" err="1">
                <a:latin typeface="Calibri,BoldItalic" charset="0"/>
              </a:rPr>
              <a:t>ä</a:t>
            </a:r>
            <a:r>
              <a:rPr lang="sv-SE" dirty="0" err="1" smtClean="0">
                <a:effectLst/>
                <a:latin typeface="Calibri,BoldItalic" charset="0"/>
              </a:rPr>
              <a:t>ler</a:t>
            </a:r>
            <a:r>
              <a:rPr lang="sv-SE" dirty="0" smtClean="0">
                <a:effectLst/>
                <a:latin typeface="Calibri,BoldItalic" charset="0"/>
              </a:rPr>
              <a:t> upp på följande: </a:t>
            </a:r>
            <a:endParaRPr lang="sv-SE" dirty="0" smtClean="0">
              <a:effectLst/>
            </a:endParaRPr>
          </a:p>
          <a:p>
            <a:r>
              <a:rPr lang="sv-SE" dirty="0" smtClean="0">
                <a:effectLst/>
                <a:latin typeface="Calibri" charset="0"/>
              </a:rPr>
              <a:t>Vi </a:t>
            </a:r>
            <a:r>
              <a:rPr lang="sv-SE" dirty="0" err="1" smtClean="0">
                <a:effectLst/>
                <a:latin typeface="Calibri" charset="0"/>
              </a:rPr>
              <a:t>följer</a:t>
            </a:r>
            <a:r>
              <a:rPr lang="sv-SE" dirty="0" smtClean="0">
                <a:effectLst/>
                <a:latin typeface="Calibri" charset="0"/>
              </a:rPr>
              <a:t> fotbollens regler.</a:t>
            </a:r>
            <a:br>
              <a:rPr lang="sv-SE" dirty="0" smtClean="0">
                <a:effectLst/>
                <a:latin typeface="Calibri" charset="0"/>
              </a:rPr>
            </a:br>
            <a:r>
              <a:rPr lang="sv-SE" dirty="0" smtClean="0">
                <a:effectLst/>
                <a:latin typeface="Calibri" charset="0"/>
              </a:rPr>
              <a:t>* Vi fuskar inte till oss </a:t>
            </a:r>
            <a:r>
              <a:rPr lang="sv-SE" dirty="0" err="1" smtClean="0">
                <a:effectLst/>
                <a:latin typeface="Calibri" charset="0"/>
              </a:rPr>
              <a:t>fördelar</a:t>
            </a:r>
            <a:r>
              <a:rPr lang="sv-SE" dirty="0" smtClean="0">
                <a:effectLst/>
                <a:latin typeface="Calibri" charset="0"/>
              </a:rPr>
              <a:t>.</a:t>
            </a:r>
            <a:br>
              <a:rPr lang="sv-SE" dirty="0" smtClean="0">
                <a:effectLst/>
                <a:latin typeface="Calibri" charset="0"/>
              </a:rPr>
            </a:br>
            <a:r>
              <a:rPr lang="sv-SE" dirty="0" smtClean="0">
                <a:effectLst/>
                <a:latin typeface="Calibri" charset="0"/>
              </a:rPr>
              <a:t>* Vi respekterar domarens uppfattning.</a:t>
            </a:r>
            <a:br>
              <a:rPr lang="sv-SE" dirty="0" smtClean="0">
                <a:effectLst/>
                <a:latin typeface="Calibri" charset="0"/>
              </a:rPr>
            </a:br>
            <a:r>
              <a:rPr lang="sv-SE" dirty="0" smtClean="0">
                <a:effectLst/>
                <a:latin typeface="Calibri" charset="0"/>
              </a:rPr>
              <a:t>* Vi tycker domare och </a:t>
            </a:r>
            <a:r>
              <a:rPr lang="sv-SE" dirty="0" err="1" smtClean="0">
                <a:effectLst/>
                <a:latin typeface="Calibri" charset="0"/>
              </a:rPr>
              <a:t>motståndare</a:t>
            </a:r>
            <a:r>
              <a:rPr lang="sv-SE" dirty="0" smtClean="0">
                <a:effectLst/>
                <a:latin typeface="Calibri" charset="0"/>
              </a:rPr>
              <a:t> </a:t>
            </a:r>
            <a:r>
              <a:rPr lang="sv-SE" dirty="0" err="1" smtClean="0">
                <a:effectLst/>
                <a:latin typeface="Calibri" charset="0"/>
              </a:rPr>
              <a:t>är</a:t>
            </a:r>
            <a:r>
              <a:rPr lang="sv-SE" dirty="0" smtClean="0">
                <a:effectLst/>
                <a:latin typeface="Calibri" charset="0"/>
              </a:rPr>
              <a:t> fotbollskompisar.</a:t>
            </a:r>
            <a:br>
              <a:rPr lang="sv-SE" dirty="0" smtClean="0">
                <a:effectLst/>
                <a:latin typeface="Calibri" charset="0"/>
              </a:rPr>
            </a:br>
            <a:r>
              <a:rPr lang="sv-SE" dirty="0" smtClean="0">
                <a:effectLst/>
                <a:latin typeface="Calibri" charset="0"/>
              </a:rPr>
              <a:t>* Vi hejar och </a:t>
            </a:r>
            <a:r>
              <a:rPr lang="sv-SE" dirty="0" err="1" smtClean="0">
                <a:effectLst/>
                <a:latin typeface="Calibri" charset="0"/>
              </a:rPr>
              <a:t>stöttar</a:t>
            </a:r>
            <a:r>
              <a:rPr lang="sv-SE" dirty="0" smtClean="0">
                <a:effectLst/>
                <a:latin typeface="Calibri" charset="0"/>
              </a:rPr>
              <a:t> </a:t>
            </a:r>
            <a:r>
              <a:rPr lang="sv-SE" dirty="0" err="1" smtClean="0">
                <a:effectLst/>
                <a:latin typeface="Calibri" charset="0"/>
              </a:rPr>
              <a:t>vårt</a:t>
            </a:r>
            <a:r>
              <a:rPr lang="sv-SE" dirty="0" smtClean="0">
                <a:effectLst/>
                <a:latin typeface="Calibri" charset="0"/>
              </a:rPr>
              <a:t> eget lag och </a:t>
            </a:r>
            <a:r>
              <a:rPr lang="sv-SE" dirty="0" err="1" smtClean="0">
                <a:effectLst/>
                <a:latin typeface="Calibri" charset="0"/>
              </a:rPr>
              <a:t>hånar</a:t>
            </a:r>
            <a:r>
              <a:rPr lang="sv-SE" dirty="0" smtClean="0">
                <a:effectLst/>
                <a:latin typeface="Calibri" charset="0"/>
              </a:rPr>
              <a:t> inte </a:t>
            </a:r>
            <a:r>
              <a:rPr lang="sv-SE" dirty="0" err="1" smtClean="0">
                <a:effectLst/>
                <a:latin typeface="Calibri" charset="0"/>
              </a:rPr>
              <a:t>motståndarna</a:t>
            </a:r>
            <a:r>
              <a:rPr lang="sv-SE" dirty="0" smtClean="0">
                <a:effectLst/>
                <a:latin typeface="Calibri" charset="0"/>
              </a:rPr>
              <a:t>. </a:t>
            </a:r>
          </a:p>
          <a:p>
            <a:r>
              <a:rPr lang="sv-SE" dirty="0" smtClean="0">
                <a:effectLst/>
                <a:latin typeface="Calibri" charset="0"/>
              </a:rPr>
              <a:t>* Vi uppmanar inte till fult spel.</a:t>
            </a:r>
            <a:br>
              <a:rPr lang="sv-SE" dirty="0" smtClean="0">
                <a:effectLst/>
                <a:latin typeface="Calibri" charset="0"/>
              </a:rPr>
            </a:br>
            <a:r>
              <a:rPr lang="sv-SE" dirty="0" smtClean="0">
                <a:effectLst/>
                <a:latin typeface="Calibri" charset="0"/>
              </a:rPr>
              <a:t>* Vi </a:t>
            </a:r>
            <a:r>
              <a:rPr lang="sv-SE" dirty="0" err="1" smtClean="0">
                <a:effectLst/>
                <a:latin typeface="Calibri" charset="0"/>
              </a:rPr>
              <a:t>hälsar</a:t>
            </a:r>
            <a:r>
              <a:rPr lang="sv-SE" dirty="0" smtClean="0">
                <a:effectLst/>
                <a:latin typeface="Calibri" charset="0"/>
              </a:rPr>
              <a:t> och tackar alltid varandra </a:t>
            </a:r>
            <a:r>
              <a:rPr lang="sv-SE" dirty="0" err="1" smtClean="0">
                <a:effectLst/>
                <a:latin typeface="Calibri" charset="0"/>
              </a:rPr>
              <a:t>före</a:t>
            </a:r>
            <a:r>
              <a:rPr lang="sv-SE" dirty="0" smtClean="0">
                <a:effectLst/>
                <a:latin typeface="Calibri" charset="0"/>
              </a:rPr>
              <a:t> och efter matchen.</a:t>
            </a:r>
            <a:br>
              <a:rPr lang="sv-SE" dirty="0" smtClean="0">
                <a:effectLst/>
                <a:latin typeface="Calibri" charset="0"/>
              </a:rPr>
            </a:br>
            <a:r>
              <a:rPr lang="sv-SE" dirty="0" smtClean="0">
                <a:effectLst/>
                <a:latin typeface="Calibri" charset="0"/>
              </a:rPr>
              <a:t>* Vi arbetar </a:t>
            </a:r>
            <a:r>
              <a:rPr lang="sv-SE" dirty="0" err="1" smtClean="0">
                <a:effectLst/>
                <a:latin typeface="Calibri" charset="0"/>
              </a:rPr>
              <a:t>för</a:t>
            </a:r>
            <a:r>
              <a:rPr lang="sv-SE" dirty="0" smtClean="0">
                <a:effectLst/>
                <a:latin typeface="Calibri" charset="0"/>
              </a:rPr>
              <a:t> att </a:t>
            </a:r>
            <a:r>
              <a:rPr lang="sv-SE" dirty="0" err="1" smtClean="0">
                <a:effectLst/>
                <a:latin typeface="Calibri" charset="0"/>
              </a:rPr>
              <a:t>hålla</a:t>
            </a:r>
            <a:r>
              <a:rPr lang="sv-SE" dirty="0" smtClean="0">
                <a:effectLst/>
                <a:latin typeface="Calibri" charset="0"/>
              </a:rPr>
              <a:t> fotbollen drogfri.</a:t>
            </a:r>
            <a:br>
              <a:rPr lang="sv-SE" dirty="0" smtClean="0">
                <a:effectLst/>
                <a:latin typeface="Calibri" charset="0"/>
              </a:rPr>
            </a:br>
            <a:r>
              <a:rPr lang="sv-SE" dirty="0" smtClean="0">
                <a:effectLst/>
                <a:latin typeface="Calibri" charset="0"/>
              </a:rPr>
              <a:t>* Vi har ”stil” </a:t>
            </a:r>
            <a:r>
              <a:rPr lang="sv-SE" dirty="0" err="1" smtClean="0">
                <a:effectLst/>
                <a:latin typeface="Calibri" charset="0"/>
              </a:rPr>
              <a:t>pa</a:t>
            </a:r>
            <a:r>
              <a:rPr lang="sv-SE" dirty="0" smtClean="0">
                <a:effectLst/>
                <a:latin typeface="Calibri" charset="0"/>
              </a:rPr>
              <a:t>̊ och </a:t>
            </a:r>
            <a:r>
              <a:rPr lang="sv-SE" dirty="0" err="1" smtClean="0">
                <a:effectLst/>
                <a:latin typeface="Calibri" charset="0"/>
              </a:rPr>
              <a:t>utanför</a:t>
            </a:r>
            <a:r>
              <a:rPr lang="sv-SE" dirty="0" smtClean="0">
                <a:effectLst/>
                <a:latin typeface="Calibri" charset="0"/>
              </a:rPr>
              <a:t> planen. </a:t>
            </a:r>
            <a:endParaRPr lang="sv-S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888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27652" y="1720840"/>
            <a:ext cx="92897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 smtClean="0">
                <a:effectLst/>
                <a:latin typeface="Calibri" charset="0"/>
              </a:rPr>
              <a:t>Matchansvarig / Domaransvarig </a:t>
            </a:r>
            <a:endParaRPr lang="sv-SE" dirty="0" smtClean="0">
              <a:effectLst/>
            </a:endParaRPr>
          </a:p>
          <a:p>
            <a:pPr>
              <a:buFont typeface="Arial" charset="0"/>
              <a:buChar char="•"/>
            </a:pPr>
            <a:r>
              <a:rPr lang="sv-SE" dirty="0" smtClean="0">
                <a:effectLst/>
                <a:latin typeface="Calibri" charset="0"/>
              </a:rPr>
              <a:t>Med matchansvarig </a:t>
            </a:r>
            <a:r>
              <a:rPr lang="sv-SE" dirty="0" err="1" smtClean="0">
                <a:effectLst/>
                <a:latin typeface="Calibri" charset="0"/>
              </a:rPr>
              <a:t>innebär</a:t>
            </a:r>
            <a:r>
              <a:rPr lang="sv-SE" dirty="0" smtClean="0">
                <a:effectLst/>
                <a:latin typeface="Calibri" charset="0"/>
              </a:rPr>
              <a:t> att man vid match skall </a:t>
            </a:r>
            <a:r>
              <a:rPr lang="sv-SE" dirty="0" err="1" smtClean="0">
                <a:effectLst/>
                <a:latin typeface="Calibri" charset="0"/>
              </a:rPr>
              <a:t>iordningställa</a:t>
            </a:r>
            <a:r>
              <a:rPr lang="sv-SE" dirty="0" smtClean="0">
                <a:effectLst/>
                <a:latin typeface="Calibri" charset="0"/>
              </a:rPr>
              <a:t> planen/planerna (</a:t>
            </a:r>
            <a:r>
              <a:rPr lang="sv-SE" dirty="0" err="1" smtClean="0">
                <a:effectLst/>
                <a:latin typeface="Calibri" charset="0"/>
              </a:rPr>
              <a:t>målen</a:t>
            </a:r>
            <a:r>
              <a:rPr lang="sv-SE" dirty="0" smtClean="0">
                <a:effectLst/>
                <a:latin typeface="Calibri" charset="0"/>
              </a:rPr>
              <a:t> och linjer) samt se till att pumpade bollar finns </a:t>
            </a:r>
            <a:r>
              <a:rPr lang="sv-SE" dirty="0" err="1" smtClean="0">
                <a:effectLst/>
                <a:latin typeface="Calibri" charset="0"/>
              </a:rPr>
              <a:t>för</a:t>
            </a:r>
            <a:r>
              <a:rPr lang="sv-SE" dirty="0" smtClean="0">
                <a:effectLst/>
                <a:latin typeface="Calibri" charset="0"/>
              </a:rPr>
              <a:t> </a:t>
            </a:r>
            <a:r>
              <a:rPr lang="sv-SE" dirty="0" err="1" smtClean="0">
                <a:effectLst/>
                <a:latin typeface="Calibri" charset="0"/>
              </a:rPr>
              <a:t>uppvärmning</a:t>
            </a:r>
            <a:r>
              <a:rPr lang="sv-SE" dirty="0" smtClean="0">
                <a:effectLst/>
                <a:latin typeface="Calibri" charset="0"/>
              </a:rPr>
              <a:t> samt match bollar. </a:t>
            </a:r>
          </a:p>
          <a:p>
            <a:endParaRPr lang="sv-SE" dirty="0" smtClean="0">
              <a:effectLst/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sv-SE" dirty="0" err="1" smtClean="0">
                <a:effectLst/>
                <a:latin typeface="Calibri" charset="0"/>
              </a:rPr>
              <a:t>Förslag</a:t>
            </a:r>
            <a:r>
              <a:rPr lang="sv-SE" dirty="0" smtClean="0">
                <a:effectLst/>
                <a:latin typeface="Calibri" charset="0"/>
              </a:rPr>
              <a:t> </a:t>
            </a:r>
            <a:r>
              <a:rPr lang="sv-SE" dirty="0" err="1" smtClean="0">
                <a:effectLst/>
                <a:latin typeface="Calibri" charset="0"/>
              </a:rPr>
              <a:t>pa</a:t>
            </a:r>
            <a:r>
              <a:rPr lang="sv-SE" dirty="0" smtClean="0">
                <a:effectLst/>
                <a:latin typeface="Calibri" charset="0"/>
              </a:rPr>
              <a:t>̊ 1-2 personer? </a:t>
            </a:r>
            <a:endParaRPr lang="sv-SE" dirty="0"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1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2851" y="529490"/>
            <a:ext cx="100053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 smtClean="0">
                <a:effectLst/>
                <a:latin typeface="Calibri" charset="0"/>
              </a:rPr>
              <a:t>Alla föräldrars ansvar</a:t>
            </a:r>
            <a:endParaRPr lang="sv-SE" sz="2000" dirty="0" smtClean="0">
              <a:effectLst/>
              <a:latin typeface="Calibri" charset="0"/>
            </a:endParaRPr>
          </a:p>
          <a:p>
            <a:pPr>
              <a:buFont typeface="+mj-lt"/>
              <a:buAutoNum type="arabicPeriod"/>
            </a:pPr>
            <a:r>
              <a:rPr lang="sv-SE" dirty="0" smtClean="0">
                <a:effectLst/>
                <a:latin typeface="Calibri" charset="0"/>
              </a:rPr>
              <a:t>Kom till </a:t>
            </a:r>
            <a:r>
              <a:rPr lang="sv-SE" dirty="0" err="1" smtClean="0">
                <a:effectLst/>
                <a:latin typeface="Calibri" charset="0"/>
              </a:rPr>
              <a:t>träning</a:t>
            </a:r>
            <a:r>
              <a:rPr lang="sv-SE" dirty="0" smtClean="0">
                <a:effectLst/>
                <a:latin typeface="Calibri" charset="0"/>
              </a:rPr>
              <a:t> och match – ditt barn vill det.</a:t>
            </a:r>
            <a:r>
              <a:rPr lang="sv-SE" sz="1600" dirty="0" smtClean="0">
                <a:effectLst/>
                <a:latin typeface="Calibri,Italic" charset="0"/>
              </a:rPr>
              <a:t> </a:t>
            </a:r>
            <a:endParaRPr lang="sv-SE" dirty="0" smtClean="0">
              <a:effectLst/>
              <a:latin typeface="Calibri" charset="0"/>
            </a:endParaRPr>
          </a:p>
          <a:p>
            <a:pPr>
              <a:buFont typeface="+mj-lt"/>
              <a:buAutoNum type="arabicPeriod"/>
            </a:pPr>
            <a:r>
              <a:rPr lang="sv-SE" dirty="0" smtClean="0">
                <a:effectLst/>
                <a:latin typeface="Calibri" charset="0"/>
              </a:rPr>
              <a:t>Uppmuntra alla spelarna i laget under matchen – inte bara din son. </a:t>
            </a:r>
          </a:p>
          <a:p>
            <a:pPr>
              <a:buFont typeface="+mj-lt"/>
              <a:buAutoNum type="arabicPeriod"/>
            </a:pPr>
            <a:r>
              <a:rPr lang="sv-SE" dirty="0" smtClean="0">
                <a:effectLst/>
                <a:latin typeface="Calibri" charset="0"/>
              </a:rPr>
              <a:t>Uppmuntra i </a:t>
            </a:r>
            <a:r>
              <a:rPr lang="sv-SE" dirty="0" err="1" smtClean="0">
                <a:effectLst/>
                <a:latin typeface="Calibri" charset="0"/>
              </a:rPr>
              <a:t>både</a:t>
            </a:r>
            <a:r>
              <a:rPr lang="sv-SE" dirty="0" smtClean="0">
                <a:effectLst/>
                <a:latin typeface="Calibri" charset="0"/>
              </a:rPr>
              <a:t> med och </a:t>
            </a:r>
            <a:r>
              <a:rPr lang="sv-SE" dirty="0" err="1" smtClean="0">
                <a:effectLst/>
                <a:latin typeface="Calibri" charset="0"/>
              </a:rPr>
              <a:t>motgång</a:t>
            </a:r>
            <a:r>
              <a:rPr lang="sv-SE" dirty="0" smtClean="0">
                <a:effectLst/>
                <a:latin typeface="Calibri" charset="0"/>
              </a:rPr>
              <a:t> – ge inte </a:t>
            </a:r>
            <a:r>
              <a:rPr lang="sv-SE" dirty="0" err="1" smtClean="0">
                <a:effectLst/>
                <a:latin typeface="Calibri" charset="0"/>
              </a:rPr>
              <a:t>onödig</a:t>
            </a:r>
            <a:r>
              <a:rPr lang="sv-SE" dirty="0" smtClean="0">
                <a:effectLst/>
                <a:latin typeface="Calibri" charset="0"/>
              </a:rPr>
              <a:t> kritik utan var positiv och </a:t>
            </a:r>
            <a:r>
              <a:rPr lang="sv-SE" dirty="0" err="1" smtClean="0">
                <a:effectLst/>
                <a:latin typeface="Calibri" charset="0"/>
              </a:rPr>
              <a:t>vägledande</a:t>
            </a:r>
            <a:r>
              <a:rPr lang="sv-SE" dirty="0" smtClean="0">
                <a:effectLst/>
                <a:latin typeface="Calibri" charset="0"/>
              </a:rPr>
              <a:t>. </a:t>
            </a:r>
          </a:p>
          <a:p>
            <a:pPr>
              <a:buFont typeface="+mj-lt"/>
              <a:buAutoNum type="arabicPeriod"/>
            </a:pPr>
            <a:r>
              <a:rPr lang="sv-SE" dirty="0" smtClean="0">
                <a:effectLst/>
                <a:latin typeface="Calibri" charset="0"/>
              </a:rPr>
              <a:t>Respektera hur </a:t>
            </a:r>
            <a:r>
              <a:rPr lang="sv-SE" dirty="0" err="1" smtClean="0">
                <a:effectLst/>
                <a:latin typeface="Calibri" charset="0"/>
              </a:rPr>
              <a:t>tränaren</a:t>
            </a:r>
            <a:r>
              <a:rPr lang="sv-SE" dirty="0" smtClean="0">
                <a:effectLst/>
                <a:latin typeface="Calibri" charset="0"/>
              </a:rPr>
              <a:t> disponerar spelarna – </a:t>
            </a:r>
            <a:r>
              <a:rPr lang="sv-SE" dirty="0" err="1" smtClean="0">
                <a:effectLst/>
                <a:latin typeface="Calibri" charset="0"/>
              </a:rPr>
              <a:t>försök</a:t>
            </a:r>
            <a:r>
              <a:rPr lang="sv-SE" dirty="0" smtClean="0">
                <a:effectLst/>
                <a:latin typeface="Calibri" charset="0"/>
              </a:rPr>
              <a:t> inte </a:t>
            </a:r>
            <a:r>
              <a:rPr lang="sv-SE" dirty="0" err="1" smtClean="0">
                <a:effectLst/>
                <a:latin typeface="Calibri" charset="0"/>
              </a:rPr>
              <a:t>påverka</a:t>
            </a:r>
            <a:r>
              <a:rPr lang="sv-SE" dirty="0" smtClean="0">
                <a:effectLst/>
                <a:latin typeface="Calibri" charset="0"/>
              </a:rPr>
              <a:t> henne/honom under matchen och </a:t>
            </a:r>
            <a:r>
              <a:rPr lang="sv-SE" dirty="0" err="1" smtClean="0">
                <a:effectLst/>
                <a:latin typeface="Calibri" charset="0"/>
              </a:rPr>
              <a:t>sätt</a:t>
            </a:r>
            <a:r>
              <a:rPr lang="sv-SE" dirty="0" smtClean="0">
                <a:effectLst/>
                <a:latin typeface="Calibri" charset="0"/>
              </a:rPr>
              <a:t> Dig in i klubbens policy. </a:t>
            </a:r>
          </a:p>
          <a:p>
            <a:pPr>
              <a:buFont typeface="+mj-lt"/>
              <a:buAutoNum type="arabicPeriod"/>
            </a:pPr>
            <a:r>
              <a:rPr lang="sv-SE" dirty="0" smtClean="0">
                <a:effectLst/>
                <a:latin typeface="Calibri" charset="0"/>
              </a:rPr>
              <a:t>Se domaren som en </a:t>
            </a:r>
            <a:r>
              <a:rPr lang="sv-SE" dirty="0" err="1" smtClean="0">
                <a:effectLst/>
                <a:latin typeface="Calibri" charset="0"/>
              </a:rPr>
              <a:t>vägledare</a:t>
            </a:r>
            <a:r>
              <a:rPr lang="sv-SE" dirty="0" smtClean="0">
                <a:effectLst/>
                <a:latin typeface="Calibri" charset="0"/>
              </a:rPr>
              <a:t> – kritisera aldrig hans/hennes </a:t>
            </a:r>
            <a:r>
              <a:rPr lang="sv-SE" dirty="0" err="1" smtClean="0">
                <a:effectLst/>
                <a:latin typeface="Calibri" charset="0"/>
              </a:rPr>
              <a:t>bedömning</a:t>
            </a:r>
            <a:r>
              <a:rPr lang="sv-SE" dirty="0" smtClean="0">
                <a:effectLst/>
                <a:latin typeface="Calibri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sv-SE" dirty="0" smtClean="0">
                <a:effectLst/>
                <a:latin typeface="Calibri" charset="0"/>
              </a:rPr>
              <a:t>Uppmuntra ditt barn att delta – pressa inte. </a:t>
            </a:r>
          </a:p>
          <a:p>
            <a:pPr>
              <a:buFont typeface="+mj-lt"/>
              <a:buAutoNum type="arabicPeriod"/>
            </a:pPr>
            <a:r>
              <a:rPr lang="sv-SE" dirty="0" err="1" smtClean="0">
                <a:effectLst/>
                <a:latin typeface="Calibri" charset="0"/>
              </a:rPr>
              <a:t>Fråga</a:t>
            </a:r>
            <a:r>
              <a:rPr lang="sv-SE" dirty="0" smtClean="0">
                <a:effectLst/>
                <a:latin typeface="Calibri" charset="0"/>
              </a:rPr>
              <a:t> om matchen var rolig, </a:t>
            </a:r>
            <a:r>
              <a:rPr lang="sv-SE" dirty="0" err="1" smtClean="0">
                <a:effectLst/>
                <a:latin typeface="Calibri" charset="0"/>
              </a:rPr>
              <a:t>spännande</a:t>
            </a:r>
            <a:r>
              <a:rPr lang="sv-SE" dirty="0" smtClean="0">
                <a:effectLst/>
                <a:latin typeface="Calibri" charset="0"/>
              </a:rPr>
              <a:t> och just – inte bara vad resultatet blev. </a:t>
            </a:r>
          </a:p>
          <a:p>
            <a:pPr>
              <a:buFont typeface="+mj-lt"/>
              <a:buAutoNum type="arabicPeriod"/>
            </a:pPr>
            <a:r>
              <a:rPr lang="sv-SE" dirty="0" smtClean="0">
                <a:effectLst/>
                <a:latin typeface="Calibri" charset="0"/>
              </a:rPr>
              <a:t>Se till att ditt barn har </a:t>
            </a:r>
            <a:r>
              <a:rPr lang="sv-SE" dirty="0" err="1" smtClean="0">
                <a:effectLst/>
                <a:latin typeface="Calibri" charset="0"/>
              </a:rPr>
              <a:t>förnuftig</a:t>
            </a:r>
            <a:r>
              <a:rPr lang="sv-SE" dirty="0" smtClean="0">
                <a:effectLst/>
                <a:latin typeface="Calibri" charset="0"/>
              </a:rPr>
              <a:t> utrustning – </a:t>
            </a:r>
            <a:r>
              <a:rPr lang="sv-SE" dirty="0" err="1" smtClean="0">
                <a:effectLst/>
                <a:latin typeface="Calibri" charset="0"/>
              </a:rPr>
              <a:t>överdriv</a:t>
            </a:r>
            <a:r>
              <a:rPr lang="sv-SE" dirty="0" smtClean="0">
                <a:effectLst/>
                <a:latin typeface="Calibri" charset="0"/>
              </a:rPr>
              <a:t> inte. </a:t>
            </a:r>
          </a:p>
          <a:p>
            <a:pPr>
              <a:buFont typeface="+mj-lt"/>
              <a:buAutoNum type="arabicPeriod"/>
            </a:pPr>
            <a:r>
              <a:rPr lang="sv-SE" dirty="0" err="1" smtClean="0">
                <a:effectLst/>
                <a:latin typeface="Calibri" charset="0"/>
              </a:rPr>
              <a:t>Tänk</a:t>
            </a:r>
            <a:r>
              <a:rPr lang="sv-SE" dirty="0" smtClean="0">
                <a:effectLst/>
                <a:latin typeface="Calibri" charset="0"/>
              </a:rPr>
              <a:t> </a:t>
            </a:r>
            <a:r>
              <a:rPr lang="sv-SE" dirty="0" err="1" smtClean="0">
                <a:effectLst/>
                <a:latin typeface="Calibri" charset="0"/>
              </a:rPr>
              <a:t>pa</a:t>
            </a:r>
            <a:r>
              <a:rPr lang="sv-SE" dirty="0" smtClean="0">
                <a:effectLst/>
                <a:latin typeface="Calibri" charset="0"/>
              </a:rPr>
              <a:t>̊ att det </a:t>
            </a:r>
            <a:r>
              <a:rPr lang="sv-SE" dirty="0" err="1" smtClean="0">
                <a:effectLst/>
                <a:latin typeface="Calibri" charset="0"/>
              </a:rPr>
              <a:t>är</a:t>
            </a:r>
            <a:r>
              <a:rPr lang="sv-SE" dirty="0" smtClean="0">
                <a:effectLst/>
                <a:latin typeface="Calibri" charset="0"/>
              </a:rPr>
              <a:t> ditt barn som spelar fotboll – det </a:t>
            </a:r>
            <a:r>
              <a:rPr lang="sv-SE" dirty="0" err="1" smtClean="0">
                <a:effectLst/>
                <a:latin typeface="Calibri" charset="0"/>
              </a:rPr>
              <a:t>är</a:t>
            </a:r>
            <a:r>
              <a:rPr lang="sv-SE" dirty="0" smtClean="0">
                <a:effectLst/>
                <a:latin typeface="Calibri" charset="0"/>
              </a:rPr>
              <a:t> inte Du </a:t>
            </a:r>
            <a:r>
              <a:rPr lang="sv-SE" dirty="0" err="1" smtClean="0">
                <a:effectLst/>
                <a:latin typeface="Calibri" charset="0"/>
              </a:rPr>
              <a:t>själv</a:t>
            </a:r>
            <a:r>
              <a:rPr lang="sv-SE" dirty="0" smtClean="0">
                <a:effectLst/>
                <a:latin typeface="Calibri" charset="0"/>
              </a:rPr>
              <a:t>. </a:t>
            </a:r>
          </a:p>
          <a:p>
            <a:pPr>
              <a:buFont typeface="+mj-lt"/>
              <a:buAutoNum type="arabicPeriod"/>
            </a:pPr>
            <a:r>
              <a:rPr lang="sv-SE" dirty="0" smtClean="0">
                <a:effectLst/>
                <a:latin typeface="Calibri" charset="0"/>
              </a:rPr>
              <a:t>Respektera </a:t>
            </a:r>
            <a:r>
              <a:rPr lang="sv-SE" dirty="0" err="1" smtClean="0">
                <a:effectLst/>
                <a:latin typeface="Calibri" charset="0"/>
              </a:rPr>
              <a:t>föreningens</a:t>
            </a:r>
            <a:r>
              <a:rPr lang="sv-SE" dirty="0" smtClean="0">
                <a:effectLst/>
                <a:latin typeface="Calibri" charset="0"/>
              </a:rPr>
              <a:t> ungdomsarbete och policy. Kom </a:t>
            </a:r>
            <a:r>
              <a:rPr lang="sv-SE" dirty="0" err="1" smtClean="0">
                <a:effectLst/>
                <a:latin typeface="Calibri" charset="0"/>
              </a:rPr>
              <a:t>pa</a:t>
            </a:r>
            <a:r>
              <a:rPr lang="sv-SE" dirty="0" smtClean="0">
                <a:effectLst/>
                <a:latin typeface="Calibri" charset="0"/>
              </a:rPr>
              <a:t>̊ de </a:t>
            </a:r>
            <a:r>
              <a:rPr lang="sv-SE" dirty="0" err="1" smtClean="0">
                <a:effectLst/>
                <a:latin typeface="Calibri" charset="0"/>
              </a:rPr>
              <a:t>årliga</a:t>
            </a:r>
            <a:r>
              <a:rPr lang="sv-SE" dirty="0" smtClean="0">
                <a:effectLst/>
                <a:latin typeface="Calibri" charset="0"/>
              </a:rPr>
              <a:t> </a:t>
            </a:r>
            <a:r>
              <a:rPr lang="sv-SE" dirty="0" err="1" smtClean="0">
                <a:effectLst/>
                <a:latin typeface="Calibri" charset="0"/>
              </a:rPr>
              <a:t>mötena</a:t>
            </a:r>
            <a:r>
              <a:rPr lang="sv-SE" dirty="0" smtClean="0">
                <a:effectLst/>
                <a:latin typeface="Calibri" charset="0"/>
              </a:rPr>
              <a:t> </a:t>
            </a:r>
            <a:r>
              <a:rPr lang="sv-SE" dirty="0" err="1" smtClean="0">
                <a:effectLst/>
                <a:latin typeface="Calibri" charset="0"/>
              </a:rPr>
              <a:t>där</a:t>
            </a:r>
            <a:r>
              <a:rPr lang="sv-SE" dirty="0" smtClean="0">
                <a:effectLst/>
                <a:latin typeface="Calibri" charset="0"/>
              </a:rPr>
              <a:t> man resonerar om principer etc. </a:t>
            </a:r>
          </a:p>
          <a:p>
            <a:pPr>
              <a:buFont typeface="+mj-lt"/>
              <a:buAutoNum type="arabicPeriod"/>
            </a:pPr>
            <a:r>
              <a:rPr lang="sv-SE" dirty="0" smtClean="0">
                <a:effectLst/>
                <a:latin typeface="Calibri" charset="0"/>
              </a:rPr>
              <a:t>Du </a:t>
            </a:r>
            <a:r>
              <a:rPr lang="sv-SE" dirty="0" err="1" smtClean="0">
                <a:effectLst/>
                <a:latin typeface="Calibri" charset="0"/>
              </a:rPr>
              <a:t>behöver</a:t>
            </a:r>
            <a:r>
              <a:rPr lang="sv-SE" dirty="0" smtClean="0">
                <a:effectLst/>
                <a:latin typeface="Calibri" charset="0"/>
              </a:rPr>
              <a:t> inte andra </a:t>
            </a:r>
            <a:r>
              <a:rPr lang="sv-SE" dirty="0" err="1" smtClean="0">
                <a:effectLst/>
                <a:latin typeface="Calibri" charset="0"/>
              </a:rPr>
              <a:t>förutsättningar</a:t>
            </a:r>
            <a:r>
              <a:rPr lang="sv-SE" dirty="0" smtClean="0">
                <a:effectLst/>
                <a:latin typeface="Calibri" charset="0"/>
              </a:rPr>
              <a:t> </a:t>
            </a:r>
            <a:r>
              <a:rPr lang="sv-SE" dirty="0" err="1" smtClean="0">
                <a:effectLst/>
                <a:latin typeface="Calibri" charset="0"/>
              </a:rPr>
              <a:t>för</a:t>
            </a:r>
            <a:r>
              <a:rPr lang="sv-SE" dirty="0" smtClean="0">
                <a:effectLst/>
                <a:latin typeface="Calibri" charset="0"/>
              </a:rPr>
              <a:t> att delta i </a:t>
            </a:r>
            <a:r>
              <a:rPr lang="sv-SE" dirty="0" err="1" smtClean="0">
                <a:effectLst/>
                <a:latin typeface="Calibri" charset="0"/>
              </a:rPr>
              <a:t>föreningens</a:t>
            </a:r>
            <a:r>
              <a:rPr lang="sv-SE" dirty="0" smtClean="0">
                <a:effectLst/>
                <a:latin typeface="Calibri" charset="0"/>
              </a:rPr>
              <a:t> arbete </a:t>
            </a:r>
            <a:r>
              <a:rPr lang="sv-SE" dirty="0" err="1" smtClean="0">
                <a:effectLst/>
                <a:latin typeface="Calibri" charset="0"/>
              </a:rPr>
              <a:t>än</a:t>
            </a:r>
            <a:r>
              <a:rPr lang="sv-SE" dirty="0" smtClean="0">
                <a:effectLst/>
                <a:latin typeface="Calibri" charset="0"/>
              </a:rPr>
              <a:t> lust och engagemang. </a:t>
            </a:r>
            <a:endParaRPr lang="sv-SE" dirty="0">
              <a:effectLst/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2851" y="529490"/>
            <a:ext cx="100053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 smtClean="0">
                <a:effectLst/>
                <a:latin typeface="Calibri" charset="0"/>
              </a:rPr>
              <a:t>Föräldragruppen</a:t>
            </a:r>
          </a:p>
          <a:p>
            <a:r>
              <a:rPr lang="sv-SE" sz="2000" dirty="0" smtClean="0">
                <a:effectLst/>
                <a:latin typeface="Calibri" charset="0"/>
              </a:rPr>
              <a:t>Vi behöver 2-3 personer </a:t>
            </a:r>
            <a:r>
              <a:rPr lang="mr-IN" sz="2000" dirty="0" smtClean="0">
                <a:effectLst/>
                <a:latin typeface="Calibri" charset="0"/>
              </a:rPr>
              <a:t>–</a:t>
            </a:r>
            <a:r>
              <a:rPr lang="sv-SE" sz="2000" dirty="0" smtClean="0">
                <a:effectLst/>
                <a:latin typeface="Calibri" charset="0"/>
              </a:rPr>
              <a:t> vem vill?</a:t>
            </a:r>
          </a:p>
          <a:p>
            <a:endParaRPr lang="sv-SE" sz="2000" dirty="0" smtClean="0">
              <a:latin typeface="Calibri" charset="0"/>
            </a:endParaRPr>
          </a:p>
          <a:p>
            <a:r>
              <a:rPr lang="sv-SE" sz="2000" dirty="0" smtClean="0">
                <a:latin typeface="Calibri" charset="0"/>
              </a:rPr>
              <a:t>Ansvar för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000" dirty="0" smtClean="0">
                <a:latin typeface="Calibri" charset="0"/>
              </a:rPr>
              <a:t>Lagkassa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000" dirty="0" smtClean="0">
                <a:latin typeface="Calibri" charset="0"/>
              </a:rPr>
              <a:t>Kiosken, administration (alla står)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000" dirty="0" smtClean="0">
                <a:latin typeface="Calibri" charset="0"/>
              </a:rPr>
              <a:t>Göteborgsvarvet?</a:t>
            </a:r>
          </a:p>
          <a:p>
            <a:pPr marL="342900" indent="-342900">
              <a:buFont typeface="Arial" charset="0"/>
              <a:buChar char="•"/>
            </a:pPr>
            <a:r>
              <a:rPr lang="sv-SE" sz="2000" dirty="0" smtClean="0">
                <a:latin typeface="Calibri" charset="0"/>
              </a:rPr>
              <a:t>Sociala aktiveter (frukost, grillkväll, matcher</a:t>
            </a:r>
            <a:r>
              <a:rPr lang="mr-IN" sz="2000" dirty="0" smtClean="0">
                <a:latin typeface="Calibri" charset="0"/>
              </a:rPr>
              <a:t>…</a:t>
            </a:r>
            <a:r>
              <a:rPr lang="sv-SE" sz="2000" dirty="0" smtClean="0">
                <a:latin typeface="Calibri" charset="0"/>
              </a:rPr>
              <a:t>)</a:t>
            </a:r>
          </a:p>
          <a:p>
            <a:pPr marL="342900" indent="-342900">
              <a:buFont typeface="Arial" charset="0"/>
              <a:buChar char="•"/>
            </a:pPr>
            <a:endParaRPr lang="sv-SE" sz="2000" dirty="0" smtClean="0">
              <a:latin typeface="Calibri" charset="0"/>
            </a:endParaRPr>
          </a:p>
          <a:p>
            <a:pPr marL="342900" indent="-342900">
              <a:buFont typeface="Arial" charset="0"/>
              <a:buChar char="•"/>
            </a:pPr>
            <a:endParaRPr lang="sv-SE" sz="20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74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2851" y="529490"/>
            <a:ext cx="10005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 smtClean="0">
                <a:effectLst/>
                <a:latin typeface="Calibri" charset="0"/>
              </a:rPr>
              <a:t>Träning</a:t>
            </a:r>
          </a:p>
          <a:p>
            <a:endParaRPr lang="sv-SE" sz="2000" dirty="0">
              <a:latin typeface="Calibri" charset="0"/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896921"/>
              </p:ext>
            </p:extLst>
          </p:nvPr>
        </p:nvGraphicFramePr>
        <p:xfrm>
          <a:off x="1117600" y="1962150"/>
          <a:ext cx="9956799" cy="3248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632"/>
                <a:gridCol w="2794389"/>
                <a:gridCol w="2794389"/>
                <a:gridCol w="2794389"/>
              </a:tblGrid>
              <a:tr h="26670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sv-SE" sz="1800" b="1" u="none" strike="noStrike" dirty="0">
                          <a:effectLst/>
                        </a:rPr>
                        <a:t>27 mars och fram tills gräset är lagt på Skarpe Nord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Kongevi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b-NO" sz="1100" u="none" strike="noStrike">
                          <a:effectLst/>
                        </a:rPr>
                        <a:t>Mån 17:30-19 (kvarts plan)</a:t>
                      </a:r>
                      <a:endParaRPr lang="nb-NO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Tis 19-20:30 (halv plan)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Fre 17:30-18:30 (halv plan med P05)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Ojämna v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Maria Peter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Marwan Hans-Anders Magnus (ej 11/4)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Maria, Martin, Hans-Anders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Jämna v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Maria Peter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Martin Marwan Hans-Anders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Marwan Magnus (ej 7/4) Hans-Anders (ej 7/4)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6670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v-SE" sz="1800" b="1" u="none" strike="noStrike" dirty="0">
                          <a:effectLst/>
                        </a:rPr>
                        <a:t>När gräset är lagt på Skarpe Nord men tidigast från </a:t>
                      </a:r>
                      <a:r>
                        <a:rPr lang="sv-SE" sz="1800" b="1" u="none" strike="noStrike" dirty="0" smtClean="0">
                          <a:effectLst/>
                        </a:rPr>
                        <a:t>19</a:t>
                      </a:r>
                      <a:r>
                        <a:rPr lang="sv-SE" sz="1800" b="1" u="none" strike="noStrike" baseline="0" dirty="0" smtClean="0">
                          <a:effectLst/>
                        </a:rPr>
                        <a:t> maj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4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Skarpe Nord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100" u="none" strike="noStrike">
                          <a:effectLst/>
                        </a:rPr>
                        <a:t>Mån 18:30-20 (halv plan)</a:t>
                      </a:r>
                      <a:endParaRPr lang="sv-SE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Tis 18:30-20 (halv plan)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u="none" strike="noStrike">
                          <a:effectLst/>
                        </a:rPr>
                        <a:t>Tor 18:30-20 (halv plan)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Ojämna v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Maria Peter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Marwan Magnus Hans-Anders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Marwan Magnus Hans-Anders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  <a:tr h="266700"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Jämn v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Maria Peter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>
                          <a:effectLst/>
                        </a:rPr>
                        <a:t>Martin Marwan Hans-Anders</a:t>
                      </a:r>
                      <a:endParaRPr lang="sv-SE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100" u="none" strike="noStrike" dirty="0">
                          <a:effectLst/>
                        </a:rPr>
                        <a:t>Martin </a:t>
                      </a:r>
                      <a:r>
                        <a:rPr lang="sv-SE" sz="1100" u="none" strike="noStrike" dirty="0" err="1">
                          <a:effectLst/>
                        </a:rPr>
                        <a:t>Marwan</a:t>
                      </a:r>
                      <a:r>
                        <a:rPr lang="sv-SE" sz="1100" u="none" strike="noStrike" dirty="0">
                          <a:effectLst/>
                        </a:rPr>
                        <a:t> Hans-Anders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1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67" y="5494866"/>
            <a:ext cx="1168400" cy="99314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622851" y="529490"/>
            <a:ext cx="1000539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dirty="0" smtClean="0">
                <a:effectLst/>
                <a:latin typeface="Calibri" charset="0"/>
              </a:rPr>
              <a:t>Seriespel</a:t>
            </a:r>
            <a:endParaRPr lang="sv-SE" sz="3600" dirty="0">
              <a:latin typeface="Calibri" charset="0"/>
            </a:endParaRPr>
          </a:p>
          <a:p>
            <a:r>
              <a:rPr lang="sv-SE" sz="2000" b="1" dirty="0" smtClean="0">
                <a:latin typeface="Calibri" charset="0"/>
              </a:rPr>
              <a:t>Lag Röd			Lag Vit</a:t>
            </a:r>
          </a:p>
          <a:p>
            <a:r>
              <a:rPr lang="sv-SE" sz="2000" dirty="0" smtClean="0">
                <a:effectLst/>
                <a:latin typeface="Calibri" charset="0"/>
              </a:rPr>
              <a:t>Nödinge			Torslanda</a:t>
            </a:r>
          </a:p>
          <a:p>
            <a:r>
              <a:rPr lang="sv-SE" sz="2000" dirty="0" err="1" smtClean="0">
                <a:latin typeface="Calibri" charset="0"/>
              </a:rPr>
              <a:t>Hermansby</a:t>
            </a:r>
            <a:r>
              <a:rPr lang="sv-SE" sz="2000" dirty="0" smtClean="0">
                <a:latin typeface="Calibri" charset="0"/>
              </a:rPr>
              <a:t>		Kärra</a:t>
            </a:r>
          </a:p>
          <a:p>
            <a:r>
              <a:rPr lang="sv-SE" sz="2000" dirty="0" smtClean="0">
                <a:effectLst/>
                <a:latin typeface="Calibri" charset="0"/>
              </a:rPr>
              <a:t>Gunnilse			Finlandia</a:t>
            </a:r>
          </a:p>
          <a:p>
            <a:r>
              <a:rPr lang="sv-SE" sz="2000" dirty="0" smtClean="0">
                <a:latin typeface="Calibri" charset="0"/>
              </a:rPr>
              <a:t>Öckerö			Lundby</a:t>
            </a:r>
          </a:p>
          <a:p>
            <a:r>
              <a:rPr lang="sv-SE" sz="2000" dirty="0" smtClean="0">
                <a:effectLst/>
                <a:latin typeface="Calibri" charset="0"/>
              </a:rPr>
              <a:t>Bergum			Mossen</a:t>
            </a:r>
          </a:p>
          <a:p>
            <a:r>
              <a:rPr lang="sv-SE" sz="2000" dirty="0" err="1" smtClean="0">
                <a:latin typeface="Calibri" charset="0"/>
              </a:rPr>
              <a:t>Götaholm</a:t>
            </a:r>
            <a:r>
              <a:rPr lang="sv-SE" sz="2000" dirty="0" smtClean="0">
                <a:latin typeface="Calibri" charset="0"/>
              </a:rPr>
              <a:t>		Häcken</a:t>
            </a:r>
          </a:p>
          <a:p>
            <a:r>
              <a:rPr lang="sv-SE" sz="2000" dirty="0" smtClean="0">
                <a:effectLst/>
                <a:latin typeface="Calibri" charset="0"/>
              </a:rPr>
              <a:t>Bergsjön			Hönö</a:t>
            </a:r>
          </a:p>
          <a:p>
            <a:r>
              <a:rPr lang="sv-SE" sz="2000" dirty="0" err="1" smtClean="0">
                <a:latin typeface="Calibri" charset="0"/>
              </a:rPr>
              <a:t>Stenungsund</a:t>
            </a:r>
            <a:r>
              <a:rPr lang="sv-SE" sz="2000" dirty="0" smtClean="0">
                <a:latin typeface="Calibri" charset="0"/>
              </a:rPr>
              <a:t>		</a:t>
            </a:r>
            <a:r>
              <a:rPr lang="sv-SE" sz="2000" dirty="0">
                <a:latin typeface="Calibri" charset="0"/>
              </a:rPr>
              <a:t>Ö</a:t>
            </a:r>
            <a:r>
              <a:rPr lang="sv-SE" sz="2000" dirty="0" smtClean="0">
                <a:latin typeface="Calibri" charset="0"/>
              </a:rPr>
              <a:t>ckerö</a:t>
            </a:r>
          </a:p>
          <a:p>
            <a:r>
              <a:rPr lang="sv-SE" sz="2000" dirty="0" smtClean="0">
                <a:effectLst/>
                <a:latin typeface="Calibri" charset="0"/>
              </a:rPr>
              <a:t>Vallen</a:t>
            </a:r>
          </a:p>
          <a:p>
            <a:endParaRPr lang="sv-SE" sz="3600" dirty="0" smtClean="0">
              <a:effectLst/>
              <a:latin typeface="Calibri" charset="0"/>
            </a:endParaRPr>
          </a:p>
          <a:p>
            <a:endParaRPr lang="sv-SE" sz="2000" dirty="0">
              <a:latin typeface="Calibri" charset="0"/>
            </a:endParaRPr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43939"/>
              </p:ext>
            </p:extLst>
          </p:nvPr>
        </p:nvGraphicFramePr>
        <p:xfrm>
          <a:off x="838200" y="4469760"/>
          <a:ext cx="10515600" cy="701040"/>
        </p:xfrm>
        <a:graphic>
          <a:graphicData uri="http://schemas.openxmlformats.org/drawingml/2006/table">
            <a:tbl>
              <a:tblPr/>
              <a:tblGrid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  <a:gridCol w="1051560"/>
              </a:tblGrid>
              <a:tr h="0">
                <a:tc>
                  <a:txBody>
                    <a:bodyPr/>
                    <a:lstStyle/>
                    <a:p>
                      <a:r>
                        <a:rPr lang="is-IS" sz="1300" dirty="0">
                          <a:effectLst/>
                          <a:latin typeface="ArialMT" charset="0"/>
                        </a:rPr>
                        <a:t>13 år </a:t>
                      </a:r>
                      <a:endParaRPr lang="is-I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sz="1300">
                          <a:effectLst/>
                          <a:latin typeface="ArialMT" charset="0"/>
                        </a:rPr>
                        <a:t>9 mot 9 </a:t>
                      </a:r>
                      <a:endParaRPr lang="nb-NO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300">
                          <a:effectLst/>
                          <a:latin typeface="ArialMT" charset="0"/>
                        </a:rPr>
                        <a:t>F:4 P:5 </a:t>
                      </a:r>
                      <a:endParaRPr lang="de-DE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>
                          <a:effectLst/>
                          <a:latin typeface="ArialMT" charset="0"/>
                        </a:rPr>
                        <a:t>5x2m </a:t>
                      </a:r>
                      <a:endParaRPr lang="is-I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>
                          <a:effectLst/>
                          <a:latin typeface="ArialMT" charset="0"/>
                        </a:rPr>
                        <a:t>72x55m </a:t>
                      </a:r>
                      <a:endParaRPr lang="is-I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>
                          <a:effectLst/>
                          <a:latin typeface="ArialMT" charset="0"/>
                        </a:rPr>
                        <a:t>30x12m </a:t>
                      </a:r>
                      <a:endParaRPr lang="is-I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s-IS" sz="1300">
                          <a:effectLst/>
                          <a:latin typeface="ArialMT" charset="0"/>
                        </a:rPr>
                        <a:t>3x20 </a:t>
                      </a:r>
                      <a:endParaRPr lang="is-IS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300">
                          <a:effectLst/>
                          <a:latin typeface="ArialMT" charset="0"/>
                        </a:rPr>
                        <a:t>11* </a:t>
                      </a:r>
                      <a:endParaRPr lang="mr-IN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effectLst/>
                          <a:latin typeface="ArialMT" charset="0"/>
                        </a:rPr>
                        <a:t>Välj lagstyrka: 4 nivåer Tabeller och laguppställning </a:t>
                      </a:r>
                      <a:endParaRPr lang="sv-SE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effectLst/>
                          <a:latin typeface="ArialMT" charset="0"/>
                        </a:rPr>
                        <a:t>Distriktsdomare </a:t>
                      </a:r>
                      <a:endParaRPr lang="sv-SE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8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554</Words>
  <Application>Microsoft Macintosh PowerPoint</Application>
  <PresentationFormat>Bredbild</PresentationFormat>
  <Paragraphs>112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4" baseType="lpstr">
      <vt:lpstr>ArialMT</vt:lpstr>
      <vt:lpstr>Calibri</vt:lpstr>
      <vt:lpstr>Calibri Light</vt:lpstr>
      <vt:lpstr>Calibri,Bold</vt:lpstr>
      <vt:lpstr>Calibri,BoldItalic</vt:lpstr>
      <vt:lpstr>Calibri,Italic</vt:lpstr>
      <vt:lpstr>Mangal</vt:lpstr>
      <vt:lpstr>ProximaNova</vt:lpstr>
      <vt:lpstr>Arial</vt:lpstr>
      <vt:lpstr>Office-tema</vt:lpstr>
      <vt:lpstr>Föräldramöte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</dc:title>
  <dc:creator>Hans-Anders Karlsson</dc:creator>
  <cp:lastModifiedBy>Hans-Anders Karlsson</cp:lastModifiedBy>
  <cp:revision>8</cp:revision>
  <dcterms:created xsi:type="dcterms:W3CDTF">2017-04-17T13:32:15Z</dcterms:created>
  <dcterms:modified xsi:type="dcterms:W3CDTF">2017-04-17T17:43:53Z</dcterms:modified>
</cp:coreProperties>
</file>