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12.xml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9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48" r:id="rId3"/>
    <p:sldMasterId id="2147483650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</p:sldIdLst>
  <p:sldSz cy="6858000" cx="12192000"/>
  <p:notesSz cx="6858000" cy="9144000"/>
  <p:embeddedFontLst>
    <p:embeddedFont>
      <p:font typeface="Poppins"/>
      <p:regular r:id="rId18"/>
      <p:bold r:id="rId19"/>
      <p:italic r:id="rId20"/>
      <p:boldItalic r:id="rId21"/>
    </p:embeddedFont>
    <p:embeddedFont>
      <p:font typeface="Poppins Medium"/>
      <p:regular r:id="rId22"/>
      <p:bold r:id="rId23"/>
      <p:italic r:id="rId24"/>
      <p:boldItalic r:id="rId25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http://customooxmlschemas.google.com/">
      <go:slidesCustomData xmlns:go="http://customooxmlschemas.google.com/" r:id="rId26" roundtripDataSignature="AMtx7miQmky4I80l1aE8FllfQwU0164p8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font" Target="fonts/Poppins-italic.fntdata"/><Relationship Id="rId22" Type="http://schemas.openxmlformats.org/officeDocument/2006/relationships/font" Target="fonts/PoppinsMedium-regular.fntdata"/><Relationship Id="rId21" Type="http://schemas.openxmlformats.org/officeDocument/2006/relationships/font" Target="fonts/Poppins-boldItalic.fntdata"/><Relationship Id="rId24" Type="http://schemas.openxmlformats.org/officeDocument/2006/relationships/font" Target="fonts/PoppinsMedium-italic.fntdata"/><Relationship Id="rId23" Type="http://schemas.openxmlformats.org/officeDocument/2006/relationships/font" Target="fonts/PoppinsMedium-bold.fntdata"/><Relationship Id="rId1" Type="http://schemas.openxmlformats.org/officeDocument/2006/relationships/theme" Target="theme/theme1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slideMaster" Target="slideMasters/slideMaster2.xml"/><Relationship Id="rId9" Type="http://schemas.openxmlformats.org/officeDocument/2006/relationships/slide" Target="slides/slide4.xml"/><Relationship Id="rId26" Type="http://customschemas.google.com/relationships/presentationmetadata" Target="metadata"/><Relationship Id="rId25" Type="http://schemas.openxmlformats.org/officeDocument/2006/relationships/font" Target="fonts/PoppinsMedium-boldItalic.fntdata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19" Type="http://schemas.openxmlformats.org/officeDocument/2006/relationships/font" Target="fonts/Poppins-bold.fntdata"/><Relationship Id="rId18" Type="http://schemas.openxmlformats.org/officeDocument/2006/relationships/font" Target="fonts/Poppins-regular.fntdata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i="0" lang="sv-SE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8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0" name="Google Shape;100;p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6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p1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68" name="Google Shape;168;p10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sv-SE"/>
              <a:t>Lisa</a:t>
            </a:r>
            <a:endParaRPr/>
          </a:p>
        </p:txBody>
      </p:sp>
      <p:sp>
        <p:nvSpPr>
          <p:cNvPr id="169" name="Google Shape;169;p10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8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Google Shape;179;p1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80" name="Google Shape;180;p1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sv-SE"/>
              <a:t>Tess/Sandra</a:t>
            </a:r>
            <a:endParaRPr/>
          </a:p>
        </p:txBody>
      </p:sp>
      <p:sp>
        <p:nvSpPr>
          <p:cNvPr id="181" name="Google Shape;181;p11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8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Google Shape;189;p1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0" name="Google Shape;190;p1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4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6" name="Google Shape;106;p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g21259555884_0_0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3" name="Google Shape;113;g21259555884_0_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8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p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0" name="Google Shape;120;p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5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p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7" name="Google Shape;127;p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2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p5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4" name="Google Shape;134;p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9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p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1" name="Google Shape;141;p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6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p8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48" name="Google Shape;148;p8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sv-SE"/>
              <a:t>Tess/Sandra</a:t>
            </a:r>
            <a:endParaRPr/>
          </a:p>
        </p:txBody>
      </p:sp>
      <p:sp>
        <p:nvSpPr>
          <p:cNvPr id="149" name="Google Shape;149;p8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6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Google Shape;157;p9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58" name="Google Shape;158;p9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sv-SE"/>
              <a:t>Staffan</a:t>
            </a:r>
            <a:endParaRPr/>
          </a:p>
        </p:txBody>
      </p:sp>
      <p:sp>
        <p:nvSpPr>
          <p:cNvPr id="159" name="Google Shape;159;p9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/>
              <a:t>‹#›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ubrikbild" type="title">
  <p:cSld name="TITLE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16"/>
          <p:cNvSpPr txBox="1"/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" name="Google Shape;17;p16"/>
          <p:cNvSpPr txBox="1"/>
          <p:nvPr>
            <p:ph idx="1" type="subTitle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18" name="Google Shape;18;p16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" name="Google Shape;19;p16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" name="Google Shape;20;p16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ext med bildtext" type="objTx">
  <p:cSld name="OBJECT_WITH_CAPTION_TEXT">
    <p:spTree>
      <p:nvGrpSpPr>
        <p:cNvPr id="72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24"/>
          <p:cNvSpPr txBox="1"/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4" name="Google Shape;74;p24"/>
          <p:cNvSpPr txBox="1"/>
          <p:nvPr>
            <p:ph idx="1" type="body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75" name="Google Shape;75;p24"/>
          <p:cNvSpPr txBox="1"/>
          <p:nvPr>
            <p:ph idx="2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76" name="Google Shape;76;p24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7" name="Google Shape;77;p24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24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ld med bildtext" type="picTx">
  <p:cSld name="PICTURE_WITH_CAPTION_TEXT">
    <p:spTree>
      <p:nvGrpSpPr>
        <p:cNvPr id="79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p25"/>
          <p:cNvSpPr txBox="1"/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1" name="Google Shape;81;p25"/>
          <p:cNvSpPr/>
          <p:nvPr>
            <p:ph idx="2" type="pic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82" name="Google Shape;82;p25"/>
          <p:cNvSpPr txBox="1"/>
          <p:nvPr>
            <p:ph idx="1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83" name="Google Shape;83;p25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4" name="Google Shape;84;p25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5" name="Google Shape;85;p25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ubrik och lodrät text" type="vertTx">
  <p:cSld name="VERTICAL_TEXT">
    <p:spTree>
      <p:nvGrpSpPr>
        <p:cNvPr id="86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26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8" name="Google Shape;88;p26"/>
          <p:cNvSpPr txBox="1"/>
          <p:nvPr>
            <p:ph idx="1" type="body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9" name="Google Shape;89;p26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0" name="Google Shape;90;p26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1" name="Google Shape;91;p26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odrät rubrik och text" type="vertTitleAndTx">
  <p:cSld name="VERTICAL_TITLE_AND_VERTICAL_TEXT"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27"/>
          <p:cNvSpPr txBox="1"/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4" name="Google Shape;94;p27"/>
          <p:cNvSpPr txBox="1"/>
          <p:nvPr>
            <p:ph idx="1" type="body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5" name="Google Shape;95;p27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6" name="Google Shape;96;p27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7" name="Google Shape;97;p27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ubrikbild" type="title">
  <p:cSld name="TITLE">
    <p:spTree>
      <p:nvGrpSpPr>
        <p:cNvPr id="27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15"/>
          <p:cNvSpPr txBox="1"/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" name="Google Shape;29;p15"/>
          <p:cNvSpPr txBox="1"/>
          <p:nvPr>
            <p:ph idx="1" type="subTitle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30" name="Google Shape;30;p15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" name="Google Shape;31;p15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2" name="Google Shape;32;p15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tx">
  <p:cSld name="TITLE_AND_BODY">
    <p:spTree>
      <p:nvGrpSpPr>
        <p:cNvPr id="33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17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</a:defRPr>
            </a:lvl1pPr>
            <a:lvl2pPr indent="0" lvl="1" mar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</a:defRPr>
            </a:lvl2pPr>
            <a:lvl3pPr indent="0" lvl="2" mar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</a:defRPr>
            </a:lvl3pPr>
            <a:lvl4pPr indent="0" lvl="3" mar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</a:defRPr>
            </a:lvl4pPr>
            <a:lvl5pPr indent="0" lvl="4" mar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</a:defRPr>
            </a:lvl5pPr>
            <a:lvl6pPr indent="0" lvl="5" mar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</a:defRPr>
            </a:lvl6pPr>
            <a:lvl7pPr indent="0" lvl="6" mar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</a:defRPr>
            </a:lvl7pPr>
            <a:lvl8pPr indent="0" lvl="7" mar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</a:defRPr>
            </a:lvl8pPr>
            <a:lvl9pPr indent="0" lvl="8" mar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ubrik och innehåll" type="obj">
  <p:cSld name="OBJECT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18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7" name="Google Shape;37;p18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8" name="Google Shape;38;p18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9" name="Google Shape;39;p18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0" name="Google Shape;40;p18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vsnittsrubrik" type="secHead">
  <p:cSld name="SECTION_HEADER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9"/>
          <p:cNvSpPr txBox="1"/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3" name="Google Shape;43;p19"/>
          <p:cNvSpPr txBox="1"/>
          <p:nvPr>
            <p:ph idx="1" type="body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44" name="Google Shape;44;p19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5" name="Google Shape;45;p19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6" name="Google Shape;46;p19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vå delar" type="twoObj">
  <p:cSld name="TWO_OBJECTS">
    <p:spTree>
      <p:nvGrpSpPr>
        <p:cNvPr id="47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Google Shape;48;p20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9" name="Google Shape;49;p20"/>
          <p:cNvSpPr txBox="1"/>
          <p:nvPr>
            <p:ph idx="1" type="body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0" name="Google Shape;50;p20"/>
          <p:cNvSpPr txBox="1"/>
          <p:nvPr>
            <p:ph idx="2" type="body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1" name="Google Shape;51;p20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" name="Google Shape;52;p20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" name="Google Shape;53;p20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Jämförelse" type="twoTxTwoObj">
  <p:cSld name="TWO_OBJECTS_WITH_TEXT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21"/>
          <p:cNvSpPr txBox="1"/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21"/>
          <p:cNvSpPr txBox="1"/>
          <p:nvPr>
            <p:ph idx="1" type="body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57" name="Google Shape;57;p21"/>
          <p:cNvSpPr txBox="1"/>
          <p:nvPr>
            <p:ph idx="2" type="body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8" name="Google Shape;58;p21"/>
          <p:cNvSpPr txBox="1"/>
          <p:nvPr>
            <p:ph idx="3" type="body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59" name="Google Shape;59;p21"/>
          <p:cNvSpPr txBox="1"/>
          <p:nvPr>
            <p:ph idx="4" type="body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0" name="Google Shape;60;p21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1" name="Google Shape;61;p21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2" name="Google Shape;62;p21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Endast rubrik" type="titleOnly">
  <p:cSld name="TITLE_ONLY">
    <p:spTree>
      <p:nvGrpSpPr>
        <p:cNvPr id="63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p22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5" name="Google Shape;65;p22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22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22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om" type="blank">
  <p:cSld name="BLANK"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23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23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1" name="Google Shape;71;p23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_rels/slideMaster2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12.xml"/><Relationship Id="rId10" Type="http://schemas.openxmlformats.org/officeDocument/2006/relationships/slideLayout" Target="../slideLayouts/slideLayout11.xml"/><Relationship Id="rId13" Type="http://schemas.openxmlformats.org/officeDocument/2006/relationships/theme" Target="../theme/theme3.xml"/><Relationship Id="rId1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2.xml"/><Relationship Id="rId2" Type="http://schemas.openxmlformats.org/officeDocument/2006/relationships/slideLayout" Target="../slideLayouts/slideLayout3.xml"/><Relationship Id="rId3" Type="http://schemas.openxmlformats.org/officeDocument/2006/relationships/slideLayout" Target="../slideLayouts/slideLayout4.xml"/><Relationship Id="rId4" Type="http://schemas.openxmlformats.org/officeDocument/2006/relationships/slideLayout" Target="../slideLayouts/slideLayout5.xml"/><Relationship Id="rId9" Type="http://schemas.openxmlformats.org/officeDocument/2006/relationships/slideLayout" Target="../slideLayouts/slideLayout10.xml"/><Relationship Id="rId5" Type="http://schemas.openxmlformats.org/officeDocument/2006/relationships/slideLayout" Target="../slideLayouts/slideLayout6.xml"/><Relationship Id="rId6" Type="http://schemas.openxmlformats.org/officeDocument/2006/relationships/slideLayout" Target="../slideLayouts/slideLayout7.xml"/><Relationship Id="rId7" Type="http://schemas.openxmlformats.org/officeDocument/2006/relationships/slideLayout" Target="../slideLayouts/slideLayout8.xml"/><Relationship Id="rId8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dk1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4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11" name="Google Shape;11;p14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2" name="Google Shape;12;p14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3" name="Google Shape;13;p14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4" name="Google Shape;14;p14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13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23" name="Google Shape;23;p13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24" name="Google Shape;24;p13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25" name="Google Shape;25;p13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26" name="Google Shape;26;p13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51" r:id="rId1"/>
    <p:sldLayoutId id="2147483652" r:id="rId2"/>
    <p:sldLayoutId id="2147483653" r:id="rId3"/>
    <p:sldLayoutId id="2147483654" r:id="rId4"/>
    <p:sldLayoutId id="2147483655" r:id="rId5"/>
    <p:sldLayoutId id="2147483656" r:id="rId6"/>
    <p:sldLayoutId id="2147483657" r:id="rId7"/>
    <p:sldLayoutId id="2147483658" r:id="rId8"/>
    <p:sldLayoutId id="2147483659" r:id="rId9"/>
    <p:sldLayoutId id="2147483660" r:id="rId10"/>
    <p:sldLayoutId id="2147483661" r:id="rId11"/>
    <p:sldLayoutId id="2147483662" r:id="rId12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8.jp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3.jpg"/><Relationship Id="rId4" Type="http://schemas.openxmlformats.org/officeDocument/2006/relationships/image" Target="../media/image2.jpg"/><Relationship Id="rId5" Type="http://schemas.openxmlformats.org/officeDocument/2006/relationships/image" Target="../media/image6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11.jpg"/><Relationship Id="rId4" Type="http://schemas.openxmlformats.org/officeDocument/2006/relationships/hyperlink" Target="http://laget.se/" TargetMode="External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1.jp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.jp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.jp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.jp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8.jp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8.jp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.jp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0.jp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2.jpg"/><Relationship Id="rId4" Type="http://schemas.openxmlformats.org/officeDocument/2006/relationships/hyperlink" Target="https://sponsring.ica.se/ik-kongahalla" TargetMode="External"/><Relationship Id="rId5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414141"/>
        </a:solidFill>
      </p:bgPr>
    </p:bg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Klubbmärke" id="102" name="Google Shape;102;p1"/>
          <p:cNvPicPr preferRelativeResize="0"/>
          <p:nvPr/>
        </p:nvPicPr>
        <p:blipFill rotWithShape="1">
          <a:blip r:embed="rId3">
            <a:alphaModFix/>
          </a:blip>
          <a:srcRect b="1652" l="0" r="-1" t="948"/>
          <a:stretch/>
        </p:blipFill>
        <p:spPr>
          <a:xfrm>
            <a:off x="-276147" y="0"/>
            <a:ext cx="12744294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03" name="Google Shape;103;p1"/>
          <p:cNvSpPr txBox="1"/>
          <p:nvPr/>
        </p:nvSpPr>
        <p:spPr>
          <a:xfrm>
            <a:off x="2109787" y="514349"/>
            <a:ext cx="7972425" cy="10156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sv-SE" sz="60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Föräldramöte P-15</a:t>
            </a:r>
            <a:endParaRPr b="0" i="0" sz="60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0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1" name="Google Shape;171;p1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356425" y="1513578"/>
            <a:ext cx="2529970" cy="2092627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fallbackimg_4207790.jpg;format=jpg;bg=E3001B;chksum=efj9IE-JPwoydKkfSsI4tw.jpeg" id="172" name="Google Shape;172;p10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0" y="-462128"/>
            <a:ext cx="12265572" cy="7782255"/>
          </a:xfrm>
          <a:prstGeom prst="rect">
            <a:avLst/>
          </a:prstGeom>
          <a:noFill/>
          <a:ln>
            <a:noFill/>
          </a:ln>
        </p:spPr>
      </p:pic>
      <p:sp>
        <p:nvSpPr>
          <p:cNvPr id="173" name="Google Shape;173;p10"/>
          <p:cNvSpPr/>
          <p:nvPr/>
        </p:nvSpPr>
        <p:spPr>
          <a:xfrm>
            <a:off x="0" y="-462128"/>
            <a:ext cx="12265572" cy="7782255"/>
          </a:xfrm>
          <a:prstGeom prst="rect">
            <a:avLst/>
          </a:prstGeom>
          <a:solidFill>
            <a:srgbClr val="000000">
              <a:alpha val="54901"/>
            </a:srgbClr>
          </a:solidFill>
          <a:ln>
            <a:noFill/>
          </a:ln>
        </p:spPr>
        <p:txBody>
          <a:bodyPr anchorCtr="0" anchor="ctr" bIns="35700" lIns="35700" spcFirstLastPara="1" rIns="35700" wrap="square" tIns="3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547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4" name="Google Shape;174;p10"/>
          <p:cNvSpPr txBox="1"/>
          <p:nvPr/>
        </p:nvSpPr>
        <p:spPr>
          <a:xfrm>
            <a:off x="220717" y="177545"/>
            <a:ext cx="11468537" cy="990233"/>
          </a:xfrm>
          <a:prstGeom prst="rect">
            <a:avLst/>
          </a:prstGeom>
          <a:noFill/>
          <a:ln>
            <a:noFill/>
          </a:ln>
        </p:spPr>
        <p:txBody>
          <a:bodyPr anchorCtr="0" anchor="ctr" bIns="35700" lIns="35700" spcFirstLastPara="1" rIns="35700" wrap="square" tIns="35700">
            <a:normAutofit fontScale="85000" lnSpcReduction="20000"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100000"/>
              <a:buFont typeface="Poppins"/>
              <a:buNone/>
            </a:pPr>
            <a:r>
              <a:rPr b="0" i="0" lang="sv-SE" sz="85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Kläder &amp; Utrustning</a:t>
            </a:r>
            <a:endParaRPr b="0" i="0" sz="5568" u="none" cap="none" strike="noStrike">
              <a:solidFill>
                <a:srgbClr val="FFFFFF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175" name="Google Shape;175;p10"/>
          <p:cNvSpPr txBox="1"/>
          <p:nvPr/>
        </p:nvSpPr>
        <p:spPr>
          <a:xfrm>
            <a:off x="1902372" y="1597572"/>
            <a:ext cx="8050925" cy="24622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171450" lvl="0" marL="28575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133350" lvl="1" marL="74295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133350" lvl="1" marL="74295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133350" lvl="1" marL="74295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82550" lvl="1" marL="74295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</a:pPr>
            <a:r>
              <a:t/>
            </a:r>
            <a:endParaRPr b="0" i="0" sz="32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1" marL="45720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32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6" name="Google Shape;176;p10"/>
          <p:cNvSpPr txBox="1"/>
          <p:nvPr/>
        </p:nvSpPr>
        <p:spPr>
          <a:xfrm>
            <a:off x="5763497" y="2446913"/>
            <a:ext cx="6096000" cy="260071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190438" lvl="0" marL="190438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610"/>
              <a:buFont typeface="Arial"/>
              <a:buChar char="•"/>
            </a:pPr>
            <a:r>
              <a:rPr b="0" lang="sv-SE" sz="18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Benskydd obligatoriskt!</a:t>
            </a:r>
            <a:endParaRPr/>
          </a:p>
          <a:p>
            <a:pPr indent="-190438" lvl="0" marL="190438" marR="0" rtl="0" algn="l">
              <a:spcBef>
                <a:spcPts val="2215"/>
              </a:spcBef>
              <a:spcAft>
                <a:spcPts val="0"/>
              </a:spcAft>
              <a:buClr>
                <a:srgbClr val="FFFFFF"/>
              </a:buClr>
              <a:buSzPts val="2610"/>
              <a:buFont typeface="Arial"/>
              <a:buChar char="•"/>
            </a:pPr>
            <a:r>
              <a:rPr b="0" lang="sv-SE" sz="18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På https://www.stadium.se/foreningar/1462360 finns vår profil.</a:t>
            </a:r>
            <a:endParaRPr/>
          </a:p>
          <a:p>
            <a:pPr indent="-190438" lvl="0" marL="190438" marR="0" rtl="0" algn="l">
              <a:spcBef>
                <a:spcPts val="2215"/>
              </a:spcBef>
              <a:spcAft>
                <a:spcPts val="0"/>
              </a:spcAft>
              <a:buClr>
                <a:srgbClr val="FFFFFF"/>
              </a:buClr>
              <a:buSzPts val="2610"/>
              <a:buFont typeface="Arial"/>
              <a:buChar char="•"/>
            </a:pPr>
            <a:r>
              <a:rPr b="0" lang="sv-SE" sz="18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Alla måste ha shorts och strumpor för matchspel.</a:t>
            </a:r>
            <a:r>
              <a:rPr lang="sv-SE" sz="18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Finns att köpa på Second Hand.</a:t>
            </a:r>
            <a:endParaRPr/>
          </a:p>
          <a:p>
            <a:pPr indent="-190438" lvl="0" marL="190438" marR="0" rtl="0" algn="l">
              <a:spcBef>
                <a:spcPts val="2215"/>
              </a:spcBef>
              <a:spcAft>
                <a:spcPts val="0"/>
              </a:spcAft>
              <a:buClr>
                <a:srgbClr val="FFFFFF"/>
              </a:buClr>
              <a:buSzPts val="2610"/>
              <a:buFont typeface="Arial"/>
              <a:buChar char="•"/>
            </a:pPr>
            <a:r>
              <a:rPr b="0" lang="sv-SE" sz="18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Klubben står för matchtröja (lån). </a:t>
            </a:r>
            <a:endParaRPr/>
          </a:p>
        </p:txBody>
      </p:sp>
      <p:pic>
        <p:nvPicPr>
          <p:cNvPr id="177" name="Google Shape;177;p10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499941" y="1513578"/>
            <a:ext cx="5157513" cy="449317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2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p11"/>
          <p:cNvSpPr txBox="1"/>
          <p:nvPr/>
        </p:nvSpPr>
        <p:spPr>
          <a:xfrm>
            <a:off x="5365087" y="3295534"/>
            <a:ext cx="939617" cy="266933"/>
          </a:xfrm>
          <a:prstGeom prst="rect">
            <a:avLst/>
          </a:prstGeom>
          <a:noFill/>
          <a:ln>
            <a:noFill/>
          </a:ln>
        </p:spPr>
        <p:txBody>
          <a:bodyPr anchorCtr="0" anchor="ctr" bIns="35700" lIns="35700" spcFirstLastPara="1" rIns="35700" wrap="square" tIns="3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sv-SE" sz="1266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Kontaktvägar</a:t>
            </a:r>
            <a:endParaRPr/>
          </a:p>
        </p:txBody>
      </p:sp>
      <p:pic>
        <p:nvPicPr>
          <p:cNvPr descr="photo-1485770958101-9dd7e4ea6d93.jpeg" id="184" name="Google Shape;184;p1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939024"/>
          </a:xfrm>
          <a:prstGeom prst="rect">
            <a:avLst/>
          </a:prstGeom>
          <a:noFill/>
          <a:ln>
            <a:noFill/>
          </a:ln>
        </p:spPr>
      </p:pic>
      <p:sp>
        <p:nvSpPr>
          <p:cNvPr id="185" name="Google Shape;185;p11"/>
          <p:cNvSpPr/>
          <p:nvPr/>
        </p:nvSpPr>
        <p:spPr>
          <a:xfrm>
            <a:off x="0" y="0"/>
            <a:ext cx="12192000" cy="6939024"/>
          </a:xfrm>
          <a:prstGeom prst="rect">
            <a:avLst/>
          </a:prstGeom>
          <a:solidFill>
            <a:srgbClr val="000000">
              <a:alpha val="52941"/>
            </a:srgbClr>
          </a:solidFill>
          <a:ln>
            <a:noFill/>
          </a:ln>
        </p:spPr>
        <p:txBody>
          <a:bodyPr anchorCtr="0" anchor="ctr" bIns="35700" lIns="35700" spcFirstLastPara="1" rIns="35700" wrap="square" tIns="3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547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6" name="Google Shape;186;p11"/>
          <p:cNvSpPr txBox="1"/>
          <p:nvPr>
            <p:ph idx="4294967295" type="title"/>
          </p:nvPr>
        </p:nvSpPr>
        <p:spPr>
          <a:xfrm>
            <a:off x="252248" y="338942"/>
            <a:ext cx="11445766" cy="99023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 fontScale="90000"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100000"/>
              <a:buFont typeface="Poppins"/>
              <a:buNone/>
            </a:pPr>
            <a:r>
              <a:rPr b="0" i="0" lang="sv-SE" sz="7919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Kontaktvägar</a:t>
            </a:r>
            <a:endParaRPr b="0" i="0" sz="7919" u="none" cap="none" strike="noStrike">
              <a:solidFill>
                <a:srgbClr val="FFFFFF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187" name="Google Shape;187;p11"/>
          <p:cNvSpPr txBox="1"/>
          <p:nvPr>
            <p:ph idx="4294967295" type="body"/>
          </p:nvPr>
        </p:nvSpPr>
        <p:spPr>
          <a:xfrm>
            <a:off x="2318915" y="2307678"/>
            <a:ext cx="7971578" cy="442019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 lnSpcReduction="10000"/>
          </a:bodyPr>
          <a:lstStyle/>
          <a:p>
            <a:pPr indent="-227893" lvl="0" marL="253929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</a:pPr>
            <a:r>
              <a:rPr lang="sv-SE"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Vi använder </a:t>
            </a:r>
            <a:r>
              <a:rPr lang="sv-SE" sz="1800" u="sng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  <a:hlinkClick r:id="rId4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laget.se</a:t>
            </a:r>
            <a:r>
              <a:rPr lang="sv-SE"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som huvudkanal för nyheter och information</a:t>
            </a:r>
            <a:endParaRPr sz="1800">
              <a:solidFill>
                <a:schemeClr val="lt1"/>
              </a:solidFill>
            </a:endParaRPr>
          </a:p>
          <a:p>
            <a:pPr indent="-102799" lvl="0" marL="253929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2800"/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83222" lvl="0" marL="109257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</a:pPr>
            <a:r>
              <a:rPr lang="sv-SE"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Anmäl era barn inför träningar och matcher så vet vi hur många som förväntas komma.</a:t>
            </a:r>
            <a:endParaRPr sz="1800">
              <a:solidFill>
                <a:schemeClr val="lt1"/>
              </a:solidFill>
            </a:endParaRPr>
          </a:p>
          <a:p>
            <a:pPr indent="-124389" lvl="1" marL="566457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83222" lvl="0" marL="109257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</a:pPr>
            <a:r>
              <a:rPr lang="sv-SE"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Instagram – ikkongahallap15 (låst konto)</a:t>
            </a:r>
            <a:endParaRPr sz="1800">
              <a:solidFill>
                <a:schemeClr val="lt1"/>
              </a:solidFill>
            </a:endParaRPr>
          </a:p>
          <a:p>
            <a:pPr indent="-124389" lvl="1" marL="566457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83222" lvl="0" marL="109257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</a:pPr>
            <a:r>
              <a:rPr lang="sv-SE"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WhatsApp – skapa föräldrargrupp för info</a:t>
            </a:r>
            <a:endParaRPr sz="1800">
              <a:solidFill>
                <a:schemeClr val="lt1"/>
              </a:solidFill>
            </a:endParaRPr>
          </a:p>
          <a:p>
            <a:pPr indent="41872" lvl="0" marL="109257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2800"/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83222" lvl="0" marL="109257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</a:pPr>
            <a:r>
              <a:rPr lang="sv-SE" sz="1800">
                <a:solidFill>
                  <a:schemeClr val="lt1"/>
                </a:solidFill>
              </a:rPr>
              <a:t>Våran mejl: </a:t>
            </a:r>
            <a:r>
              <a:rPr lang="sv-SE" sz="1800">
                <a:solidFill>
                  <a:schemeClr val="lt1"/>
                </a:solidFill>
              </a:rPr>
              <a:t>ikk.p15ledare@gmail.com</a:t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1" marL="312528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2600"/>
              <a:buNone/>
            </a:pPr>
            <a:r>
              <a:rPr lang="sv-SE"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Funkar kommunikationen för alla?</a:t>
            </a:r>
            <a:endParaRPr sz="1800">
              <a:solidFill>
                <a:schemeClr val="lt1"/>
              </a:solidFill>
            </a:endParaRPr>
          </a:p>
          <a:p>
            <a:pPr indent="0" lvl="1" marL="312528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</a:pPr>
            <a:r>
              <a:t/>
            </a:r>
            <a:endParaRPr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ransition>
    <p:fade thruBlk="1"/>
  </p:transition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">
                                            <p:txEl>
                                              <p:pRg end="5" st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">
                                            <p:txEl>
                                              <p:pRg end="6" st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">
                                            <p:txEl>
                                              <p:pRg end="7" st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">
                                            <p:txEl>
                                              <p:pRg end="8" st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">
                                            <p:txEl>
                                              <p:pRg end="9" st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">
                                            <p:txEl>
                                              <p:pRg end="10" st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">
                                            <p:txEl>
                                              <p:pRg end="11" st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1" name="Shape 1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photo-1459865264687-595d652de67e.jpeg" id="192" name="Google Shape;192;p1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-115614" y="-120604"/>
            <a:ext cx="12307613" cy="7215358"/>
          </a:xfrm>
          <a:prstGeom prst="rect">
            <a:avLst/>
          </a:prstGeom>
          <a:noFill/>
          <a:ln>
            <a:noFill/>
          </a:ln>
        </p:spPr>
      </p:pic>
      <p:sp>
        <p:nvSpPr>
          <p:cNvPr id="193" name="Google Shape;193;p12"/>
          <p:cNvSpPr/>
          <p:nvPr/>
        </p:nvSpPr>
        <p:spPr>
          <a:xfrm>
            <a:off x="-216848" y="-178679"/>
            <a:ext cx="12408847" cy="7215358"/>
          </a:xfrm>
          <a:prstGeom prst="rect">
            <a:avLst/>
          </a:prstGeom>
          <a:solidFill>
            <a:srgbClr val="000000">
              <a:alpha val="47843"/>
            </a:srgbClr>
          </a:solidFill>
          <a:ln>
            <a:noFill/>
          </a:ln>
        </p:spPr>
        <p:txBody>
          <a:bodyPr anchorCtr="0" anchor="ctr" bIns="35700" lIns="35700" spcFirstLastPara="1" rIns="35700" wrap="square" tIns="3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547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4" name="Google Shape;194;p12"/>
          <p:cNvSpPr txBox="1"/>
          <p:nvPr/>
        </p:nvSpPr>
        <p:spPr>
          <a:xfrm>
            <a:off x="1681654" y="628930"/>
            <a:ext cx="8713076" cy="329320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sv-SE" sz="7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Övrigt / frågor?</a:t>
            </a:r>
            <a:endParaRPr/>
          </a:p>
          <a:p>
            <a:pPr indent="-133350" lvl="1" marL="74295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133350" lvl="1" marL="74295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133350" lvl="1" marL="74295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82550" lvl="1" marL="74295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</a:pPr>
            <a:r>
              <a:t/>
            </a:r>
            <a:endParaRPr b="0" i="0" sz="32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1" marL="45720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32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7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photo-1459865264687-595d652de67e.jpeg" id="108" name="Google Shape;108;p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-115614" y="-120604"/>
            <a:ext cx="12307613" cy="7215358"/>
          </a:xfrm>
          <a:prstGeom prst="rect">
            <a:avLst/>
          </a:prstGeom>
          <a:noFill/>
          <a:ln>
            <a:noFill/>
          </a:ln>
        </p:spPr>
      </p:pic>
      <p:sp>
        <p:nvSpPr>
          <p:cNvPr id="109" name="Google Shape;109;p2"/>
          <p:cNvSpPr/>
          <p:nvPr/>
        </p:nvSpPr>
        <p:spPr>
          <a:xfrm>
            <a:off x="-216848" y="-178679"/>
            <a:ext cx="12408847" cy="7215358"/>
          </a:xfrm>
          <a:prstGeom prst="rect">
            <a:avLst/>
          </a:prstGeom>
          <a:solidFill>
            <a:srgbClr val="000000">
              <a:alpha val="47843"/>
            </a:srgbClr>
          </a:solidFill>
          <a:ln>
            <a:noFill/>
          </a:ln>
        </p:spPr>
        <p:txBody>
          <a:bodyPr anchorCtr="0" anchor="ctr" bIns="35700" lIns="35700" spcFirstLastPara="1" rIns="35700" wrap="square" tIns="3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547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0" name="Google Shape;110;p2"/>
          <p:cNvSpPr txBox="1"/>
          <p:nvPr/>
        </p:nvSpPr>
        <p:spPr>
          <a:xfrm>
            <a:off x="396875" y="0"/>
            <a:ext cx="10490100" cy="4768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sv-SE" sz="4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Agenda</a:t>
            </a:r>
            <a:endParaRPr/>
          </a:p>
          <a:p>
            <a:pPr indent="0" lvl="0" marL="0" marR="0" rtl="0" algn="l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42900" lvl="0" marL="342900" marR="0" rtl="0" algn="l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Calibri"/>
              <a:buChar char="-"/>
            </a:pPr>
            <a:r>
              <a:rPr lang="sv-SE" sz="3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Genomgång 5 mot 5</a:t>
            </a:r>
            <a:endParaRPr b="0" i="0" sz="32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431800" lvl="0" marL="457200" rtl="0" algn="l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Calibri"/>
              <a:buChar char="-"/>
            </a:pPr>
            <a:r>
              <a:rPr lang="sv-SE" sz="3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IKK´s värdegrund &amp; uppförande på träning</a:t>
            </a:r>
            <a:endParaRPr sz="32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42900" lvl="0" marL="342900" marR="0" rtl="0" algn="l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Calibri"/>
              <a:buChar char="-"/>
            </a:pPr>
            <a:r>
              <a:rPr b="0" i="0" lang="sv-SE" sz="3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Upplägg vår</a:t>
            </a:r>
            <a:r>
              <a:rPr lang="sv-SE" sz="3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en </a:t>
            </a:r>
            <a:r>
              <a:rPr b="0" i="0" lang="sv-SE" sz="3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2023</a:t>
            </a:r>
            <a:endParaRPr/>
          </a:p>
          <a:p>
            <a:pPr indent="-342900" lvl="0" marL="342900" marR="0" rtl="0" algn="l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Calibri"/>
              <a:buChar char="-"/>
            </a:pPr>
            <a:r>
              <a:rPr b="0" i="0" lang="sv-SE" sz="3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Föräldragruppen</a:t>
            </a:r>
            <a:endParaRPr/>
          </a:p>
          <a:p>
            <a:pPr indent="-342900" lvl="0" marL="342900" marR="0" rtl="0" algn="l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Calibri"/>
              <a:buChar char="-"/>
            </a:pPr>
            <a:r>
              <a:rPr b="0" i="0" lang="sv-SE" sz="3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Info från klubben</a:t>
            </a:r>
            <a:endParaRPr/>
          </a:p>
          <a:p>
            <a:pPr indent="-342900" lvl="0" marL="342900" marR="0" rtl="0" algn="l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Calibri"/>
              <a:buChar char="-"/>
            </a:pPr>
            <a:r>
              <a:rPr b="0" i="0" lang="sv-SE" sz="3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Kontaktvägar</a:t>
            </a:r>
            <a:endParaRPr/>
          </a:p>
          <a:p>
            <a:pPr indent="-342900" lvl="0" marL="342900" marR="0" rtl="0" algn="l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Calibri"/>
              <a:buChar char="-"/>
            </a:pPr>
            <a:r>
              <a:rPr b="0" i="0" lang="sv-SE" sz="3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Övrigt / Frågor</a:t>
            </a: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4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photo-1459865264687-595d652de67e.jpeg" id="115" name="Google Shape;115;g21259555884_0_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-115614" y="-120604"/>
            <a:ext cx="12307614" cy="7215359"/>
          </a:xfrm>
          <a:prstGeom prst="rect">
            <a:avLst/>
          </a:prstGeom>
          <a:noFill/>
          <a:ln>
            <a:noFill/>
          </a:ln>
        </p:spPr>
      </p:pic>
      <p:sp>
        <p:nvSpPr>
          <p:cNvPr id="116" name="Google Shape;116;g21259555884_0_0"/>
          <p:cNvSpPr/>
          <p:nvPr/>
        </p:nvSpPr>
        <p:spPr>
          <a:xfrm>
            <a:off x="-216848" y="-178679"/>
            <a:ext cx="12408900" cy="7215300"/>
          </a:xfrm>
          <a:prstGeom prst="rect">
            <a:avLst/>
          </a:prstGeom>
          <a:solidFill>
            <a:srgbClr val="000000">
              <a:alpha val="47840"/>
            </a:srgbClr>
          </a:solidFill>
          <a:ln>
            <a:noFill/>
          </a:ln>
        </p:spPr>
        <p:txBody>
          <a:bodyPr anchorCtr="0" anchor="ctr" bIns="35700" lIns="35700" spcFirstLastPara="1" rIns="35700" wrap="square" tIns="3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547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7" name="Google Shape;117;g21259555884_0_0"/>
          <p:cNvSpPr txBox="1"/>
          <p:nvPr/>
        </p:nvSpPr>
        <p:spPr>
          <a:xfrm>
            <a:off x="396875" y="0"/>
            <a:ext cx="10490100" cy="6713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sv-SE" sz="4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5 mot 5</a:t>
            </a:r>
            <a:endParaRPr sz="4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419100" lvl="0" marL="457200" marR="0" rtl="0" algn="l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Char char="●"/>
            </a:pPr>
            <a:r>
              <a:rPr lang="sv-SE" sz="3000">
                <a:solidFill>
                  <a:schemeClr val="lt1"/>
                </a:solidFill>
              </a:rPr>
              <a:t>Spelas på en plan som är 30*15 meter </a:t>
            </a:r>
            <a:endParaRPr sz="3000">
              <a:solidFill>
                <a:schemeClr val="lt1"/>
              </a:solidFill>
            </a:endParaRPr>
          </a:p>
          <a:p>
            <a:pPr indent="-419100" lvl="0" marL="457200" marR="0" rtl="0" algn="l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Char char="●"/>
            </a:pPr>
            <a:r>
              <a:rPr lang="sv-SE" sz="3000">
                <a:solidFill>
                  <a:schemeClr val="lt1"/>
                </a:solidFill>
              </a:rPr>
              <a:t>På träning har vi ingen sarg med det kan det vara på sammandragen</a:t>
            </a:r>
            <a:endParaRPr sz="3000">
              <a:solidFill>
                <a:schemeClr val="lt1"/>
              </a:solidFill>
            </a:endParaRPr>
          </a:p>
          <a:p>
            <a:pPr indent="-419100" lvl="0" marL="457200" marR="0" rtl="0" algn="l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Char char="●"/>
            </a:pPr>
            <a:r>
              <a:rPr lang="sv-SE" sz="3000">
                <a:solidFill>
                  <a:schemeClr val="lt1"/>
                </a:solidFill>
              </a:rPr>
              <a:t>Man spelar 3*10 minuter per match</a:t>
            </a:r>
            <a:endParaRPr sz="3000">
              <a:solidFill>
                <a:schemeClr val="lt1"/>
              </a:solidFill>
            </a:endParaRPr>
          </a:p>
          <a:p>
            <a:pPr indent="-419100" lvl="0" marL="457200" marR="0" rtl="0" algn="l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Char char="●"/>
            </a:pPr>
            <a:r>
              <a:rPr lang="sv-SE" sz="3000">
                <a:solidFill>
                  <a:schemeClr val="lt1"/>
                </a:solidFill>
              </a:rPr>
              <a:t>Man har 4 utespelare och 1 målvakt i varje lag</a:t>
            </a:r>
            <a:endParaRPr sz="3000">
              <a:solidFill>
                <a:schemeClr val="lt1"/>
              </a:solidFill>
            </a:endParaRPr>
          </a:p>
          <a:p>
            <a:pPr indent="-419100" lvl="0" marL="457200" marR="0" rtl="0" algn="l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Char char="●"/>
            </a:pPr>
            <a:r>
              <a:rPr lang="sv-SE" sz="3000">
                <a:solidFill>
                  <a:schemeClr val="lt1"/>
                </a:solidFill>
              </a:rPr>
              <a:t>Vid målvaktens boll ska motståndarlaget alltid backa hem till sin planhalva så målvakten får tid att rulla eller passa ut bollen på marken</a:t>
            </a:r>
            <a:endParaRPr sz="3000">
              <a:solidFill>
                <a:schemeClr val="lt1"/>
              </a:solidFill>
            </a:endParaRPr>
          </a:p>
          <a:p>
            <a:pPr indent="-419100" lvl="0" marL="457200" marR="0" rtl="0" algn="l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Char char="●"/>
            </a:pPr>
            <a:r>
              <a:rPr lang="sv-SE" sz="3000">
                <a:solidFill>
                  <a:schemeClr val="lt1"/>
                </a:solidFill>
              </a:rPr>
              <a:t>Vid inspark eller avspark ska motståndarlaget vara minst 5 meter från bollen (ca 10 steg från kompisen)</a:t>
            </a:r>
            <a:endParaRPr sz="3000">
              <a:solidFill>
                <a:schemeClr val="lt1"/>
              </a:solidFill>
            </a:endParaRPr>
          </a:p>
          <a:p>
            <a:pPr indent="-419100" lvl="0" marL="457200" rtl="0" algn="l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Char char="●"/>
            </a:pPr>
            <a:r>
              <a:rPr lang="sv-SE" sz="3000">
                <a:solidFill>
                  <a:schemeClr val="lt1"/>
                </a:solidFill>
              </a:rPr>
              <a:t>Man lyssnar på domaren för det är han/hon som bestämmer på planen och respekterar det domaren säger</a:t>
            </a:r>
            <a:endParaRPr sz="3000">
              <a:solidFill>
                <a:schemeClr val="lt1"/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photo-1459865264687-595d652de67e.jpeg" id="122" name="Google Shape;122;p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-115614" y="-120604"/>
            <a:ext cx="12307613" cy="7215358"/>
          </a:xfrm>
          <a:prstGeom prst="rect">
            <a:avLst/>
          </a:prstGeom>
          <a:noFill/>
          <a:ln>
            <a:noFill/>
          </a:ln>
        </p:spPr>
      </p:pic>
      <p:sp>
        <p:nvSpPr>
          <p:cNvPr id="123" name="Google Shape;123;p3"/>
          <p:cNvSpPr/>
          <p:nvPr/>
        </p:nvSpPr>
        <p:spPr>
          <a:xfrm>
            <a:off x="-216848" y="-178679"/>
            <a:ext cx="12408847" cy="7215358"/>
          </a:xfrm>
          <a:prstGeom prst="rect">
            <a:avLst/>
          </a:prstGeom>
          <a:solidFill>
            <a:srgbClr val="000000">
              <a:alpha val="47843"/>
            </a:srgbClr>
          </a:solidFill>
          <a:ln>
            <a:noFill/>
          </a:ln>
        </p:spPr>
        <p:txBody>
          <a:bodyPr anchorCtr="0" anchor="ctr" bIns="35700" lIns="35700" spcFirstLastPara="1" rIns="35700" wrap="square" tIns="3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547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4" name="Google Shape;124;p3"/>
          <p:cNvSpPr txBox="1"/>
          <p:nvPr/>
        </p:nvSpPr>
        <p:spPr>
          <a:xfrm>
            <a:off x="1890394" y="549136"/>
            <a:ext cx="8671653" cy="575972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b="1" i="0" lang="sv-SE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Tolerans, glädje och gemenskap.</a:t>
            </a:r>
            <a:endParaRPr/>
          </a:p>
          <a:p>
            <a:pPr indent="0" lvl="0" marL="0" marR="0" rtl="0" algn="ctr">
              <a:lnSpc>
                <a:spcPct val="90000"/>
              </a:lnSpc>
              <a:spcBef>
                <a:spcPts val="218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b="1" i="0" lang="sv-SE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Vår Värdegrund "IKK-tanken" genomsyras av att alla människor i och runt föreningen känner tolerans, glädje och gemenskap.</a:t>
            </a:r>
            <a:endParaRPr/>
          </a:p>
          <a:p>
            <a:pPr indent="0" lvl="0" marL="0" marR="0" rtl="0" algn="ctr">
              <a:lnSpc>
                <a:spcPct val="90000"/>
              </a:lnSpc>
              <a:spcBef>
                <a:spcPts val="218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b="1" i="0" lang="sv-SE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Tolerans : Vi uppträder alltid med stil, vilket innebär att vi uppträder sportsligt mot alla människor vi stöter på i föreningslivet. Vi strävar efter att förstå och tolerera den enskilda individen. </a:t>
            </a:r>
            <a:endParaRPr/>
          </a:p>
          <a:p>
            <a:pPr indent="0" lvl="0" marL="0" marR="0" rtl="0" algn="ctr">
              <a:lnSpc>
                <a:spcPct val="90000"/>
              </a:lnSpc>
              <a:spcBef>
                <a:spcPts val="218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b="1" i="0" lang="sv-SE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Glädje : Genom att ha roligt och en positiv inställning, kommer vi utvecklas tillsammans och få fina upplevelser både på och utanför planen. </a:t>
            </a:r>
            <a:endParaRPr/>
          </a:p>
          <a:p>
            <a:pPr indent="0" lvl="0" marL="0" marR="0" rtl="0" algn="ctr">
              <a:lnSpc>
                <a:spcPct val="90000"/>
              </a:lnSpc>
              <a:spcBef>
                <a:spcPts val="218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b="1" i="0" lang="sv-SE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Gemenskap : Vi är alla kompisar och vårt intresse för fotbollen skapar klubbkänslan i IK Kongahälla. Tillsammans skapar vi en vi-känsla som ger oss självförtroendet att utvecklas.</a:t>
            </a:r>
            <a:endParaRPr/>
          </a:p>
          <a:p>
            <a:pPr indent="0" lvl="0" marL="0" marR="0" rtl="0" algn="ctr">
              <a:lnSpc>
                <a:spcPct val="90000"/>
              </a:lnSpc>
              <a:spcBef>
                <a:spcPts val="218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b="1" i="0" lang="sv-SE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Föreningens medlemmar är aktivt medvetna om "IKK-tankens" betydelse och agerar ständigt efter den. Detta leder till att vi får en bättre sammanhållning och en roligare tid tillsammans i vår fotbollsklubb.</a:t>
            </a:r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>
                                            <p:txEl>
                                              <p:pRg end="5" st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128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Klubbmärke" id="129" name="Google Shape;129;p4"/>
          <p:cNvPicPr preferRelativeResize="0"/>
          <p:nvPr/>
        </p:nvPicPr>
        <p:blipFill rotWithShape="1">
          <a:blip r:embed="rId3">
            <a:alphaModFix/>
          </a:blip>
          <a:srcRect b="1" l="1161" r="616" t="0"/>
          <a:stretch/>
        </p:blipFill>
        <p:spPr>
          <a:xfrm>
            <a:off x="0" y="10"/>
            <a:ext cx="12192000" cy="6857990"/>
          </a:xfrm>
          <a:prstGeom prst="rect">
            <a:avLst/>
          </a:prstGeom>
          <a:noFill/>
          <a:ln>
            <a:noFill/>
          </a:ln>
        </p:spPr>
      </p:pic>
      <p:sp>
        <p:nvSpPr>
          <p:cNvPr id="130" name="Google Shape;130;p4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0">
                <a:srgbClr val="0C0C0C"/>
              </a:gs>
              <a:gs pos="45000">
                <a:srgbClr val="0C0C0C">
                  <a:alpha val="0"/>
                </a:srgbClr>
              </a:gs>
              <a:gs pos="100000">
                <a:srgbClr val="0C0C0C">
                  <a:alpha val="0"/>
                </a:srgbClr>
              </a:gs>
            </a:gsLst>
            <a:lin ang="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1" name="Google Shape;131;p4"/>
          <p:cNvSpPr txBox="1"/>
          <p:nvPr/>
        </p:nvSpPr>
        <p:spPr>
          <a:xfrm>
            <a:off x="0" y="205200"/>
            <a:ext cx="3618000" cy="6588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sv-SE" sz="2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Uppförande på träning:</a:t>
            </a:r>
            <a:endParaRPr/>
          </a:p>
          <a:p>
            <a:pPr indent="-215900" lvl="0" marL="3429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t/>
            </a:r>
            <a:endParaRPr b="1" sz="20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42900" lvl="0" marL="342900" marR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•"/>
            </a:pPr>
            <a:r>
              <a:rPr b="1" lang="sv-SE" sz="2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Man lyssnar när tränare pratar</a:t>
            </a:r>
            <a:endParaRPr/>
          </a:p>
          <a:p>
            <a:pPr indent="-342900" lvl="0" marL="342900" marR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•"/>
            </a:pPr>
            <a:r>
              <a:rPr b="1" lang="sv-SE" sz="2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Inga svordomar eller andra fula ord</a:t>
            </a:r>
            <a:endParaRPr/>
          </a:p>
          <a:p>
            <a:pPr indent="-342900" lvl="0" marL="342900" marR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•"/>
            </a:pPr>
            <a:r>
              <a:rPr b="1" lang="sv-SE" sz="2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Man respekterar och bråkar inte med sina kompisar</a:t>
            </a:r>
            <a:endParaRPr/>
          </a:p>
          <a:p>
            <a:pPr indent="-342900" lvl="0" marL="342900" marR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•"/>
            </a:pPr>
            <a:r>
              <a:rPr b="1" lang="sv-SE" sz="2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Var en bra kompis</a:t>
            </a:r>
            <a:endParaRPr/>
          </a:p>
          <a:p>
            <a:pPr indent="-215900" lvl="0" marL="3429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t/>
            </a:r>
            <a:endParaRPr b="1" sz="20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sv-SE" sz="2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För att få bukt på ovan så vill vi gärna att 1-2 föräldrar som håller koll och hjälper till om behovet finns då det är viktigt att vi tränare fokuserar på träningen. </a:t>
            </a:r>
            <a:endParaRPr/>
          </a:p>
          <a:p>
            <a:pPr indent="-215900" lvl="0" marL="3429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t/>
            </a:r>
            <a:endParaRPr b="1" sz="20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0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0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215900" lvl="0" marL="3429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t/>
            </a:r>
            <a:endParaRPr b="1" sz="20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135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Klubbmärke" id="136" name="Google Shape;136;p5"/>
          <p:cNvPicPr preferRelativeResize="0"/>
          <p:nvPr/>
        </p:nvPicPr>
        <p:blipFill rotWithShape="1">
          <a:blip r:embed="rId3">
            <a:alphaModFix/>
          </a:blip>
          <a:srcRect b="1" l="1161" r="616" t="0"/>
          <a:stretch/>
        </p:blipFill>
        <p:spPr>
          <a:xfrm>
            <a:off x="0" y="10"/>
            <a:ext cx="12192000" cy="6857990"/>
          </a:xfrm>
          <a:prstGeom prst="rect">
            <a:avLst/>
          </a:prstGeom>
          <a:noFill/>
          <a:ln>
            <a:noFill/>
          </a:ln>
        </p:spPr>
      </p:pic>
      <p:sp>
        <p:nvSpPr>
          <p:cNvPr id="137" name="Google Shape;137;p5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0">
                <a:srgbClr val="0C0C0C"/>
              </a:gs>
              <a:gs pos="45000">
                <a:srgbClr val="0C0C0C">
                  <a:alpha val="0"/>
                </a:srgbClr>
              </a:gs>
              <a:gs pos="100000">
                <a:srgbClr val="0C0C0C">
                  <a:alpha val="0"/>
                </a:srgbClr>
              </a:gs>
            </a:gsLst>
            <a:lin ang="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8" name="Google Shape;138;p5"/>
          <p:cNvSpPr txBox="1"/>
          <p:nvPr/>
        </p:nvSpPr>
        <p:spPr>
          <a:xfrm>
            <a:off x="349150" y="221125"/>
            <a:ext cx="7069200" cy="5864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0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sv-SE" sz="3500" u="sng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Upplägg våren 2023</a:t>
            </a:r>
            <a:endParaRPr sz="3500" u="sng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0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sv-SE" sz="3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Träningar:</a:t>
            </a:r>
            <a:endParaRPr sz="30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55600" lvl="0" marL="457200" marR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Calibri"/>
              <a:buChar char="●"/>
            </a:pPr>
            <a:r>
              <a:rPr lang="sv-SE" sz="2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Tisdagar och onsdagar 17.30-18.30</a:t>
            </a:r>
            <a:endParaRPr sz="20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sv-SE" sz="2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Munkegärde fotbollsplan till v.13</a:t>
            </a:r>
            <a:endParaRPr sz="20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55600" lvl="0" marL="457200" marR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Calibri"/>
              <a:buChar char="●"/>
            </a:pPr>
            <a:r>
              <a:rPr lang="sv-SE" sz="2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Fokusområden</a:t>
            </a:r>
            <a:endParaRPr sz="20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55600" lvl="0" marL="457200" marR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Calibri"/>
              <a:buChar char="●"/>
            </a:pPr>
            <a:r>
              <a:rPr lang="sv-SE" sz="2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Övningar</a:t>
            </a:r>
            <a:endParaRPr sz="20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0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sv-SE" sz="3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Matcher:</a:t>
            </a:r>
            <a:endParaRPr sz="30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55600" lvl="0" marL="457200" marR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Calibri"/>
              <a:buChar char="●"/>
            </a:pPr>
            <a:r>
              <a:rPr lang="sv-SE" sz="2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5 mot 5</a:t>
            </a:r>
            <a:endParaRPr sz="20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55600" lvl="0" marL="457200" marR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Calibri"/>
              <a:buChar char="●"/>
            </a:pPr>
            <a:r>
              <a:rPr lang="sv-SE" sz="2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8 sammandrag, 4 vår och 4 höst</a:t>
            </a:r>
            <a:endParaRPr sz="20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55600" lvl="0" marL="457200" marR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Calibri"/>
              <a:buChar char="●"/>
            </a:pPr>
            <a:r>
              <a:rPr lang="sv-SE" sz="2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Ev. andra cuper</a:t>
            </a:r>
            <a:endParaRPr sz="20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0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0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2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photo-1459865264687-595d652de67e.jpeg" id="143" name="Google Shape;143;p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-115614" y="-120604"/>
            <a:ext cx="12307613" cy="7215358"/>
          </a:xfrm>
          <a:prstGeom prst="rect">
            <a:avLst/>
          </a:prstGeom>
          <a:noFill/>
          <a:ln>
            <a:noFill/>
          </a:ln>
        </p:spPr>
      </p:pic>
      <p:sp>
        <p:nvSpPr>
          <p:cNvPr id="144" name="Google Shape;144;p7"/>
          <p:cNvSpPr/>
          <p:nvPr/>
        </p:nvSpPr>
        <p:spPr>
          <a:xfrm>
            <a:off x="-216848" y="-178679"/>
            <a:ext cx="12408847" cy="7215358"/>
          </a:xfrm>
          <a:prstGeom prst="rect">
            <a:avLst/>
          </a:prstGeom>
          <a:solidFill>
            <a:srgbClr val="000000">
              <a:alpha val="47843"/>
            </a:srgbClr>
          </a:solidFill>
          <a:ln>
            <a:noFill/>
          </a:ln>
        </p:spPr>
        <p:txBody>
          <a:bodyPr anchorCtr="0" anchor="ctr" bIns="35700" lIns="35700" spcFirstLastPara="1" rIns="35700" wrap="square" tIns="3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547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5" name="Google Shape;145;p7"/>
          <p:cNvSpPr txBox="1"/>
          <p:nvPr/>
        </p:nvSpPr>
        <p:spPr>
          <a:xfrm>
            <a:off x="519603" y="390805"/>
            <a:ext cx="9338700" cy="624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285750" lvl="0" marL="285750" marR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Char char="•"/>
            </a:pPr>
            <a:r>
              <a:rPr lang="sv-SE" sz="2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Ledare (</a:t>
            </a:r>
            <a:r>
              <a:rPr lang="sv-SE" sz="2400">
                <a:solidFill>
                  <a:schemeClr val="lt1"/>
                </a:solidFill>
              </a:rPr>
              <a:t>12</a:t>
            </a:r>
            <a:r>
              <a:rPr lang="sv-SE" sz="2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st)</a:t>
            </a:r>
            <a:endParaRPr/>
          </a:p>
          <a:p>
            <a:pPr indent="-285750" lvl="0" marL="285750" marR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Char char="•"/>
            </a:pPr>
            <a:r>
              <a:rPr lang="sv-SE" sz="2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Admin, laget.se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1" marL="45720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4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285750" lvl="0" marL="285750" marR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Char char="•"/>
            </a:pPr>
            <a:r>
              <a:rPr lang="sv-SE" sz="2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Föräldragrupp (ca 4-5personer)</a:t>
            </a:r>
            <a:endParaRPr/>
          </a:p>
          <a:p>
            <a:pPr indent="-285750" lvl="1" marL="742950" marR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Char char="•"/>
            </a:pPr>
            <a:r>
              <a:rPr b="0" i="0" lang="sv-SE" sz="2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Administrerar lottförsäljning (bingolotter, sportlott osv)</a:t>
            </a:r>
            <a:endParaRPr/>
          </a:p>
          <a:p>
            <a:pPr indent="-285750" lvl="1" marL="742950" marR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Char char="•"/>
            </a:pPr>
            <a:r>
              <a:rPr b="0" i="0" lang="sv-SE" sz="2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Cafescheman</a:t>
            </a:r>
            <a:endParaRPr b="0" i="0" sz="24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285750" lvl="1" marL="742950" marR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Char char="•"/>
            </a:pPr>
            <a:r>
              <a:rPr b="0" i="0" lang="sv-SE" sz="2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Håller i ev försäljningar till lagkassa (tex Newbody, kakservice osv)</a:t>
            </a:r>
            <a:endParaRPr/>
          </a:p>
          <a:p>
            <a:pPr indent="-285750" lvl="1" marL="742950" marR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Char char="•"/>
            </a:pPr>
            <a:r>
              <a:rPr b="0" i="0" lang="sv-SE" sz="2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Ev sponsring till laget (tex till en träningströja eller liknande)</a:t>
            </a:r>
            <a:endParaRPr b="0" i="0" sz="24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285750" lvl="1" marL="742950" marR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Calibri"/>
              <a:buChar char="•"/>
            </a:pPr>
            <a:r>
              <a:rPr lang="sv-SE" sz="2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Stöttar i träningarna med barnen om behovet finns</a:t>
            </a:r>
            <a:endParaRPr sz="2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sv-SE" sz="2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Får vi inga frivilliga att vara med i föräldragruppen så kommer vi lotta ut det och då är man med i ett halvår innan vi lottar 4 nya</a:t>
            </a:r>
            <a:endParaRPr/>
          </a:p>
          <a:p>
            <a:pPr indent="-133350" lvl="1" marL="74295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82550" lvl="1" marL="74295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</a:pPr>
            <a:r>
              <a:t/>
            </a:r>
            <a:endParaRPr b="0" i="0" sz="32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1" marL="45720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32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0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1" name="Google Shape;151;p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-517456"/>
            <a:ext cx="12191997" cy="8127997"/>
          </a:xfrm>
          <a:prstGeom prst="rect">
            <a:avLst/>
          </a:prstGeom>
          <a:noFill/>
          <a:ln>
            <a:noFill/>
          </a:ln>
        </p:spPr>
      </p:pic>
      <p:sp>
        <p:nvSpPr>
          <p:cNvPr id="152" name="Google Shape;152;p8"/>
          <p:cNvSpPr txBox="1"/>
          <p:nvPr/>
        </p:nvSpPr>
        <p:spPr>
          <a:xfrm>
            <a:off x="5623917" y="3311436"/>
            <a:ext cx="809517" cy="235129"/>
          </a:xfrm>
          <a:prstGeom prst="rect">
            <a:avLst/>
          </a:prstGeom>
          <a:noFill/>
          <a:ln>
            <a:noFill/>
          </a:ln>
        </p:spPr>
        <p:txBody>
          <a:bodyPr anchorCtr="0" anchor="ctr" bIns="35700" lIns="35700" spcFirstLastPara="1" rIns="35700" wrap="square" tIns="3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sv-SE" sz="1059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Kontaktvägar</a:t>
            </a:r>
            <a:endParaRPr/>
          </a:p>
        </p:txBody>
      </p:sp>
      <p:sp>
        <p:nvSpPr>
          <p:cNvPr id="153" name="Google Shape;153;p8"/>
          <p:cNvSpPr/>
          <p:nvPr/>
        </p:nvSpPr>
        <p:spPr>
          <a:xfrm>
            <a:off x="1" y="-536543"/>
            <a:ext cx="12191999" cy="7931085"/>
          </a:xfrm>
          <a:prstGeom prst="rect">
            <a:avLst/>
          </a:prstGeom>
          <a:solidFill>
            <a:srgbClr val="000000">
              <a:alpha val="52941"/>
            </a:srgbClr>
          </a:solidFill>
          <a:ln>
            <a:noFill/>
          </a:ln>
        </p:spPr>
        <p:txBody>
          <a:bodyPr anchorCtr="0" anchor="ctr" bIns="35700" lIns="35700" spcFirstLastPara="1" rIns="35700" wrap="square" tIns="3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547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4" name="Google Shape;154;p8"/>
          <p:cNvSpPr txBox="1"/>
          <p:nvPr/>
        </p:nvSpPr>
        <p:spPr>
          <a:xfrm>
            <a:off x="199697" y="106641"/>
            <a:ext cx="11750565" cy="99023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7200"/>
              <a:buFont typeface="Poppins Medium"/>
              <a:buNone/>
            </a:pPr>
            <a:r>
              <a:rPr b="0" i="0" lang="sv-SE" sz="7200" u="none" cap="none" strike="noStrike">
                <a:solidFill>
                  <a:srgbClr val="FFFFFF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Lagkassa</a:t>
            </a:r>
            <a:endParaRPr/>
          </a:p>
        </p:txBody>
      </p:sp>
      <p:sp>
        <p:nvSpPr>
          <p:cNvPr id="155" name="Google Shape;155;p8"/>
          <p:cNvSpPr txBox="1"/>
          <p:nvPr/>
        </p:nvSpPr>
        <p:spPr>
          <a:xfrm>
            <a:off x="1497558" y="1438426"/>
            <a:ext cx="9871752" cy="4420195"/>
          </a:xfrm>
          <a:prstGeom prst="rect">
            <a:avLst/>
          </a:prstGeom>
          <a:noFill/>
          <a:ln>
            <a:noFill/>
          </a:ln>
        </p:spPr>
        <p:txBody>
          <a:bodyPr anchorCtr="0" anchor="t" bIns="67725" lIns="67725" spcFirstLastPara="1" rIns="67725" wrap="square" tIns="67725">
            <a:normAutofit/>
          </a:bodyPr>
          <a:lstStyle/>
          <a:p>
            <a:pPr indent="-253911" lvl="0" marL="25391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10"/>
              <a:buFont typeface="Arial"/>
              <a:buChar char="•"/>
            </a:pPr>
            <a:r>
              <a:rPr b="0" i="0" lang="sv-SE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Försäljning av Bingolotter</a:t>
            </a:r>
            <a:endParaRPr/>
          </a:p>
          <a:p>
            <a:pPr indent="-253911" lvl="0" marL="253911" marR="0" rtl="0" algn="l">
              <a:lnSpc>
                <a:spcPct val="100000"/>
              </a:lnSpc>
              <a:spcBef>
                <a:spcPts val="2215"/>
              </a:spcBef>
              <a:spcAft>
                <a:spcPts val="0"/>
              </a:spcAft>
              <a:buClr>
                <a:srgbClr val="000000"/>
              </a:buClr>
              <a:buSzPts val="2610"/>
              <a:buFont typeface="Arial"/>
              <a:buChar char="•"/>
            </a:pPr>
            <a:r>
              <a:rPr b="0" i="0" lang="sv-SE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Caféförsäljning, kakförsäljning osv. bidrar till en större lagkassa.</a:t>
            </a:r>
            <a:endParaRPr/>
          </a:p>
          <a:p>
            <a:pPr indent="-253911" lvl="0" marL="253911" marR="0" rtl="0" algn="l">
              <a:lnSpc>
                <a:spcPct val="100000"/>
              </a:lnSpc>
              <a:spcBef>
                <a:spcPts val="2215"/>
              </a:spcBef>
              <a:spcAft>
                <a:spcPts val="0"/>
              </a:spcAft>
              <a:buClr>
                <a:srgbClr val="000000"/>
              </a:buClr>
              <a:buSzPts val="2610"/>
              <a:buFont typeface="Arial"/>
              <a:buChar char="•"/>
            </a:pPr>
            <a:r>
              <a:rPr b="0" i="0" lang="sv-SE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Det är lagets pengar som kan användas till tex. cuper, evenemang eller avslutningar.</a:t>
            </a:r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0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fallbackimg_4207790.jpg;format=jpg;bg=E3001B;chksum=efj9IE-JPwoydKkfSsI4tw.jpeg" id="161" name="Google Shape;161;p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-100469"/>
            <a:ext cx="12192000" cy="7346181"/>
          </a:xfrm>
          <a:prstGeom prst="rect">
            <a:avLst/>
          </a:prstGeom>
          <a:noFill/>
          <a:ln>
            <a:noFill/>
          </a:ln>
        </p:spPr>
      </p:pic>
      <p:sp>
        <p:nvSpPr>
          <p:cNvPr id="162" name="Google Shape;162;p9"/>
          <p:cNvSpPr/>
          <p:nvPr/>
        </p:nvSpPr>
        <p:spPr>
          <a:xfrm>
            <a:off x="0" y="-195720"/>
            <a:ext cx="12192000" cy="7346181"/>
          </a:xfrm>
          <a:prstGeom prst="rect">
            <a:avLst/>
          </a:prstGeom>
          <a:solidFill>
            <a:srgbClr val="000000">
              <a:alpha val="54901"/>
            </a:srgbClr>
          </a:solidFill>
          <a:ln>
            <a:noFill/>
          </a:ln>
        </p:spPr>
        <p:txBody>
          <a:bodyPr anchorCtr="0" anchor="ctr" bIns="35700" lIns="35700" spcFirstLastPara="1" rIns="35700" wrap="square" tIns="3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547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3" name="Google Shape;163;p9"/>
          <p:cNvSpPr/>
          <p:nvPr/>
        </p:nvSpPr>
        <p:spPr>
          <a:xfrm>
            <a:off x="1534510" y="385354"/>
            <a:ext cx="9932276" cy="92333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sv-SE" sz="540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Information från föreningen</a:t>
            </a:r>
            <a:endParaRPr sz="5400">
              <a:solidFill>
                <a:srgbClr val="FFFFFF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164" name="Google Shape;164;p9"/>
          <p:cNvSpPr txBox="1"/>
          <p:nvPr/>
        </p:nvSpPr>
        <p:spPr>
          <a:xfrm>
            <a:off x="1854132" y="1641323"/>
            <a:ext cx="9412958" cy="58169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</a:pPr>
            <a:r>
              <a:rPr b="1" lang="sv-SE"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Som förälder till aktiv eller aktiv spelare i IK Kongahälla förväntas man ställa upp på följande:</a:t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</a:pPr>
            <a:r>
              <a:rPr b="1" lang="sv-SE"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•</a:t>
            </a:r>
            <a:r>
              <a:rPr lang="sv-SE"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	Betala medlemsavgift i tid.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</a:pPr>
            <a:r>
              <a:rPr lang="sv-SE"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•	Acceptera föreningens policy och riktlinjer.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</a:pPr>
            <a:r>
              <a:rPr lang="sv-SE"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•	Stötta föreningen och laget.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</a:pPr>
            <a:r>
              <a:rPr lang="sv-SE"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•	Hjälpa till på föreningens evenemang (se Medlemsmedverkan) på 	ikkongahalla.com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</a:pPr>
            <a:r>
              <a:rPr lang="sv-SE"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 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</a:pPr>
            <a:r>
              <a:rPr lang="sv-SE"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Vid betald medlemsavgift omfattas man av Folksams olycksfallsförsäkring och tillåts träna och spela matcher i klubbens färger.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r>
              <a:rPr lang="sv-SE" sz="1800" u="sng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  <a:hlinkClick r:id="rId4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ICA - Digital Sponsring</a:t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sv-SE"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1% av köpsumman tillfaller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sv-SE"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klubben, 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</a:pPr>
            <a:r>
              <a:rPr lang="sv-SE"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Hälsningar 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</a:pPr>
            <a:r>
              <a:rPr lang="sv-SE"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IK Kongahälla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65" name="Google Shape;165;p9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5550861" y="4511304"/>
            <a:ext cx="1716714" cy="273440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xmlns:r="http://schemas.openxmlformats.org/officeDocument/2006/relationships" name="Office-tema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-tema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Office-tema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2022-01-26T14:02:44Z</dcterms:created>
  <dc:creator>Christian Karlsson</dc:creator>
</cp:coreProperties>
</file>