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1"/>
  </p:notesMasterIdLst>
  <p:sldIdLst>
    <p:sldId id="256" r:id="rId2"/>
    <p:sldId id="257" r:id="rId3"/>
    <p:sldId id="278" r:id="rId4"/>
    <p:sldId id="279" r:id="rId5"/>
    <p:sldId id="280" r:id="rId6"/>
    <p:sldId id="281" r:id="rId7"/>
    <p:sldId id="282" r:id="rId8"/>
    <p:sldId id="283" r:id="rId9"/>
    <p:sldId id="284" r:id="rId10"/>
    <p:sldId id="287" r:id="rId11"/>
    <p:sldId id="288" r:id="rId12"/>
    <p:sldId id="289" r:id="rId13"/>
    <p:sldId id="292" r:id="rId14"/>
    <p:sldId id="293" r:id="rId15"/>
    <p:sldId id="259" r:id="rId16"/>
    <p:sldId id="295" r:id="rId17"/>
    <p:sldId id="264" r:id="rId18"/>
    <p:sldId id="265" r:id="rId19"/>
    <p:sldId id="266" r:id="rId20"/>
    <p:sldId id="258" r:id="rId21"/>
    <p:sldId id="267" r:id="rId22"/>
    <p:sldId id="302" r:id="rId23"/>
    <p:sldId id="300" r:id="rId24"/>
    <p:sldId id="261" r:id="rId25"/>
    <p:sldId id="262" r:id="rId26"/>
    <p:sldId id="301" r:id="rId27"/>
    <p:sldId id="260" r:id="rId28"/>
    <p:sldId id="263" r:id="rId29"/>
    <p:sldId id="268" r:id="rId30"/>
    <p:sldId id="269" r:id="rId31"/>
    <p:sldId id="270" r:id="rId32"/>
    <p:sldId id="271" r:id="rId33"/>
    <p:sldId id="272" r:id="rId34"/>
    <p:sldId id="273" r:id="rId35"/>
    <p:sldId id="298" r:id="rId36"/>
    <p:sldId id="297" r:id="rId37"/>
    <p:sldId id="299" r:id="rId38"/>
    <p:sldId id="274" r:id="rId39"/>
    <p:sldId id="27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90" d="100"/>
          <a:sy n="90" d="100"/>
        </p:scale>
        <p:origin x="928"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0680-DD52-6F4F-876F-C6EDE86DF072}" type="datetimeFigureOut">
              <a:rPr lang="en-US" smtClean="0"/>
              <a:t>4/9/17</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52841-EE11-2042-AC1C-618A99900E9D}" type="slidenum">
              <a:rPr lang="en-US" smtClean="0"/>
              <a:t>‹Nr.›</a:t>
            </a:fld>
            <a:endParaRPr lang="en-US"/>
          </a:p>
        </p:txBody>
      </p:sp>
    </p:spTree>
    <p:extLst>
      <p:ext uri="{BB962C8B-B14F-4D97-AF65-F5344CB8AC3E}">
        <p14:creationId xmlns:p14="http://schemas.microsoft.com/office/powerpoint/2010/main" val="111885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4/9/17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4/9/17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4/9/17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4/9/17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4/9/17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4/9/17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4/9/17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4/9/17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4/9/17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4/9/17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4/9/17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4/9/17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Föräldramöte</a:t>
            </a:r>
            <a:r>
              <a:rPr lang="en-US" dirty="0" smtClean="0"/>
              <a:t> IKK P06</a:t>
            </a:r>
            <a:endParaRPr lang="en-US" dirty="0"/>
          </a:p>
        </p:txBody>
      </p:sp>
      <p:sp>
        <p:nvSpPr>
          <p:cNvPr id="3" name="Subtitle 2"/>
          <p:cNvSpPr>
            <a:spLocks noGrp="1"/>
          </p:cNvSpPr>
          <p:nvPr>
            <p:ph type="subTitle" idx="1"/>
          </p:nvPr>
        </p:nvSpPr>
        <p:spPr/>
        <p:txBody>
          <a:bodyPr/>
          <a:lstStyle/>
          <a:p>
            <a:r>
              <a:rPr lang="en-US" dirty="0" smtClean="0"/>
              <a:t>2017-04-09</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198" y="3695767"/>
            <a:ext cx="2305050" cy="1990725"/>
          </a:xfrm>
          <a:prstGeom prst="rect">
            <a:avLst/>
          </a:prstGeom>
        </p:spPr>
      </p:pic>
    </p:spTree>
    <p:extLst>
      <p:ext uri="{BB962C8B-B14F-4D97-AF65-F5344CB8AC3E}">
        <p14:creationId xmlns:p14="http://schemas.microsoft.com/office/powerpoint/2010/main" val="45599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p>
            <a:endParaRPr lang="sv-SE"/>
          </a:p>
        </p:txBody>
      </p:sp>
      <p:sp>
        <p:nvSpPr>
          <p:cNvPr id="13" name="Platshållare för text 12"/>
          <p:cNvSpPr>
            <a:spLocks noGrp="1"/>
          </p:cNvSpPr>
          <p:nvPr>
            <p:ph type="body" sz="quarter" idx="3"/>
          </p:nvPr>
        </p:nvSpPr>
        <p:spPr>
          <a:xfrm>
            <a:off x="1192148" y="2093976"/>
            <a:ext cx="7966139" cy="640080"/>
          </a:xfrm>
        </p:spPr>
        <p:txBody>
          <a:bodyPr>
            <a:noAutofit/>
          </a:bodyPr>
          <a:lstStyle/>
          <a:p>
            <a:r>
              <a:rPr lang="sv-SE" sz="2800" dirty="0" smtClean="0"/>
              <a:t>Vad krävs av förälder </a:t>
            </a:r>
            <a:r>
              <a:rPr lang="sv-SE" sz="2800" dirty="0"/>
              <a:t>till aktiv </a:t>
            </a:r>
            <a:r>
              <a:rPr lang="sv-SE" sz="2800" dirty="0" smtClean="0"/>
              <a:t>i IKK:</a:t>
            </a:r>
            <a:endParaRPr lang="sv-SE" sz="2800" dirty="0"/>
          </a:p>
        </p:txBody>
      </p:sp>
      <p:sp>
        <p:nvSpPr>
          <p:cNvPr id="9" name="Platshållare för innehåll 8"/>
          <p:cNvSpPr>
            <a:spLocks noGrp="1"/>
          </p:cNvSpPr>
          <p:nvPr>
            <p:ph sz="quarter" idx="4"/>
          </p:nvPr>
        </p:nvSpPr>
        <p:spPr>
          <a:xfrm>
            <a:off x="1192149" y="2886075"/>
            <a:ext cx="8380476" cy="3291840"/>
          </a:xfrm>
        </p:spPr>
        <p:txBody>
          <a:bodyPr>
            <a:normAutofit/>
          </a:bodyPr>
          <a:lstStyle/>
          <a:p>
            <a:r>
              <a:rPr lang="sv-SE" sz="1900" dirty="0" smtClean="0"/>
              <a:t>Betala </a:t>
            </a:r>
            <a:r>
              <a:rPr lang="sv-SE" sz="1900" dirty="0"/>
              <a:t>medlemsavgift i tid.</a:t>
            </a:r>
          </a:p>
          <a:p>
            <a:pPr lvl="0"/>
            <a:r>
              <a:rPr lang="sv-SE" sz="1900" dirty="0"/>
              <a:t>Föräldrar som har möjlighet skall utbildas till ledare i IKK.</a:t>
            </a:r>
          </a:p>
          <a:p>
            <a:pPr lvl="0"/>
            <a:r>
              <a:rPr lang="sv-SE" sz="1900" dirty="0"/>
              <a:t>Föräldrar som inte blir ledare förväntas ta övrig roll i laget.</a:t>
            </a:r>
          </a:p>
          <a:p>
            <a:pPr lvl="0"/>
            <a:r>
              <a:rPr lang="sv-SE" sz="2000" dirty="0" smtClean="0"/>
              <a:t>Acceptera </a:t>
            </a:r>
            <a:r>
              <a:rPr lang="sv-SE" sz="2000" dirty="0"/>
              <a:t>föreningens policy och riktlinjer.</a:t>
            </a:r>
          </a:p>
          <a:p>
            <a:pPr lvl="0"/>
            <a:r>
              <a:rPr lang="sv-SE" sz="2000" dirty="0"/>
              <a:t>Stötta föreningen och laget</a:t>
            </a:r>
            <a:r>
              <a:rPr lang="sv-SE" sz="2000" dirty="0" smtClean="0"/>
              <a:t>.</a:t>
            </a:r>
            <a:endParaRPr lang="sv-SE" sz="2000" dirty="0"/>
          </a:p>
          <a:p>
            <a:pPr lvl="0"/>
            <a:r>
              <a:rPr lang="sv-SE" sz="2000" dirty="0"/>
              <a:t>Hjälpa till på föreningens evenemang (se Medlemsmedverkan) på </a:t>
            </a:r>
            <a:r>
              <a:rPr lang="sv-SE" sz="2000" dirty="0" smtClean="0"/>
              <a:t>ikkongahalla.com</a:t>
            </a:r>
          </a:p>
          <a:p>
            <a:pPr lvl="0"/>
            <a:r>
              <a:rPr lang="sv-SE" sz="2000" dirty="0" smtClean="0"/>
              <a:t>Sälja 5 bingolotter i december månad.</a:t>
            </a:r>
            <a:endParaRPr lang="sv-SE" sz="2000" dirty="0"/>
          </a:p>
          <a:p>
            <a:pPr lvl="0"/>
            <a:endParaRPr lang="sv-SE" sz="1900" dirty="0"/>
          </a:p>
          <a:p>
            <a:endParaRPr lang="sv-SE" sz="1700"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Tree>
    <p:extLst>
      <p:ext uri="{BB962C8B-B14F-4D97-AF65-F5344CB8AC3E}">
        <p14:creationId xmlns:p14="http://schemas.microsoft.com/office/powerpoint/2010/main" val="206464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2"/>
          </p:nvPr>
        </p:nvSpPr>
        <p:spPr>
          <a:xfrm>
            <a:off x="1069848" y="2566035"/>
            <a:ext cx="10049256" cy="3977640"/>
          </a:xfrm>
        </p:spPr>
        <p:txBody>
          <a:bodyPr>
            <a:normAutofit fontScale="92500" lnSpcReduction="10000"/>
          </a:bodyPr>
          <a:lstStyle/>
          <a:p>
            <a:pPr lvl="0"/>
            <a:r>
              <a:rPr lang="sv-SE" sz="2400" dirty="0"/>
              <a:t>1 – 4 träningar per vecka under säsong.</a:t>
            </a:r>
          </a:p>
          <a:p>
            <a:pPr lvl="0"/>
            <a:r>
              <a:rPr lang="sv-SE" sz="2400" dirty="0"/>
              <a:t>1 träning per vecka under vintern.</a:t>
            </a:r>
          </a:p>
          <a:p>
            <a:pPr lvl="0"/>
            <a:r>
              <a:rPr lang="sv-SE" sz="2400" dirty="0"/>
              <a:t>Träningsmaterial och matchkläder.</a:t>
            </a:r>
          </a:p>
          <a:p>
            <a:pPr lvl="0"/>
            <a:r>
              <a:rPr lang="sv-SE" sz="2400" dirty="0"/>
              <a:t>Domarkostnader betalda av föreningen.</a:t>
            </a:r>
          </a:p>
          <a:p>
            <a:pPr lvl="0"/>
            <a:r>
              <a:rPr lang="sv-SE" sz="2300" b="1" dirty="0" smtClean="0"/>
              <a:t>Obegränsat </a:t>
            </a:r>
            <a:r>
              <a:rPr lang="sv-SE" sz="2300" b="1" dirty="0"/>
              <a:t>antal med cuper betalda av föreningen.</a:t>
            </a:r>
          </a:p>
          <a:p>
            <a:pPr lvl="0"/>
            <a:r>
              <a:rPr lang="sv-SE" sz="2300" dirty="0"/>
              <a:t>Utbildade tränare.</a:t>
            </a:r>
          </a:p>
          <a:p>
            <a:pPr lvl="0"/>
            <a:r>
              <a:rPr lang="sv-SE" sz="2300" dirty="0"/>
              <a:t>Bemannat kansli.</a:t>
            </a:r>
          </a:p>
          <a:p>
            <a:r>
              <a:rPr lang="sv-SE" sz="2300" dirty="0"/>
              <a:t>Medlemserbjudande från våra sponsorer.</a:t>
            </a:r>
            <a:endParaRPr lang="sv-SE" sz="1300" b="1" dirty="0"/>
          </a:p>
          <a:p>
            <a:pPr marL="0" indent="0">
              <a:buNone/>
            </a:pPr>
            <a:r>
              <a:rPr lang="sv-SE" sz="2300" dirty="0"/>
              <a:t>Vid betald medlemsavgift omfattas man av Folksams olycksfallsförsäkring och har möjlighet att spela matcher för föreningen.</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
        <p:nvSpPr>
          <p:cNvPr id="8" name="Platshållare för text 12"/>
          <p:cNvSpPr txBox="1">
            <a:spLocks/>
          </p:cNvSpPr>
          <p:nvPr/>
        </p:nvSpPr>
        <p:spPr>
          <a:xfrm>
            <a:off x="1177861" y="1925955"/>
            <a:ext cx="7966139" cy="640080"/>
          </a:xfrm>
          <a:prstGeom prst="rect">
            <a:avLst/>
          </a:prstGeom>
        </p:spPr>
        <p:txBody>
          <a:bodyPr>
            <a:no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sv-SE" sz="2800" b="1" dirty="0">
                <a:solidFill>
                  <a:schemeClr val="accent2">
                    <a:lumMod val="75000"/>
                  </a:schemeClr>
                </a:solidFill>
              </a:rPr>
              <a:t>Vad </a:t>
            </a:r>
            <a:r>
              <a:rPr lang="sv-SE" sz="2800" b="1" dirty="0" smtClean="0">
                <a:solidFill>
                  <a:schemeClr val="accent2">
                    <a:lumMod val="75000"/>
                  </a:schemeClr>
                </a:solidFill>
              </a:rPr>
              <a:t>får man som </a:t>
            </a:r>
            <a:r>
              <a:rPr lang="sv-SE" sz="2800" b="1" dirty="0">
                <a:solidFill>
                  <a:schemeClr val="accent2">
                    <a:lumMod val="75000"/>
                  </a:schemeClr>
                </a:solidFill>
              </a:rPr>
              <a:t>aktiv i IKK:</a:t>
            </a:r>
          </a:p>
        </p:txBody>
      </p:sp>
    </p:spTree>
    <p:extLst>
      <p:ext uri="{BB962C8B-B14F-4D97-AF65-F5344CB8AC3E}">
        <p14:creationId xmlns:p14="http://schemas.microsoft.com/office/powerpoint/2010/main" val="141381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1429" y="-985354"/>
            <a:ext cx="10515600" cy="1325563"/>
          </a:xfrm>
        </p:spPr>
        <p:txBody>
          <a:bodyPr/>
          <a:lstStyle/>
          <a:p>
            <a:r>
              <a:rPr lang="sv-SE" dirty="0" smtClean="0"/>
              <a:t> 	</a:t>
            </a:r>
            <a:endParaRPr lang="sv-SE" dirty="0"/>
          </a:p>
        </p:txBody>
      </p:sp>
      <p:sp>
        <p:nvSpPr>
          <p:cNvPr id="3" name="Platshållare för innehåll 2"/>
          <p:cNvSpPr>
            <a:spLocks noGrp="1"/>
          </p:cNvSpPr>
          <p:nvPr>
            <p:ph idx="1"/>
          </p:nvPr>
        </p:nvSpPr>
        <p:spPr/>
        <p:txBody>
          <a:bodyPr/>
          <a:lstStyle/>
          <a:p>
            <a:pPr marL="0" indent="0" algn="ctr">
              <a:buNone/>
            </a:pPr>
            <a:r>
              <a:rPr lang="sv-SE" dirty="0" smtClean="0"/>
              <a:t>Spelarpyramiden:</a:t>
            </a:r>
          </a:p>
          <a:p>
            <a:pPr marL="0" indent="0" algn="ctr">
              <a:buNone/>
            </a:pP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
        <p:nvSpPr>
          <p:cNvPr id="5" name="Likbent triangel 1"/>
          <p:cNvSpPr/>
          <p:nvPr/>
        </p:nvSpPr>
        <p:spPr>
          <a:xfrm>
            <a:off x="897324" y="2163390"/>
            <a:ext cx="1891553" cy="4013573"/>
          </a:xfrm>
          <a:custGeom>
            <a:avLst/>
            <a:gdLst>
              <a:gd name="connsiteX0" fmla="*/ 0 w 2376264"/>
              <a:gd name="connsiteY0" fmla="*/ 4104455 h 4104455"/>
              <a:gd name="connsiteX1" fmla="*/ 1168813 w 2376264"/>
              <a:gd name="connsiteY1" fmla="*/ 0 h 4104455"/>
              <a:gd name="connsiteX2" fmla="*/ 2376264 w 2376264"/>
              <a:gd name="connsiteY2" fmla="*/ 4104455 h 4104455"/>
              <a:gd name="connsiteX3" fmla="*/ 0 w 2376264"/>
              <a:gd name="connsiteY3" fmla="*/ 4104455 h 4104455"/>
              <a:gd name="connsiteX0" fmla="*/ 0 w 2376264"/>
              <a:gd name="connsiteY0" fmla="*/ 4104455 h 4104455"/>
              <a:gd name="connsiteX1" fmla="*/ 1168813 w 2376264"/>
              <a:gd name="connsiteY1" fmla="*/ 0 h 4104455"/>
              <a:gd name="connsiteX2" fmla="*/ 2141445 w 2376264"/>
              <a:gd name="connsiteY2" fmla="*/ 3346007 h 4104455"/>
              <a:gd name="connsiteX3" fmla="*/ 2376264 w 2376264"/>
              <a:gd name="connsiteY3" fmla="*/ 4104455 h 4104455"/>
              <a:gd name="connsiteX4" fmla="*/ 0 w 2376264"/>
              <a:gd name="connsiteY4" fmla="*/ 4104455 h 410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4104455">
                <a:moveTo>
                  <a:pt x="0" y="4104455"/>
                </a:moveTo>
                <a:lnTo>
                  <a:pt x="1168813" y="0"/>
                </a:lnTo>
                <a:lnTo>
                  <a:pt x="2141445" y="3346007"/>
                </a:lnTo>
                <a:lnTo>
                  <a:pt x="2376264" y="4104455"/>
                </a:lnTo>
                <a:lnTo>
                  <a:pt x="0" y="4104455"/>
                </a:lnTo>
                <a:close/>
              </a:path>
            </a:pathLst>
          </a:custGeom>
          <a:gradFill flip="none" rotWithShape="1">
            <a:gsLst>
              <a:gs pos="34000">
                <a:srgbClr val="FF0000">
                  <a:shade val="30000"/>
                  <a:satMod val="115000"/>
                </a:srgbClr>
              </a:gs>
              <a:gs pos="100000">
                <a:srgbClr val="2BBB2E"/>
              </a:gs>
              <a:gs pos="100000">
                <a:srgbClr val="FF000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textruta 4"/>
          <p:cNvSpPr txBox="1">
            <a:spLocks noChangeArrowheads="1"/>
          </p:cNvSpPr>
          <p:nvPr/>
        </p:nvSpPr>
        <p:spPr bwMode="auto">
          <a:xfrm>
            <a:off x="3321315" y="2475809"/>
            <a:ext cx="3152401" cy="64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dirty="0">
                <a:latin typeface="+mn-lt"/>
              </a:rPr>
              <a:t>  A – B lag   Seniorlag</a:t>
            </a:r>
          </a:p>
          <a:p>
            <a:pPr eaLnBrk="1" hangingPunct="1"/>
            <a:endParaRPr lang="sv-SE" altLang="sv-SE" sz="1200" dirty="0">
              <a:latin typeface="+mn-lt"/>
            </a:endParaRPr>
          </a:p>
          <a:p>
            <a:pPr eaLnBrk="1" hangingPunct="1"/>
            <a:r>
              <a:rPr lang="sv-SE" altLang="sv-SE" sz="1200" dirty="0">
                <a:latin typeface="+mn-lt"/>
              </a:rPr>
              <a:t> 17 – 19 år   Juniorlag   </a:t>
            </a:r>
            <a:r>
              <a:rPr lang="sv-SE" altLang="sv-SE" sz="1200" dirty="0" smtClean="0">
                <a:latin typeface="+mn-lt"/>
              </a:rPr>
              <a:t>             </a:t>
            </a:r>
            <a:endParaRPr lang="sv-SE" altLang="sv-SE" sz="1200" dirty="0">
              <a:latin typeface="+mn-lt"/>
            </a:endParaRPr>
          </a:p>
        </p:txBody>
      </p:sp>
      <p:sp>
        <p:nvSpPr>
          <p:cNvPr id="9" name="textruta 2"/>
          <p:cNvSpPr txBox="1">
            <a:spLocks noChangeArrowheads="1"/>
          </p:cNvSpPr>
          <p:nvPr/>
        </p:nvSpPr>
        <p:spPr bwMode="auto">
          <a:xfrm>
            <a:off x="3385634" y="3041940"/>
            <a:ext cx="18734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sz="1200" dirty="0" smtClean="0"/>
          </a:p>
          <a:p>
            <a:pPr eaLnBrk="1" hangingPunct="1"/>
            <a:r>
              <a:rPr lang="sv-SE" altLang="sv-SE" sz="1200" dirty="0" smtClean="0">
                <a:latin typeface="+mn-lt"/>
              </a:rPr>
              <a:t>16 </a:t>
            </a:r>
            <a:r>
              <a:rPr lang="sv-SE" altLang="sv-SE" sz="1200" dirty="0">
                <a:latin typeface="+mn-lt"/>
              </a:rPr>
              <a:t>år   </a:t>
            </a:r>
            <a:r>
              <a:rPr lang="sv-SE" altLang="sv-SE" sz="1200" dirty="0" smtClean="0">
                <a:latin typeface="+mn-lt"/>
              </a:rPr>
              <a:t>11 mot 11</a:t>
            </a:r>
            <a:endParaRPr lang="sv-SE" altLang="sv-SE" sz="1200" dirty="0">
              <a:latin typeface="+mn-lt"/>
            </a:endParaRPr>
          </a:p>
          <a:p>
            <a:pPr eaLnBrk="1" hangingPunct="1"/>
            <a:r>
              <a:rPr lang="sv-SE" altLang="sv-SE" sz="1200" dirty="0" smtClean="0">
                <a:latin typeface="+mn-lt"/>
              </a:rPr>
              <a:t>15  </a:t>
            </a:r>
            <a:r>
              <a:rPr lang="sv-SE" altLang="sv-SE" sz="1200" dirty="0">
                <a:latin typeface="+mn-lt"/>
              </a:rPr>
              <a:t>år  </a:t>
            </a:r>
            <a:r>
              <a:rPr lang="sv-SE" altLang="sv-SE" sz="1200" dirty="0" smtClean="0">
                <a:latin typeface="+mn-lt"/>
              </a:rPr>
              <a:t>11 mot 11</a:t>
            </a:r>
            <a:endParaRPr lang="sv-SE" altLang="sv-SE" sz="1200" dirty="0">
              <a:latin typeface="+mn-lt"/>
            </a:endParaRPr>
          </a:p>
          <a:p>
            <a:pPr eaLnBrk="1" hangingPunct="1"/>
            <a:r>
              <a:rPr lang="sv-SE" altLang="sv-SE" sz="1200" dirty="0" smtClean="0">
                <a:latin typeface="+mn-lt"/>
              </a:rPr>
              <a:t>14  </a:t>
            </a:r>
            <a:r>
              <a:rPr lang="sv-SE" altLang="sv-SE" sz="1200" dirty="0">
                <a:latin typeface="+mn-lt"/>
              </a:rPr>
              <a:t>år  </a:t>
            </a:r>
            <a:r>
              <a:rPr lang="sv-SE" altLang="sv-SE" sz="1200" dirty="0" smtClean="0">
                <a:latin typeface="+mn-lt"/>
              </a:rPr>
              <a:t>11 mot 11</a:t>
            </a:r>
            <a:endParaRPr lang="sv-SE" altLang="sv-SE" sz="1200" dirty="0">
              <a:latin typeface="+mn-lt"/>
            </a:endParaRPr>
          </a:p>
          <a:p>
            <a:pPr eaLnBrk="1" hangingPunct="1"/>
            <a:endParaRPr lang="sv-SE" altLang="sv-SE" sz="1200" dirty="0">
              <a:latin typeface="+mn-lt"/>
            </a:endParaRPr>
          </a:p>
          <a:p>
            <a:pPr eaLnBrk="1" hangingPunct="1"/>
            <a:r>
              <a:rPr lang="sv-SE" altLang="sv-SE" sz="1200" dirty="0">
                <a:latin typeface="+mn-lt"/>
              </a:rPr>
              <a:t>13 </a:t>
            </a:r>
            <a:r>
              <a:rPr lang="sv-SE" altLang="sv-SE" sz="1200" dirty="0" smtClean="0">
                <a:latin typeface="+mn-lt"/>
              </a:rPr>
              <a:t> </a:t>
            </a:r>
            <a:r>
              <a:rPr lang="sv-SE" altLang="sv-SE" sz="1200" dirty="0">
                <a:latin typeface="+mn-lt"/>
              </a:rPr>
              <a:t>år  </a:t>
            </a:r>
            <a:r>
              <a:rPr lang="sv-SE" altLang="sv-SE" sz="1200" dirty="0" smtClean="0">
                <a:latin typeface="+mn-lt"/>
              </a:rPr>
              <a:t>Stor 9 mot 9</a:t>
            </a:r>
            <a:endParaRPr lang="sv-SE" altLang="sv-SE" sz="1200" dirty="0">
              <a:latin typeface="+mn-lt"/>
            </a:endParaRPr>
          </a:p>
          <a:p>
            <a:pPr eaLnBrk="1" hangingPunct="1"/>
            <a:r>
              <a:rPr lang="sv-SE" altLang="sv-SE" sz="1200" dirty="0" smtClean="0">
                <a:latin typeface="+mn-lt"/>
              </a:rPr>
              <a:t>12  </a:t>
            </a:r>
            <a:r>
              <a:rPr lang="sv-SE" altLang="sv-SE" sz="1200" dirty="0">
                <a:latin typeface="+mn-lt"/>
              </a:rPr>
              <a:t>år </a:t>
            </a:r>
            <a:r>
              <a:rPr lang="sv-SE" altLang="sv-SE" sz="1200" dirty="0" smtClean="0">
                <a:latin typeface="+mn-lt"/>
              </a:rPr>
              <a:t>Liten 9 mot 9</a:t>
            </a:r>
            <a:endParaRPr lang="sv-SE" altLang="sv-SE" sz="1200" dirty="0">
              <a:latin typeface="+mn-lt"/>
            </a:endParaRPr>
          </a:p>
          <a:p>
            <a:pPr eaLnBrk="1" hangingPunct="1"/>
            <a:endParaRPr lang="sv-SE" altLang="sv-SE" sz="1200" dirty="0">
              <a:latin typeface="+mn-lt"/>
            </a:endParaRPr>
          </a:p>
          <a:p>
            <a:pPr eaLnBrk="1" hangingPunct="1"/>
            <a:r>
              <a:rPr lang="sv-SE" altLang="sv-SE" sz="1200" dirty="0">
                <a:latin typeface="+mn-lt"/>
              </a:rPr>
              <a:t>11 år   </a:t>
            </a:r>
            <a:r>
              <a:rPr lang="sv-SE" altLang="sv-SE" sz="1200" dirty="0" smtClean="0">
                <a:latin typeface="+mn-lt"/>
              </a:rPr>
              <a:t>7 mot 7</a:t>
            </a:r>
            <a:endParaRPr lang="sv-SE" altLang="sv-SE" sz="1200" dirty="0">
              <a:latin typeface="+mn-lt"/>
            </a:endParaRPr>
          </a:p>
          <a:p>
            <a:pPr eaLnBrk="1" hangingPunct="1"/>
            <a:r>
              <a:rPr lang="sv-SE" altLang="sv-SE" sz="1200" dirty="0" smtClean="0">
                <a:latin typeface="+mn-lt"/>
              </a:rPr>
              <a:t>10 år   7 mot 7</a:t>
            </a:r>
          </a:p>
          <a:p>
            <a:pPr eaLnBrk="1" hangingPunct="1"/>
            <a:endParaRPr lang="sv-SE" altLang="sv-SE" sz="1200" dirty="0" smtClean="0">
              <a:latin typeface="+mn-lt"/>
            </a:endParaRPr>
          </a:p>
          <a:p>
            <a:pPr eaLnBrk="1" hangingPunct="1"/>
            <a:r>
              <a:rPr lang="sv-SE" altLang="sv-SE" sz="1200" dirty="0" smtClean="0">
                <a:latin typeface="+mn-lt"/>
              </a:rPr>
              <a:t>9 år     5 mot 5</a:t>
            </a:r>
          </a:p>
          <a:p>
            <a:pPr eaLnBrk="1" hangingPunct="1"/>
            <a:r>
              <a:rPr lang="sv-SE" altLang="sv-SE" sz="1200" dirty="0" smtClean="0">
                <a:latin typeface="+mn-lt"/>
              </a:rPr>
              <a:t>8 </a:t>
            </a:r>
            <a:r>
              <a:rPr lang="sv-SE" altLang="sv-SE" sz="1200" dirty="0">
                <a:latin typeface="+mn-lt"/>
              </a:rPr>
              <a:t>år     </a:t>
            </a:r>
            <a:r>
              <a:rPr lang="sv-SE" altLang="sv-SE" sz="1200" dirty="0" smtClean="0">
                <a:latin typeface="+mn-lt"/>
              </a:rPr>
              <a:t>5 mot 5</a:t>
            </a:r>
            <a:endParaRPr lang="sv-SE" altLang="sv-SE" sz="1200" dirty="0">
              <a:latin typeface="+mn-lt"/>
            </a:endParaRPr>
          </a:p>
          <a:p>
            <a:pPr eaLnBrk="1" hangingPunct="1"/>
            <a:endParaRPr lang="sv-SE" altLang="sv-SE" sz="1200" dirty="0">
              <a:latin typeface="+mn-lt"/>
            </a:endParaRPr>
          </a:p>
          <a:p>
            <a:pPr eaLnBrk="1" hangingPunct="1"/>
            <a:r>
              <a:rPr lang="sv-SE" altLang="sv-SE" sz="1200" dirty="0">
                <a:latin typeface="+mn-lt"/>
              </a:rPr>
              <a:t>7 år    </a:t>
            </a:r>
            <a:r>
              <a:rPr lang="sv-SE" altLang="sv-SE" sz="1200" dirty="0" smtClean="0">
                <a:latin typeface="+mn-lt"/>
              </a:rPr>
              <a:t>3 mot 3</a:t>
            </a:r>
          </a:p>
          <a:p>
            <a:pPr eaLnBrk="1" hangingPunct="1"/>
            <a:r>
              <a:rPr lang="sv-SE" altLang="sv-SE" sz="1200" dirty="0" smtClean="0">
                <a:latin typeface="+mn-lt"/>
              </a:rPr>
              <a:t>5-6 år F-leken </a:t>
            </a:r>
            <a:endParaRPr lang="sv-SE" altLang="sv-SE" sz="1200" dirty="0">
              <a:latin typeface="+mn-lt"/>
            </a:endParaRPr>
          </a:p>
        </p:txBody>
      </p:sp>
      <p:sp>
        <p:nvSpPr>
          <p:cNvPr id="13" name="Rektangel 12"/>
          <p:cNvSpPr/>
          <p:nvPr/>
        </p:nvSpPr>
        <p:spPr>
          <a:xfrm>
            <a:off x="5259084" y="2857274"/>
            <a:ext cx="1806388" cy="3231654"/>
          </a:xfrm>
          <a:prstGeom prst="rect">
            <a:avLst/>
          </a:prstGeom>
        </p:spPr>
        <p:txBody>
          <a:bodyPr wrap="square">
            <a:spAutoFit/>
          </a:bodyPr>
          <a:lstStyle/>
          <a:p>
            <a:r>
              <a:rPr lang="sv-SE" altLang="sv-SE" sz="1200" dirty="0" smtClean="0"/>
              <a:t>Gymnasiet</a:t>
            </a:r>
            <a:endParaRPr lang="sv-SE" altLang="sv-SE" sz="1200" dirty="0"/>
          </a:p>
          <a:p>
            <a:endParaRPr lang="sv-SE" altLang="sv-SE" sz="1200" dirty="0" smtClean="0"/>
          </a:p>
          <a:p>
            <a:r>
              <a:rPr lang="sv-SE" altLang="sv-SE" sz="1200" dirty="0" smtClean="0"/>
              <a:t>Högstadiet</a:t>
            </a:r>
            <a:endParaRPr lang="sv-SE" altLang="sv-SE" sz="1200" dirty="0"/>
          </a:p>
          <a:p>
            <a:r>
              <a:rPr lang="sv-SE" altLang="sv-SE" sz="1200" dirty="0" smtClean="0"/>
              <a:t>Högstadiet</a:t>
            </a:r>
          </a:p>
          <a:p>
            <a:r>
              <a:rPr lang="sv-SE" altLang="sv-SE" sz="1200" dirty="0" smtClean="0"/>
              <a:t>Högstadiet</a:t>
            </a:r>
            <a:endParaRPr lang="sv-SE" altLang="sv-SE" sz="1200" dirty="0"/>
          </a:p>
          <a:p>
            <a:endParaRPr lang="sv-SE" altLang="sv-SE" sz="1200" dirty="0" smtClean="0"/>
          </a:p>
          <a:p>
            <a:r>
              <a:rPr lang="sv-SE" altLang="sv-SE" sz="1200" dirty="0" smtClean="0"/>
              <a:t>Mellanstadiet</a:t>
            </a:r>
            <a:endParaRPr lang="sv-SE" altLang="sv-SE" sz="1200" dirty="0"/>
          </a:p>
          <a:p>
            <a:r>
              <a:rPr lang="sv-SE" altLang="sv-SE" sz="1200" dirty="0"/>
              <a:t>Mellanstadiet</a:t>
            </a:r>
          </a:p>
          <a:p>
            <a:endParaRPr lang="sv-SE" altLang="sv-SE" sz="1200" dirty="0"/>
          </a:p>
          <a:p>
            <a:r>
              <a:rPr lang="sv-SE" altLang="sv-SE" sz="1200" dirty="0" smtClean="0"/>
              <a:t>Mellanstadiet</a:t>
            </a:r>
            <a:endParaRPr lang="sv-SE" altLang="sv-SE" sz="1200" dirty="0"/>
          </a:p>
          <a:p>
            <a:r>
              <a:rPr lang="sv-SE" altLang="sv-SE" sz="1200" dirty="0" smtClean="0"/>
              <a:t>Lågstadiet</a:t>
            </a:r>
            <a:endParaRPr lang="sv-SE" altLang="sv-SE" sz="1200" dirty="0"/>
          </a:p>
          <a:p>
            <a:endParaRPr lang="sv-SE" altLang="sv-SE" sz="1200" dirty="0"/>
          </a:p>
          <a:p>
            <a:r>
              <a:rPr lang="sv-SE" altLang="sv-SE" sz="1200" dirty="0"/>
              <a:t>Lågstadiet</a:t>
            </a:r>
          </a:p>
          <a:p>
            <a:r>
              <a:rPr lang="sv-SE" altLang="sv-SE" sz="1200" dirty="0" smtClean="0"/>
              <a:t>Lågstadiet</a:t>
            </a:r>
            <a:endParaRPr lang="sv-SE" altLang="sv-SE" sz="1200" dirty="0"/>
          </a:p>
          <a:p>
            <a:endParaRPr lang="sv-SE" altLang="sv-SE" sz="1200" dirty="0"/>
          </a:p>
          <a:p>
            <a:r>
              <a:rPr lang="sv-SE" altLang="sv-SE" sz="1200" dirty="0" smtClean="0"/>
              <a:t>Förskoleklass</a:t>
            </a:r>
          </a:p>
          <a:p>
            <a:r>
              <a:rPr lang="sv-SE" altLang="sv-SE" sz="1200" dirty="0" smtClean="0"/>
              <a:t>Förskoleklass</a:t>
            </a:r>
            <a:endParaRPr lang="sv-SE" altLang="sv-SE" sz="1200" dirty="0"/>
          </a:p>
        </p:txBody>
      </p:sp>
      <p:sp>
        <p:nvSpPr>
          <p:cNvPr id="14" name="Höger klammerparentes 13"/>
          <p:cNvSpPr/>
          <p:nvPr/>
        </p:nvSpPr>
        <p:spPr>
          <a:xfrm>
            <a:off x="6473280" y="2460290"/>
            <a:ext cx="720725" cy="627063"/>
          </a:xfrm>
          <a:prstGeom prst="rightBrace">
            <a:avLst/>
          </a:prstGeom>
          <a:ln w="38100">
            <a:solidFill>
              <a:srgbClr val="FF5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15" name="textruta 22"/>
          <p:cNvSpPr txBox="1">
            <a:spLocks noChangeArrowheads="1"/>
          </p:cNvSpPr>
          <p:nvPr/>
        </p:nvSpPr>
        <p:spPr bwMode="auto">
          <a:xfrm>
            <a:off x="7465840" y="2588877"/>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a:t>Seniorsektionen</a:t>
            </a:r>
          </a:p>
        </p:txBody>
      </p:sp>
      <p:sp>
        <p:nvSpPr>
          <p:cNvPr id="16" name="Höger klammerparentes 15"/>
          <p:cNvSpPr/>
          <p:nvPr/>
        </p:nvSpPr>
        <p:spPr>
          <a:xfrm>
            <a:off x="6473280" y="3317432"/>
            <a:ext cx="857864" cy="3029763"/>
          </a:xfrm>
          <a:prstGeom prst="rightBrace">
            <a:avLst/>
          </a:prstGeom>
          <a:ln w="38100">
            <a:solidFill>
              <a:srgbClr val="FF5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17" name="textruta 15"/>
          <p:cNvSpPr txBox="1">
            <a:spLocks noChangeArrowheads="1"/>
          </p:cNvSpPr>
          <p:nvPr/>
        </p:nvSpPr>
        <p:spPr bwMode="auto">
          <a:xfrm>
            <a:off x="7465840" y="4647369"/>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dirty="0"/>
              <a:t>Ungdomssektionen</a:t>
            </a:r>
          </a:p>
        </p:txBody>
      </p:sp>
    </p:spTree>
    <p:extLst>
      <p:ext uri="{BB962C8B-B14F-4D97-AF65-F5344CB8AC3E}">
        <p14:creationId xmlns:p14="http://schemas.microsoft.com/office/powerpoint/2010/main" val="55948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226510" y="119134"/>
            <a:ext cx="3965490" cy="2340340"/>
          </a:xfrm>
          <a:prstGeom prst="rect">
            <a:avLst/>
          </a:prstGeom>
        </p:spPr>
      </p:pic>
      <p:sp>
        <p:nvSpPr>
          <p:cNvPr id="6" name="Rektangel 5"/>
          <p:cNvSpPr/>
          <p:nvPr/>
        </p:nvSpPr>
        <p:spPr>
          <a:xfrm>
            <a:off x="211995" y="807184"/>
            <a:ext cx="11697731" cy="5606663"/>
          </a:xfrm>
          <a:prstGeom prst="rect">
            <a:avLst/>
          </a:prstGeom>
        </p:spPr>
        <p:txBody>
          <a:bodyPr wrap="square">
            <a:spAutoFit/>
          </a:bodyPr>
          <a:lstStyle/>
          <a:p>
            <a:pPr fontAlgn="base">
              <a:lnSpc>
                <a:spcPts val="1950"/>
              </a:lnSpc>
              <a:spcBef>
                <a:spcPts val="750"/>
              </a:spcBef>
              <a:spcAft>
                <a:spcPts val="750"/>
              </a:spcAft>
            </a:pPr>
            <a:r>
              <a:rPr lang="sv-SE" sz="3200" kern="1800" cap="all"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VÄRDERINGAR OCH STÖDKRITERIER</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R="190500" fontAlgn="base">
              <a:lnSpc>
                <a:spcPts val="1275"/>
              </a:lnSpc>
              <a:spcBef>
                <a:spcPts val="375"/>
              </a:spcBef>
              <a:spcAft>
                <a:spcPts val="1500"/>
              </a:spcAft>
            </a:pPr>
            <a:r>
              <a:rPr lang="sv-SE"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Vid beslut om stöd för idrottsföreningar lägger Stiftelsen vikt vid följande kriterier.</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Ingen form av så kallad toppning ska ske i knattelag samt lag upp till och med tolv år. Med </a:t>
            </a:r>
            <a:r>
              <a:rPr lang="sv-SE" sz="1400" dirty="0" smtClean="0">
                <a:solidFill>
                  <a:srgbClr val="000000"/>
                </a:solidFill>
                <a:latin typeface="inherit"/>
                <a:ea typeface="Times New Roman" panose="02020603050405020304" pitchFamily="18" charset="0"/>
                <a:cs typeface="Helvetica" panose="020B0604020202020204" pitchFamily="34" charset="0"/>
              </a:rPr>
              <a:t/>
            </a:r>
            <a:br>
              <a:rPr lang="sv-SE" sz="1400" dirty="0" smtClean="0">
                <a:solidFill>
                  <a:srgbClr val="000000"/>
                </a:solidFill>
                <a:latin typeface="inherit"/>
                <a:ea typeface="Times New Roman" panose="02020603050405020304" pitchFamily="18" charset="0"/>
                <a:cs typeface="Helvetica" panose="020B0604020202020204" pitchFamily="34" charset="0"/>
              </a:rPr>
            </a:br>
            <a:r>
              <a:rPr lang="sv-SE" sz="1400" dirty="0" smtClean="0">
                <a:solidFill>
                  <a:srgbClr val="000000"/>
                </a:solidFill>
                <a:latin typeface="inherit"/>
                <a:ea typeface="Times New Roman" panose="02020603050405020304" pitchFamily="18" charset="0"/>
                <a:cs typeface="Helvetica" panose="020B0604020202020204" pitchFamily="34" charset="0"/>
              </a:rPr>
              <a:t>toppning </a:t>
            </a:r>
            <a:r>
              <a:rPr lang="sv-SE" sz="1400" dirty="0">
                <a:solidFill>
                  <a:srgbClr val="000000"/>
                </a:solidFill>
                <a:latin typeface="inherit"/>
                <a:ea typeface="Times New Roman" panose="02020603050405020304" pitchFamily="18" charset="0"/>
                <a:cs typeface="Helvetica" panose="020B0604020202020204" pitchFamily="34" charset="0"/>
              </a:rPr>
              <a:t>avses i detta fall att ge barn förtur till match- och cupspel baserat på kompetens. </a:t>
            </a:r>
            <a:r>
              <a:rPr lang="sv-SE" sz="1400" dirty="0" smtClean="0">
                <a:solidFill>
                  <a:srgbClr val="000000"/>
                </a:solidFill>
                <a:latin typeface="inherit"/>
                <a:ea typeface="Times New Roman" panose="02020603050405020304" pitchFamily="18" charset="0"/>
                <a:cs typeface="Helvetica" panose="020B0604020202020204" pitchFamily="34" charset="0"/>
              </a:rPr>
              <a:t/>
            </a:r>
            <a:br>
              <a:rPr lang="sv-SE" sz="1400" dirty="0" smtClean="0">
                <a:solidFill>
                  <a:srgbClr val="000000"/>
                </a:solidFill>
                <a:latin typeface="inherit"/>
                <a:ea typeface="Times New Roman" panose="02020603050405020304" pitchFamily="18" charset="0"/>
                <a:cs typeface="Helvetica" panose="020B0604020202020204" pitchFamily="34" charset="0"/>
              </a:rPr>
            </a:br>
            <a:r>
              <a:rPr lang="sv-SE" sz="1400" dirty="0" smtClean="0">
                <a:solidFill>
                  <a:srgbClr val="000000"/>
                </a:solidFill>
                <a:latin typeface="inherit"/>
                <a:ea typeface="Times New Roman" panose="02020603050405020304" pitchFamily="18" charset="0"/>
                <a:cs typeface="Helvetica" panose="020B0604020202020204" pitchFamily="34" charset="0"/>
              </a:rPr>
              <a:t>Deltagande </a:t>
            </a:r>
            <a:r>
              <a:rPr lang="sv-SE" sz="1400" dirty="0">
                <a:solidFill>
                  <a:srgbClr val="000000"/>
                </a:solidFill>
                <a:latin typeface="inherit"/>
                <a:ea typeface="Times New Roman" panose="02020603050405020304" pitchFamily="18" charset="0"/>
                <a:cs typeface="Helvetica" panose="020B0604020202020204" pitchFamily="34" charset="0"/>
              </a:rPr>
              <a:t>i matcher och cuper ska i denna ålder baseras på träningsflit och utifrån grundtanken </a:t>
            </a:r>
            <a:r>
              <a:rPr lang="sv-SE" sz="1400" dirty="0" smtClean="0">
                <a:solidFill>
                  <a:srgbClr val="000000"/>
                </a:solidFill>
                <a:latin typeface="inherit"/>
                <a:ea typeface="Times New Roman" panose="02020603050405020304" pitchFamily="18" charset="0"/>
                <a:cs typeface="Helvetica" panose="020B0604020202020204" pitchFamily="34" charset="0"/>
              </a:rPr>
              <a:t/>
            </a:r>
            <a:br>
              <a:rPr lang="sv-SE" sz="1400" dirty="0" smtClean="0">
                <a:solidFill>
                  <a:srgbClr val="000000"/>
                </a:solidFill>
                <a:latin typeface="inherit"/>
                <a:ea typeface="Times New Roman" panose="02020603050405020304" pitchFamily="18" charset="0"/>
                <a:cs typeface="Helvetica" panose="020B0604020202020204" pitchFamily="34" charset="0"/>
              </a:rPr>
            </a:br>
            <a:r>
              <a:rPr lang="sv-SE" sz="1400" dirty="0" smtClean="0">
                <a:solidFill>
                  <a:srgbClr val="000000"/>
                </a:solidFill>
                <a:latin typeface="inherit"/>
                <a:ea typeface="Times New Roman" panose="02020603050405020304" pitchFamily="18" charset="0"/>
                <a:cs typeface="Helvetica" panose="020B0604020202020204" pitchFamily="34" charset="0"/>
              </a:rPr>
              <a:t>att </a:t>
            </a:r>
            <a:r>
              <a:rPr lang="sv-SE" sz="1400" dirty="0">
                <a:solidFill>
                  <a:srgbClr val="000000"/>
                </a:solidFill>
                <a:latin typeface="inherit"/>
                <a:ea typeface="Times New Roman" panose="02020603050405020304" pitchFamily="18" charset="0"/>
                <a:cs typeface="Helvetica" panose="020B0604020202020204" pitchFamily="34" charset="0"/>
              </a:rPr>
              <a:t>alla ska vara med.</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I äldre åldersklasser kan uttagning baserat på träning och kompetens ske förutsatt att alla bedöms utifrån samma grund och aldrig döms bort på förhand.</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Föreningen ska aktivt arbeta för att behandla alla individer lika och ge dem förutsättningar och möjlighet att utvecklas utifrån den egna kompetensen.</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Ledare i föreningen ska uppträda som föredöme och ge ungdomarna en positiv utbildning</a:t>
            </a:r>
            <a:r>
              <a:rPr lang="sv-SE" sz="1400" dirty="0" smtClean="0">
                <a:solidFill>
                  <a:srgbClr val="000000"/>
                </a:solidFill>
                <a:latin typeface="inherit"/>
                <a:ea typeface="Times New Roman" panose="02020603050405020304" pitchFamily="18" charset="0"/>
                <a:cs typeface="Helvetica" panose="020B0604020202020204" pitchFamily="34" charset="0"/>
              </a:rPr>
              <a:t>.</a:t>
            </a: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smtClean="0">
                <a:solidFill>
                  <a:srgbClr val="000000"/>
                </a:solidFill>
                <a:latin typeface="inherit"/>
                <a:ea typeface="Times New Roman" panose="02020603050405020304" pitchFamily="18" charset="0"/>
                <a:cs typeface="Helvetica" panose="020B0604020202020204" pitchFamily="34" charset="0"/>
              </a:rPr>
              <a:t>Föräldrar </a:t>
            </a:r>
            <a:r>
              <a:rPr lang="sv-SE" sz="1400" dirty="0">
                <a:solidFill>
                  <a:srgbClr val="000000"/>
                </a:solidFill>
                <a:latin typeface="inherit"/>
                <a:ea typeface="Times New Roman" panose="02020603050405020304" pitchFamily="18" charset="0"/>
                <a:cs typeface="Helvetica" panose="020B0604020202020204" pitchFamily="34" charset="0"/>
              </a:rPr>
              <a:t>med barn i föreningen ska uppträda som föredöme i samband med träning och match.</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Spelare i föreningen ska uppträda sportsmannamässigt på och vid sidan av planen.</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Föreningen ska motarbeta all form av mobbning, sexism och rasism.</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Föreningen ska vara ansluten till Riksidrottsförbundets regler mot sexuella övergrepp.</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Ingen form av användande av otillåtna prestationshöjande medel ska förekomma inom föreningens lag.</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50"/>
              </a:lnSpc>
              <a:spcAft>
                <a:spcPts val="375"/>
              </a:spcAft>
              <a:buSzPts val="1000"/>
              <a:buFont typeface="Symbol" panose="05050102010706020507" pitchFamily="18" charset="2"/>
              <a:buChar char=""/>
              <a:tabLst>
                <a:tab pos="457200" algn="l"/>
              </a:tabLst>
            </a:pPr>
            <a:r>
              <a:rPr lang="sv-SE" sz="1400" dirty="0">
                <a:solidFill>
                  <a:srgbClr val="000000"/>
                </a:solidFill>
                <a:latin typeface="inherit"/>
                <a:ea typeface="Times New Roman" panose="02020603050405020304" pitchFamily="18" charset="0"/>
                <a:cs typeface="Helvetica" panose="020B0604020202020204" pitchFamily="34" charset="0"/>
              </a:rPr>
              <a:t>Föreningen ska ha en barn- och ungdomspolicy som årligen presenteras för föreningens ledare.</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R="190500" fontAlgn="base">
              <a:lnSpc>
                <a:spcPts val="1275"/>
              </a:lnSpc>
              <a:spcBef>
                <a:spcPts val="375"/>
              </a:spcBef>
              <a:spcAft>
                <a:spcPts val="1500"/>
              </a:spcAft>
            </a:pPr>
            <a:r>
              <a:rPr lang="sv-SE" sz="1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Vad </a:t>
            </a:r>
            <a:r>
              <a:rPr lang="sv-SE"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gäller stöd till idrottsföreningar men även till övriga verksamheter är det av stor vikt att verksamheten syftar till utbildning, men att verksamheten också är dynamisk och självgående och att Stiftelsens stöd innebär att ett mervärde ges i föreningen.</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R="190500" fontAlgn="base">
              <a:lnSpc>
                <a:spcPts val="1275"/>
              </a:lnSpc>
              <a:spcBef>
                <a:spcPts val="375"/>
              </a:spcBef>
              <a:spcAft>
                <a:spcPts val="1500"/>
              </a:spcAft>
            </a:pPr>
            <a:r>
              <a:rPr lang="sv-SE" sz="1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Stiftelsen har valt att avgränsa sitt stöd och lämnar i dagsläget endast stöd till idrottsföreningar som bedriver följande sporter; handboll, fotboll, bandy, basket samt innebandy.</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48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323" y="170307"/>
            <a:ext cx="10058400" cy="1609344"/>
          </a:xfrm>
        </p:spPr>
        <p:txBody>
          <a:bodyPr/>
          <a:lstStyle/>
          <a:p>
            <a:pPr marL="0" indent="0"/>
            <a:r>
              <a:rPr lang="sv-SE"/>
              <a:t>IK Kongahälla Värdegrund</a:t>
            </a:r>
            <a:endParaRPr lang="sv-SE" dirty="0"/>
          </a:p>
        </p:txBody>
      </p:sp>
      <p:sp>
        <p:nvSpPr>
          <p:cNvPr id="3" name="Platshållare för innehåll 2"/>
          <p:cNvSpPr>
            <a:spLocks noGrp="1"/>
          </p:cNvSpPr>
          <p:nvPr>
            <p:ph idx="1"/>
          </p:nvPr>
        </p:nvSpPr>
        <p:spPr>
          <a:xfrm>
            <a:off x="298323" y="1521338"/>
            <a:ext cx="11544300" cy="4050792"/>
          </a:xfrm>
        </p:spPr>
        <p:txBody>
          <a:bodyPr>
            <a:noAutofit/>
          </a:bodyPr>
          <a:lstStyle/>
          <a:p>
            <a:pPr marL="0" indent="0" algn="ctr">
              <a:buNone/>
            </a:pPr>
            <a:r>
              <a:rPr lang="sv-SE" sz="2800" b="1" dirty="0" smtClean="0"/>
              <a:t>Tolerans</a:t>
            </a:r>
            <a:r>
              <a:rPr lang="sv-SE" sz="2800" b="1" dirty="0"/>
              <a:t>, glädje och gemenskap</a:t>
            </a:r>
            <a:endParaRPr lang="sv-SE" sz="2800" dirty="0"/>
          </a:p>
          <a:p>
            <a:pPr marL="0" indent="0" algn="ctr">
              <a:buNone/>
            </a:pPr>
            <a:r>
              <a:rPr lang="sv-SE" sz="1600" dirty="0"/>
              <a:t/>
            </a:r>
            <a:br>
              <a:rPr lang="sv-SE" sz="1600" dirty="0"/>
            </a:br>
            <a:r>
              <a:rPr lang="sv-SE" sz="1600" dirty="0"/>
              <a:t>Vår Värdegrund "IKK-tanken" genomsyras av att alla människor i och runt föreningen känner tolerans, </a:t>
            </a:r>
            <a:r>
              <a:rPr lang="sv-SE" sz="1600" dirty="0" smtClean="0"/>
              <a:t/>
            </a:r>
            <a:br>
              <a:rPr lang="sv-SE" sz="1600" dirty="0" smtClean="0"/>
            </a:br>
            <a:r>
              <a:rPr lang="sv-SE" sz="1600" dirty="0" smtClean="0"/>
              <a:t>glädje </a:t>
            </a:r>
            <a:r>
              <a:rPr lang="sv-SE" sz="1600" dirty="0"/>
              <a:t>och gemenskap</a:t>
            </a:r>
            <a:r>
              <a:rPr lang="sv-SE" sz="1600" dirty="0" smtClean="0"/>
              <a:t>.</a:t>
            </a:r>
            <a:endParaRPr lang="sv-SE" sz="1600" dirty="0"/>
          </a:p>
          <a:p>
            <a:pPr marL="0" indent="0">
              <a:buNone/>
            </a:pPr>
            <a:r>
              <a:rPr lang="sv-SE" sz="1600" b="1" dirty="0"/>
              <a:t>Tolerans</a:t>
            </a:r>
            <a:r>
              <a:rPr lang="sv-SE" sz="1600" dirty="0"/>
              <a:t/>
            </a:r>
            <a:br>
              <a:rPr lang="sv-SE" sz="1600" dirty="0"/>
            </a:br>
            <a:r>
              <a:rPr lang="sv-SE" sz="1600" dirty="0"/>
              <a:t>Vi uppträder alltid med stil, vilket innebär att vi uppträder sportsligt mot alla människor vi stöter på i föreningslivet. Vi strävar efter att förstå och tolerera den enskilda individen. </a:t>
            </a:r>
            <a:br>
              <a:rPr lang="sv-SE" sz="1600" dirty="0"/>
            </a:br>
            <a:endParaRPr lang="sv-SE" sz="1600" dirty="0"/>
          </a:p>
          <a:p>
            <a:pPr marL="0" indent="0">
              <a:buNone/>
            </a:pPr>
            <a:r>
              <a:rPr lang="sv-SE" sz="1600" b="1" dirty="0"/>
              <a:t>Glädje</a:t>
            </a:r>
            <a:r>
              <a:rPr lang="sv-SE" sz="1600" dirty="0"/>
              <a:t/>
            </a:r>
            <a:br>
              <a:rPr lang="sv-SE" sz="1600" dirty="0"/>
            </a:br>
            <a:r>
              <a:rPr lang="sv-SE" sz="1600" dirty="0"/>
              <a:t>Genom att ha roligt och en positiv inställning, kommer vi utvecklas tillsammans och få fina upplevelser både på och utanför planen. </a:t>
            </a:r>
            <a:br>
              <a:rPr lang="sv-SE" sz="1600" dirty="0"/>
            </a:br>
            <a:endParaRPr lang="sv-SE" sz="1600" dirty="0"/>
          </a:p>
          <a:p>
            <a:pPr marL="0" indent="0">
              <a:buNone/>
            </a:pPr>
            <a:r>
              <a:rPr lang="sv-SE" sz="1600" b="1" dirty="0"/>
              <a:t>Gemenskap</a:t>
            </a:r>
            <a:r>
              <a:rPr lang="sv-SE" sz="1600" dirty="0"/>
              <a:t/>
            </a:r>
            <a:br>
              <a:rPr lang="sv-SE" sz="1600" dirty="0"/>
            </a:br>
            <a:r>
              <a:rPr lang="sv-SE" sz="1600" dirty="0"/>
              <a:t>Vi är alla kompisar och vårt intresse för fotbollen skapar klubbkänslan i IK Kongahälla. Tillsammans skapar vi en vi-känsla som ger oss självförtroendet att utvecklas.</a:t>
            </a:r>
          </a:p>
          <a:p>
            <a:pPr marL="0" indent="0">
              <a:buNone/>
            </a:pPr>
            <a:r>
              <a:rPr lang="sv-SE" sz="1600" dirty="0"/>
              <a:t> </a:t>
            </a:r>
          </a:p>
          <a:p>
            <a:pPr marL="0" indent="0">
              <a:buNone/>
            </a:pPr>
            <a:r>
              <a:rPr lang="sv-SE" sz="1600" dirty="0"/>
              <a:t>Föreningens medlemmar är aktivt medvetna om "IKK-tankens" betydelse och agerar ständigt efter den.  Detta leder till att vi får en bättre sammanhållning och en roligare tid tillsammans i vår fotbollsklubb.</a:t>
            </a:r>
          </a:p>
          <a:p>
            <a:endParaRPr lang="sv-SE" sz="105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79834"/>
            <a:ext cx="2305050" cy="1990725"/>
          </a:xfrm>
          <a:prstGeom prst="rect">
            <a:avLst/>
          </a:prstGeom>
        </p:spPr>
      </p:pic>
    </p:spTree>
    <p:extLst>
      <p:ext uri="{BB962C8B-B14F-4D97-AF65-F5344CB8AC3E}">
        <p14:creationId xmlns:p14="http://schemas.microsoft.com/office/powerpoint/2010/main" val="381742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b="1" u="sng" dirty="0" smtClean="0"/>
              <a:t>Barnfotboll</a:t>
            </a:r>
            <a:endParaRPr lang="sv-SE" b="1" u="sng" dirty="0"/>
          </a:p>
        </p:txBody>
      </p:sp>
      <p:sp>
        <p:nvSpPr>
          <p:cNvPr id="2" name="Content Placeholder 1"/>
          <p:cNvSpPr>
            <a:spLocks noGrp="1"/>
          </p:cNvSpPr>
          <p:nvPr>
            <p:ph idx="1"/>
          </p:nvPr>
        </p:nvSpPr>
        <p:spPr>
          <a:xfrm>
            <a:off x="451662" y="2340349"/>
            <a:ext cx="7133994" cy="724823"/>
          </a:xfrm>
        </p:spPr>
        <p:txBody>
          <a:bodyPr>
            <a:noAutofit/>
          </a:bodyPr>
          <a:lstStyle/>
          <a:p>
            <a:pPr marL="0" indent="0">
              <a:buNone/>
            </a:pPr>
            <a:r>
              <a:rPr lang="sv-SE" sz="2400" i="1" dirty="0" smtClean="0"/>
              <a:t>Svenska fotbollförbundets rekommendation: </a:t>
            </a:r>
          </a:p>
          <a:p>
            <a:pPr lvl="1"/>
            <a:endParaRPr lang="sv-SE" sz="2000" dirty="0" smtClean="0"/>
          </a:p>
          <a:p>
            <a:pPr marL="0" indent="0">
              <a:buNone/>
            </a:pPr>
            <a:endParaRPr lang="sv-SE" sz="2400" dirty="0" smtClean="0"/>
          </a:p>
        </p:txBody>
      </p:sp>
      <p:sp>
        <p:nvSpPr>
          <p:cNvPr id="3" name="Rectangle 2"/>
          <p:cNvSpPr/>
          <p:nvPr/>
        </p:nvSpPr>
        <p:spPr>
          <a:xfrm>
            <a:off x="437882" y="2737596"/>
            <a:ext cx="11410681" cy="3785652"/>
          </a:xfrm>
          <a:prstGeom prst="rect">
            <a:avLst/>
          </a:prstGeom>
          <a:ln>
            <a:solidFill>
              <a:schemeClr val="accent1"/>
            </a:solidFill>
          </a:ln>
        </p:spPr>
        <p:txBody>
          <a:bodyPr wrap="square">
            <a:spAutoFit/>
          </a:bodyPr>
          <a:lstStyle/>
          <a:p>
            <a:pPr marL="285750" indent="-285750" algn="just">
              <a:buFont typeface="Arial" panose="020B0604020202020204" pitchFamily="34" charset="0"/>
              <a:buChar char="•"/>
            </a:pPr>
            <a:r>
              <a:rPr lang="sv-SE" sz="2400" dirty="0"/>
              <a:t>I barnfotboll ska barnen leka, uppleva </a:t>
            </a:r>
            <a:r>
              <a:rPr lang="sv-SE" sz="2400" dirty="0" smtClean="0"/>
              <a:t>glädje och </a:t>
            </a:r>
            <a:r>
              <a:rPr lang="sv-SE" sz="2400" dirty="0"/>
              <a:t>lära sig träna </a:t>
            </a:r>
            <a:r>
              <a:rPr lang="sv-SE" sz="2400" dirty="0" smtClean="0"/>
              <a:t>fotboll</a:t>
            </a:r>
          </a:p>
          <a:p>
            <a:pPr marL="285750" indent="-285750" algn="just">
              <a:buFont typeface="Arial" panose="020B0604020202020204" pitchFamily="34" charset="0"/>
              <a:buChar char="•"/>
            </a:pPr>
            <a:endParaRPr lang="sv-SE" sz="2400" dirty="0" smtClean="0"/>
          </a:p>
          <a:p>
            <a:pPr marL="285750" indent="-285750" algn="just">
              <a:buFont typeface="Arial" panose="020B0604020202020204" pitchFamily="34" charset="0"/>
              <a:buChar char="•"/>
            </a:pPr>
            <a:r>
              <a:rPr lang="sv-SE" sz="2400" dirty="0" smtClean="0"/>
              <a:t>Det </a:t>
            </a:r>
            <a:r>
              <a:rPr lang="sv-SE" sz="2400" dirty="0"/>
              <a:t>är viktigt </a:t>
            </a:r>
            <a:r>
              <a:rPr lang="sv-SE" sz="2400" dirty="0" smtClean="0"/>
              <a:t>att alla </a:t>
            </a:r>
            <a:r>
              <a:rPr lang="sv-SE" sz="2400" dirty="0"/>
              <a:t>får delta lika mycket och prova på </a:t>
            </a:r>
            <a:r>
              <a:rPr lang="sv-SE" sz="2400" dirty="0" smtClean="0"/>
              <a:t>olika positioner </a:t>
            </a:r>
            <a:r>
              <a:rPr lang="sv-SE" sz="2400" dirty="0"/>
              <a:t>i </a:t>
            </a:r>
            <a:r>
              <a:rPr lang="sv-SE" sz="2400" dirty="0" smtClean="0"/>
              <a:t>laget</a:t>
            </a:r>
          </a:p>
          <a:p>
            <a:pPr marL="285750" indent="-285750" algn="just">
              <a:buFont typeface="Arial" panose="020B0604020202020204" pitchFamily="34" charset="0"/>
              <a:buChar char="•"/>
            </a:pPr>
            <a:endParaRPr lang="sv-SE" sz="2400" dirty="0"/>
          </a:p>
          <a:p>
            <a:pPr marL="285750" indent="-285750" algn="just">
              <a:buFont typeface="Arial" panose="020B0604020202020204" pitchFamily="34" charset="0"/>
              <a:buChar char="•"/>
            </a:pPr>
            <a:r>
              <a:rPr lang="sv-SE" sz="2400" dirty="0" smtClean="0"/>
              <a:t>Alla </a:t>
            </a:r>
            <a:r>
              <a:rPr lang="sv-SE" sz="2400" dirty="0"/>
              <a:t>barn ska ges </a:t>
            </a:r>
            <a:r>
              <a:rPr lang="sv-SE" sz="2400" dirty="0" smtClean="0"/>
              <a:t>bästa möjlighet </a:t>
            </a:r>
            <a:r>
              <a:rPr lang="sv-SE" sz="2400" dirty="0"/>
              <a:t>att utvecklas utifrån sina </a:t>
            </a:r>
            <a:r>
              <a:rPr lang="sv-SE" sz="2400" dirty="0" smtClean="0"/>
              <a:t>egna förutsättningar</a:t>
            </a:r>
          </a:p>
          <a:p>
            <a:pPr marL="285750" indent="-285750" algn="just">
              <a:buFont typeface="Arial" panose="020B0604020202020204" pitchFamily="34" charset="0"/>
              <a:buChar char="•"/>
            </a:pPr>
            <a:endParaRPr lang="sv-SE" sz="2400" dirty="0" smtClean="0"/>
          </a:p>
          <a:p>
            <a:pPr marL="285750" indent="-285750" algn="just">
              <a:buFont typeface="Arial" panose="020B0604020202020204" pitchFamily="34" charset="0"/>
              <a:buChar char="•"/>
            </a:pPr>
            <a:r>
              <a:rPr lang="sv-SE" sz="2400" dirty="0" smtClean="0"/>
              <a:t>Prestationen </a:t>
            </a:r>
            <a:r>
              <a:rPr lang="sv-SE" sz="2400" dirty="0"/>
              <a:t>ska styra </a:t>
            </a:r>
            <a:r>
              <a:rPr lang="sv-SE" sz="2400" dirty="0" smtClean="0"/>
              <a:t>verksamheten och </a:t>
            </a:r>
            <a:r>
              <a:rPr lang="sv-SE" sz="2400" dirty="0"/>
              <a:t>matchresultat ska spela en mycket </a:t>
            </a:r>
            <a:r>
              <a:rPr lang="sv-SE" sz="2400" dirty="0" smtClean="0"/>
              <a:t>underordnad roll</a:t>
            </a:r>
            <a:endParaRPr lang="sv-SE"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79834"/>
            <a:ext cx="2305050" cy="1990725"/>
          </a:xfrm>
          <a:prstGeom prst="rect">
            <a:avLst/>
          </a:prstGeom>
        </p:spPr>
      </p:pic>
    </p:spTree>
    <p:extLst>
      <p:ext uri="{BB962C8B-B14F-4D97-AF65-F5344CB8AC3E}">
        <p14:creationId xmlns:p14="http://schemas.microsoft.com/office/powerpoint/2010/main" val="9148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a:bodyPr>
          <a:lstStyle/>
          <a:p>
            <a:pPr marL="0" indent="0" algn="ctr">
              <a:buNone/>
            </a:pPr>
            <a:r>
              <a:rPr lang="sv-SE" sz="4400" dirty="0" smtClean="0"/>
              <a:t>Vision 2020</a:t>
            </a:r>
          </a:p>
          <a:p>
            <a:r>
              <a:rPr lang="sv-SE" dirty="0" smtClean="0"/>
              <a:t>Fortsätta hålla en stabil ekonomi och samtidigt expandera.</a:t>
            </a:r>
          </a:p>
          <a:p>
            <a:r>
              <a:rPr lang="sv-SE" dirty="0" smtClean="0"/>
              <a:t>Stärka vår status som den stora centrumföreningen och fortsätta vara klubben där barn från olika kulturer och nationer möts.</a:t>
            </a:r>
          </a:p>
          <a:p>
            <a:r>
              <a:rPr lang="sv-SE" dirty="0" smtClean="0"/>
              <a:t>Ej köpa oss framgång.</a:t>
            </a:r>
          </a:p>
          <a:p>
            <a:r>
              <a:rPr lang="sv-SE" dirty="0" smtClean="0"/>
              <a:t>Satsa på U-sektionen. Få fram fler Pontus Wernblom!</a:t>
            </a:r>
          </a:p>
          <a:p>
            <a:r>
              <a:rPr lang="sv-SE" dirty="0" smtClean="0"/>
              <a:t>Fokusera mer på fotbollen, klubbkänslan och utbildade ledare.</a:t>
            </a:r>
          </a:p>
          <a:p>
            <a:r>
              <a:rPr lang="sv-SE" dirty="0" smtClean="0"/>
              <a:t>Ett nytt IKK-område där ungdomssektion och seniorsektion möts.</a:t>
            </a:r>
          </a:p>
          <a:p>
            <a:pPr marL="0" indent="0">
              <a:buNone/>
            </a:pPr>
            <a:endParaRPr lang="sv-SE" dirty="0" smtClean="0">
              <a:latin typeface="Bookman Old Style" panose="02050604050505020204" pitchFamily="18"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Tree>
    <p:extLst>
      <p:ext uri="{BB962C8B-B14F-4D97-AF65-F5344CB8AC3E}">
        <p14:creationId xmlns:p14="http://schemas.microsoft.com/office/powerpoint/2010/main" val="1569224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8336" y="140589"/>
            <a:ext cx="10058400" cy="1609344"/>
          </a:xfrm>
        </p:spPr>
        <p:txBody>
          <a:bodyPr/>
          <a:lstStyle/>
          <a:p>
            <a:r>
              <a:rPr lang="en-US" dirty="0" err="1" smtClean="0"/>
              <a:t>Truppen</a:t>
            </a:r>
            <a:r>
              <a:rPr lang="en-US" dirty="0" smtClean="0"/>
              <a:t> IKK P06</a:t>
            </a:r>
            <a:endParaRPr lang="en-US" dirty="0"/>
          </a:p>
        </p:txBody>
      </p:sp>
      <p:sp>
        <p:nvSpPr>
          <p:cNvPr id="3" name="Platshållare för innehåll 2"/>
          <p:cNvSpPr>
            <a:spLocks noGrp="1"/>
          </p:cNvSpPr>
          <p:nvPr>
            <p:ph idx="1"/>
          </p:nvPr>
        </p:nvSpPr>
        <p:spPr>
          <a:xfrm>
            <a:off x="226885" y="1749933"/>
            <a:ext cx="10058400" cy="4050792"/>
          </a:xfrm>
        </p:spPr>
        <p:txBody>
          <a:bodyPr/>
          <a:lstStyle/>
          <a:p>
            <a:r>
              <a:rPr lang="en-US" dirty="0" smtClean="0"/>
              <a:t>Vi </a:t>
            </a:r>
            <a:r>
              <a:rPr lang="en-US" dirty="0" err="1" smtClean="0"/>
              <a:t>är</a:t>
            </a:r>
            <a:r>
              <a:rPr lang="en-US" dirty="0" smtClean="0"/>
              <a:t> </a:t>
            </a:r>
            <a:r>
              <a:rPr lang="en-US" dirty="0" err="1" smtClean="0"/>
              <a:t>för</a:t>
            </a:r>
            <a:r>
              <a:rPr lang="en-US" dirty="0" smtClean="0"/>
              <a:t> </a:t>
            </a:r>
            <a:r>
              <a:rPr lang="en-US" dirty="0" err="1" smtClean="0"/>
              <a:t>tillfället</a:t>
            </a:r>
            <a:r>
              <a:rPr lang="en-US" dirty="0" smtClean="0"/>
              <a:t> 32st </a:t>
            </a:r>
            <a:r>
              <a:rPr lang="en-US" dirty="0" err="1" smtClean="0"/>
              <a:t>spelare</a:t>
            </a:r>
            <a:r>
              <a:rPr lang="en-US" dirty="0" smtClean="0"/>
              <a:t> </a:t>
            </a:r>
            <a:r>
              <a:rPr lang="en-US" dirty="0" err="1" smtClean="0"/>
              <a:t>och</a:t>
            </a:r>
            <a:r>
              <a:rPr lang="en-US" dirty="0" smtClean="0"/>
              <a:t> 7st </a:t>
            </a:r>
            <a:r>
              <a:rPr lang="en-US" dirty="0" err="1" smtClean="0"/>
              <a:t>ledare</a:t>
            </a:r>
            <a:endParaRPr lang="en-US" dirty="0" smtClean="0"/>
          </a:p>
          <a:p>
            <a:r>
              <a:rPr lang="en-US" dirty="0" smtClean="0"/>
              <a:t>November </a:t>
            </a:r>
            <a:r>
              <a:rPr lang="mr-IN" dirty="0" smtClean="0"/>
              <a:t>–</a:t>
            </a:r>
            <a:r>
              <a:rPr lang="en-US" dirty="0" smtClean="0"/>
              <a:t> Mars </a:t>
            </a:r>
            <a:r>
              <a:rPr lang="en-US" dirty="0" err="1" smtClean="0"/>
              <a:t>har</a:t>
            </a:r>
            <a:r>
              <a:rPr lang="en-US" dirty="0" smtClean="0"/>
              <a:t> vi 18 </a:t>
            </a:r>
            <a:r>
              <a:rPr lang="en-US" dirty="0" err="1" smtClean="0"/>
              <a:t>spelare</a:t>
            </a:r>
            <a:r>
              <a:rPr lang="en-US" dirty="0" smtClean="0"/>
              <a:t> </a:t>
            </a:r>
            <a:r>
              <a:rPr lang="en-US" dirty="0" err="1" smtClean="0"/>
              <a:t>som</a:t>
            </a:r>
            <a:r>
              <a:rPr lang="en-US" dirty="0" smtClean="0"/>
              <a:t> ligger </a:t>
            </a:r>
            <a:r>
              <a:rPr lang="en-US" dirty="0" err="1" smtClean="0"/>
              <a:t>på</a:t>
            </a:r>
            <a:r>
              <a:rPr lang="en-US" dirty="0" smtClean="0"/>
              <a:t> </a:t>
            </a:r>
            <a:r>
              <a:rPr lang="en-US" dirty="0" err="1" smtClean="0"/>
              <a:t>mer</a:t>
            </a:r>
            <a:r>
              <a:rPr lang="en-US" dirty="0" smtClean="0"/>
              <a:t> </a:t>
            </a:r>
            <a:r>
              <a:rPr lang="en-US" dirty="0" err="1" smtClean="0"/>
              <a:t>än</a:t>
            </a:r>
            <a:r>
              <a:rPr lang="en-US" dirty="0" smtClean="0"/>
              <a:t> </a:t>
            </a:r>
            <a:br>
              <a:rPr lang="en-US" dirty="0" smtClean="0"/>
            </a:br>
            <a:r>
              <a:rPr lang="en-US" dirty="0" smtClean="0"/>
              <a:t>45% </a:t>
            </a:r>
            <a:r>
              <a:rPr lang="en-US" dirty="0" err="1" smtClean="0"/>
              <a:t>träningsnärvaro</a:t>
            </a:r>
            <a:r>
              <a:rPr lang="en-US" dirty="0" smtClean="0"/>
              <a:t> (</a:t>
            </a:r>
            <a:r>
              <a:rPr lang="en-US" dirty="0" err="1" smtClean="0"/>
              <a:t>totalt</a:t>
            </a:r>
            <a:r>
              <a:rPr lang="en-US" dirty="0" smtClean="0"/>
              <a:t> 29st </a:t>
            </a:r>
            <a:r>
              <a:rPr lang="en-US" dirty="0" err="1" smtClean="0"/>
              <a:t>träningar</a:t>
            </a:r>
            <a:r>
              <a:rPr lang="en-US" dirty="0" smtClean="0"/>
              <a:t>).  </a:t>
            </a:r>
          </a:p>
          <a:p>
            <a:r>
              <a:rPr lang="en-US" dirty="0" smtClean="0"/>
              <a:t>April </a:t>
            </a:r>
            <a:r>
              <a:rPr lang="mr-IN" dirty="0" smtClean="0"/>
              <a:t>–</a:t>
            </a:r>
            <a:r>
              <a:rPr lang="en-US" dirty="0" smtClean="0"/>
              <a:t> </a:t>
            </a:r>
            <a:r>
              <a:rPr lang="en-US" dirty="0" err="1" smtClean="0"/>
              <a:t>Oktober</a:t>
            </a:r>
            <a:r>
              <a:rPr lang="en-US" dirty="0" smtClean="0"/>
              <a:t> </a:t>
            </a:r>
            <a:r>
              <a:rPr lang="en-US" dirty="0" err="1" smtClean="0"/>
              <a:t>låg</a:t>
            </a:r>
            <a:r>
              <a:rPr lang="en-US" dirty="0" smtClean="0"/>
              <a:t> </a:t>
            </a:r>
            <a:r>
              <a:rPr lang="en-US" dirty="0" err="1" smtClean="0"/>
              <a:t>alla</a:t>
            </a:r>
            <a:r>
              <a:rPr lang="en-US" dirty="0" smtClean="0"/>
              <a:t> 32 </a:t>
            </a:r>
            <a:r>
              <a:rPr lang="en-US" dirty="0" err="1" smtClean="0"/>
              <a:t>spelare</a:t>
            </a:r>
            <a:r>
              <a:rPr lang="en-US" dirty="0" smtClean="0"/>
              <a:t> </a:t>
            </a:r>
            <a:r>
              <a:rPr lang="en-US" dirty="0" err="1" smtClean="0"/>
              <a:t>över</a:t>
            </a:r>
            <a:r>
              <a:rPr lang="en-US" dirty="0" smtClean="0"/>
              <a:t> 40% </a:t>
            </a:r>
            <a:r>
              <a:rPr lang="en-US" dirty="0" err="1" smtClean="0"/>
              <a:t>träningsnärvaro</a:t>
            </a:r>
            <a:r>
              <a:rPr lang="en-US" dirty="0" smtClean="0"/>
              <a:t> med </a:t>
            </a:r>
            <a:r>
              <a:rPr lang="en-US" dirty="0" err="1" smtClean="0"/>
              <a:t>många</a:t>
            </a:r>
            <a:r>
              <a:rPr lang="en-US" dirty="0" smtClean="0"/>
              <a:t> </a:t>
            </a:r>
            <a:r>
              <a:rPr lang="en-US" dirty="0" err="1" smtClean="0"/>
              <a:t>på</a:t>
            </a:r>
            <a:r>
              <a:rPr lang="en-US" dirty="0" smtClean="0"/>
              <a:t> </a:t>
            </a:r>
            <a:r>
              <a:rPr lang="en-US" dirty="0" err="1" smtClean="0"/>
              <a:t>höga</a:t>
            </a:r>
            <a:r>
              <a:rPr lang="en-US" dirty="0" smtClean="0"/>
              <a:t> 80-90% (</a:t>
            </a:r>
            <a:r>
              <a:rPr lang="en-US" dirty="0" err="1" smtClean="0"/>
              <a:t>totalt</a:t>
            </a:r>
            <a:r>
              <a:rPr lang="en-US" dirty="0" smtClean="0"/>
              <a:t> 44st </a:t>
            </a:r>
            <a:r>
              <a:rPr lang="en-US" dirty="0" err="1" smtClean="0"/>
              <a:t>träningar</a:t>
            </a:r>
            <a:r>
              <a:rPr lang="en-US" dirty="0" smtClean="0"/>
              <a:t>).</a:t>
            </a:r>
          </a:p>
          <a:p>
            <a:r>
              <a:rPr lang="en-US" dirty="0" smtClean="0"/>
              <a:t>Matcher </a:t>
            </a:r>
            <a:r>
              <a:rPr lang="en-US" dirty="0" err="1" smtClean="0"/>
              <a:t>är</a:t>
            </a:r>
            <a:r>
              <a:rPr lang="en-US" dirty="0" smtClean="0"/>
              <a:t> </a:t>
            </a:r>
            <a:r>
              <a:rPr lang="en-US" dirty="0" err="1" smtClean="0"/>
              <a:t>det</a:t>
            </a:r>
            <a:r>
              <a:rPr lang="en-US" dirty="0" smtClean="0"/>
              <a:t> </a:t>
            </a:r>
            <a:r>
              <a:rPr lang="en-US" dirty="0" err="1" smtClean="0"/>
              <a:t>större</a:t>
            </a:r>
            <a:r>
              <a:rPr lang="en-US" dirty="0" smtClean="0"/>
              <a:t> </a:t>
            </a:r>
            <a:r>
              <a:rPr lang="en-US" dirty="0" err="1" smtClean="0"/>
              <a:t>spridning</a:t>
            </a:r>
            <a:r>
              <a:rPr lang="en-US" dirty="0" smtClean="0"/>
              <a:t> </a:t>
            </a:r>
            <a:r>
              <a:rPr lang="en-US" dirty="0" err="1" smtClean="0"/>
              <a:t>på</a:t>
            </a:r>
            <a:r>
              <a:rPr lang="en-US" dirty="0" smtClean="0"/>
              <a:t>. </a:t>
            </a:r>
            <a:r>
              <a:rPr lang="en-US" dirty="0" err="1" smtClean="0"/>
              <a:t>Flera</a:t>
            </a:r>
            <a:r>
              <a:rPr lang="en-US" dirty="0" smtClean="0"/>
              <a:t> </a:t>
            </a:r>
            <a:r>
              <a:rPr lang="en-US" dirty="0" err="1" smtClean="0"/>
              <a:t>spelare</a:t>
            </a:r>
            <a:r>
              <a:rPr lang="en-US" dirty="0" smtClean="0"/>
              <a:t> </a:t>
            </a:r>
            <a:r>
              <a:rPr lang="en-US" dirty="0" err="1" smtClean="0"/>
              <a:t>som</a:t>
            </a:r>
            <a:r>
              <a:rPr lang="en-US" dirty="0" smtClean="0"/>
              <a:t> ligger under 20% </a:t>
            </a:r>
            <a:r>
              <a:rPr lang="en-US" dirty="0" err="1" smtClean="0"/>
              <a:t>närvaro</a:t>
            </a:r>
            <a:r>
              <a:rPr lang="en-US" dirty="0" smtClean="0"/>
              <a:t>.</a:t>
            </a:r>
          </a:p>
          <a:p>
            <a:r>
              <a:rPr lang="en-US" dirty="0" err="1" smtClean="0"/>
              <a:t>Matchuttagning</a:t>
            </a:r>
            <a:r>
              <a:rPr lang="en-US" dirty="0" smtClean="0"/>
              <a:t> </a:t>
            </a:r>
            <a:r>
              <a:rPr lang="en-US" dirty="0" err="1" smtClean="0"/>
              <a:t>sker</a:t>
            </a:r>
            <a:r>
              <a:rPr lang="en-US" dirty="0" smtClean="0"/>
              <a:t> </a:t>
            </a:r>
            <a:r>
              <a:rPr lang="en-US" dirty="0" err="1" smtClean="0"/>
              <a:t>inte</a:t>
            </a:r>
            <a:r>
              <a:rPr lang="en-US" dirty="0" smtClean="0"/>
              <a:t> </a:t>
            </a:r>
            <a:r>
              <a:rPr lang="en-US" dirty="0" err="1" smtClean="0"/>
              <a:t>på</a:t>
            </a:r>
            <a:r>
              <a:rPr lang="en-US" dirty="0" smtClean="0"/>
              <a:t> </a:t>
            </a:r>
            <a:r>
              <a:rPr lang="en-US" dirty="0" err="1" smtClean="0"/>
              <a:t>träningsstatistik</a:t>
            </a:r>
            <a:r>
              <a:rPr lang="en-US" dirty="0" smtClean="0"/>
              <a:t>. Men:</a:t>
            </a:r>
          </a:p>
          <a:p>
            <a:pPr lvl="1"/>
            <a:r>
              <a:rPr lang="en-US" dirty="0" smtClean="0">
                <a:solidFill>
                  <a:srgbClr val="00B050"/>
                </a:solidFill>
              </a:rPr>
              <a:t>De </a:t>
            </a:r>
            <a:r>
              <a:rPr lang="en-US" dirty="0" err="1" smtClean="0">
                <a:solidFill>
                  <a:srgbClr val="00B050"/>
                </a:solidFill>
              </a:rPr>
              <a:t>spelare</a:t>
            </a:r>
            <a:r>
              <a:rPr lang="en-US" dirty="0" smtClean="0">
                <a:solidFill>
                  <a:srgbClr val="00B050"/>
                </a:solidFill>
              </a:rPr>
              <a:t> </a:t>
            </a:r>
            <a:r>
              <a:rPr lang="en-US" dirty="0" err="1" smtClean="0">
                <a:solidFill>
                  <a:srgbClr val="00B050"/>
                </a:solidFill>
              </a:rPr>
              <a:t>som</a:t>
            </a:r>
            <a:r>
              <a:rPr lang="en-US" dirty="0" smtClean="0">
                <a:solidFill>
                  <a:srgbClr val="00B050"/>
                </a:solidFill>
              </a:rPr>
              <a:t> </a:t>
            </a:r>
            <a:r>
              <a:rPr lang="en-US" dirty="0" err="1" smtClean="0">
                <a:solidFill>
                  <a:srgbClr val="00B050"/>
                </a:solidFill>
              </a:rPr>
              <a:t>har</a:t>
            </a:r>
            <a:r>
              <a:rPr lang="en-US" dirty="0" smtClean="0">
                <a:solidFill>
                  <a:srgbClr val="00B050"/>
                </a:solidFill>
              </a:rPr>
              <a:t> </a:t>
            </a:r>
            <a:r>
              <a:rPr lang="en-US" dirty="0" err="1" smtClean="0">
                <a:solidFill>
                  <a:srgbClr val="00B050"/>
                </a:solidFill>
              </a:rPr>
              <a:t>tränat</a:t>
            </a:r>
            <a:r>
              <a:rPr lang="en-US" dirty="0" smtClean="0">
                <a:solidFill>
                  <a:srgbClr val="00B050"/>
                </a:solidFill>
              </a:rPr>
              <a:t> </a:t>
            </a:r>
            <a:r>
              <a:rPr lang="en-US" dirty="0" err="1" smtClean="0">
                <a:solidFill>
                  <a:srgbClr val="00B050"/>
                </a:solidFill>
              </a:rPr>
              <a:t>mest</a:t>
            </a:r>
            <a:r>
              <a:rPr lang="en-US" dirty="0" smtClean="0">
                <a:solidFill>
                  <a:srgbClr val="00B050"/>
                </a:solidFill>
              </a:rPr>
              <a:t> </a:t>
            </a:r>
            <a:r>
              <a:rPr lang="en-US" dirty="0" err="1" smtClean="0">
                <a:solidFill>
                  <a:srgbClr val="00B050"/>
                </a:solidFill>
              </a:rPr>
              <a:t>är</a:t>
            </a:r>
            <a:r>
              <a:rPr lang="en-US" dirty="0" smtClean="0">
                <a:solidFill>
                  <a:srgbClr val="00B050"/>
                </a:solidFill>
              </a:rPr>
              <a:t> </a:t>
            </a:r>
            <a:r>
              <a:rPr lang="en-US" dirty="0" err="1" smtClean="0">
                <a:solidFill>
                  <a:srgbClr val="00B050"/>
                </a:solidFill>
              </a:rPr>
              <a:t>även</a:t>
            </a:r>
            <a:r>
              <a:rPr lang="en-US" dirty="0" smtClean="0">
                <a:solidFill>
                  <a:srgbClr val="00B050"/>
                </a:solidFill>
              </a:rPr>
              <a:t> de </a:t>
            </a:r>
            <a:r>
              <a:rPr lang="en-US" dirty="0" err="1" smtClean="0">
                <a:solidFill>
                  <a:srgbClr val="00B050"/>
                </a:solidFill>
              </a:rPr>
              <a:t>som</a:t>
            </a:r>
            <a:r>
              <a:rPr lang="en-US" dirty="0" smtClean="0">
                <a:solidFill>
                  <a:srgbClr val="00B050"/>
                </a:solidFill>
              </a:rPr>
              <a:t> </a:t>
            </a:r>
            <a:r>
              <a:rPr lang="en-US" dirty="0" err="1" smtClean="0">
                <a:solidFill>
                  <a:srgbClr val="00B050"/>
                </a:solidFill>
              </a:rPr>
              <a:t>har</a:t>
            </a:r>
            <a:r>
              <a:rPr lang="en-US" dirty="0" smtClean="0">
                <a:solidFill>
                  <a:srgbClr val="00B050"/>
                </a:solidFill>
              </a:rPr>
              <a:t> </a:t>
            </a:r>
            <a:r>
              <a:rPr lang="en-US" dirty="0" err="1" smtClean="0">
                <a:solidFill>
                  <a:srgbClr val="00B050"/>
                </a:solidFill>
              </a:rPr>
              <a:t>spelat</a:t>
            </a:r>
            <a:r>
              <a:rPr lang="en-US" dirty="0" smtClean="0">
                <a:solidFill>
                  <a:srgbClr val="00B050"/>
                </a:solidFill>
              </a:rPr>
              <a:t> </a:t>
            </a:r>
            <a:r>
              <a:rPr lang="en-US" dirty="0" err="1" smtClean="0">
                <a:solidFill>
                  <a:srgbClr val="00B050"/>
                </a:solidFill>
              </a:rPr>
              <a:t>mest</a:t>
            </a:r>
            <a:endParaRPr lang="en-US" dirty="0">
              <a:solidFill>
                <a:srgbClr val="00B050"/>
              </a:solidFill>
            </a:endParaRPr>
          </a:p>
          <a:p>
            <a:pPr lvl="1"/>
            <a:endParaRPr lang="en-US" dirty="0" smtClean="0">
              <a:solidFill>
                <a:srgbClr val="FF0000"/>
              </a:solidFill>
            </a:endParaRPr>
          </a:p>
        </p:txBody>
      </p:sp>
      <p:sp>
        <p:nvSpPr>
          <p:cNvPr id="5" name="Rektangel 4"/>
          <p:cNvSpPr/>
          <p:nvPr/>
        </p:nvSpPr>
        <p:spPr>
          <a:xfrm>
            <a:off x="1872328" y="5385226"/>
            <a:ext cx="6767513" cy="830997"/>
          </a:xfrm>
          <a:prstGeom prst="rect">
            <a:avLst/>
          </a:prstGeom>
        </p:spPr>
        <p:txBody>
          <a:bodyPr wrap="square">
            <a:spAutoFit/>
          </a:bodyPr>
          <a:lstStyle/>
          <a:p>
            <a:r>
              <a:rPr lang="en-US" sz="2400" b="1" dirty="0">
                <a:solidFill>
                  <a:srgbClr val="FF0000"/>
                </a:solidFill>
              </a:rPr>
              <a:t>IKK P06 </a:t>
            </a:r>
            <a:r>
              <a:rPr lang="en-US" sz="2400" b="1" dirty="0" err="1">
                <a:solidFill>
                  <a:srgbClr val="FF0000"/>
                </a:solidFill>
              </a:rPr>
              <a:t>är</a:t>
            </a:r>
            <a:r>
              <a:rPr lang="en-US" sz="2400" b="1" dirty="0">
                <a:solidFill>
                  <a:srgbClr val="FF0000"/>
                </a:solidFill>
              </a:rPr>
              <a:t> nog </a:t>
            </a:r>
            <a:r>
              <a:rPr lang="en-US" sz="2400" b="1" dirty="0" err="1">
                <a:solidFill>
                  <a:srgbClr val="FF0000"/>
                </a:solidFill>
              </a:rPr>
              <a:t>det</a:t>
            </a:r>
            <a:r>
              <a:rPr lang="en-US" sz="2400" b="1" dirty="0">
                <a:solidFill>
                  <a:srgbClr val="FF0000"/>
                </a:solidFill>
              </a:rPr>
              <a:t> lag (</a:t>
            </a:r>
            <a:r>
              <a:rPr lang="en-US" sz="2400" b="1" dirty="0" err="1">
                <a:solidFill>
                  <a:srgbClr val="FF0000"/>
                </a:solidFill>
              </a:rPr>
              <a:t>genom</a:t>
            </a:r>
            <a:r>
              <a:rPr lang="en-US" sz="2400" b="1" dirty="0">
                <a:solidFill>
                  <a:srgbClr val="FF0000"/>
                </a:solidFill>
              </a:rPr>
              <a:t> </a:t>
            </a:r>
            <a:r>
              <a:rPr lang="en-US" sz="2400" b="1" dirty="0" err="1">
                <a:solidFill>
                  <a:srgbClr val="FF0000"/>
                </a:solidFill>
              </a:rPr>
              <a:t>tiderna</a:t>
            </a:r>
            <a:r>
              <a:rPr lang="en-US" sz="2400" b="1" dirty="0">
                <a:solidFill>
                  <a:srgbClr val="FF0000"/>
                </a:solidFill>
              </a:rPr>
              <a:t>) </a:t>
            </a:r>
            <a:r>
              <a:rPr lang="en-US" sz="2400" b="1" dirty="0" err="1">
                <a:solidFill>
                  <a:srgbClr val="FF0000"/>
                </a:solidFill>
              </a:rPr>
              <a:t>som</a:t>
            </a:r>
            <a:r>
              <a:rPr lang="en-US" sz="2400" b="1" dirty="0">
                <a:solidFill>
                  <a:srgbClr val="FF0000"/>
                </a:solidFill>
              </a:rPr>
              <a:t> </a:t>
            </a:r>
            <a:r>
              <a:rPr lang="en-US" sz="2400" b="1" dirty="0" err="1">
                <a:solidFill>
                  <a:srgbClr val="FF0000"/>
                </a:solidFill>
              </a:rPr>
              <a:t>spelat</a:t>
            </a:r>
            <a:r>
              <a:rPr lang="en-US" sz="2400" b="1" dirty="0">
                <a:solidFill>
                  <a:srgbClr val="FF0000"/>
                </a:solidFill>
              </a:rPr>
              <a:t> </a:t>
            </a:r>
            <a:r>
              <a:rPr lang="en-US" sz="2400" b="1" dirty="0" err="1">
                <a:solidFill>
                  <a:srgbClr val="FF0000"/>
                </a:solidFill>
              </a:rPr>
              <a:t>allra</a:t>
            </a:r>
            <a:r>
              <a:rPr lang="en-US" sz="2400" b="1" dirty="0">
                <a:solidFill>
                  <a:srgbClr val="FF0000"/>
                </a:solidFill>
              </a:rPr>
              <a:t> </a:t>
            </a:r>
            <a:r>
              <a:rPr lang="en-US" sz="2400" b="1" dirty="0" err="1" smtClean="0">
                <a:solidFill>
                  <a:srgbClr val="FF0000"/>
                </a:solidFill>
              </a:rPr>
              <a:t>flest</a:t>
            </a:r>
            <a:r>
              <a:rPr lang="en-US" sz="2400" b="1" dirty="0" smtClean="0">
                <a:solidFill>
                  <a:srgbClr val="FF0000"/>
                </a:solidFill>
              </a:rPr>
              <a:t> </a:t>
            </a:r>
            <a:r>
              <a:rPr lang="en-US" sz="2400" b="1" dirty="0">
                <a:solidFill>
                  <a:srgbClr val="FF0000"/>
                </a:solidFill>
              </a:rPr>
              <a:t>matcher!</a:t>
            </a:r>
          </a:p>
        </p:txBody>
      </p:sp>
      <p:pic>
        <p:nvPicPr>
          <p:cNvPr id="6" name="Bildobjekt 5"/>
          <p:cNvPicPr>
            <a:picLocks noChangeAspect="1"/>
          </p:cNvPicPr>
          <p:nvPr/>
        </p:nvPicPr>
        <p:blipFill>
          <a:blip r:embed="rId2"/>
          <a:stretch>
            <a:fillRect/>
          </a:stretch>
        </p:blipFill>
        <p:spPr>
          <a:xfrm>
            <a:off x="8380285" y="0"/>
            <a:ext cx="3810000" cy="2540000"/>
          </a:xfrm>
          <a:prstGeom prst="rect">
            <a:avLst/>
          </a:prstGeom>
        </p:spPr>
      </p:pic>
    </p:spTree>
    <p:extLst>
      <p:ext uri="{BB962C8B-B14F-4D97-AF65-F5344CB8AC3E}">
        <p14:creationId xmlns:p14="http://schemas.microsoft.com/office/powerpoint/2010/main" val="841433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9848" y="186118"/>
            <a:ext cx="10588752" cy="1609344"/>
          </a:xfrm>
        </p:spPr>
        <p:txBody>
          <a:bodyPr/>
          <a:lstStyle/>
          <a:p>
            <a:r>
              <a:rPr lang="en-US" dirty="0" err="1" smtClean="0"/>
              <a:t>Statistik</a:t>
            </a:r>
            <a:r>
              <a:rPr lang="en-US" dirty="0" smtClean="0"/>
              <a:t> </a:t>
            </a:r>
            <a:r>
              <a:rPr lang="mr-IN" dirty="0" smtClean="0"/>
              <a:t>–</a:t>
            </a:r>
            <a:r>
              <a:rPr lang="en-US" dirty="0" smtClean="0"/>
              <a:t> 1år (</a:t>
            </a:r>
            <a:r>
              <a:rPr lang="en-US" dirty="0" err="1" smtClean="0"/>
              <a:t>totalt</a:t>
            </a:r>
            <a:r>
              <a:rPr lang="en-US" dirty="0" smtClean="0"/>
              <a:t> 131 </a:t>
            </a:r>
            <a:r>
              <a:rPr lang="en-US" dirty="0" err="1" smtClean="0"/>
              <a:t>samlingar</a:t>
            </a:r>
            <a:r>
              <a:rPr lang="en-US" dirty="0" smtClean="0"/>
              <a:t>)</a:t>
            </a:r>
            <a:endParaRPr lang="en-US"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1795462"/>
            <a:ext cx="8437563" cy="5062538"/>
          </a:xfrm>
          <a:prstGeom prst="rect">
            <a:avLst/>
          </a:prstGeom>
        </p:spPr>
      </p:pic>
    </p:spTree>
    <p:extLst>
      <p:ext uri="{BB962C8B-B14F-4D97-AF65-F5344CB8AC3E}">
        <p14:creationId xmlns:p14="http://schemas.microsoft.com/office/powerpoint/2010/main" val="173098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5561" y="184594"/>
            <a:ext cx="10058400" cy="1609344"/>
          </a:xfrm>
        </p:spPr>
        <p:txBody>
          <a:bodyPr/>
          <a:lstStyle/>
          <a:p>
            <a:r>
              <a:rPr lang="en-US" dirty="0" smtClean="0"/>
              <a:t>All info </a:t>
            </a:r>
            <a:r>
              <a:rPr lang="en-US" dirty="0" err="1" smtClean="0"/>
              <a:t>finns</a:t>
            </a:r>
            <a:r>
              <a:rPr lang="en-US" dirty="0" smtClean="0"/>
              <a:t> </a:t>
            </a:r>
            <a:r>
              <a:rPr lang="en-US" dirty="0" err="1" smtClean="0"/>
              <a:t>på</a:t>
            </a:r>
            <a:r>
              <a:rPr lang="en-US" dirty="0" smtClean="0"/>
              <a:t> </a:t>
            </a:r>
            <a:r>
              <a:rPr lang="en-US" dirty="0" err="1" smtClean="0"/>
              <a:t>laget.se</a:t>
            </a:r>
            <a:r>
              <a:rPr lang="en-US" dirty="0" smtClean="0"/>
              <a:t>/ikkp06</a:t>
            </a:r>
            <a:endParaRPr lang="en-US" dirty="0"/>
          </a:p>
        </p:txBody>
      </p:sp>
      <p:pic>
        <p:nvPicPr>
          <p:cNvPr id="4" name="Platshållare för innehåll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776" b="15517"/>
          <a:stretch/>
        </p:blipFill>
        <p:spPr>
          <a:xfrm>
            <a:off x="400685" y="1475041"/>
            <a:ext cx="10886440" cy="5015037"/>
          </a:xfrm>
        </p:spPr>
      </p:pic>
    </p:spTree>
    <p:extLst>
      <p:ext uri="{BB962C8B-B14F-4D97-AF65-F5344CB8AC3E}">
        <p14:creationId xmlns:p14="http://schemas.microsoft.com/office/powerpoint/2010/main" val="790966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82976" y="1655243"/>
            <a:ext cx="11158011" cy="4050792"/>
          </a:xfrm>
        </p:spPr>
        <p:txBody>
          <a:bodyPr>
            <a:noAutofit/>
          </a:bodyPr>
          <a:lstStyle/>
          <a:p>
            <a:pPr lvl="0"/>
            <a:r>
              <a:rPr lang="en-US" dirty="0" smtClean="0"/>
              <a:t>IKK, IKK’s </a:t>
            </a:r>
            <a:r>
              <a:rPr lang="en-US" dirty="0" err="1" smtClean="0"/>
              <a:t>värdegrund</a:t>
            </a:r>
            <a:r>
              <a:rPr lang="en-US" dirty="0" smtClean="0"/>
              <a:t> </a:t>
            </a:r>
            <a:r>
              <a:rPr lang="en-US" dirty="0" err="1" smtClean="0"/>
              <a:t>och</a:t>
            </a:r>
            <a:r>
              <a:rPr lang="en-US" dirty="0" smtClean="0"/>
              <a:t> </a:t>
            </a:r>
            <a:r>
              <a:rPr lang="en-US" dirty="0" err="1" smtClean="0"/>
              <a:t>fotbollsförbundets</a:t>
            </a:r>
            <a:r>
              <a:rPr lang="en-US" dirty="0" smtClean="0"/>
              <a:t> </a:t>
            </a:r>
            <a:r>
              <a:rPr lang="en-US" dirty="0" err="1" smtClean="0"/>
              <a:t>rekommendationer</a:t>
            </a:r>
            <a:endParaRPr lang="en-US" dirty="0"/>
          </a:p>
          <a:p>
            <a:pPr lvl="0"/>
            <a:r>
              <a:rPr lang="en-US" dirty="0" err="1" smtClean="0"/>
              <a:t>Truppen</a:t>
            </a:r>
            <a:r>
              <a:rPr lang="en-US" dirty="0" smtClean="0"/>
              <a:t> </a:t>
            </a:r>
            <a:r>
              <a:rPr lang="en-US" dirty="0" err="1" smtClean="0"/>
              <a:t>samt</a:t>
            </a:r>
            <a:r>
              <a:rPr lang="en-US" dirty="0" smtClean="0"/>
              <a:t> </a:t>
            </a:r>
            <a:r>
              <a:rPr lang="en-US" dirty="0" err="1" smtClean="0"/>
              <a:t>genomgång</a:t>
            </a:r>
            <a:r>
              <a:rPr lang="en-US" dirty="0" smtClean="0"/>
              <a:t> </a:t>
            </a:r>
            <a:r>
              <a:rPr lang="en-US" dirty="0" err="1" smtClean="0"/>
              <a:t>av</a:t>
            </a:r>
            <a:r>
              <a:rPr lang="en-US" dirty="0" smtClean="0"/>
              <a:t> laget.se</a:t>
            </a:r>
          </a:p>
          <a:p>
            <a:pPr lvl="0"/>
            <a:r>
              <a:rPr lang="en-US" dirty="0" err="1" smtClean="0"/>
              <a:t>Anmälan</a:t>
            </a:r>
            <a:r>
              <a:rPr lang="en-US" dirty="0" smtClean="0"/>
              <a:t> till match – </a:t>
            </a:r>
            <a:r>
              <a:rPr lang="en-US" dirty="0" err="1" smtClean="0"/>
              <a:t>Uttagning</a:t>
            </a:r>
            <a:r>
              <a:rPr lang="en-US" dirty="0" smtClean="0"/>
              <a:t> till match</a:t>
            </a:r>
          </a:p>
          <a:p>
            <a:pPr lvl="0"/>
            <a:r>
              <a:rPr lang="en-US" dirty="0" err="1" smtClean="0"/>
              <a:t>Träningsupplägg</a:t>
            </a:r>
            <a:endParaRPr lang="en-US" dirty="0"/>
          </a:p>
          <a:p>
            <a:pPr lvl="0"/>
            <a:r>
              <a:rPr lang="en-US" dirty="0" err="1" smtClean="0"/>
              <a:t>Utvecklingssamtal</a:t>
            </a:r>
            <a:r>
              <a:rPr lang="en-US" dirty="0" smtClean="0"/>
              <a:t> med </a:t>
            </a:r>
            <a:r>
              <a:rPr lang="en-US" dirty="0" err="1" smtClean="0"/>
              <a:t>spelare</a:t>
            </a:r>
            <a:endParaRPr lang="en-US" dirty="0" smtClean="0"/>
          </a:p>
          <a:p>
            <a:r>
              <a:rPr lang="en-US" dirty="0" smtClean="0"/>
              <a:t>Instagram-</a:t>
            </a:r>
            <a:r>
              <a:rPr lang="en-US" dirty="0" err="1" smtClean="0"/>
              <a:t>konto</a:t>
            </a:r>
            <a:r>
              <a:rPr lang="en-US" dirty="0" smtClean="0"/>
              <a:t> </a:t>
            </a:r>
            <a:r>
              <a:rPr lang="en-US" dirty="0" err="1" smtClean="0"/>
              <a:t>samt</a:t>
            </a:r>
            <a:r>
              <a:rPr lang="en-US" dirty="0" smtClean="0"/>
              <a:t> </a:t>
            </a:r>
            <a:r>
              <a:rPr lang="en-US" dirty="0" err="1" smtClean="0"/>
              <a:t>foton</a:t>
            </a:r>
            <a:r>
              <a:rPr lang="en-US" dirty="0" smtClean="0"/>
              <a:t> </a:t>
            </a:r>
            <a:r>
              <a:rPr lang="en-US" dirty="0" err="1" smtClean="0"/>
              <a:t>på</a:t>
            </a:r>
            <a:r>
              <a:rPr lang="en-US" dirty="0" smtClean="0"/>
              <a:t> laget.se </a:t>
            </a:r>
            <a:endParaRPr lang="en-US" dirty="0"/>
          </a:p>
          <a:p>
            <a:pPr lvl="0"/>
            <a:r>
              <a:rPr lang="en-US" dirty="0" err="1" smtClean="0"/>
              <a:t>Föräldragrupp</a:t>
            </a:r>
            <a:endParaRPr lang="en-US" dirty="0" smtClean="0"/>
          </a:p>
          <a:p>
            <a:pPr lvl="0"/>
            <a:r>
              <a:rPr lang="en-US" dirty="0" err="1" smtClean="0"/>
              <a:t>Seriespel</a:t>
            </a:r>
            <a:endParaRPr lang="en-US" dirty="0" smtClean="0"/>
          </a:p>
          <a:p>
            <a:pPr lvl="0"/>
            <a:r>
              <a:rPr lang="en-US" dirty="0" err="1" smtClean="0"/>
              <a:t>Cuper</a:t>
            </a:r>
            <a:endParaRPr lang="en-US" dirty="0" smtClean="0"/>
          </a:p>
          <a:p>
            <a:pPr lvl="1"/>
            <a:r>
              <a:rPr lang="en-US" dirty="0" err="1" smtClean="0"/>
              <a:t>Gothia</a:t>
            </a:r>
            <a:r>
              <a:rPr lang="en-US" dirty="0" smtClean="0"/>
              <a:t> Cup</a:t>
            </a:r>
          </a:p>
          <a:p>
            <a:r>
              <a:rPr lang="en-US" dirty="0" err="1" smtClean="0"/>
              <a:t>Övriga</a:t>
            </a:r>
            <a:r>
              <a:rPr lang="en-US" dirty="0" smtClean="0"/>
              <a:t> </a:t>
            </a:r>
            <a:r>
              <a:rPr lang="en-US" dirty="0" err="1" smtClean="0"/>
              <a:t>aktiviteter</a:t>
            </a:r>
            <a:endParaRPr lang="en-US" dirty="0"/>
          </a:p>
          <a:p>
            <a:pPr lvl="0"/>
            <a:r>
              <a:rPr lang="en-US" dirty="0" err="1" smtClean="0"/>
              <a:t>Övriga</a:t>
            </a:r>
            <a:r>
              <a:rPr lang="en-US" dirty="0" smtClean="0"/>
              <a:t> </a:t>
            </a:r>
            <a:r>
              <a:rPr lang="en-US" dirty="0" err="1" smtClean="0"/>
              <a:t>frågor</a:t>
            </a:r>
            <a:endParaRPr lang="en-US" dirty="0" smtClean="0"/>
          </a:p>
          <a:p>
            <a:pPr lvl="0"/>
            <a:endParaRPr lang="en-US" dirty="0"/>
          </a:p>
          <a:p>
            <a:pPr lvl="0"/>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79834"/>
            <a:ext cx="2305050" cy="1990725"/>
          </a:xfrm>
          <a:prstGeom prst="rect">
            <a:avLst/>
          </a:prstGeom>
        </p:spPr>
      </p:pic>
    </p:spTree>
    <p:extLst>
      <p:ext uri="{BB962C8B-B14F-4D97-AF65-F5344CB8AC3E}">
        <p14:creationId xmlns:p14="http://schemas.microsoft.com/office/powerpoint/2010/main" val="828292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478871" cy="1609344"/>
          </a:xfrm>
        </p:spPr>
        <p:txBody>
          <a:bodyPr/>
          <a:lstStyle/>
          <a:p>
            <a:pPr lvl="0"/>
            <a:r>
              <a:rPr lang="en-US" dirty="0" err="1"/>
              <a:t>Anmälan</a:t>
            </a:r>
            <a:r>
              <a:rPr lang="en-US" dirty="0"/>
              <a:t> till match – </a:t>
            </a:r>
            <a:r>
              <a:rPr lang="en-US" dirty="0" err="1"/>
              <a:t>Uttagning</a:t>
            </a:r>
            <a:r>
              <a:rPr lang="en-US" dirty="0"/>
              <a:t> till match</a:t>
            </a:r>
          </a:p>
        </p:txBody>
      </p:sp>
      <p:sp>
        <p:nvSpPr>
          <p:cNvPr id="3" name="Content Placeholder 2"/>
          <p:cNvSpPr>
            <a:spLocks noGrp="1"/>
          </p:cNvSpPr>
          <p:nvPr>
            <p:ph idx="1"/>
          </p:nvPr>
        </p:nvSpPr>
        <p:spPr>
          <a:xfrm>
            <a:off x="0" y="1637314"/>
            <a:ext cx="10058400" cy="4050792"/>
          </a:xfrm>
        </p:spPr>
        <p:txBody>
          <a:bodyPr/>
          <a:lstStyle/>
          <a:p>
            <a:pPr lvl="0"/>
            <a:r>
              <a:rPr lang="en-US" dirty="0" err="1"/>
              <a:t>Alla</a:t>
            </a:r>
            <a:r>
              <a:rPr lang="en-US" dirty="0"/>
              <a:t> matcher (till </a:t>
            </a:r>
            <a:r>
              <a:rPr lang="en-US" dirty="0" err="1"/>
              <a:t>serien</a:t>
            </a:r>
            <a:r>
              <a:rPr lang="en-US" dirty="0"/>
              <a:t>) </a:t>
            </a:r>
            <a:r>
              <a:rPr lang="en-US" dirty="0" err="1"/>
              <a:t>kallas</a:t>
            </a:r>
            <a:r>
              <a:rPr lang="en-US" dirty="0"/>
              <a:t> </a:t>
            </a:r>
            <a:r>
              <a:rPr lang="en-US" dirty="0" err="1"/>
              <a:t>samtidigt</a:t>
            </a:r>
            <a:r>
              <a:rPr lang="en-US" dirty="0"/>
              <a:t> </a:t>
            </a:r>
            <a:r>
              <a:rPr lang="en-US" dirty="0" err="1"/>
              <a:t>och</a:t>
            </a:r>
            <a:r>
              <a:rPr lang="en-US" dirty="0"/>
              <a:t> </a:t>
            </a:r>
            <a:r>
              <a:rPr lang="en-US" dirty="0" err="1"/>
              <a:t>så</a:t>
            </a:r>
            <a:r>
              <a:rPr lang="en-US" dirty="0"/>
              <a:t> </a:t>
            </a:r>
            <a:r>
              <a:rPr lang="en-US" dirty="0" err="1"/>
              <a:t>tidigt</a:t>
            </a:r>
            <a:r>
              <a:rPr lang="en-US" dirty="0"/>
              <a:t> </a:t>
            </a:r>
            <a:r>
              <a:rPr lang="en-US" dirty="0" err="1"/>
              <a:t>det</a:t>
            </a:r>
            <a:r>
              <a:rPr lang="en-US" dirty="0"/>
              <a:t> </a:t>
            </a:r>
            <a:r>
              <a:rPr lang="en-US" dirty="0" err="1"/>
              <a:t>går</a:t>
            </a:r>
            <a:r>
              <a:rPr lang="en-US" dirty="0"/>
              <a:t>. </a:t>
            </a:r>
            <a:r>
              <a:rPr lang="en-US" dirty="0" err="1"/>
              <a:t>Cuper</a:t>
            </a:r>
            <a:r>
              <a:rPr lang="en-US" dirty="0"/>
              <a:t>, T-matcher </a:t>
            </a:r>
            <a:r>
              <a:rPr lang="en-US" dirty="0" err="1"/>
              <a:t>etc</a:t>
            </a:r>
            <a:r>
              <a:rPr lang="en-US" dirty="0"/>
              <a:t> </a:t>
            </a:r>
            <a:r>
              <a:rPr lang="en-US" dirty="0" err="1"/>
              <a:t>kallas</a:t>
            </a:r>
            <a:r>
              <a:rPr lang="en-US" dirty="0"/>
              <a:t> </a:t>
            </a:r>
            <a:r>
              <a:rPr lang="en-US" dirty="0" err="1" smtClean="0"/>
              <a:t>löpande</a:t>
            </a:r>
            <a:r>
              <a:rPr lang="en-US" dirty="0" smtClean="0"/>
              <a:t> </a:t>
            </a:r>
            <a:r>
              <a:rPr lang="en-US" dirty="0" err="1" smtClean="0"/>
              <a:t>så</a:t>
            </a:r>
            <a:r>
              <a:rPr lang="en-US" dirty="0" smtClean="0"/>
              <a:t> </a:t>
            </a:r>
            <a:r>
              <a:rPr lang="en-US" dirty="0" err="1" smtClean="0"/>
              <a:t>snart</a:t>
            </a:r>
            <a:r>
              <a:rPr lang="en-US" dirty="0" smtClean="0"/>
              <a:t> de </a:t>
            </a:r>
            <a:r>
              <a:rPr lang="en-US" dirty="0" err="1" smtClean="0"/>
              <a:t>är</a:t>
            </a:r>
            <a:r>
              <a:rPr lang="en-US" dirty="0" smtClean="0"/>
              <a:t> </a:t>
            </a:r>
            <a:r>
              <a:rPr lang="en-US" dirty="0" err="1" smtClean="0"/>
              <a:t>bestämda</a:t>
            </a:r>
            <a:r>
              <a:rPr lang="en-US" dirty="0" smtClean="0"/>
              <a:t>. </a:t>
            </a:r>
            <a:endParaRPr lang="en-US" dirty="0"/>
          </a:p>
          <a:p>
            <a:pPr lvl="0"/>
            <a:r>
              <a:rPr lang="en-US" dirty="0" err="1"/>
              <a:t>Kallelsen</a:t>
            </a:r>
            <a:r>
              <a:rPr lang="en-US" dirty="0"/>
              <a:t> </a:t>
            </a:r>
            <a:r>
              <a:rPr lang="en-US" dirty="0" err="1"/>
              <a:t>går</a:t>
            </a:r>
            <a:r>
              <a:rPr lang="en-US" dirty="0"/>
              <a:t> </a:t>
            </a:r>
            <a:r>
              <a:rPr lang="en-US" dirty="0" err="1"/>
              <a:t>ut</a:t>
            </a:r>
            <a:r>
              <a:rPr lang="en-US" dirty="0"/>
              <a:t> till </a:t>
            </a:r>
            <a:r>
              <a:rPr lang="en-US" dirty="0" err="1" smtClean="0"/>
              <a:t>alla</a:t>
            </a:r>
            <a:r>
              <a:rPr lang="en-US" dirty="0"/>
              <a:t> </a:t>
            </a:r>
            <a:r>
              <a:rPr lang="en-US" dirty="0" err="1" smtClean="0"/>
              <a:t>spelare</a:t>
            </a:r>
            <a:r>
              <a:rPr lang="en-US" dirty="0" smtClean="0"/>
              <a:t> – Man </a:t>
            </a:r>
            <a:r>
              <a:rPr lang="en-US" dirty="0" err="1" smtClean="0"/>
              <a:t>fyller</a:t>
            </a:r>
            <a:r>
              <a:rPr lang="en-US" dirty="0" smtClean="0"/>
              <a:t> i </a:t>
            </a:r>
            <a:r>
              <a:rPr lang="en-US" dirty="0" err="1" smtClean="0"/>
              <a:t>så</a:t>
            </a:r>
            <a:r>
              <a:rPr lang="en-US" dirty="0" smtClean="0"/>
              <a:t> </a:t>
            </a:r>
            <a:r>
              <a:rPr lang="en-US" dirty="0" err="1" smtClean="0"/>
              <a:t>många</a:t>
            </a:r>
            <a:r>
              <a:rPr lang="en-US" dirty="0" smtClean="0"/>
              <a:t> matcher man VILL </a:t>
            </a:r>
            <a:r>
              <a:rPr lang="en-US" dirty="0" err="1" smtClean="0"/>
              <a:t>spela</a:t>
            </a:r>
            <a:r>
              <a:rPr lang="en-US" dirty="0" smtClean="0"/>
              <a:t>. </a:t>
            </a:r>
          </a:p>
          <a:p>
            <a:pPr lvl="0"/>
            <a:r>
              <a:rPr lang="en-US" dirty="0" smtClean="0"/>
              <a:t>Deadline </a:t>
            </a:r>
            <a:r>
              <a:rPr lang="en-US" dirty="0" err="1" smtClean="0"/>
              <a:t>för</a:t>
            </a:r>
            <a:r>
              <a:rPr lang="en-US" dirty="0" smtClean="0"/>
              <a:t> </a:t>
            </a:r>
            <a:r>
              <a:rPr lang="en-US" dirty="0" err="1" smtClean="0"/>
              <a:t>att</a:t>
            </a:r>
            <a:r>
              <a:rPr lang="en-US" dirty="0" smtClean="0"/>
              <a:t> </a:t>
            </a:r>
            <a:r>
              <a:rPr lang="en-US" dirty="0" err="1" smtClean="0"/>
              <a:t>svara</a:t>
            </a:r>
            <a:r>
              <a:rPr lang="en-US" dirty="0" smtClean="0"/>
              <a:t> </a:t>
            </a:r>
            <a:r>
              <a:rPr lang="en-US" dirty="0" err="1" smtClean="0"/>
              <a:t>är</a:t>
            </a:r>
            <a:r>
              <a:rPr lang="en-US" dirty="0" smtClean="0"/>
              <a:t> 10 </a:t>
            </a:r>
            <a:r>
              <a:rPr lang="en-US" dirty="0" err="1" smtClean="0"/>
              <a:t>dagar</a:t>
            </a:r>
            <a:r>
              <a:rPr lang="en-US" dirty="0" smtClean="0"/>
              <a:t> </a:t>
            </a:r>
            <a:r>
              <a:rPr lang="en-US" dirty="0" err="1" smtClean="0"/>
              <a:t>innan</a:t>
            </a:r>
            <a:r>
              <a:rPr lang="en-US" dirty="0" smtClean="0"/>
              <a:t> match (</a:t>
            </a:r>
            <a:r>
              <a:rPr lang="en-US" dirty="0" err="1" smtClean="0"/>
              <a:t>så</a:t>
            </a:r>
            <a:r>
              <a:rPr lang="en-US" dirty="0" smtClean="0"/>
              <a:t> vi </a:t>
            </a:r>
            <a:r>
              <a:rPr lang="en-US" dirty="0" err="1" smtClean="0"/>
              <a:t>hinner</a:t>
            </a:r>
            <a:r>
              <a:rPr lang="en-US" dirty="0" smtClean="0"/>
              <a:t> </a:t>
            </a:r>
            <a:r>
              <a:rPr lang="en-US" dirty="0" err="1" smtClean="0"/>
              <a:t>komma</a:t>
            </a:r>
            <a:r>
              <a:rPr lang="en-US" dirty="0" smtClean="0"/>
              <a:t> </a:t>
            </a:r>
            <a:r>
              <a:rPr lang="en-US" dirty="0" err="1" smtClean="0"/>
              <a:t>ut</a:t>
            </a:r>
            <a:r>
              <a:rPr lang="en-US" dirty="0" smtClean="0"/>
              <a:t> med </a:t>
            </a:r>
            <a:r>
              <a:rPr lang="en-US" dirty="0" err="1" smtClean="0"/>
              <a:t>lagindelningen</a:t>
            </a:r>
            <a:r>
              <a:rPr lang="en-US" dirty="0" smtClean="0"/>
              <a:t> I god </a:t>
            </a:r>
            <a:r>
              <a:rPr lang="en-US" dirty="0" err="1" smtClean="0"/>
              <a:t>tid</a:t>
            </a:r>
            <a:r>
              <a:rPr lang="en-US" dirty="0" smtClean="0"/>
              <a:t>)</a:t>
            </a:r>
            <a:endParaRPr lang="en-US" dirty="0"/>
          </a:p>
          <a:p>
            <a:pPr lvl="0"/>
            <a:r>
              <a:rPr lang="en-US" dirty="0" err="1"/>
              <a:t>Medverkande</a:t>
            </a:r>
            <a:r>
              <a:rPr lang="en-US" dirty="0"/>
              <a:t> </a:t>
            </a:r>
            <a:r>
              <a:rPr lang="en-US" dirty="0" err="1"/>
              <a:t>spelare</a:t>
            </a:r>
            <a:r>
              <a:rPr lang="en-US" dirty="0"/>
              <a:t> </a:t>
            </a:r>
            <a:r>
              <a:rPr lang="en-US" dirty="0" err="1"/>
              <a:t>fördelas</a:t>
            </a:r>
            <a:r>
              <a:rPr lang="en-US" dirty="0"/>
              <a:t> </a:t>
            </a:r>
            <a:r>
              <a:rPr lang="en-US" dirty="0" err="1"/>
              <a:t>utifrån</a:t>
            </a:r>
            <a:r>
              <a:rPr lang="en-US" dirty="0"/>
              <a:t> </a:t>
            </a:r>
            <a:r>
              <a:rPr lang="en-US" dirty="0" err="1"/>
              <a:t>att</a:t>
            </a:r>
            <a:r>
              <a:rPr lang="en-US" dirty="0"/>
              <a:t> </a:t>
            </a:r>
            <a:r>
              <a:rPr lang="en-US" dirty="0" err="1"/>
              <a:t>alla</a:t>
            </a:r>
            <a:r>
              <a:rPr lang="en-US" dirty="0"/>
              <a:t> </a:t>
            </a:r>
            <a:r>
              <a:rPr lang="en-US" dirty="0" err="1"/>
              <a:t>skall</a:t>
            </a:r>
            <a:r>
              <a:rPr lang="en-US" dirty="0"/>
              <a:t> i </a:t>
            </a:r>
            <a:r>
              <a:rPr lang="en-US" dirty="0" err="1"/>
              <a:t>möjligaste</a:t>
            </a:r>
            <a:r>
              <a:rPr lang="en-US" dirty="0"/>
              <a:t> </a:t>
            </a:r>
            <a:r>
              <a:rPr lang="en-US" dirty="0" err="1"/>
              <a:t>mån</a:t>
            </a:r>
            <a:r>
              <a:rPr lang="en-US" dirty="0"/>
              <a:t> </a:t>
            </a:r>
            <a:r>
              <a:rPr lang="en-US" dirty="0" err="1"/>
              <a:t>spela</a:t>
            </a:r>
            <a:r>
              <a:rPr lang="en-US" dirty="0"/>
              <a:t> </a:t>
            </a:r>
            <a:r>
              <a:rPr lang="en-US" dirty="0" err="1"/>
              <a:t>lika</a:t>
            </a:r>
            <a:r>
              <a:rPr lang="en-US" dirty="0"/>
              <a:t> </a:t>
            </a:r>
            <a:r>
              <a:rPr lang="en-US" dirty="0" err="1"/>
              <a:t>mycket</a:t>
            </a:r>
            <a:r>
              <a:rPr lang="en-US" dirty="0"/>
              <a:t> (</a:t>
            </a:r>
            <a:r>
              <a:rPr lang="en-US" dirty="0" err="1"/>
              <a:t>oavsett</a:t>
            </a:r>
            <a:r>
              <a:rPr lang="en-US" dirty="0"/>
              <a:t> </a:t>
            </a:r>
            <a:r>
              <a:rPr lang="en-US" dirty="0" err="1"/>
              <a:t>träningsnärvaro</a:t>
            </a:r>
            <a:r>
              <a:rPr lang="en-US" dirty="0"/>
              <a:t>, </a:t>
            </a:r>
            <a:r>
              <a:rPr lang="en-US" dirty="0" err="1"/>
              <a:t>hur</a:t>
            </a:r>
            <a:r>
              <a:rPr lang="en-US" dirty="0"/>
              <a:t> </a:t>
            </a:r>
            <a:r>
              <a:rPr lang="en-US" dirty="0" err="1"/>
              <a:t>många</a:t>
            </a:r>
            <a:r>
              <a:rPr lang="en-US" dirty="0"/>
              <a:t> matcher man </a:t>
            </a:r>
            <a:r>
              <a:rPr lang="en-US" dirty="0" err="1"/>
              <a:t>anmält</a:t>
            </a:r>
            <a:r>
              <a:rPr lang="en-US" dirty="0"/>
              <a:t> sig till, </a:t>
            </a:r>
            <a:r>
              <a:rPr lang="en-US" dirty="0" err="1"/>
              <a:t>annat</a:t>
            </a:r>
            <a:r>
              <a:rPr lang="en-US" dirty="0" smtClean="0"/>
              <a:t>) </a:t>
            </a:r>
            <a:r>
              <a:rPr lang="en-US" dirty="0" err="1" smtClean="0"/>
              <a:t>samt</a:t>
            </a:r>
            <a:r>
              <a:rPr lang="en-US" dirty="0" smtClean="0"/>
              <a:t> </a:t>
            </a:r>
            <a:r>
              <a:rPr lang="en-US" dirty="0" err="1" smtClean="0"/>
              <a:t>att</a:t>
            </a:r>
            <a:r>
              <a:rPr lang="en-US" dirty="0" smtClean="0"/>
              <a:t> vi </a:t>
            </a:r>
            <a:r>
              <a:rPr lang="en-US" dirty="0" err="1" smtClean="0"/>
              <a:t>kan</a:t>
            </a:r>
            <a:r>
              <a:rPr lang="en-US" dirty="0" smtClean="0"/>
              <a:t> ta </a:t>
            </a:r>
            <a:r>
              <a:rPr lang="en-US" dirty="0" err="1" smtClean="0"/>
              <a:t>ut</a:t>
            </a:r>
            <a:r>
              <a:rPr lang="en-US" dirty="0" smtClean="0"/>
              <a:t> </a:t>
            </a:r>
            <a:r>
              <a:rPr lang="en-US" dirty="0" err="1" smtClean="0"/>
              <a:t>spelmässigt</a:t>
            </a:r>
            <a:r>
              <a:rPr lang="en-US" dirty="0" smtClean="0"/>
              <a:t> </a:t>
            </a:r>
            <a:r>
              <a:rPr lang="en-US" dirty="0" err="1" smtClean="0"/>
              <a:t>jämna</a:t>
            </a:r>
            <a:r>
              <a:rPr lang="en-US" dirty="0" smtClean="0"/>
              <a:t> lag. Vi </a:t>
            </a:r>
            <a:r>
              <a:rPr lang="en-US" dirty="0" err="1" smtClean="0"/>
              <a:t>försöker</a:t>
            </a:r>
            <a:r>
              <a:rPr lang="en-US" dirty="0" smtClean="0"/>
              <a:t> </a:t>
            </a:r>
            <a:r>
              <a:rPr lang="en-US" dirty="0" err="1" smtClean="0"/>
              <a:t>även</a:t>
            </a:r>
            <a:r>
              <a:rPr lang="en-US" dirty="0" smtClean="0"/>
              <a:t> ta </a:t>
            </a:r>
            <a:r>
              <a:rPr lang="en-US" dirty="0" err="1" smtClean="0"/>
              <a:t>ut</a:t>
            </a:r>
            <a:r>
              <a:rPr lang="en-US" dirty="0" smtClean="0"/>
              <a:t> </a:t>
            </a:r>
            <a:r>
              <a:rPr lang="en-US" dirty="0" err="1" smtClean="0"/>
              <a:t>så</a:t>
            </a:r>
            <a:r>
              <a:rPr lang="en-US" dirty="0" smtClean="0"/>
              <a:t> </a:t>
            </a:r>
            <a:r>
              <a:rPr lang="en-US" dirty="0" err="1" smtClean="0"/>
              <a:t>att</a:t>
            </a:r>
            <a:r>
              <a:rPr lang="en-US" dirty="0" smtClean="0"/>
              <a:t> </a:t>
            </a:r>
            <a:r>
              <a:rPr lang="en-US" dirty="0" err="1" smtClean="0"/>
              <a:t>alla</a:t>
            </a:r>
            <a:r>
              <a:rPr lang="en-US" dirty="0" smtClean="0"/>
              <a:t> </a:t>
            </a:r>
            <a:r>
              <a:rPr lang="en-US" dirty="0" err="1" smtClean="0"/>
              <a:t>får</a:t>
            </a:r>
            <a:r>
              <a:rPr lang="en-US" dirty="0" smtClean="0"/>
              <a:t> </a:t>
            </a:r>
            <a:r>
              <a:rPr lang="en-US" dirty="0" err="1" smtClean="0"/>
              <a:t>spela</a:t>
            </a:r>
            <a:r>
              <a:rPr lang="en-US" dirty="0" smtClean="0"/>
              <a:t> med </a:t>
            </a:r>
            <a:r>
              <a:rPr lang="en-US" dirty="0" err="1" smtClean="0"/>
              <a:t>alla</a:t>
            </a:r>
            <a:r>
              <a:rPr lang="en-US" dirty="0" smtClean="0"/>
              <a:t> (sett </a:t>
            </a:r>
            <a:r>
              <a:rPr lang="en-US" dirty="0" err="1" smtClean="0"/>
              <a:t>över</a:t>
            </a:r>
            <a:r>
              <a:rPr lang="en-US" dirty="0" smtClean="0"/>
              <a:t> </a:t>
            </a:r>
            <a:r>
              <a:rPr lang="en-US" dirty="0" err="1" smtClean="0"/>
              <a:t>tid</a:t>
            </a:r>
            <a:r>
              <a:rPr lang="en-US" dirty="0" smtClean="0"/>
              <a:t>) </a:t>
            </a:r>
            <a:endParaRPr lang="en-US" dirty="0"/>
          </a:p>
          <a:p>
            <a:pPr lvl="0"/>
            <a:r>
              <a:rPr lang="en-US" dirty="0"/>
              <a:t>Vi tar </a:t>
            </a:r>
            <a:r>
              <a:rPr lang="en-US" dirty="0" err="1"/>
              <a:t>ut</a:t>
            </a:r>
            <a:r>
              <a:rPr lang="en-US" dirty="0"/>
              <a:t> </a:t>
            </a:r>
            <a:r>
              <a:rPr lang="en-US" dirty="0" smtClean="0"/>
              <a:t>max 10st </a:t>
            </a:r>
            <a:r>
              <a:rPr lang="en-US" dirty="0" err="1"/>
              <a:t>spelare</a:t>
            </a:r>
            <a:r>
              <a:rPr lang="en-US" dirty="0"/>
              <a:t> per </a:t>
            </a:r>
            <a:r>
              <a:rPr lang="en-US" dirty="0" smtClean="0"/>
              <a:t>lag </a:t>
            </a:r>
            <a:r>
              <a:rPr lang="en-US" dirty="0" err="1" smtClean="0"/>
              <a:t>och</a:t>
            </a:r>
            <a:r>
              <a:rPr lang="en-US" dirty="0" smtClean="0"/>
              <a:t> </a:t>
            </a:r>
            <a:r>
              <a:rPr lang="en-US" dirty="0" err="1" smtClean="0"/>
              <a:t>seriematch</a:t>
            </a:r>
            <a:r>
              <a:rPr lang="en-US" dirty="0"/>
              <a:t>, </a:t>
            </a:r>
            <a:r>
              <a:rPr lang="en-US" dirty="0" err="1" smtClean="0"/>
              <a:t>och</a:t>
            </a:r>
            <a:r>
              <a:rPr lang="en-US" dirty="0" smtClean="0"/>
              <a:t> max 12st </a:t>
            </a:r>
            <a:r>
              <a:rPr lang="en-US" dirty="0" err="1"/>
              <a:t>spelare</a:t>
            </a:r>
            <a:r>
              <a:rPr lang="en-US" dirty="0"/>
              <a:t> </a:t>
            </a:r>
            <a:r>
              <a:rPr lang="en-US" dirty="0" smtClean="0"/>
              <a:t>per lag </a:t>
            </a:r>
            <a:r>
              <a:rPr lang="en-US" dirty="0" err="1" smtClean="0"/>
              <a:t>och</a:t>
            </a:r>
            <a:r>
              <a:rPr lang="en-US" dirty="0" smtClean="0"/>
              <a:t> </a:t>
            </a:r>
            <a:r>
              <a:rPr lang="en-US" dirty="0" err="1"/>
              <a:t>cupmatch</a:t>
            </a:r>
            <a:r>
              <a:rPr lang="en-US" dirty="0"/>
              <a:t> </a:t>
            </a:r>
            <a:r>
              <a:rPr lang="en-US" dirty="0" smtClean="0"/>
              <a:t>(</a:t>
            </a:r>
            <a:r>
              <a:rPr lang="en-US" dirty="0" err="1" smtClean="0"/>
              <a:t>Gothia</a:t>
            </a:r>
            <a:r>
              <a:rPr lang="en-US" dirty="0" smtClean="0"/>
              <a:t> Cup </a:t>
            </a:r>
            <a:r>
              <a:rPr lang="en-US" dirty="0" err="1" smtClean="0"/>
              <a:t>är</a:t>
            </a:r>
            <a:r>
              <a:rPr lang="en-US" dirty="0" smtClean="0"/>
              <a:t> </a:t>
            </a:r>
            <a:r>
              <a:rPr lang="en-US" dirty="0" err="1" smtClean="0"/>
              <a:t>ett</a:t>
            </a:r>
            <a:r>
              <a:rPr lang="en-US" dirty="0" smtClean="0"/>
              <a:t> </a:t>
            </a:r>
            <a:r>
              <a:rPr lang="en-US" dirty="0" err="1" smtClean="0"/>
              <a:t>undantag</a:t>
            </a:r>
            <a:r>
              <a:rPr lang="en-US" dirty="0" smtClean="0"/>
              <a:t>)</a:t>
            </a:r>
            <a:endParaRPr lang="en-US" dirty="0"/>
          </a:p>
          <a:p>
            <a:endParaRPr lang="en-US" dirty="0"/>
          </a:p>
        </p:txBody>
      </p:sp>
      <p:sp>
        <p:nvSpPr>
          <p:cNvPr id="4" name="textruta 3"/>
          <p:cNvSpPr txBox="1"/>
          <p:nvPr/>
        </p:nvSpPr>
        <p:spPr>
          <a:xfrm>
            <a:off x="985837" y="5688106"/>
            <a:ext cx="9672637" cy="830997"/>
          </a:xfrm>
          <a:prstGeom prst="rect">
            <a:avLst/>
          </a:prstGeom>
          <a:noFill/>
        </p:spPr>
        <p:txBody>
          <a:bodyPr wrap="square" rtlCol="0">
            <a:spAutoFit/>
          </a:bodyPr>
          <a:lstStyle/>
          <a:p>
            <a:pPr marL="342900" indent="-342900">
              <a:buFont typeface="Arial" charset="0"/>
              <a:buChar char="•"/>
            </a:pPr>
            <a:r>
              <a:rPr lang="en-US" sz="2400" dirty="0" err="1" smtClean="0">
                <a:solidFill>
                  <a:srgbClr val="FF0000"/>
                </a:solidFill>
              </a:rPr>
              <a:t>Viktigt</a:t>
            </a:r>
            <a:r>
              <a:rPr lang="en-US" sz="2400" dirty="0" smtClean="0">
                <a:solidFill>
                  <a:srgbClr val="FF0000"/>
                </a:solidFill>
              </a:rPr>
              <a:t> </a:t>
            </a:r>
            <a:r>
              <a:rPr lang="en-US" sz="2400" dirty="0" err="1" smtClean="0">
                <a:solidFill>
                  <a:srgbClr val="FF0000"/>
                </a:solidFill>
              </a:rPr>
              <a:t>att</a:t>
            </a:r>
            <a:r>
              <a:rPr lang="en-US" sz="2400" dirty="0" smtClean="0">
                <a:solidFill>
                  <a:srgbClr val="FF0000"/>
                </a:solidFill>
              </a:rPr>
              <a:t> </a:t>
            </a:r>
            <a:r>
              <a:rPr lang="en-US" sz="2400" dirty="0" err="1" smtClean="0">
                <a:solidFill>
                  <a:srgbClr val="FF0000"/>
                </a:solidFill>
              </a:rPr>
              <a:t>svara</a:t>
            </a:r>
            <a:r>
              <a:rPr lang="en-US" sz="2400" dirty="0" smtClean="0">
                <a:solidFill>
                  <a:srgbClr val="FF0000"/>
                </a:solidFill>
              </a:rPr>
              <a:t> </a:t>
            </a:r>
            <a:r>
              <a:rPr lang="en-US" sz="2400" dirty="0" err="1" smtClean="0">
                <a:solidFill>
                  <a:srgbClr val="FF0000"/>
                </a:solidFill>
              </a:rPr>
              <a:t>på</a:t>
            </a:r>
            <a:r>
              <a:rPr lang="en-US" sz="2400" dirty="0" smtClean="0">
                <a:solidFill>
                  <a:srgbClr val="FF0000"/>
                </a:solidFill>
              </a:rPr>
              <a:t> </a:t>
            </a:r>
            <a:r>
              <a:rPr lang="en-US" sz="2400" dirty="0" err="1" smtClean="0">
                <a:solidFill>
                  <a:srgbClr val="FF0000"/>
                </a:solidFill>
              </a:rPr>
              <a:t>kallelser</a:t>
            </a:r>
            <a:r>
              <a:rPr lang="en-US" sz="2400" dirty="0" smtClean="0">
                <a:solidFill>
                  <a:srgbClr val="FF0000"/>
                </a:solidFill>
              </a:rPr>
              <a:t>! </a:t>
            </a:r>
            <a:r>
              <a:rPr lang="en-US" sz="2400" dirty="0" err="1" smtClean="0">
                <a:solidFill>
                  <a:srgbClr val="FF0000"/>
                </a:solidFill>
              </a:rPr>
              <a:t>Varse</a:t>
            </a:r>
            <a:r>
              <a:rPr lang="en-US" sz="2400" dirty="0" smtClean="0">
                <a:solidFill>
                  <a:srgbClr val="FF0000"/>
                </a:solidFill>
              </a:rPr>
              <a:t> om man </a:t>
            </a:r>
            <a:r>
              <a:rPr lang="en-US" sz="2400" dirty="0" err="1" smtClean="0">
                <a:solidFill>
                  <a:srgbClr val="FF0000"/>
                </a:solidFill>
              </a:rPr>
              <a:t>kan</a:t>
            </a:r>
            <a:r>
              <a:rPr lang="en-US" sz="2400" dirty="0" smtClean="0">
                <a:solidFill>
                  <a:srgbClr val="FF0000"/>
                </a:solidFill>
              </a:rPr>
              <a:t> </a:t>
            </a:r>
            <a:r>
              <a:rPr lang="en-US" sz="2400" dirty="0" err="1" smtClean="0">
                <a:solidFill>
                  <a:srgbClr val="FF0000"/>
                </a:solidFill>
              </a:rPr>
              <a:t>eller</a:t>
            </a:r>
            <a:r>
              <a:rPr lang="en-US" sz="2400" dirty="0" smtClean="0">
                <a:solidFill>
                  <a:srgbClr val="FF0000"/>
                </a:solidFill>
              </a:rPr>
              <a:t> </a:t>
            </a:r>
            <a:r>
              <a:rPr lang="en-US" sz="2400" dirty="0" err="1" smtClean="0">
                <a:solidFill>
                  <a:srgbClr val="FF0000"/>
                </a:solidFill>
              </a:rPr>
              <a:t>inte</a:t>
            </a:r>
            <a:r>
              <a:rPr lang="en-US" sz="2400" dirty="0" smtClean="0">
                <a:solidFill>
                  <a:srgbClr val="FF0000"/>
                </a:solidFill>
              </a:rPr>
              <a:t>.</a:t>
            </a:r>
          </a:p>
          <a:p>
            <a:pPr marL="342900" indent="-342900">
              <a:buFont typeface="Arial" charset="0"/>
              <a:buChar char="•"/>
            </a:pPr>
            <a:r>
              <a:rPr lang="en-US" sz="2400" dirty="0" err="1" smtClean="0">
                <a:solidFill>
                  <a:srgbClr val="FF0000"/>
                </a:solidFill>
              </a:rPr>
              <a:t>Viktigt</a:t>
            </a:r>
            <a:r>
              <a:rPr lang="en-US" sz="2400" dirty="0" smtClean="0">
                <a:solidFill>
                  <a:srgbClr val="FF0000"/>
                </a:solidFill>
              </a:rPr>
              <a:t> </a:t>
            </a:r>
            <a:r>
              <a:rPr lang="en-US" sz="2400" dirty="0" err="1" smtClean="0">
                <a:solidFill>
                  <a:srgbClr val="FF0000"/>
                </a:solidFill>
              </a:rPr>
              <a:t>att</a:t>
            </a:r>
            <a:r>
              <a:rPr lang="en-US" sz="2400" dirty="0" smtClean="0">
                <a:solidFill>
                  <a:srgbClr val="FF0000"/>
                </a:solidFill>
              </a:rPr>
              <a:t> </a:t>
            </a:r>
            <a:r>
              <a:rPr lang="en-US" sz="2400" dirty="0" err="1" smtClean="0">
                <a:solidFill>
                  <a:srgbClr val="FF0000"/>
                </a:solidFill>
              </a:rPr>
              <a:t>meddela</a:t>
            </a:r>
            <a:r>
              <a:rPr lang="en-US" sz="2400" dirty="0" smtClean="0">
                <a:solidFill>
                  <a:srgbClr val="FF0000"/>
                </a:solidFill>
              </a:rPr>
              <a:t> </a:t>
            </a:r>
            <a:r>
              <a:rPr lang="en-US" sz="2400" dirty="0" err="1" smtClean="0">
                <a:solidFill>
                  <a:srgbClr val="FF0000"/>
                </a:solidFill>
              </a:rPr>
              <a:t>så</a:t>
            </a:r>
            <a:r>
              <a:rPr lang="en-US" sz="2400" dirty="0" smtClean="0">
                <a:solidFill>
                  <a:srgbClr val="FF0000"/>
                </a:solidFill>
              </a:rPr>
              <a:t> </a:t>
            </a:r>
            <a:r>
              <a:rPr lang="en-US" sz="2400" dirty="0" err="1" smtClean="0">
                <a:solidFill>
                  <a:srgbClr val="FF0000"/>
                </a:solidFill>
              </a:rPr>
              <a:t>snart</a:t>
            </a:r>
            <a:r>
              <a:rPr lang="en-US" sz="2400" dirty="0" smtClean="0">
                <a:solidFill>
                  <a:srgbClr val="FF0000"/>
                </a:solidFill>
              </a:rPr>
              <a:t> man </a:t>
            </a:r>
            <a:r>
              <a:rPr lang="en-US" sz="2400" dirty="0" err="1" smtClean="0">
                <a:solidFill>
                  <a:srgbClr val="FF0000"/>
                </a:solidFill>
              </a:rPr>
              <a:t>kan</a:t>
            </a:r>
            <a:r>
              <a:rPr lang="en-US" sz="2400" dirty="0" smtClean="0">
                <a:solidFill>
                  <a:srgbClr val="FF0000"/>
                </a:solidFill>
              </a:rPr>
              <a:t> om man </a:t>
            </a:r>
            <a:r>
              <a:rPr lang="en-US" sz="2400" dirty="0" err="1" smtClean="0">
                <a:solidFill>
                  <a:srgbClr val="FF0000"/>
                </a:solidFill>
              </a:rPr>
              <a:t>inte</a:t>
            </a:r>
            <a:r>
              <a:rPr lang="en-US" sz="2400" dirty="0" smtClean="0">
                <a:solidFill>
                  <a:srgbClr val="FF0000"/>
                </a:solidFill>
              </a:rPr>
              <a:t> </a:t>
            </a:r>
            <a:r>
              <a:rPr lang="en-US" sz="2400" dirty="0" err="1" smtClean="0">
                <a:solidFill>
                  <a:srgbClr val="FF0000"/>
                </a:solidFill>
              </a:rPr>
              <a:t>kommer</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088565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Träningar</a:t>
            </a:r>
            <a:endParaRPr lang="en-US" dirty="0"/>
          </a:p>
        </p:txBody>
      </p:sp>
      <p:sp>
        <p:nvSpPr>
          <p:cNvPr id="3" name="Platshållare för innehåll 2"/>
          <p:cNvSpPr>
            <a:spLocks noGrp="1"/>
          </p:cNvSpPr>
          <p:nvPr>
            <p:ph idx="1"/>
          </p:nvPr>
        </p:nvSpPr>
        <p:spPr>
          <a:xfrm>
            <a:off x="1069848" y="2121407"/>
            <a:ext cx="10058400" cy="4250817"/>
          </a:xfrm>
        </p:spPr>
        <p:txBody>
          <a:bodyPr>
            <a:normAutofit lnSpcReduction="10000"/>
          </a:bodyPr>
          <a:lstStyle/>
          <a:p>
            <a:r>
              <a:rPr lang="sv-SE" dirty="0" smtClean="0"/>
              <a:t>Fram till (ungefär) 20:e maj så kommer vi att träna på Kongevi, tisdagar och torsdagar 17:30-19:00. Vi delar plan med många andra lag och har tillgång till en kvartsplan. </a:t>
            </a:r>
          </a:p>
          <a:p>
            <a:r>
              <a:rPr lang="sv-SE" dirty="0" smtClean="0"/>
              <a:t>Efter den 20:e maj så kommer gräset vara lagt på Skarpe Nord och då kommer vi att träna tisdagar 18:30-20:00 (1/3dels plan), torsdagar 17:00-18:30 halvplan</a:t>
            </a:r>
          </a:p>
          <a:p>
            <a:r>
              <a:rPr lang="sv-SE" dirty="0" smtClean="0"/>
              <a:t>Fokus på träningarna är, enligt spelarmatrisen, fortsatt på att bygga teknik och koordination hos spelarna. Detta innebär att lägger upp träningarna så att det blir så mycket bollkontakt som möjligt.</a:t>
            </a:r>
          </a:p>
          <a:p>
            <a:r>
              <a:rPr lang="sv-SE" dirty="0" smtClean="0"/>
              <a:t>Alla tränarna har genomgått C-diplomsutbildning. </a:t>
            </a:r>
          </a:p>
          <a:p>
            <a:r>
              <a:rPr lang="sv-SE" dirty="0" smtClean="0"/>
              <a:t>Målvaktsträningar kommer vara inkorporerade i våra befintliga träningar. Detta innebär att de som vill vara målvakt kommer att genomföra andra övningar än resten av laget under vissa träningar. </a:t>
            </a:r>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Tree>
    <p:extLst>
      <p:ext uri="{BB962C8B-B14F-4D97-AF65-F5344CB8AC3E}">
        <p14:creationId xmlns:p14="http://schemas.microsoft.com/office/powerpoint/2010/main" val="1724186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Träningsupplägg</a:t>
            </a:r>
            <a:endParaRPr lang="en-US" dirty="0"/>
          </a:p>
        </p:txBody>
      </p:sp>
      <p:sp>
        <p:nvSpPr>
          <p:cNvPr id="3" name="Platshållare för innehåll 2"/>
          <p:cNvSpPr>
            <a:spLocks noGrp="1"/>
          </p:cNvSpPr>
          <p:nvPr>
            <p:ph idx="1"/>
          </p:nvPr>
        </p:nvSpPr>
        <p:spPr/>
        <p:txBody>
          <a:bodyPr>
            <a:normAutofit fontScale="62500" lnSpcReduction="20000"/>
          </a:bodyPr>
          <a:lstStyle/>
          <a:p>
            <a:pPr marL="0" indent="0">
              <a:buNone/>
            </a:pPr>
            <a:r>
              <a:rPr lang="en-US" dirty="0" err="1"/>
              <a:t>Uppvärmning</a:t>
            </a:r>
            <a:r>
              <a:rPr lang="en-US" dirty="0"/>
              <a:t> med boll (</a:t>
            </a:r>
            <a:r>
              <a:rPr lang="en-US" dirty="0" err="1"/>
              <a:t>ca</a:t>
            </a:r>
            <a:r>
              <a:rPr lang="en-US" dirty="0"/>
              <a:t> 30 min), </a:t>
            </a:r>
            <a:r>
              <a:rPr lang="en-US" dirty="0" err="1"/>
              <a:t>teknik</a:t>
            </a:r>
            <a:r>
              <a:rPr lang="en-US" dirty="0"/>
              <a:t> (</a:t>
            </a:r>
            <a:r>
              <a:rPr lang="en-US" dirty="0" err="1"/>
              <a:t>ca</a:t>
            </a:r>
            <a:r>
              <a:rPr lang="en-US" dirty="0"/>
              <a:t> 30 min), </a:t>
            </a:r>
            <a:r>
              <a:rPr lang="en-US" dirty="0" err="1"/>
              <a:t>spelmoment</a:t>
            </a:r>
            <a:r>
              <a:rPr lang="en-US" dirty="0"/>
              <a:t> (</a:t>
            </a:r>
            <a:r>
              <a:rPr lang="en-US" dirty="0" err="1"/>
              <a:t>ca</a:t>
            </a:r>
            <a:r>
              <a:rPr lang="en-US" dirty="0"/>
              <a:t> 30 min</a:t>
            </a:r>
            <a:r>
              <a:rPr lang="en-US" dirty="0" smtClean="0"/>
              <a:t>)</a:t>
            </a:r>
            <a:br>
              <a:rPr lang="en-US" dirty="0" smtClean="0"/>
            </a:br>
            <a:r>
              <a:rPr lang="en-US" dirty="0" err="1" smtClean="0"/>
              <a:t>Fokus</a:t>
            </a:r>
            <a:r>
              <a:rPr lang="en-US" dirty="0" smtClean="0"/>
              <a:t> </a:t>
            </a:r>
            <a:r>
              <a:rPr lang="en-US" dirty="0" err="1" smtClean="0"/>
              <a:t>på</a:t>
            </a:r>
            <a:r>
              <a:rPr lang="en-US" dirty="0" smtClean="0"/>
              <a:t> </a:t>
            </a:r>
            <a:r>
              <a:rPr lang="en-US" dirty="0" err="1" smtClean="0"/>
              <a:t>så</a:t>
            </a:r>
            <a:r>
              <a:rPr lang="en-US" dirty="0" smtClean="0"/>
              <a:t> </a:t>
            </a:r>
            <a:r>
              <a:rPr lang="en-US" dirty="0" err="1" smtClean="0"/>
              <a:t>många</a:t>
            </a:r>
            <a:r>
              <a:rPr lang="en-US" dirty="0" smtClean="0"/>
              <a:t> </a:t>
            </a:r>
            <a:r>
              <a:rPr lang="en-US" dirty="0" err="1" smtClean="0"/>
              <a:t>boltouch</a:t>
            </a:r>
            <a:r>
              <a:rPr lang="en-US" dirty="0" smtClean="0"/>
              <a:t> </a:t>
            </a:r>
            <a:r>
              <a:rPr lang="en-US" dirty="0" err="1" smtClean="0"/>
              <a:t>som</a:t>
            </a:r>
            <a:r>
              <a:rPr lang="en-US" dirty="0" smtClean="0"/>
              <a:t> </a:t>
            </a:r>
            <a:r>
              <a:rPr lang="en-US" dirty="0" err="1" smtClean="0"/>
              <a:t>möjligt</a:t>
            </a:r>
            <a:r>
              <a:rPr lang="en-US" dirty="0" smtClean="0"/>
              <a:t> per </a:t>
            </a:r>
            <a:r>
              <a:rPr lang="en-US" dirty="0" err="1" smtClean="0"/>
              <a:t>spelare</a:t>
            </a:r>
            <a:r>
              <a:rPr lang="en-US" dirty="0" smtClean="0"/>
              <a:t/>
            </a:r>
            <a:br>
              <a:rPr lang="en-US" dirty="0" smtClean="0"/>
            </a:br>
            <a:r>
              <a:rPr lang="en-US" dirty="0" err="1" smtClean="0"/>
              <a:t>Variera</a:t>
            </a:r>
            <a:r>
              <a:rPr lang="en-US" dirty="0" smtClean="0"/>
              <a:t> </a:t>
            </a:r>
            <a:r>
              <a:rPr lang="en-US" dirty="0" err="1" smtClean="0"/>
              <a:t>mellan</a:t>
            </a:r>
            <a:r>
              <a:rPr lang="en-US" dirty="0" smtClean="0"/>
              <a:t> </a:t>
            </a:r>
            <a:r>
              <a:rPr lang="en-US" dirty="0" err="1" smtClean="0"/>
              <a:t>få</a:t>
            </a:r>
            <a:r>
              <a:rPr lang="en-US" dirty="0" smtClean="0"/>
              <a:t> men </a:t>
            </a:r>
            <a:r>
              <a:rPr lang="en-US" dirty="0" err="1" smtClean="0"/>
              <a:t>kvalitativa</a:t>
            </a:r>
            <a:r>
              <a:rPr lang="en-US" dirty="0" smtClean="0"/>
              <a:t> </a:t>
            </a:r>
            <a:r>
              <a:rPr lang="en-US" dirty="0" err="1" smtClean="0"/>
              <a:t>övningar</a:t>
            </a:r>
            <a:r>
              <a:rPr lang="en-US" dirty="0"/>
              <a:t/>
            </a:r>
            <a:br>
              <a:rPr lang="en-US" dirty="0"/>
            </a:br>
            <a:r>
              <a:rPr lang="en-US" dirty="0" err="1" smtClean="0"/>
              <a:t>Lägga</a:t>
            </a:r>
            <a:r>
              <a:rPr lang="en-US" dirty="0" smtClean="0"/>
              <a:t> </a:t>
            </a:r>
            <a:r>
              <a:rPr lang="en-US" dirty="0" err="1" smtClean="0"/>
              <a:t>upp</a:t>
            </a:r>
            <a:r>
              <a:rPr lang="en-US" dirty="0" smtClean="0"/>
              <a:t> </a:t>
            </a:r>
            <a:r>
              <a:rPr lang="en-US" dirty="0" err="1" smtClean="0"/>
              <a:t>träningsplaneringen</a:t>
            </a:r>
            <a:r>
              <a:rPr lang="en-US" dirty="0" smtClean="0"/>
              <a:t> </a:t>
            </a:r>
            <a:r>
              <a:rPr lang="en-US" dirty="0" err="1" smtClean="0"/>
              <a:t>digitalt</a:t>
            </a:r>
            <a:r>
              <a:rPr lang="en-US" dirty="0" smtClean="0"/>
              <a:t>.</a:t>
            </a:r>
            <a:endParaRPr lang="en-US" dirty="0"/>
          </a:p>
          <a:p>
            <a:pPr marL="0" indent="0">
              <a:buNone/>
            </a:pPr>
            <a:r>
              <a:rPr lang="en-US" b="1" dirty="0" err="1" smtClean="0"/>
              <a:t>Vad</a:t>
            </a:r>
            <a:r>
              <a:rPr lang="en-US" b="1" dirty="0" smtClean="0"/>
              <a:t> </a:t>
            </a:r>
            <a:r>
              <a:rPr lang="en-US" b="1" dirty="0" err="1" smtClean="0"/>
              <a:t>skall</a:t>
            </a:r>
            <a:r>
              <a:rPr lang="en-US" b="1" dirty="0" smtClean="0"/>
              <a:t> vi </a:t>
            </a:r>
            <a:r>
              <a:rPr lang="en-US" b="1" dirty="0" err="1" smtClean="0"/>
              <a:t>träna</a:t>
            </a:r>
            <a:r>
              <a:rPr lang="en-US" b="1" dirty="0" smtClean="0"/>
              <a:t> </a:t>
            </a:r>
            <a:r>
              <a:rPr lang="en-US" b="1" dirty="0" err="1" smtClean="0"/>
              <a:t>upp</a:t>
            </a:r>
            <a:r>
              <a:rPr lang="en-US" b="1" dirty="0" smtClean="0"/>
              <a:t> </a:t>
            </a:r>
            <a:r>
              <a:rPr lang="en-US" b="1" dirty="0" err="1" smtClean="0"/>
              <a:t>enligt</a:t>
            </a:r>
            <a:r>
              <a:rPr lang="en-US" b="1" dirty="0" smtClean="0"/>
              <a:t/>
            </a:r>
            <a:br>
              <a:rPr lang="en-US" b="1" dirty="0" smtClean="0"/>
            </a:br>
            <a:r>
              <a:rPr lang="en-US" b="1" dirty="0" err="1" smtClean="0"/>
              <a:t>Spelarmatrisen</a:t>
            </a:r>
            <a:r>
              <a:rPr lang="en-US" b="1" dirty="0" smtClean="0"/>
              <a:t>?</a:t>
            </a:r>
            <a:br>
              <a:rPr lang="en-US" b="1" dirty="0" smtClean="0"/>
            </a:br>
            <a:r>
              <a:rPr lang="en-US" b="1" dirty="0" smtClean="0"/>
              <a:t/>
            </a:r>
            <a:br>
              <a:rPr lang="en-US" b="1" dirty="0" smtClean="0"/>
            </a:br>
            <a:r>
              <a:rPr lang="en-US" b="1" dirty="0" err="1" smtClean="0"/>
              <a:t>Teknik</a:t>
            </a:r>
            <a:endParaRPr lang="en-US" b="1" dirty="0"/>
          </a:p>
          <a:p>
            <a:pPr marL="0" indent="0">
              <a:buNone/>
            </a:pPr>
            <a:r>
              <a:rPr lang="en-US" dirty="0" err="1"/>
              <a:t>Mottagning</a:t>
            </a:r>
            <a:r>
              <a:rPr lang="en-US" dirty="0"/>
              <a:t> – </a:t>
            </a:r>
            <a:r>
              <a:rPr lang="en-US" dirty="0" err="1" smtClean="0"/>
              <a:t>Insida</a:t>
            </a:r>
            <a:r>
              <a:rPr lang="en-US" dirty="0" smtClean="0"/>
              <a:t>/</a:t>
            </a:r>
            <a:r>
              <a:rPr lang="en-US" dirty="0" err="1" smtClean="0"/>
              <a:t>utsida</a:t>
            </a:r>
            <a:r>
              <a:rPr lang="en-US" dirty="0" smtClean="0"/>
              <a:t/>
            </a:r>
            <a:br>
              <a:rPr lang="en-US" dirty="0" smtClean="0"/>
            </a:br>
            <a:r>
              <a:rPr lang="en-US" dirty="0" err="1" smtClean="0"/>
              <a:t>Skott</a:t>
            </a:r>
            <a:r>
              <a:rPr lang="en-US" dirty="0" smtClean="0"/>
              <a:t> </a:t>
            </a:r>
            <a:r>
              <a:rPr lang="en-US" dirty="0"/>
              <a:t>– </a:t>
            </a:r>
            <a:r>
              <a:rPr lang="en-US" dirty="0" err="1" smtClean="0"/>
              <a:t>Insida</a:t>
            </a:r>
            <a:r>
              <a:rPr lang="en-US" dirty="0" smtClean="0"/>
              <a:t>/</a:t>
            </a:r>
            <a:r>
              <a:rPr lang="en-US" dirty="0" err="1" smtClean="0"/>
              <a:t>vrist</a:t>
            </a:r>
            <a:r>
              <a:rPr lang="en-US" dirty="0" smtClean="0"/>
              <a:t/>
            </a:r>
            <a:br>
              <a:rPr lang="en-US" dirty="0" smtClean="0"/>
            </a:br>
            <a:r>
              <a:rPr lang="en-US" dirty="0" err="1" smtClean="0"/>
              <a:t>Finta</a:t>
            </a:r>
            <a:r>
              <a:rPr lang="en-US" dirty="0" smtClean="0"/>
              <a:t>/</a:t>
            </a:r>
            <a:r>
              <a:rPr lang="en-US" dirty="0" err="1" smtClean="0"/>
              <a:t>dribbla</a:t>
            </a:r>
            <a:r>
              <a:rPr lang="en-US" dirty="0" smtClean="0"/>
              <a:t> </a:t>
            </a:r>
            <a:r>
              <a:rPr lang="en-US" dirty="0"/>
              <a:t>– Diverse </a:t>
            </a:r>
            <a:r>
              <a:rPr lang="en-US" dirty="0" err="1" smtClean="0"/>
              <a:t>finter</a:t>
            </a:r>
            <a:r>
              <a:rPr lang="en-US" dirty="0" smtClean="0"/>
              <a:t/>
            </a:r>
            <a:br>
              <a:rPr lang="en-US" dirty="0" smtClean="0"/>
            </a:br>
            <a:r>
              <a:rPr lang="en-US" dirty="0" err="1" smtClean="0"/>
              <a:t>Finta</a:t>
            </a:r>
            <a:r>
              <a:rPr lang="en-US" dirty="0" smtClean="0"/>
              <a:t>/</a:t>
            </a:r>
            <a:r>
              <a:rPr lang="en-US" dirty="0" err="1" smtClean="0"/>
              <a:t>dribbla</a:t>
            </a:r>
            <a:r>
              <a:rPr lang="en-US" dirty="0" smtClean="0"/>
              <a:t> </a:t>
            </a:r>
            <a:r>
              <a:rPr lang="en-US" dirty="0"/>
              <a:t>– </a:t>
            </a:r>
            <a:r>
              <a:rPr lang="en-US" dirty="0" err="1" smtClean="0"/>
              <a:t>Täcka</a:t>
            </a:r>
            <a:r>
              <a:rPr lang="en-US" dirty="0" smtClean="0"/>
              <a:t>/</a:t>
            </a:r>
            <a:r>
              <a:rPr lang="en-US" dirty="0" err="1" smtClean="0"/>
              <a:t>utmana</a:t>
            </a:r>
            <a:r>
              <a:rPr lang="en-US" dirty="0" smtClean="0"/>
              <a:t/>
            </a:r>
            <a:br>
              <a:rPr lang="en-US" dirty="0" smtClean="0"/>
            </a:br>
            <a:r>
              <a:rPr lang="en-US" dirty="0" smtClean="0"/>
              <a:t>Nick </a:t>
            </a:r>
            <a:r>
              <a:rPr lang="en-US" dirty="0"/>
              <a:t>– </a:t>
            </a:r>
            <a:r>
              <a:rPr lang="en-US" dirty="0" err="1"/>
              <a:t>Grund</a:t>
            </a:r>
            <a:endParaRPr lang="en-US" dirty="0"/>
          </a:p>
          <a:p>
            <a:pPr marL="0" indent="0">
              <a:buNone/>
            </a:pPr>
            <a:r>
              <a:rPr lang="en-US" b="1" dirty="0" err="1"/>
              <a:t>Anfallsspel</a:t>
            </a:r>
            <a:endParaRPr lang="en-US" b="1" dirty="0"/>
          </a:p>
          <a:p>
            <a:pPr marL="0" indent="0">
              <a:buNone/>
            </a:pPr>
            <a:r>
              <a:rPr lang="en-US" dirty="0"/>
              <a:t>2 mot 1 – </a:t>
            </a:r>
            <a:r>
              <a:rPr lang="en-US" dirty="0" err="1"/>
              <a:t>Väggspel</a:t>
            </a:r>
            <a:r>
              <a:rPr lang="en-US" dirty="0"/>
              <a:t> </a:t>
            </a:r>
            <a:r>
              <a:rPr lang="en-US" dirty="0" smtClean="0"/>
              <a:t/>
            </a:r>
            <a:br>
              <a:rPr lang="en-US" dirty="0" smtClean="0"/>
            </a:br>
            <a:r>
              <a:rPr lang="en-US" dirty="0" smtClean="0"/>
              <a:t>2 </a:t>
            </a:r>
            <a:r>
              <a:rPr lang="en-US" dirty="0"/>
              <a:t>mot 1 – </a:t>
            </a:r>
            <a:r>
              <a:rPr lang="en-US" dirty="0" err="1" smtClean="0"/>
              <a:t>Överlämning</a:t>
            </a:r>
            <a:r>
              <a:rPr lang="en-US" dirty="0" smtClean="0"/>
              <a:t/>
            </a:r>
            <a:br>
              <a:rPr lang="en-US" dirty="0" smtClean="0"/>
            </a:br>
            <a:r>
              <a:rPr lang="en-US" dirty="0" err="1" smtClean="0"/>
              <a:t>Passningsspel</a:t>
            </a:r>
            <a:r>
              <a:rPr lang="en-US" dirty="0" smtClean="0"/>
              <a:t> </a:t>
            </a:r>
            <a:r>
              <a:rPr lang="en-US" dirty="0"/>
              <a:t>– Fria </a:t>
            </a:r>
            <a:r>
              <a:rPr lang="en-US" dirty="0" err="1" smtClean="0"/>
              <a:t>ytor</a:t>
            </a:r>
            <a:r>
              <a:rPr lang="en-US" dirty="0" smtClean="0"/>
              <a:t/>
            </a:r>
            <a:br>
              <a:rPr lang="en-US" dirty="0" smtClean="0"/>
            </a:br>
            <a:r>
              <a:rPr lang="en-US" dirty="0" smtClean="0"/>
              <a:t/>
            </a:r>
            <a:br>
              <a:rPr lang="en-US" dirty="0" smtClean="0"/>
            </a:br>
            <a:r>
              <a:rPr lang="en-US" b="1" dirty="0" err="1" smtClean="0"/>
              <a:t>Försvarsspel</a:t>
            </a:r>
            <a:endParaRPr lang="en-US" b="1" dirty="0"/>
          </a:p>
          <a:p>
            <a:pPr marL="0" indent="0">
              <a:buNone/>
            </a:pPr>
            <a:r>
              <a:rPr lang="en-US" dirty="0" err="1"/>
              <a:t>Försvarssida</a:t>
            </a:r>
            <a:endParaRPr lang="en-US" dirty="0"/>
          </a:p>
          <a:p>
            <a:pPr marL="0" indent="0">
              <a:buNone/>
            </a:pPr>
            <a:r>
              <a:rPr lang="en-US" b="1" dirty="0" err="1" smtClean="0"/>
              <a:t>Ökat</a:t>
            </a:r>
            <a:r>
              <a:rPr lang="en-US" b="1" dirty="0" smtClean="0"/>
              <a:t> </a:t>
            </a:r>
            <a:r>
              <a:rPr lang="en-US" b="1" dirty="0" err="1"/>
              <a:t>fokus</a:t>
            </a:r>
            <a:r>
              <a:rPr lang="en-US" b="1" dirty="0"/>
              <a:t> </a:t>
            </a:r>
            <a:r>
              <a:rPr lang="en-US" b="1" dirty="0" err="1"/>
              <a:t>på</a:t>
            </a:r>
            <a:r>
              <a:rPr lang="en-US" b="1" dirty="0"/>
              <a:t> </a:t>
            </a:r>
            <a:r>
              <a:rPr lang="en-US" b="1" dirty="0" err="1"/>
              <a:t>målvaktsträning</a:t>
            </a:r>
            <a:endParaRPr lang="en-US" b="1"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151" y="2711302"/>
            <a:ext cx="4581037" cy="313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798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55548" y="198882"/>
            <a:ext cx="10058400" cy="1609344"/>
          </a:xfrm>
        </p:spPr>
        <p:txBody>
          <a:bodyPr/>
          <a:lstStyle/>
          <a:p>
            <a:r>
              <a:rPr lang="sv-SE" dirty="0"/>
              <a:t>Ordningsregler</a:t>
            </a:r>
            <a:endParaRPr lang="en-US" dirty="0"/>
          </a:p>
        </p:txBody>
      </p:sp>
      <p:sp>
        <p:nvSpPr>
          <p:cNvPr id="3" name="Platshållare för innehåll 2"/>
          <p:cNvSpPr>
            <a:spLocks noGrp="1"/>
          </p:cNvSpPr>
          <p:nvPr>
            <p:ph idx="1"/>
          </p:nvPr>
        </p:nvSpPr>
        <p:spPr>
          <a:xfrm>
            <a:off x="741236" y="1592771"/>
            <a:ext cx="11217402" cy="5122354"/>
          </a:xfrm>
        </p:spPr>
        <p:txBody>
          <a:bodyPr>
            <a:noAutofit/>
          </a:bodyPr>
          <a:lstStyle/>
          <a:p>
            <a:pPr lvl="3"/>
            <a:r>
              <a:rPr lang="sv-SE" sz="1800" dirty="0">
                <a:latin typeface="Arial" panose="020B0604020202020204" pitchFamily="34" charset="0"/>
                <a:cs typeface="Arial" panose="020B0604020202020204" pitchFamily="34" charset="0"/>
              </a:rPr>
              <a:t>Vi </a:t>
            </a:r>
            <a:r>
              <a:rPr lang="sv-SE" sz="1800" dirty="0" smtClean="0">
                <a:latin typeface="Arial" panose="020B0604020202020204" pitchFamily="34" charset="0"/>
                <a:cs typeface="Arial" panose="020B0604020202020204" pitchFamily="34" charset="0"/>
              </a:rPr>
              <a:t>jobbar kontinuerligt med att försöka skapa en bra struktur och laganda i detta laget. Jämfört med tidigare så har utvecklingen varit mycket positiv. Vi kommer dock att jobba vidare med detta både i grupp och enskilt (tex med utvecklingssamtal). Det är även bra om ni föräldrar pratar hemma med era barn vad innebär att vara en god lagkamrat och en bra kompis. Det är allas och envars ansvar att se till att vi får en positiv och skön stämning i laget.</a:t>
            </a:r>
          </a:p>
          <a:p>
            <a:pPr lvl="3"/>
            <a:endParaRPr lang="sv-SE" sz="2800" dirty="0"/>
          </a:p>
          <a:p>
            <a:pPr lvl="3"/>
            <a:r>
              <a:rPr lang="sv-SE" sz="1800" b="1" dirty="0" smtClean="0">
                <a:latin typeface="Arial" panose="020B0604020202020204" pitchFamily="34" charset="0"/>
                <a:cs typeface="Arial" panose="020B0604020202020204" pitchFamily="34" charset="0"/>
              </a:rPr>
              <a:t>Det vi behöver från er föräldrar är att era barn kommer till våra samling med mat (energi) i kroppen, utvilade samt att de är motiverade för träning och match. </a:t>
            </a:r>
          </a:p>
          <a:p>
            <a:pPr lvl="3"/>
            <a:endParaRPr lang="sv-SE" sz="1800" b="1" dirty="0" smtClean="0">
              <a:latin typeface="Arial" panose="020B0604020202020204" pitchFamily="34" charset="0"/>
              <a:cs typeface="Arial" panose="020B0604020202020204" pitchFamily="34" charset="0"/>
            </a:endParaRPr>
          </a:p>
          <a:p>
            <a:pPr lvl="4"/>
            <a:r>
              <a:rPr lang="sv-SE" sz="1800" b="1" dirty="0" smtClean="0">
                <a:solidFill>
                  <a:srgbClr val="FF0000"/>
                </a:solidFill>
                <a:latin typeface="Arial" panose="020B0604020202020204" pitchFamily="34" charset="0"/>
                <a:cs typeface="Arial" panose="020B0604020202020204" pitchFamily="34" charset="0"/>
              </a:rPr>
              <a:t>Detta är inte alltid fallet och det märks direkt. De som blir drabbade är de som verkligen vill träna och som vill lära sig mer.</a:t>
            </a:r>
            <a:endParaRPr lang="sv-SE" sz="1800" b="1" dirty="0">
              <a:solidFill>
                <a:srgbClr val="FF0000"/>
              </a:solidFill>
              <a:latin typeface="Arial" panose="020B0604020202020204" pitchFamily="34" charset="0"/>
              <a:cs typeface="Arial" panose="020B0604020202020204" pitchFamily="34" charset="0"/>
            </a:endParaRPr>
          </a:p>
          <a:p>
            <a:pPr lvl="3"/>
            <a:endParaRPr lang="sv-SE" sz="1800" dirty="0">
              <a:latin typeface="Arial" panose="020B0604020202020204" pitchFamily="34" charset="0"/>
              <a:cs typeface="Arial" panose="020B0604020202020204" pitchFamily="34" charset="0"/>
            </a:endParaRPr>
          </a:p>
        </p:txBody>
      </p:sp>
      <p:sp>
        <p:nvSpPr>
          <p:cNvPr id="4" name="textruta 3"/>
          <p:cNvSpPr txBox="1"/>
          <p:nvPr/>
        </p:nvSpPr>
        <p:spPr>
          <a:xfrm>
            <a:off x="741236" y="5443538"/>
            <a:ext cx="10448632" cy="646331"/>
          </a:xfrm>
          <a:prstGeom prst="rect">
            <a:avLst/>
          </a:prstGeom>
          <a:noFill/>
        </p:spPr>
        <p:txBody>
          <a:bodyPr wrap="square" rtlCol="0">
            <a:spAutoFit/>
          </a:bodyPr>
          <a:lstStyle/>
          <a:p>
            <a:r>
              <a:rPr lang="en-US" b="1" dirty="0" err="1" smtClean="0"/>
              <a:t>För</a:t>
            </a:r>
            <a:r>
              <a:rPr lang="en-US" b="1" dirty="0" smtClean="0"/>
              <a:t> </a:t>
            </a:r>
            <a:r>
              <a:rPr lang="en-US" b="1" dirty="0" err="1" smtClean="0"/>
              <a:t>att</a:t>
            </a:r>
            <a:r>
              <a:rPr lang="en-US" b="1" dirty="0" smtClean="0"/>
              <a:t> </a:t>
            </a:r>
            <a:r>
              <a:rPr lang="en-US" b="1" dirty="0" err="1" smtClean="0"/>
              <a:t>belysa</a:t>
            </a:r>
            <a:r>
              <a:rPr lang="en-US" b="1" dirty="0" smtClean="0"/>
              <a:t> </a:t>
            </a:r>
            <a:r>
              <a:rPr lang="en-US" b="1" dirty="0" err="1" smtClean="0"/>
              <a:t>detta</a:t>
            </a:r>
            <a:r>
              <a:rPr lang="en-US" b="1" dirty="0" smtClean="0"/>
              <a:t> </a:t>
            </a:r>
            <a:r>
              <a:rPr lang="en-US" b="1" dirty="0" err="1" smtClean="0"/>
              <a:t>samt</a:t>
            </a:r>
            <a:r>
              <a:rPr lang="en-US" b="1" dirty="0" smtClean="0"/>
              <a:t> </a:t>
            </a:r>
            <a:r>
              <a:rPr lang="en-US" b="1" dirty="0" err="1" smtClean="0"/>
              <a:t>att</a:t>
            </a:r>
            <a:r>
              <a:rPr lang="en-US" b="1" dirty="0" smtClean="0"/>
              <a:t> </a:t>
            </a:r>
            <a:r>
              <a:rPr lang="en-US" b="1" dirty="0" err="1" smtClean="0"/>
              <a:t>fånga</a:t>
            </a:r>
            <a:r>
              <a:rPr lang="en-US" b="1" dirty="0" smtClean="0"/>
              <a:t> </a:t>
            </a:r>
            <a:r>
              <a:rPr lang="en-US" b="1" dirty="0" err="1" smtClean="0"/>
              <a:t>upp</a:t>
            </a:r>
            <a:r>
              <a:rPr lang="en-US" b="1" dirty="0" smtClean="0"/>
              <a:t> </a:t>
            </a:r>
            <a:r>
              <a:rPr lang="en-US" b="1" dirty="0" err="1" smtClean="0"/>
              <a:t>tankarna</a:t>
            </a:r>
            <a:r>
              <a:rPr lang="en-US" b="1" dirty="0" smtClean="0"/>
              <a:t> hos </a:t>
            </a:r>
            <a:r>
              <a:rPr lang="en-US" b="1" dirty="0" err="1" smtClean="0"/>
              <a:t>våra</a:t>
            </a:r>
            <a:r>
              <a:rPr lang="en-US" b="1" dirty="0" smtClean="0"/>
              <a:t> </a:t>
            </a:r>
            <a:r>
              <a:rPr lang="en-US" b="1" dirty="0" err="1" smtClean="0"/>
              <a:t>spelare</a:t>
            </a:r>
            <a:r>
              <a:rPr lang="en-US" b="1" dirty="0" smtClean="0"/>
              <a:t> </a:t>
            </a:r>
            <a:r>
              <a:rPr lang="en-US" b="1" dirty="0" err="1" smtClean="0"/>
              <a:t>kommer</a:t>
            </a:r>
            <a:r>
              <a:rPr lang="en-US" b="1" dirty="0" smtClean="0"/>
              <a:t> vi </a:t>
            </a:r>
            <a:r>
              <a:rPr lang="en-US" b="1" dirty="0" err="1" smtClean="0"/>
              <a:t>att</a:t>
            </a:r>
            <a:r>
              <a:rPr lang="en-US" b="1" dirty="0" smtClean="0"/>
              <a:t> </a:t>
            </a:r>
            <a:r>
              <a:rPr lang="en-US" b="1" dirty="0" err="1" smtClean="0"/>
              <a:t>genomföra</a:t>
            </a:r>
            <a:r>
              <a:rPr lang="en-US" b="1" dirty="0" smtClean="0"/>
              <a:t> </a:t>
            </a:r>
            <a:r>
              <a:rPr lang="en-US" b="1" dirty="0" err="1" smtClean="0"/>
              <a:t>utvecklingssamtal</a:t>
            </a:r>
            <a:r>
              <a:rPr lang="en-US" b="1" dirty="0" smtClean="0"/>
              <a:t> med </a:t>
            </a:r>
            <a:r>
              <a:rPr lang="en-US" b="1" dirty="0" err="1" smtClean="0"/>
              <a:t>spelarna</a:t>
            </a:r>
            <a:r>
              <a:rPr lang="en-US" b="1" dirty="0" smtClean="0"/>
              <a:t>.</a:t>
            </a:r>
            <a:endParaRPr lang="en-US" b="1" dirty="0"/>
          </a:p>
        </p:txBody>
      </p:sp>
    </p:spTree>
    <p:extLst>
      <p:ext uri="{BB962C8B-B14F-4D97-AF65-F5344CB8AC3E}">
        <p14:creationId xmlns:p14="http://schemas.microsoft.com/office/powerpoint/2010/main" val="117848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30" y="0"/>
            <a:ext cx="10058400" cy="1609344"/>
          </a:xfrm>
        </p:spPr>
        <p:txBody>
          <a:bodyPr/>
          <a:lstStyle/>
          <a:p>
            <a:r>
              <a:rPr lang="en-US" dirty="0" err="1"/>
              <a:t>Utvecklingssamtal</a:t>
            </a:r>
            <a:r>
              <a:rPr lang="en-US" dirty="0"/>
              <a:t> med </a:t>
            </a:r>
            <a:r>
              <a:rPr lang="en-US" dirty="0" err="1" smtClean="0"/>
              <a:t>spelare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54" y="1195564"/>
            <a:ext cx="3669482" cy="5433370"/>
          </a:xfrm>
          <a:prstGeom prst="rect">
            <a:avLst/>
          </a:prstGeom>
        </p:spPr>
      </p:pic>
      <p:sp>
        <p:nvSpPr>
          <p:cNvPr id="6" name="Rectangle 5"/>
          <p:cNvSpPr/>
          <p:nvPr/>
        </p:nvSpPr>
        <p:spPr>
          <a:xfrm>
            <a:off x="4447309" y="1934033"/>
            <a:ext cx="7151872" cy="4524315"/>
          </a:xfrm>
          <a:prstGeom prst="rect">
            <a:avLst/>
          </a:prstGeom>
          <a:ln>
            <a:solidFill>
              <a:schemeClr val="accent1"/>
            </a:solidFill>
          </a:ln>
        </p:spPr>
        <p:txBody>
          <a:bodyPr wrap="square">
            <a:spAutoFit/>
          </a:bodyPr>
          <a:lstStyle/>
          <a:p>
            <a:pPr marL="285750" indent="-285750" algn="just">
              <a:buFont typeface="Arial" panose="020B0604020202020204" pitchFamily="34" charset="0"/>
              <a:buChar char="•"/>
            </a:pPr>
            <a:r>
              <a:rPr lang="sv-SE" sz="2400" dirty="0" smtClean="0"/>
              <a:t>Fånga upp vad som är roligt (och mindre roligt) med att spela fotboll i IKK P06</a:t>
            </a:r>
          </a:p>
          <a:p>
            <a:pPr marL="285750" indent="-285750" algn="just">
              <a:buFont typeface="Arial" panose="020B0604020202020204" pitchFamily="34" charset="0"/>
              <a:buChar char="•"/>
            </a:pPr>
            <a:endParaRPr lang="sv-SE" sz="2400" dirty="0" smtClean="0"/>
          </a:p>
          <a:p>
            <a:pPr marL="285750" indent="-285750" algn="just">
              <a:buFont typeface="Arial" panose="020B0604020202020204" pitchFamily="34" charset="0"/>
              <a:buChar char="•"/>
            </a:pPr>
            <a:r>
              <a:rPr lang="sv-SE" sz="2400" dirty="0" smtClean="0"/>
              <a:t>Hur man trivs med lagkamrater och ledare. Kan vi göra något annorlunda?</a:t>
            </a:r>
          </a:p>
          <a:p>
            <a:pPr marL="285750" indent="-285750" algn="just">
              <a:buFont typeface="Arial" panose="020B0604020202020204" pitchFamily="34" charset="0"/>
              <a:buChar char="•"/>
            </a:pPr>
            <a:endParaRPr lang="sv-SE" sz="2400" dirty="0"/>
          </a:p>
          <a:p>
            <a:pPr marL="285750" indent="-285750" algn="just">
              <a:buFont typeface="Arial" panose="020B0604020202020204" pitchFamily="34" charset="0"/>
              <a:buChar char="•"/>
            </a:pPr>
            <a:r>
              <a:rPr lang="sv-SE" sz="2400" dirty="0" smtClean="0"/>
              <a:t>Få input till oss för att göra bättre träningar, ett bättre lag, bättre planering</a:t>
            </a:r>
          </a:p>
          <a:p>
            <a:pPr marL="285750" indent="-285750" algn="just">
              <a:buFont typeface="Arial" panose="020B0604020202020204" pitchFamily="34" charset="0"/>
              <a:buChar char="•"/>
            </a:pPr>
            <a:endParaRPr lang="sv-SE" sz="2400" dirty="0" smtClean="0"/>
          </a:p>
          <a:p>
            <a:pPr marL="285750" indent="-285750" algn="just">
              <a:buFont typeface="Arial" panose="020B0604020202020204" pitchFamily="34" charset="0"/>
              <a:buChar char="•"/>
            </a:pPr>
            <a:r>
              <a:rPr lang="sv-SE" sz="2400" dirty="0" smtClean="0"/>
              <a:t>Vi kommer även beröra i utv. </a:t>
            </a:r>
            <a:r>
              <a:rPr lang="sv-SE" sz="2400" dirty="0"/>
              <a:t>s</a:t>
            </a:r>
            <a:r>
              <a:rPr lang="sv-SE" sz="2400" dirty="0" smtClean="0"/>
              <a:t>amtalet hur spelaren själv bidrar till att laget fungerar bra. Vikten av att ta sitt egna ansvar.</a:t>
            </a:r>
            <a:endParaRPr lang="sv-SE" sz="2400" dirty="0"/>
          </a:p>
        </p:txBody>
      </p:sp>
      <p:sp>
        <p:nvSpPr>
          <p:cNvPr id="7" name="TextBox 6"/>
          <p:cNvSpPr txBox="1"/>
          <p:nvPr/>
        </p:nvSpPr>
        <p:spPr>
          <a:xfrm>
            <a:off x="4475017" y="1427019"/>
            <a:ext cx="3879273" cy="461665"/>
          </a:xfrm>
          <a:prstGeom prst="rect">
            <a:avLst/>
          </a:prstGeom>
          <a:noFill/>
        </p:spPr>
        <p:txBody>
          <a:bodyPr wrap="square" rtlCol="0">
            <a:spAutoFit/>
          </a:bodyPr>
          <a:lstStyle/>
          <a:p>
            <a:r>
              <a:rPr lang="en-US" sz="2400" b="1" dirty="0" err="1" smtClean="0"/>
              <a:t>Målen</a:t>
            </a:r>
            <a:r>
              <a:rPr lang="en-US" sz="2400" b="1" dirty="0" smtClean="0"/>
              <a:t> med </a:t>
            </a:r>
            <a:r>
              <a:rPr lang="en-US" sz="2400" b="1" dirty="0" err="1" smtClean="0"/>
              <a:t>samtalet</a:t>
            </a:r>
            <a:r>
              <a:rPr lang="en-US" sz="2400" b="1" dirty="0" smtClean="0"/>
              <a:t>:</a:t>
            </a:r>
            <a:endParaRPr lang="en-US" sz="2400" b="1" dirty="0"/>
          </a:p>
        </p:txBody>
      </p:sp>
    </p:spTree>
    <p:extLst>
      <p:ext uri="{BB962C8B-B14F-4D97-AF65-F5344CB8AC3E}">
        <p14:creationId xmlns:p14="http://schemas.microsoft.com/office/powerpoint/2010/main" val="10166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30" y="0"/>
            <a:ext cx="10058400" cy="1609344"/>
          </a:xfrm>
        </p:spPr>
        <p:txBody>
          <a:bodyPr/>
          <a:lstStyle/>
          <a:p>
            <a:r>
              <a:rPr lang="en-US" dirty="0" err="1"/>
              <a:t>Utvecklingssamtal</a:t>
            </a:r>
            <a:r>
              <a:rPr lang="en-US" dirty="0"/>
              <a:t> med </a:t>
            </a:r>
            <a:r>
              <a:rPr lang="en-US" dirty="0" err="1" smtClean="0"/>
              <a:t>spelare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54" y="1195564"/>
            <a:ext cx="3669482" cy="5433370"/>
          </a:xfrm>
          <a:prstGeom prst="rect">
            <a:avLst/>
          </a:prstGeom>
        </p:spPr>
      </p:pic>
      <p:sp>
        <p:nvSpPr>
          <p:cNvPr id="6" name="Rectangle 5"/>
          <p:cNvSpPr/>
          <p:nvPr/>
        </p:nvSpPr>
        <p:spPr>
          <a:xfrm>
            <a:off x="4447309" y="1934033"/>
            <a:ext cx="7151872" cy="4524315"/>
          </a:xfrm>
          <a:prstGeom prst="rect">
            <a:avLst/>
          </a:prstGeom>
          <a:ln>
            <a:solidFill>
              <a:schemeClr val="accent1"/>
            </a:solidFill>
          </a:ln>
        </p:spPr>
        <p:txBody>
          <a:bodyPr wrap="square">
            <a:spAutoFit/>
          </a:bodyPr>
          <a:lstStyle/>
          <a:p>
            <a:pPr marL="285750" indent="-285750" algn="just">
              <a:buFont typeface="Arial" panose="020B0604020202020204" pitchFamily="34" charset="0"/>
              <a:buChar char="•"/>
            </a:pPr>
            <a:r>
              <a:rPr lang="sv-SE" sz="2400" dirty="0" smtClean="0"/>
              <a:t>Ingen föräldramedverkan krävs – Allt sker på träningstid.</a:t>
            </a:r>
          </a:p>
          <a:p>
            <a:pPr marL="285750" indent="-285750" algn="just">
              <a:buFont typeface="Arial" panose="020B0604020202020204" pitchFamily="34" charset="0"/>
              <a:buChar char="•"/>
            </a:pPr>
            <a:endParaRPr lang="sv-SE" sz="2400" dirty="0" smtClean="0"/>
          </a:p>
          <a:p>
            <a:pPr marL="285750" indent="-285750" algn="just">
              <a:buFont typeface="Arial" panose="020B0604020202020204" pitchFamily="34" charset="0"/>
              <a:buChar char="•"/>
            </a:pPr>
            <a:r>
              <a:rPr lang="sv-SE" sz="2400" dirty="0" smtClean="0"/>
              <a:t>20 min av en träning läggs på att fylla i enkäten (vi kommer att sitta i klubbhuset). Alla samtidigt.</a:t>
            </a:r>
          </a:p>
          <a:p>
            <a:pPr marL="285750" indent="-285750" algn="just">
              <a:buFont typeface="Arial" panose="020B0604020202020204" pitchFamily="34" charset="0"/>
              <a:buChar char="•"/>
            </a:pPr>
            <a:endParaRPr lang="sv-SE" sz="2400" dirty="0"/>
          </a:p>
          <a:p>
            <a:pPr marL="285750" indent="-285750" algn="just">
              <a:buFont typeface="Arial" panose="020B0604020202020204" pitchFamily="34" charset="0"/>
              <a:buChar char="•"/>
            </a:pPr>
            <a:r>
              <a:rPr lang="sv-SE" sz="2400" dirty="0" smtClean="0"/>
              <a:t>Tränarna sammanställer enkäterna så att vi får en helhetsbild.</a:t>
            </a:r>
          </a:p>
          <a:p>
            <a:pPr marL="285750" indent="-285750" algn="just">
              <a:buFont typeface="Arial" panose="020B0604020202020204" pitchFamily="34" charset="0"/>
              <a:buChar char="•"/>
            </a:pPr>
            <a:endParaRPr lang="sv-SE" sz="2400" dirty="0" smtClean="0"/>
          </a:p>
          <a:p>
            <a:pPr marL="285750" indent="-285750" algn="just">
              <a:buFont typeface="Arial" panose="020B0604020202020204" pitchFamily="34" charset="0"/>
              <a:buChar char="•"/>
            </a:pPr>
            <a:r>
              <a:rPr lang="sv-SE" sz="2400" dirty="0" smtClean="0"/>
              <a:t>Individuella samtal (ca 10min) genomförs under kommande träningar </a:t>
            </a:r>
            <a:endParaRPr lang="sv-SE" sz="2400" dirty="0"/>
          </a:p>
        </p:txBody>
      </p:sp>
      <p:sp>
        <p:nvSpPr>
          <p:cNvPr id="7" name="TextBox 6"/>
          <p:cNvSpPr txBox="1"/>
          <p:nvPr/>
        </p:nvSpPr>
        <p:spPr>
          <a:xfrm>
            <a:off x="4475017" y="1427019"/>
            <a:ext cx="3879273" cy="461665"/>
          </a:xfrm>
          <a:prstGeom prst="rect">
            <a:avLst/>
          </a:prstGeom>
          <a:noFill/>
        </p:spPr>
        <p:txBody>
          <a:bodyPr wrap="square" rtlCol="0">
            <a:spAutoFit/>
          </a:bodyPr>
          <a:lstStyle/>
          <a:p>
            <a:r>
              <a:rPr lang="en-US" sz="2400" b="1" dirty="0" err="1" smtClean="0"/>
              <a:t>Hur</a:t>
            </a:r>
            <a:r>
              <a:rPr lang="en-US" sz="2400" b="1" dirty="0" smtClean="0"/>
              <a:t> </a:t>
            </a:r>
            <a:r>
              <a:rPr lang="en-US" sz="2400" b="1" dirty="0" err="1" smtClean="0"/>
              <a:t>ska</a:t>
            </a:r>
            <a:r>
              <a:rPr lang="en-US" sz="2400" b="1" dirty="0" smtClean="0"/>
              <a:t> </a:t>
            </a:r>
            <a:r>
              <a:rPr lang="en-US" sz="2400" b="1" dirty="0" err="1" smtClean="0"/>
              <a:t>det</a:t>
            </a:r>
            <a:r>
              <a:rPr lang="en-US" sz="2400" b="1" dirty="0" smtClean="0"/>
              <a:t> </a:t>
            </a:r>
            <a:r>
              <a:rPr lang="en-US" sz="2400" b="1" dirty="0" err="1" smtClean="0"/>
              <a:t>gå</a:t>
            </a:r>
            <a:r>
              <a:rPr lang="en-US" sz="2400" b="1" dirty="0" smtClean="0"/>
              <a:t> till:</a:t>
            </a:r>
            <a:endParaRPr lang="en-US" sz="2400" b="1" dirty="0"/>
          </a:p>
        </p:txBody>
      </p:sp>
    </p:spTree>
    <p:extLst>
      <p:ext uri="{BB962C8B-B14F-4D97-AF65-F5344CB8AC3E}">
        <p14:creationId xmlns:p14="http://schemas.microsoft.com/office/powerpoint/2010/main" val="268203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19525" y="416293"/>
            <a:ext cx="1992853" cy="369332"/>
          </a:xfrm>
          <a:prstGeom prst="rect">
            <a:avLst/>
          </a:prstGeom>
        </p:spPr>
        <p:txBody>
          <a:bodyPr wrap="none">
            <a:spAutoFit/>
          </a:bodyPr>
          <a:lstStyle/>
          <a:p>
            <a:r>
              <a:rPr lang="sv-SE" dirty="0"/>
              <a:t>9.Ordningsregler:</a:t>
            </a:r>
          </a:p>
        </p:txBody>
      </p:sp>
      <p:sp>
        <p:nvSpPr>
          <p:cNvPr id="3" name="textruta 2"/>
          <p:cNvSpPr txBox="1"/>
          <p:nvPr/>
        </p:nvSpPr>
        <p:spPr>
          <a:xfrm>
            <a:off x="-876693" y="1065229"/>
            <a:ext cx="10331778" cy="5170646"/>
          </a:xfrm>
          <a:prstGeom prst="rect">
            <a:avLst/>
          </a:prstGeom>
          <a:noFill/>
        </p:spPr>
        <p:txBody>
          <a:bodyPr wrap="square" rtlCol="0">
            <a:spAutoFit/>
          </a:bodyPr>
          <a:lstStyle/>
          <a:p>
            <a:pPr lvl="3"/>
            <a:r>
              <a:rPr lang="sv-SE" dirty="0">
                <a:latin typeface="Arial" panose="020B0604020202020204" pitchFamily="34" charset="0"/>
                <a:cs typeface="Arial" panose="020B0604020202020204" pitchFamily="34" charset="0"/>
              </a:rPr>
              <a:t>Vi skall vid upptakten av säsongen ha en genomgång med laget om våra förväntningar, vad gäller kamratskap, beteenden, attityder m.m. innan träning, på träning, matcher, cuper och utanför planen. Vi skall även försöka få fram killarnas förväntningar för kommande säsong som grupp och enskilt.</a:t>
            </a:r>
          </a:p>
          <a:p>
            <a:pPr lvl="3"/>
            <a:endParaRPr lang="sv-SE" sz="2400" dirty="0"/>
          </a:p>
          <a:p>
            <a:pPr lvl="3"/>
            <a:r>
              <a:rPr lang="sv-SE" dirty="0">
                <a:latin typeface="Arial" panose="020B0604020202020204" pitchFamily="34" charset="0"/>
                <a:cs typeface="Arial" panose="020B0604020202020204" pitchFamily="34" charset="0"/>
              </a:rPr>
              <a:t>Generellt så kan vi säga att kommer att arbeta vidare på den linjen vi startat, och den innefattar följande delar:</a:t>
            </a:r>
          </a:p>
          <a:p>
            <a:pPr lvl="3"/>
            <a:endParaRPr lang="sv-SE" dirty="0">
              <a:latin typeface="Arial" panose="020B0604020202020204" pitchFamily="34" charset="0"/>
              <a:cs typeface="Arial" panose="020B0604020202020204" pitchFamily="34" charset="0"/>
            </a:endParaRPr>
          </a:p>
          <a:p>
            <a:pPr marL="1657350" lvl="3" indent="-285750">
              <a:buFontTx/>
              <a:buChar char="-"/>
            </a:pPr>
            <a:r>
              <a:rPr lang="sv-SE" dirty="0">
                <a:latin typeface="Arial" panose="020B0604020202020204" pitchFamily="34" charset="0"/>
                <a:cs typeface="Arial" panose="020B0604020202020204" pitchFamily="34" charset="0"/>
              </a:rPr>
              <a:t>Struktur (Ex. komma i tid)</a:t>
            </a:r>
          </a:p>
          <a:p>
            <a:pPr marL="1657350" lvl="3" indent="-285750">
              <a:buFontTx/>
              <a:buChar char="-"/>
            </a:pPr>
            <a:r>
              <a:rPr lang="sv-SE" dirty="0">
                <a:latin typeface="Arial" panose="020B0604020202020204" pitchFamily="34" charset="0"/>
                <a:cs typeface="Arial" panose="020B0604020202020204" pitchFamily="34" charset="0"/>
              </a:rPr>
              <a:t>Motivation (Ex. Det skall bli kul att träffa lag kompisarna igen)</a:t>
            </a:r>
          </a:p>
          <a:p>
            <a:pPr marL="1657350" lvl="3" indent="-285750">
              <a:buFontTx/>
              <a:buChar char="-"/>
            </a:pPr>
            <a:r>
              <a:rPr lang="sv-SE" dirty="0">
                <a:latin typeface="Arial" panose="020B0604020202020204" pitchFamily="34" charset="0"/>
                <a:cs typeface="Arial" panose="020B0604020202020204" pitchFamily="34" charset="0"/>
              </a:rPr>
              <a:t>Attityd (Ex. Jag är en bra lagkamrat, lyssnar och ställer upp, säger till kompisar som faller utanför..)</a:t>
            </a:r>
          </a:p>
          <a:p>
            <a:pPr marL="1657350" lvl="3" indent="-285750">
              <a:buFontTx/>
              <a:buChar char="-"/>
            </a:pPr>
            <a:r>
              <a:rPr lang="sv-SE" dirty="0">
                <a:latin typeface="Arial" panose="020B0604020202020204" pitchFamily="34" charset="0"/>
                <a:cs typeface="Arial" panose="020B0604020202020204" pitchFamily="34" charset="0"/>
              </a:rPr>
              <a:t>Kunskap (Ex. Jag pratar med och hjälper mina lagkamrater, nya som gamla, visar delaktighet och engagemang)</a:t>
            </a:r>
          </a:p>
          <a:p>
            <a:pPr marL="1657350" lvl="3" indent="-285750">
              <a:buFontTx/>
              <a:buChar char="-"/>
            </a:pPr>
            <a:r>
              <a:rPr lang="sv-SE" dirty="0">
                <a:latin typeface="Arial" panose="020B0604020202020204" pitchFamily="34" charset="0"/>
                <a:cs typeface="Arial" panose="020B0604020202020204" pitchFamily="34" charset="0"/>
              </a:rPr>
              <a:t>Aktivitet (Ex. Till match och träning tar jag med mig ovan punkter, det bygger lagkänsla.) </a:t>
            </a:r>
          </a:p>
          <a:p>
            <a:pPr marL="1657350" lvl="3" indent="-285750">
              <a:buFontTx/>
              <a:buChar char="-"/>
            </a:pPr>
            <a:r>
              <a:rPr lang="sv-SE" dirty="0">
                <a:latin typeface="Arial" panose="020B0604020202020204" pitchFamily="34" charset="0"/>
                <a:cs typeface="Arial" panose="020B0604020202020204" pitchFamily="34" charset="0"/>
              </a:rPr>
              <a:t>Resultat (Ex. Vi är ett lag som arbetar tillsammans i med och motgång, axel mot axel, skuldra mot skuldra.) </a:t>
            </a:r>
          </a:p>
        </p:txBody>
      </p:sp>
    </p:spTree>
    <p:extLst>
      <p:ext uri="{BB962C8B-B14F-4D97-AF65-F5344CB8AC3E}">
        <p14:creationId xmlns:p14="http://schemas.microsoft.com/office/powerpoint/2010/main" val="1098068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6" y="197761"/>
            <a:ext cx="11128248" cy="1609344"/>
          </a:xfrm>
        </p:spPr>
        <p:txBody>
          <a:bodyPr>
            <a:normAutofit fontScale="90000"/>
          </a:bodyPr>
          <a:lstStyle/>
          <a:p>
            <a:r>
              <a:rPr lang="en-US" dirty="0"/>
              <a:t>Instagram-</a:t>
            </a:r>
            <a:r>
              <a:rPr lang="en-US" dirty="0" err="1"/>
              <a:t>konto</a:t>
            </a:r>
            <a:r>
              <a:rPr lang="en-US" dirty="0"/>
              <a:t> </a:t>
            </a:r>
            <a:r>
              <a:rPr lang="en-US" dirty="0" err="1"/>
              <a:t>samt</a:t>
            </a:r>
            <a:r>
              <a:rPr lang="en-US" dirty="0"/>
              <a:t> </a:t>
            </a:r>
            <a:r>
              <a:rPr lang="en-US" dirty="0" err="1"/>
              <a:t>foton</a:t>
            </a:r>
            <a:r>
              <a:rPr lang="en-US" dirty="0"/>
              <a:t> </a:t>
            </a:r>
            <a:r>
              <a:rPr lang="en-US" dirty="0" err="1"/>
              <a:t>på</a:t>
            </a:r>
            <a:r>
              <a:rPr lang="en-US" dirty="0"/>
              <a:t> laget.se </a:t>
            </a:r>
            <a:br>
              <a:rPr lang="en-US" dirty="0"/>
            </a:br>
            <a:endParaRPr lang="en-US" dirty="0"/>
          </a:p>
        </p:txBody>
      </p:sp>
      <p:pic>
        <p:nvPicPr>
          <p:cNvPr id="6" name="Picture 5"/>
          <p:cNvPicPr>
            <a:picLocks noChangeAspect="1"/>
          </p:cNvPicPr>
          <p:nvPr/>
        </p:nvPicPr>
        <p:blipFill rotWithShape="1">
          <a:blip r:embed="rId2"/>
          <a:srcRect l="50227" t="10880" b="3709"/>
          <a:stretch/>
        </p:blipFill>
        <p:spPr>
          <a:xfrm>
            <a:off x="4738253" y="1256350"/>
            <a:ext cx="6345382" cy="43555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32" y="1385454"/>
            <a:ext cx="2913193" cy="5181600"/>
          </a:xfrm>
          <a:prstGeom prst="rect">
            <a:avLst/>
          </a:prstGeom>
        </p:spPr>
      </p:pic>
      <p:sp>
        <p:nvSpPr>
          <p:cNvPr id="3" name="textruta 2"/>
          <p:cNvSpPr txBox="1"/>
          <p:nvPr/>
        </p:nvSpPr>
        <p:spPr>
          <a:xfrm>
            <a:off x="4658156" y="5857875"/>
            <a:ext cx="6505575" cy="646331"/>
          </a:xfrm>
          <a:prstGeom prst="rect">
            <a:avLst/>
          </a:prstGeom>
          <a:noFill/>
        </p:spPr>
        <p:txBody>
          <a:bodyPr wrap="square" rtlCol="0">
            <a:spAutoFit/>
          </a:bodyPr>
          <a:lstStyle/>
          <a:p>
            <a:r>
              <a:rPr lang="en-US" dirty="0" err="1" smtClean="0"/>
              <a:t>En</a:t>
            </a:r>
            <a:r>
              <a:rPr lang="en-US" dirty="0" smtClean="0"/>
              <a:t> </a:t>
            </a:r>
            <a:r>
              <a:rPr lang="en-US" dirty="0" err="1" smtClean="0"/>
              <a:t>blankett</a:t>
            </a:r>
            <a:r>
              <a:rPr lang="en-US" dirty="0" smtClean="0"/>
              <a:t> </a:t>
            </a:r>
            <a:r>
              <a:rPr lang="en-US" dirty="0" err="1" smtClean="0"/>
              <a:t>skall</a:t>
            </a:r>
            <a:r>
              <a:rPr lang="en-US" dirty="0" smtClean="0"/>
              <a:t> </a:t>
            </a:r>
            <a:r>
              <a:rPr lang="en-US" dirty="0" err="1" smtClean="0"/>
              <a:t>skrivas</a:t>
            </a:r>
            <a:r>
              <a:rPr lang="en-US" dirty="0" smtClean="0"/>
              <a:t> under om man </a:t>
            </a:r>
            <a:r>
              <a:rPr lang="en-US" dirty="0" err="1" smtClean="0"/>
              <a:t>godkänner</a:t>
            </a:r>
            <a:r>
              <a:rPr lang="en-US" dirty="0" smtClean="0"/>
              <a:t> </a:t>
            </a:r>
            <a:r>
              <a:rPr lang="en-US" dirty="0" err="1" smtClean="0"/>
              <a:t>att</a:t>
            </a:r>
            <a:r>
              <a:rPr lang="en-US" dirty="0" smtClean="0"/>
              <a:t> </a:t>
            </a:r>
            <a:r>
              <a:rPr lang="en-US" dirty="0" err="1" smtClean="0"/>
              <a:t>ens</a:t>
            </a:r>
            <a:r>
              <a:rPr lang="en-US" dirty="0" smtClean="0"/>
              <a:t> barn </a:t>
            </a:r>
            <a:r>
              <a:rPr lang="en-US" dirty="0" err="1" smtClean="0"/>
              <a:t>får</a:t>
            </a:r>
            <a:r>
              <a:rPr lang="en-US" dirty="0" smtClean="0"/>
              <a:t> </a:t>
            </a:r>
            <a:r>
              <a:rPr lang="en-US" dirty="0" err="1" smtClean="0"/>
              <a:t>synas</a:t>
            </a:r>
            <a:r>
              <a:rPr lang="en-US" dirty="0" smtClean="0"/>
              <a:t> </a:t>
            </a:r>
            <a:r>
              <a:rPr lang="en-US" dirty="0" err="1" smtClean="0"/>
              <a:t>på</a:t>
            </a:r>
            <a:r>
              <a:rPr lang="en-US" dirty="0" smtClean="0"/>
              <a:t> </a:t>
            </a:r>
            <a:r>
              <a:rPr lang="en-US" dirty="0" err="1" smtClean="0"/>
              <a:t>dessa</a:t>
            </a:r>
            <a:r>
              <a:rPr lang="en-US" dirty="0" smtClean="0"/>
              <a:t> </a:t>
            </a:r>
            <a:r>
              <a:rPr lang="en-US" dirty="0" err="1" smtClean="0"/>
              <a:t>sidor</a:t>
            </a:r>
            <a:r>
              <a:rPr lang="en-US" dirty="0" smtClean="0"/>
              <a:t> </a:t>
            </a:r>
            <a:endParaRPr lang="en-US" dirty="0"/>
          </a:p>
        </p:txBody>
      </p:sp>
    </p:spTree>
    <p:extLst>
      <p:ext uri="{BB962C8B-B14F-4D97-AF65-F5344CB8AC3E}">
        <p14:creationId xmlns:p14="http://schemas.microsoft.com/office/powerpoint/2010/main" val="4173610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Föräldragrupp</a:t>
            </a:r>
            <a:endParaRPr lang="en-US" dirty="0"/>
          </a:p>
        </p:txBody>
      </p:sp>
      <p:sp>
        <p:nvSpPr>
          <p:cNvPr id="3" name="Platshållare för innehåll 2"/>
          <p:cNvSpPr>
            <a:spLocks noGrp="1"/>
          </p:cNvSpPr>
          <p:nvPr>
            <p:ph idx="1"/>
          </p:nvPr>
        </p:nvSpPr>
        <p:spPr/>
        <p:txBody>
          <a:bodyPr/>
          <a:lstStyle/>
          <a:p>
            <a:r>
              <a:rPr lang="en-US" dirty="0" smtClean="0"/>
              <a:t>Den </a:t>
            </a:r>
            <a:r>
              <a:rPr lang="en-US" dirty="0" err="1" smtClean="0"/>
              <a:t>består</a:t>
            </a:r>
            <a:r>
              <a:rPr lang="en-US" dirty="0" smtClean="0"/>
              <a:t> </a:t>
            </a:r>
            <a:r>
              <a:rPr lang="en-US" dirty="0" err="1" smtClean="0"/>
              <a:t>av</a:t>
            </a:r>
            <a:r>
              <a:rPr lang="en-US" dirty="0" smtClean="0"/>
              <a:t> Linda </a:t>
            </a:r>
            <a:r>
              <a:rPr lang="en-US" dirty="0" err="1" smtClean="0"/>
              <a:t>Å</a:t>
            </a:r>
            <a:r>
              <a:rPr lang="en-US" dirty="0"/>
              <a:t> </a:t>
            </a:r>
            <a:r>
              <a:rPr lang="en-US" dirty="0" smtClean="0"/>
              <a:t>(Lucas mamma), </a:t>
            </a:r>
            <a:r>
              <a:rPr lang="en-US" dirty="0" err="1" smtClean="0"/>
              <a:t>Ullis</a:t>
            </a:r>
            <a:r>
              <a:rPr lang="en-US" dirty="0" smtClean="0"/>
              <a:t> S (</a:t>
            </a:r>
            <a:r>
              <a:rPr lang="en-US" dirty="0" err="1" smtClean="0"/>
              <a:t>Olle</a:t>
            </a:r>
            <a:r>
              <a:rPr lang="en-US" dirty="0" smtClean="0"/>
              <a:t> S mamma), Carina Y (Nicholas mamma). </a:t>
            </a:r>
          </a:p>
          <a:p>
            <a:r>
              <a:rPr lang="en-US" dirty="0" err="1" smtClean="0"/>
              <a:t>Uppgifter</a:t>
            </a:r>
            <a:r>
              <a:rPr lang="en-US" dirty="0" smtClean="0"/>
              <a:t>:</a:t>
            </a:r>
          </a:p>
          <a:p>
            <a:pPr lvl="1"/>
            <a:r>
              <a:rPr lang="en-US" dirty="0" err="1" smtClean="0"/>
              <a:t>Planera</a:t>
            </a:r>
            <a:r>
              <a:rPr lang="en-US" dirty="0" smtClean="0"/>
              <a:t> </a:t>
            </a:r>
            <a:r>
              <a:rPr lang="en-US" dirty="0" err="1" smtClean="0"/>
              <a:t>kioskverksamhet</a:t>
            </a:r>
            <a:r>
              <a:rPr lang="en-US" dirty="0" smtClean="0"/>
              <a:t> </a:t>
            </a:r>
            <a:r>
              <a:rPr lang="en-US" dirty="0" err="1" smtClean="0"/>
              <a:t>och</a:t>
            </a:r>
            <a:r>
              <a:rPr lang="en-US" dirty="0" smtClean="0"/>
              <a:t> </a:t>
            </a:r>
            <a:r>
              <a:rPr lang="en-US" dirty="0" err="1" smtClean="0"/>
              <a:t>övrig</a:t>
            </a:r>
            <a:r>
              <a:rPr lang="en-US" dirty="0" smtClean="0"/>
              <a:t> </a:t>
            </a:r>
            <a:r>
              <a:rPr lang="en-US" dirty="0" err="1" smtClean="0"/>
              <a:t>föräldramedverkan</a:t>
            </a:r>
            <a:endParaRPr lang="en-US" dirty="0" smtClean="0"/>
          </a:p>
          <a:p>
            <a:pPr lvl="1"/>
            <a:r>
              <a:rPr lang="en-US" dirty="0" smtClean="0"/>
              <a:t>Ha hand om </a:t>
            </a:r>
            <a:r>
              <a:rPr lang="en-US" dirty="0" err="1" smtClean="0"/>
              <a:t>lagkassan</a:t>
            </a:r>
            <a:r>
              <a:rPr lang="en-US" dirty="0" smtClean="0"/>
              <a:t> </a:t>
            </a:r>
          </a:p>
          <a:p>
            <a:pPr lvl="2"/>
            <a:r>
              <a:rPr lang="en-US" dirty="0" err="1" smtClean="0"/>
              <a:t>Det</a:t>
            </a:r>
            <a:r>
              <a:rPr lang="en-US" dirty="0" smtClean="0"/>
              <a:t> </a:t>
            </a:r>
            <a:r>
              <a:rPr lang="en-US" dirty="0" err="1" smtClean="0"/>
              <a:t>finns</a:t>
            </a:r>
            <a:r>
              <a:rPr lang="en-US" dirty="0" smtClean="0"/>
              <a:t> </a:t>
            </a:r>
            <a:r>
              <a:rPr lang="en-US" dirty="0" err="1" smtClean="0"/>
              <a:t>en</a:t>
            </a:r>
            <a:r>
              <a:rPr lang="en-US" dirty="0" smtClean="0"/>
              <a:t> </a:t>
            </a:r>
            <a:r>
              <a:rPr lang="en-US" dirty="0" err="1" smtClean="0"/>
              <a:t>lagkassa</a:t>
            </a:r>
            <a:r>
              <a:rPr lang="en-US" dirty="0" smtClean="0"/>
              <a:t> </a:t>
            </a:r>
            <a:r>
              <a:rPr lang="en-US" dirty="0" err="1" smtClean="0"/>
              <a:t>på</a:t>
            </a:r>
            <a:r>
              <a:rPr lang="en-US" dirty="0" smtClean="0"/>
              <a:t> </a:t>
            </a:r>
            <a:r>
              <a:rPr lang="en-US" dirty="0" err="1" smtClean="0"/>
              <a:t>kansliet</a:t>
            </a:r>
            <a:r>
              <a:rPr lang="en-US" dirty="0" smtClean="0"/>
              <a:t> (</a:t>
            </a:r>
            <a:r>
              <a:rPr lang="en-US" dirty="0" err="1" smtClean="0"/>
              <a:t>För</a:t>
            </a:r>
            <a:r>
              <a:rPr lang="en-US" dirty="0" smtClean="0"/>
              <a:t> </a:t>
            </a:r>
            <a:r>
              <a:rPr lang="en-US" dirty="0" err="1" smtClean="0"/>
              <a:t>närvarande</a:t>
            </a:r>
            <a:r>
              <a:rPr lang="en-US" dirty="0" smtClean="0"/>
              <a:t> 11 000kr)</a:t>
            </a:r>
          </a:p>
          <a:p>
            <a:pPr lvl="2"/>
            <a:r>
              <a:rPr lang="en-US" dirty="0" err="1" smtClean="0"/>
              <a:t>Det</a:t>
            </a:r>
            <a:r>
              <a:rPr lang="en-US" dirty="0" smtClean="0"/>
              <a:t> </a:t>
            </a:r>
            <a:r>
              <a:rPr lang="en-US" dirty="0" err="1" smtClean="0"/>
              <a:t>finns</a:t>
            </a:r>
            <a:r>
              <a:rPr lang="en-US" dirty="0" smtClean="0"/>
              <a:t> </a:t>
            </a:r>
            <a:r>
              <a:rPr lang="en-US" dirty="0" err="1" smtClean="0"/>
              <a:t>en</a:t>
            </a:r>
            <a:r>
              <a:rPr lang="en-US" dirty="0" smtClean="0"/>
              <a:t> (</a:t>
            </a:r>
            <a:r>
              <a:rPr lang="en-US" dirty="0" err="1" smtClean="0"/>
              <a:t>kontant</a:t>
            </a:r>
            <a:r>
              <a:rPr lang="en-US" dirty="0" smtClean="0"/>
              <a:t>) </a:t>
            </a:r>
            <a:r>
              <a:rPr lang="en-US" dirty="0" err="1" smtClean="0"/>
              <a:t>lagkassa</a:t>
            </a:r>
            <a:r>
              <a:rPr lang="en-US" dirty="0" smtClean="0"/>
              <a:t> </a:t>
            </a:r>
            <a:r>
              <a:rPr lang="en-US" dirty="0" err="1" smtClean="0"/>
              <a:t>som</a:t>
            </a:r>
            <a:r>
              <a:rPr lang="en-US" dirty="0" smtClean="0"/>
              <a:t> Linda </a:t>
            </a:r>
            <a:r>
              <a:rPr lang="en-US" dirty="0" err="1" smtClean="0"/>
              <a:t>Å</a:t>
            </a:r>
            <a:r>
              <a:rPr lang="en-US" dirty="0" smtClean="0"/>
              <a:t> </a:t>
            </a:r>
            <a:r>
              <a:rPr lang="en-US" dirty="0" err="1" smtClean="0"/>
              <a:t>har</a:t>
            </a:r>
            <a:r>
              <a:rPr lang="en-US" dirty="0" smtClean="0"/>
              <a:t> hand om (</a:t>
            </a:r>
            <a:r>
              <a:rPr lang="en-US" dirty="0" err="1"/>
              <a:t>För</a:t>
            </a:r>
            <a:r>
              <a:rPr lang="en-US" dirty="0"/>
              <a:t> </a:t>
            </a:r>
            <a:r>
              <a:rPr lang="en-US" dirty="0" err="1"/>
              <a:t>närvarande</a:t>
            </a:r>
            <a:r>
              <a:rPr lang="en-US" dirty="0"/>
              <a:t> </a:t>
            </a:r>
            <a:r>
              <a:rPr lang="en-US" dirty="0" smtClean="0"/>
              <a:t>7500 </a:t>
            </a:r>
            <a:r>
              <a:rPr lang="en-US" dirty="0" err="1" smtClean="0"/>
              <a:t>kr</a:t>
            </a:r>
            <a:r>
              <a:rPr lang="en-US" dirty="0" smtClean="0"/>
              <a:t>)</a:t>
            </a:r>
          </a:p>
          <a:p>
            <a:pPr lvl="2"/>
            <a:endParaRPr lang="en-US" dirty="0"/>
          </a:p>
          <a:p>
            <a:r>
              <a:rPr lang="en-US" dirty="0" smtClean="0"/>
              <a:t>Nya </a:t>
            </a:r>
            <a:r>
              <a:rPr lang="en-US" dirty="0" err="1" smtClean="0"/>
              <a:t>medlemmar</a:t>
            </a:r>
            <a:r>
              <a:rPr lang="en-US" dirty="0" smtClean="0"/>
              <a:t>?</a:t>
            </a:r>
          </a:p>
          <a:p>
            <a:r>
              <a:rPr lang="en-US" dirty="0" smtClean="0"/>
              <a:t>Nya </a:t>
            </a:r>
            <a:r>
              <a:rPr lang="en-US" dirty="0" err="1" smtClean="0"/>
              <a:t>uppgifter</a:t>
            </a:r>
            <a:r>
              <a:rPr lang="en-US" dirty="0" smtClean="0"/>
              <a:t>?</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Tree>
    <p:extLst>
      <p:ext uri="{BB962C8B-B14F-4D97-AF65-F5344CB8AC3E}">
        <p14:creationId xmlns:p14="http://schemas.microsoft.com/office/powerpoint/2010/main" val="1341955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9847" y="484632"/>
            <a:ext cx="10517315" cy="1609344"/>
          </a:xfrm>
        </p:spPr>
        <p:txBody>
          <a:bodyPr/>
          <a:lstStyle/>
          <a:p>
            <a:r>
              <a:rPr lang="en-US" dirty="0" err="1" smtClean="0"/>
              <a:t>Kommande</a:t>
            </a:r>
            <a:r>
              <a:rPr lang="en-US" dirty="0" smtClean="0"/>
              <a:t> </a:t>
            </a:r>
            <a:r>
              <a:rPr lang="en-US" dirty="0" err="1" smtClean="0"/>
              <a:t>aktiviteter</a:t>
            </a:r>
            <a:r>
              <a:rPr lang="en-US" dirty="0" smtClean="0"/>
              <a:t> </a:t>
            </a:r>
            <a:r>
              <a:rPr lang="en-US" dirty="0" err="1" smtClean="0"/>
              <a:t>för</a:t>
            </a:r>
            <a:r>
              <a:rPr lang="en-US" dirty="0" smtClean="0"/>
              <a:t> </a:t>
            </a:r>
            <a:r>
              <a:rPr lang="en-US" dirty="0" err="1" smtClean="0"/>
              <a:t>föräldrar</a:t>
            </a:r>
            <a:endParaRPr lang="en-US" dirty="0"/>
          </a:p>
        </p:txBody>
      </p:sp>
      <p:sp>
        <p:nvSpPr>
          <p:cNvPr id="3" name="Platshållare för innehåll 2"/>
          <p:cNvSpPr>
            <a:spLocks noGrp="1"/>
          </p:cNvSpPr>
          <p:nvPr>
            <p:ph idx="1"/>
          </p:nvPr>
        </p:nvSpPr>
        <p:spPr/>
        <p:txBody>
          <a:bodyPr/>
          <a:lstStyle/>
          <a:p>
            <a:r>
              <a:rPr lang="sv-SE" dirty="0" smtClean="0"/>
              <a:t>Vi kommer att få Bingolotter till uppesittarkvällen (i december) </a:t>
            </a:r>
            <a:r>
              <a:rPr lang="sv-SE" dirty="0"/>
              <a:t>5 lotter per familj. </a:t>
            </a:r>
          </a:p>
          <a:p>
            <a:r>
              <a:rPr lang="sv-SE" dirty="0" err="1" smtClean="0"/>
              <a:t>Vårcupen</a:t>
            </a:r>
            <a:r>
              <a:rPr lang="sv-SE" dirty="0" smtClean="0"/>
              <a:t>.</a:t>
            </a:r>
            <a:r>
              <a:rPr lang="sv-SE" dirty="0"/>
              <a:t>  Lördag 13 </a:t>
            </a:r>
            <a:r>
              <a:rPr lang="sv-SE" dirty="0" smtClean="0"/>
              <a:t>maj, </a:t>
            </a:r>
            <a:r>
              <a:rPr lang="sv-SE" dirty="0"/>
              <a:t>Eftermiddag. Exakt tid kommer efter lottning.</a:t>
            </a:r>
          </a:p>
          <a:p>
            <a:r>
              <a:rPr lang="sv-SE" dirty="0"/>
              <a:t>Säsongsavrundaren 2017 Kongevi!  21-22 okt. Troligt att </a:t>
            </a:r>
            <a:r>
              <a:rPr lang="sv-SE" dirty="0" smtClean="0"/>
              <a:t>vi </a:t>
            </a:r>
            <a:r>
              <a:rPr lang="sv-SE" dirty="0"/>
              <a:t>står i café den 22 okt. (Gamla Oktobercupen)</a:t>
            </a:r>
          </a:p>
          <a:p>
            <a:r>
              <a:rPr lang="sv-SE" dirty="0" smtClean="0"/>
              <a:t>Sälja kaffe mm på hemmamatcher</a:t>
            </a:r>
          </a:p>
          <a:p>
            <a:endParaRPr lang="sv-SE" dirty="0" smtClean="0"/>
          </a:p>
        </p:txBody>
      </p:sp>
    </p:spTree>
    <p:extLst>
      <p:ext uri="{BB962C8B-B14F-4D97-AF65-F5344CB8AC3E}">
        <p14:creationId xmlns:p14="http://schemas.microsoft.com/office/powerpoint/2010/main" val="90751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endParaRPr lang="sv-SE" dirty="0">
              <a:latin typeface="Bookman Old Style" panose="02050604050505020204" pitchFamily="18" charset="0"/>
            </a:endParaRPr>
          </a:p>
        </p:txBody>
      </p:sp>
      <p:sp>
        <p:nvSpPr>
          <p:cNvPr id="6" name="Platshållare för innehåll 5"/>
          <p:cNvSpPr>
            <a:spLocks noGrp="1"/>
          </p:cNvSpPr>
          <p:nvPr>
            <p:ph idx="1"/>
          </p:nvPr>
        </p:nvSpPr>
        <p:spPr/>
        <p:txBody>
          <a:bodyPr>
            <a:normAutofit/>
          </a:bodyPr>
          <a:lstStyle/>
          <a:p>
            <a:pPr marL="0" indent="0" algn="ctr">
              <a:buNone/>
            </a:pPr>
            <a:r>
              <a:rPr lang="sv-SE" sz="4400" dirty="0" smtClean="0"/>
              <a:t>Allmänt</a:t>
            </a:r>
            <a:endParaRPr lang="sv-SE" sz="4400" dirty="0"/>
          </a:p>
          <a:p>
            <a:r>
              <a:rPr lang="sv-SE" dirty="0" smtClean="0"/>
              <a:t>Stiftad 1906, 111 års 2017.</a:t>
            </a:r>
          </a:p>
          <a:p>
            <a:r>
              <a:rPr lang="sv-SE" dirty="0"/>
              <a:t>A-lag – </a:t>
            </a:r>
            <a:r>
              <a:rPr lang="sv-SE" dirty="0" smtClean="0"/>
              <a:t>U-15 </a:t>
            </a:r>
            <a:r>
              <a:rPr lang="sv-SE" dirty="0"/>
              <a:t>spelar på Kongevi IP.</a:t>
            </a:r>
          </a:p>
          <a:p>
            <a:r>
              <a:rPr lang="sv-SE" dirty="0"/>
              <a:t>Ungdomssektionen spelar på Skarpe Nord.</a:t>
            </a:r>
          </a:p>
          <a:p>
            <a:r>
              <a:rPr lang="sv-SE" dirty="0"/>
              <a:t>Ca 340 </a:t>
            </a:r>
            <a:r>
              <a:rPr lang="sv-SE" dirty="0" err="1"/>
              <a:t>st</a:t>
            </a:r>
            <a:r>
              <a:rPr lang="sv-SE" dirty="0"/>
              <a:t> aktiva från A-lag – </a:t>
            </a:r>
            <a:r>
              <a:rPr lang="sv-SE" dirty="0" smtClean="0"/>
              <a:t>PF-12.</a:t>
            </a:r>
            <a:endParaRPr lang="sv-SE" dirty="0"/>
          </a:p>
          <a:p>
            <a:r>
              <a:rPr lang="sv-SE" dirty="0"/>
              <a:t>Ca </a:t>
            </a:r>
            <a:r>
              <a:rPr lang="sv-SE" dirty="0" smtClean="0"/>
              <a:t>70 ledare.</a:t>
            </a:r>
          </a:p>
          <a:p>
            <a:r>
              <a:rPr lang="sv-SE" dirty="0" smtClean="0"/>
              <a:t>Tidigare landslagsspelaren Pontus Wernbloom är fostrad </a:t>
            </a:r>
          </a:p>
          <a:p>
            <a:pPr marL="0" indent="0">
              <a:buNone/>
            </a:pPr>
            <a:r>
              <a:rPr lang="sv-SE" dirty="0" smtClean="0"/>
              <a:t>i IK Kongahälla</a:t>
            </a:r>
          </a:p>
          <a:p>
            <a:pPr marL="0" indent="0">
              <a:buNone/>
            </a:pPr>
            <a:endParaRPr lang="sv-SE" dirty="0"/>
          </a:p>
          <a:p>
            <a:endParaRPr lang="sv-SE" dirty="0" smtClean="0"/>
          </a:p>
          <a:p>
            <a:pPr marL="0" indent="0">
              <a:buNone/>
            </a:pPr>
            <a:endParaRPr lang="sv-SE" dirty="0" smtClean="0"/>
          </a:p>
          <a:p>
            <a:endParaRPr lang="sv-SE" dirty="0"/>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274637"/>
            <a:ext cx="10515599" cy="1460500"/>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549" y="1960562"/>
            <a:ext cx="2381250" cy="3057525"/>
          </a:xfrm>
          <a:prstGeom prst="rect">
            <a:avLst/>
          </a:prstGeom>
        </p:spPr>
      </p:pic>
    </p:spTree>
    <p:extLst>
      <p:ext uri="{BB962C8B-B14F-4D97-AF65-F5344CB8AC3E}">
        <p14:creationId xmlns:p14="http://schemas.microsoft.com/office/powerpoint/2010/main" val="2133877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Seriespel</a:t>
            </a:r>
            <a:endParaRPr lang="en-US" dirty="0"/>
          </a:p>
        </p:txBody>
      </p:sp>
      <p:sp>
        <p:nvSpPr>
          <p:cNvPr id="3" name="Platshållare för innehåll 2"/>
          <p:cNvSpPr>
            <a:spLocks noGrp="1"/>
          </p:cNvSpPr>
          <p:nvPr>
            <p:ph idx="1"/>
          </p:nvPr>
        </p:nvSpPr>
        <p:spPr/>
        <p:txBody>
          <a:bodyPr/>
          <a:lstStyle/>
          <a:p>
            <a:r>
              <a:rPr lang="en-US" dirty="0" smtClean="0"/>
              <a:t>Vi </a:t>
            </a:r>
            <a:r>
              <a:rPr lang="en-US" dirty="0" err="1" smtClean="0"/>
              <a:t>har</a:t>
            </a:r>
            <a:r>
              <a:rPr lang="en-US" dirty="0" smtClean="0"/>
              <a:t> 2st lag med I GBG-</a:t>
            </a:r>
            <a:r>
              <a:rPr lang="en-US" dirty="0" err="1" smtClean="0"/>
              <a:t>serien</a:t>
            </a:r>
            <a:r>
              <a:rPr lang="en-US" dirty="0" smtClean="0"/>
              <a:t> (</a:t>
            </a:r>
            <a:r>
              <a:rPr lang="en-US" dirty="0" err="1" smtClean="0"/>
              <a:t>Svår</a:t>
            </a:r>
            <a:r>
              <a:rPr lang="en-US" dirty="0" smtClean="0"/>
              <a:t>) </a:t>
            </a:r>
            <a:r>
              <a:rPr lang="en-US" dirty="0" err="1" smtClean="0"/>
              <a:t>och</a:t>
            </a:r>
            <a:r>
              <a:rPr lang="en-US" dirty="0" smtClean="0"/>
              <a:t> 1st lag I Ale-</a:t>
            </a:r>
            <a:r>
              <a:rPr lang="en-US" dirty="0" err="1" smtClean="0"/>
              <a:t>serien</a:t>
            </a:r>
            <a:endParaRPr lang="en-US" dirty="0" smtClean="0"/>
          </a:p>
          <a:p>
            <a:r>
              <a:rPr lang="en-US" dirty="0" err="1" smtClean="0"/>
              <a:t>Matcherna</a:t>
            </a:r>
            <a:r>
              <a:rPr lang="en-US" dirty="0" smtClean="0"/>
              <a:t> I GBG-</a:t>
            </a:r>
            <a:r>
              <a:rPr lang="en-US" dirty="0" err="1" smtClean="0"/>
              <a:t>serien</a:t>
            </a:r>
            <a:r>
              <a:rPr lang="en-US" dirty="0" smtClean="0"/>
              <a:t> </a:t>
            </a:r>
            <a:r>
              <a:rPr lang="en-US" dirty="0" err="1" smtClean="0"/>
              <a:t>kommer</a:t>
            </a:r>
            <a:r>
              <a:rPr lang="en-US" dirty="0" smtClean="0"/>
              <a:t> </a:t>
            </a:r>
            <a:r>
              <a:rPr lang="en-US" dirty="0" err="1" smtClean="0"/>
              <a:t>oftast</a:t>
            </a:r>
            <a:r>
              <a:rPr lang="en-US" dirty="0" smtClean="0"/>
              <a:t> </a:t>
            </a:r>
            <a:r>
              <a:rPr lang="en-US" dirty="0" err="1" smtClean="0"/>
              <a:t>att</a:t>
            </a:r>
            <a:r>
              <a:rPr lang="en-US" dirty="0" smtClean="0"/>
              <a:t> </a:t>
            </a:r>
            <a:r>
              <a:rPr lang="en-US" dirty="0" err="1" smtClean="0"/>
              <a:t>ske</a:t>
            </a:r>
            <a:r>
              <a:rPr lang="en-US" dirty="0" smtClean="0"/>
              <a:t> 2st </a:t>
            </a:r>
            <a:r>
              <a:rPr lang="en-US" dirty="0" err="1" smtClean="0"/>
              <a:t>samtidigt</a:t>
            </a:r>
            <a:r>
              <a:rPr lang="en-US" dirty="0" smtClean="0"/>
              <a:t> mot </a:t>
            </a:r>
            <a:r>
              <a:rPr lang="en-US" dirty="0" err="1" smtClean="0"/>
              <a:t>samma</a:t>
            </a:r>
            <a:r>
              <a:rPr lang="en-US" dirty="0" smtClean="0"/>
              <a:t> </a:t>
            </a:r>
            <a:r>
              <a:rPr lang="en-US" dirty="0" err="1" smtClean="0"/>
              <a:t>klubb</a:t>
            </a:r>
            <a:r>
              <a:rPr lang="en-US" dirty="0" smtClean="0"/>
              <a:t> (</a:t>
            </a:r>
            <a:r>
              <a:rPr lang="en-US" dirty="0" err="1" smtClean="0"/>
              <a:t>dvs</a:t>
            </a:r>
            <a:r>
              <a:rPr lang="en-US" dirty="0" smtClean="0"/>
              <a:t> 2st lag </a:t>
            </a:r>
            <a:r>
              <a:rPr lang="en-US" dirty="0" err="1" smtClean="0"/>
              <a:t>från</a:t>
            </a:r>
            <a:r>
              <a:rPr lang="en-US" dirty="0" smtClean="0"/>
              <a:t> IKK </a:t>
            </a:r>
            <a:r>
              <a:rPr lang="en-US" dirty="0" err="1" smtClean="0"/>
              <a:t>möter</a:t>
            </a:r>
            <a:r>
              <a:rPr lang="en-US" dirty="0" smtClean="0"/>
              <a:t> 2st lag </a:t>
            </a:r>
            <a:r>
              <a:rPr lang="en-US" dirty="0" err="1" smtClean="0"/>
              <a:t>från</a:t>
            </a:r>
            <a:r>
              <a:rPr lang="en-US" dirty="0" smtClean="0"/>
              <a:t> </a:t>
            </a:r>
            <a:r>
              <a:rPr lang="en-US" dirty="0" err="1" smtClean="0"/>
              <a:t>en</a:t>
            </a:r>
            <a:r>
              <a:rPr lang="en-US" dirty="0" smtClean="0"/>
              <a:t> </a:t>
            </a:r>
            <a:r>
              <a:rPr lang="en-US" dirty="0" err="1" smtClean="0"/>
              <a:t>annan</a:t>
            </a:r>
            <a:r>
              <a:rPr lang="en-US" dirty="0" smtClean="0"/>
              <a:t> </a:t>
            </a:r>
            <a:r>
              <a:rPr lang="en-US" dirty="0" err="1" smtClean="0"/>
              <a:t>klubb</a:t>
            </a:r>
            <a:r>
              <a:rPr lang="en-US" dirty="0" smtClean="0"/>
              <a:t> </a:t>
            </a:r>
            <a:r>
              <a:rPr lang="en-US" dirty="0" err="1" smtClean="0"/>
              <a:t>där</a:t>
            </a:r>
            <a:r>
              <a:rPr lang="en-US" dirty="0" smtClean="0"/>
              <a:t> </a:t>
            </a:r>
            <a:r>
              <a:rPr lang="en-US" dirty="0" err="1" smtClean="0"/>
              <a:t>matcherna</a:t>
            </a:r>
            <a:r>
              <a:rPr lang="en-US" dirty="0" smtClean="0"/>
              <a:t> </a:t>
            </a:r>
            <a:r>
              <a:rPr lang="en-US" dirty="0" err="1" smtClean="0"/>
              <a:t>spelas</a:t>
            </a:r>
            <a:r>
              <a:rPr lang="en-US" dirty="0" smtClean="0"/>
              <a:t> </a:t>
            </a:r>
            <a:r>
              <a:rPr lang="en-US" dirty="0" err="1" smtClean="0"/>
              <a:t>samtidigt</a:t>
            </a:r>
            <a:r>
              <a:rPr lang="en-US" dirty="0" smtClean="0"/>
              <a:t>)</a:t>
            </a:r>
          </a:p>
          <a:p>
            <a:r>
              <a:rPr lang="en-US" dirty="0" err="1" smtClean="0"/>
              <a:t>Alla</a:t>
            </a:r>
            <a:r>
              <a:rPr lang="en-US" dirty="0" smtClean="0"/>
              <a:t> </a:t>
            </a:r>
            <a:r>
              <a:rPr lang="en-US" dirty="0" err="1" smtClean="0"/>
              <a:t>matcherna</a:t>
            </a:r>
            <a:r>
              <a:rPr lang="en-US" dirty="0" smtClean="0"/>
              <a:t> </a:t>
            </a:r>
            <a:r>
              <a:rPr lang="en-US" dirty="0" err="1" smtClean="0"/>
              <a:t>läggs</a:t>
            </a:r>
            <a:r>
              <a:rPr lang="en-US" dirty="0" smtClean="0"/>
              <a:t> </a:t>
            </a:r>
            <a:r>
              <a:rPr lang="en-US" dirty="0" err="1" smtClean="0"/>
              <a:t>inom</a:t>
            </a:r>
            <a:r>
              <a:rPr lang="en-US" dirty="0" smtClean="0"/>
              <a:t> </a:t>
            </a:r>
            <a:r>
              <a:rPr lang="en-US" dirty="0" err="1" smtClean="0"/>
              <a:t>kort</a:t>
            </a:r>
            <a:r>
              <a:rPr lang="en-US" dirty="0" smtClean="0"/>
              <a:t> </a:t>
            </a:r>
            <a:r>
              <a:rPr lang="en-US" dirty="0" err="1" smtClean="0"/>
              <a:t>ut</a:t>
            </a:r>
            <a:r>
              <a:rPr lang="en-US" dirty="0" smtClean="0"/>
              <a:t> </a:t>
            </a:r>
            <a:r>
              <a:rPr lang="en-US" dirty="0" err="1" smtClean="0"/>
              <a:t>på</a:t>
            </a:r>
            <a:r>
              <a:rPr lang="en-US" dirty="0" smtClean="0"/>
              <a:t> </a:t>
            </a:r>
            <a:r>
              <a:rPr lang="en-US" dirty="0" err="1" smtClean="0"/>
              <a:t>laget.se</a:t>
            </a:r>
            <a:r>
              <a:rPr lang="en-US" dirty="0" smtClean="0"/>
              <a:t> (</a:t>
            </a:r>
            <a:r>
              <a:rPr lang="en-US" dirty="0" err="1" smtClean="0"/>
              <a:t>matchändringar</a:t>
            </a:r>
            <a:r>
              <a:rPr lang="en-US" dirty="0" smtClean="0"/>
              <a:t> </a:t>
            </a:r>
            <a:r>
              <a:rPr lang="en-US" dirty="0" err="1" smtClean="0"/>
              <a:t>sker</a:t>
            </a:r>
            <a:r>
              <a:rPr lang="en-US" dirty="0" smtClean="0"/>
              <a:t> </a:t>
            </a:r>
            <a:r>
              <a:rPr lang="en-US" dirty="0" err="1" smtClean="0"/>
              <a:t>fortfarande</a:t>
            </a:r>
            <a:r>
              <a:rPr lang="en-US" dirty="0" smtClean="0"/>
              <a:t>)</a:t>
            </a:r>
          </a:p>
          <a:p>
            <a:r>
              <a:rPr lang="en-US" dirty="0" err="1" smtClean="0"/>
              <a:t>Serierna</a:t>
            </a:r>
            <a:r>
              <a:rPr lang="en-US" dirty="0" smtClean="0"/>
              <a:t> </a:t>
            </a:r>
            <a:r>
              <a:rPr lang="en-US" dirty="0" err="1" smtClean="0"/>
              <a:t>startar</a:t>
            </a:r>
            <a:r>
              <a:rPr lang="en-US" dirty="0" smtClean="0"/>
              <a:t> </a:t>
            </a:r>
            <a:r>
              <a:rPr lang="en-US" dirty="0" err="1" smtClean="0"/>
              <a:t>helgen</a:t>
            </a:r>
            <a:r>
              <a:rPr lang="en-US" dirty="0" smtClean="0"/>
              <a:t> den 22:e </a:t>
            </a:r>
            <a:r>
              <a:rPr lang="en-US" dirty="0" err="1" smtClean="0"/>
              <a:t>april</a:t>
            </a:r>
            <a:r>
              <a:rPr lang="en-US" dirty="0" smtClean="0"/>
              <a:t> </a:t>
            </a:r>
            <a:r>
              <a:rPr lang="en-US" dirty="0" err="1" smtClean="0"/>
              <a:t>och</a:t>
            </a:r>
            <a:r>
              <a:rPr lang="en-US" dirty="0" smtClean="0"/>
              <a:t> </a:t>
            </a:r>
            <a:r>
              <a:rPr lang="en-US" dirty="0" err="1" smtClean="0"/>
              <a:t>spelas</a:t>
            </a:r>
            <a:r>
              <a:rPr lang="en-US" dirty="0" smtClean="0"/>
              <a:t> </a:t>
            </a:r>
            <a:r>
              <a:rPr lang="en-US" dirty="0" err="1" smtClean="0"/>
              <a:t>varje</a:t>
            </a:r>
            <a:r>
              <a:rPr lang="en-US" dirty="0" smtClean="0"/>
              <a:t> </a:t>
            </a:r>
            <a:r>
              <a:rPr lang="en-US" dirty="0" err="1" smtClean="0"/>
              <a:t>vecka</a:t>
            </a:r>
            <a:r>
              <a:rPr lang="en-US" dirty="0" smtClean="0"/>
              <a:t> tills 11:e </a:t>
            </a:r>
            <a:r>
              <a:rPr lang="en-US" dirty="0" err="1" smtClean="0"/>
              <a:t>juni</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Tree>
    <p:extLst>
      <p:ext uri="{BB962C8B-B14F-4D97-AF65-F5344CB8AC3E}">
        <p14:creationId xmlns:p14="http://schemas.microsoft.com/office/powerpoint/2010/main" val="791578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Ale-</a:t>
            </a:r>
            <a:r>
              <a:rPr lang="en-US" dirty="0" err="1" smtClean="0"/>
              <a:t>serien</a:t>
            </a:r>
            <a:endParaRPr lang="en-US" dirty="0"/>
          </a:p>
        </p:txBody>
      </p:sp>
      <p:pic>
        <p:nvPicPr>
          <p:cNvPr id="4" name="Platshållare för innehåll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760" t="34011" r="75875" b="43771"/>
          <a:stretch/>
        </p:blipFill>
        <p:spPr>
          <a:xfrm>
            <a:off x="1069848" y="1928813"/>
            <a:ext cx="2814638" cy="4173247"/>
          </a:xfr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
        <p:nvSpPr>
          <p:cNvPr id="6" name="Platshållare för innehåll 2"/>
          <p:cNvSpPr txBox="1">
            <a:spLocks/>
          </p:cNvSpPr>
          <p:nvPr/>
        </p:nvSpPr>
        <p:spPr>
          <a:xfrm>
            <a:off x="4143374" y="2121408"/>
            <a:ext cx="6984873"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US" dirty="0" err="1" smtClean="0"/>
              <a:t>Totalt</a:t>
            </a:r>
            <a:r>
              <a:rPr lang="en-US" dirty="0" smtClean="0"/>
              <a:t> 7st </a:t>
            </a:r>
            <a:r>
              <a:rPr lang="en-US" dirty="0" err="1" smtClean="0"/>
              <a:t>omgångar</a:t>
            </a:r>
            <a:r>
              <a:rPr lang="en-US" dirty="0" smtClean="0"/>
              <a:t>.</a:t>
            </a:r>
          </a:p>
          <a:p>
            <a:r>
              <a:rPr lang="en-US" dirty="0" smtClean="0"/>
              <a:t>I </a:t>
            </a:r>
            <a:r>
              <a:rPr lang="en-US" dirty="0" err="1" smtClean="0"/>
              <a:t>prinip</a:t>
            </a:r>
            <a:r>
              <a:rPr lang="en-US" dirty="0" smtClean="0"/>
              <a:t> </a:t>
            </a:r>
            <a:r>
              <a:rPr lang="en-US" dirty="0" err="1" smtClean="0"/>
              <a:t>samma</a:t>
            </a:r>
            <a:r>
              <a:rPr lang="en-US" dirty="0" smtClean="0"/>
              <a:t> lag </a:t>
            </a:r>
            <a:r>
              <a:rPr lang="en-US" dirty="0" err="1" smtClean="0"/>
              <a:t>som</a:t>
            </a:r>
            <a:r>
              <a:rPr lang="en-US" dirty="0" smtClean="0"/>
              <a:t> </a:t>
            </a:r>
            <a:r>
              <a:rPr lang="en-US" dirty="0" err="1" smtClean="0"/>
              <a:t>tidigare</a:t>
            </a:r>
            <a:r>
              <a:rPr lang="en-US" dirty="0" smtClean="0"/>
              <a:t> I </a:t>
            </a:r>
            <a:r>
              <a:rPr lang="en-US" dirty="0" err="1" smtClean="0"/>
              <a:t>serien</a:t>
            </a:r>
            <a:endParaRPr lang="en-US" dirty="0" smtClean="0"/>
          </a:p>
          <a:p>
            <a:r>
              <a:rPr lang="en-US" dirty="0" err="1" smtClean="0"/>
              <a:t>Flera</a:t>
            </a:r>
            <a:r>
              <a:rPr lang="en-US" dirty="0" smtClean="0"/>
              <a:t> </a:t>
            </a:r>
            <a:r>
              <a:rPr lang="en-US" dirty="0" err="1" smtClean="0"/>
              <a:t>av</a:t>
            </a:r>
            <a:r>
              <a:rPr lang="en-US" dirty="0" smtClean="0"/>
              <a:t> </a:t>
            </a:r>
            <a:r>
              <a:rPr lang="en-US" dirty="0" err="1" smtClean="0"/>
              <a:t>lagen</a:t>
            </a:r>
            <a:r>
              <a:rPr lang="en-US" dirty="0" smtClean="0"/>
              <a:t> </a:t>
            </a:r>
            <a:r>
              <a:rPr lang="en-US" dirty="0" err="1" smtClean="0"/>
              <a:t>även</a:t>
            </a:r>
            <a:r>
              <a:rPr lang="en-US" dirty="0" smtClean="0"/>
              <a:t> med I GBG-</a:t>
            </a:r>
            <a:r>
              <a:rPr lang="en-US" dirty="0" err="1" smtClean="0"/>
              <a:t>serien</a:t>
            </a:r>
            <a:r>
              <a:rPr lang="en-US" dirty="0" smtClean="0"/>
              <a:t> (</a:t>
            </a:r>
            <a:r>
              <a:rPr lang="en-US" dirty="0" err="1" smtClean="0"/>
              <a:t>lätt</a:t>
            </a:r>
            <a:r>
              <a:rPr lang="en-US" dirty="0" smtClean="0"/>
              <a:t> </a:t>
            </a:r>
            <a:r>
              <a:rPr lang="en-US" dirty="0" err="1" smtClean="0"/>
              <a:t>eller</a:t>
            </a:r>
            <a:r>
              <a:rPr lang="en-US" dirty="0" smtClean="0"/>
              <a:t> </a:t>
            </a:r>
            <a:r>
              <a:rPr lang="en-US" dirty="0" err="1" smtClean="0"/>
              <a:t>svår</a:t>
            </a:r>
            <a:r>
              <a:rPr lang="en-US" dirty="0" smtClean="0"/>
              <a:t>) </a:t>
            </a:r>
          </a:p>
          <a:p>
            <a:endParaRPr lang="en-US" dirty="0"/>
          </a:p>
        </p:txBody>
      </p:sp>
    </p:spTree>
    <p:extLst>
      <p:ext uri="{BB962C8B-B14F-4D97-AF65-F5344CB8AC3E}">
        <p14:creationId xmlns:p14="http://schemas.microsoft.com/office/powerpoint/2010/main" val="392532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GBG-</a:t>
            </a:r>
            <a:r>
              <a:rPr lang="en-US" dirty="0" err="1" smtClean="0"/>
              <a:t>serien</a:t>
            </a:r>
            <a:endParaRPr lang="en-US" dirty="0"/>
          </a:p>
        </p:txBody>
      </p:sp>
      <p:pic>
        <p:nvPicPr>
          <p:cNvPr id="4" name="Platshållare för innehåll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979" t="34405" r="77087" b="29271"/>
          <a:stretch/>
        </p:blipFill>
        <p:spPr>
          <a:xfrm>
            <a:off x="1228724" y="1743074"/>
            <a:ext cx="1757364" cy="5028006"/>
          </a:xfr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
        <p:nvSpPr>
          <p:cNvPr id="6" name="Platshållare för innehåll 2"/>
          <p:cNvSpPr txBox="1">
            <a:spLocks/>
          </p:cNvSpPr>
          <p:nvPr/>
        </p:nvSpPr>
        <p:spPr>
          <a:xfrm>
            <a:off x="4143374" y="2121408"/>
            <a:ext cx="6984873"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US" dirty="0" err="1" smtClean="0"/>
              <a:t>Totalt</a:t>
            </a:r>
            <a:r>
              <a:rPr lang="en-US" dirty="0" smtClean="0"/>
              <a:t> 7st </a:t>
            </a:r>
            <a:r>
              <a:rPr lang="en-US" dirty="0" err="1" smtClean="0"/>
              <a:t>omgångar</a:t>
            </a:r>
            <a:r>
              <a:rPr lang="en-US" dirty="0" smtClean="0"/>
              <a:t>.</a:t>
            </a:r>
          </a:p>
          <a:p>
            <a:r>
              <a:rPr lang="en-US" dirty="0" err="1" smtClean="0"/>
              <a:t>Oftast</a:t>
            </a:r>
            <a:r>
              <a:rPr lang="en-US" dirty="0" smtClean="0"/>
              <a:t> 2st lag </a:t>
            </a:r>
            <a:r>
              <a:rPr lang="en-US" dirty="0" err="1" smtClean="0"/>
              <a:t>från</a:t>
            </a:r>
            <a:r>
              <a:rPr lang="en-US" dirty="0" smtClean="0"/>
              <a:t> </a:t>
            </a:r>
            <a:r>
              <a:rPr lang="en-US" dirty="0" err="1" smtClean="0"/>
              <a:t>oss</a:t>
            </a:r>
            <a:r>
              <a:rPr lang="en-US" dirty="0" smtClean="0"/>
              <a:t> </a:t>
            </a:r>
            <a:r>
              <a:rPr lang="en-US" dirty="0" err="1" smtClean="0"/>
              <a:t>som</a:t>
            </a:r>
            <a:r>
              <a:rPr lang="en-US" dirty="0" smtClean="0"/>
              <a:t> </a:t>
            </a:r>
            <a:r>
              <a:rPr lang="en-US" dirty="0" err="1" smtClean="0"/>
              <a:t>möter</a:t>
            </a:r>
            <a:r>
              <a:rPr lang="en-US" dirty="0" smtClean="0"/>
              <a:t> 2st lag </a:t>
            </a:r>
            <a:r>
              <a:rPr lang="en-US" dirty="0" err="1" smtClean="0"/>
              <a:t>från</a:t>
            </a:r>
            <a:r>
              <a:rPr lang="en-US" dirty="0" smtClean="0"/>
              <a:t> </a:t>
            </a:r>
            <a:r>
              <a:rPr lang="en-US" dirty="0" err="1" smtClean="0"/>
              <a:t>motståndarna</a:t>
            </a:r>
            <a:r>
              <a:rPr lang="en-US" dirty="0" smtClean="0"/>
              <a:t>. </a:t>
            </a:r>
            <a:r>
              <a:rPr lang="en-US" dirty="0" err="1" smtClean="0"/>
              <a:t>Matcherna</a:t>
            </a:r>
            <a:r>
              <a:rPr lang="en-US" dirty="0" smtClean="0"/>
              <a:t> </a:t>
            </a:r>
            <a:r>
              <a:rPr lang="en-US" dirty="0" err="1" smtClean="0"/>
              <a:t>spelas</a:t>
            </a:r>
            <a:r>
              <a:rPr lang="en-US" dirty="0" smtClean="0"/>
              <a:t> </a:t>
            </a:r>
            <a:r>
              <a:rPr lang="en-US" dirty="0" err="1" smtClean="0"/>
              <a:t>samtidigt</a:t>
            </a:r>
            <a:r>
              <a:rPr lang="en-US" dirty="0" smtClean="0"/>
              <a:t> </a:t>
            </a:r>
            <a:r>
              <a:rPr lang="en-US" dirty="0" err="1" smtClean="0"/>
              <a:t>och</a:t>
            </a:r>
            <a:r>
              <a:rPr lang="en-US" dirty="0" smtClean="0"/>
              <a:t> </a:t>
            </a:r>
            <a:r>
              <a:rPr lang="en-US" dirty="0" err="1" smtClean="0"/>
              <a:t>är</a:t>
            </a:r>
            <a:r>
              <a:rPr lang="en-US" dirty="0" smtClean="0"/>
              <a:t> 3x20 min </a:t>
            </a:r>
            <a:r>
              <a:rPr lang="en-US" dirty="0" err="1" smtClean="0"/>
              <a:t>långa</a:t>
            </a:r>
            <a:r>
              <a:rPr lang="en-US" dirty="0" smtClean="0"/>
              <a:t>.</a:t>
            </a:r>
          </a:p>
        </p:txBody>
      </p:sp>
    </p:spTree>
    <p:extLst>
      <p:ext uri="{BB962C8B-B14F-4D97-AF65-F5344CB8AC3E}">
        <p14:creationId xmlns:p14="http://schemas.microsoft.com/office/powerpoint/2010/main" val="2018297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Kommande</a:t>
            </a:r>
            <a:r>
              <a:rPr lang="en-US" dirty="0" smtClean="0"/>
              <a:t> </a:t>
            </a:r>
            <a:r>
              <a:rPr lang="en-US" dirty="0" err="1" smtClean="0"/>
              <a:t>cuper</a:t>
            </a:r>
            <a:endParaRPr lang="en-US" dirty="0"/>
          </a:p>
        </p:txBody>
      </p:sp>
      <p:sp>
        <p:nvSpPr>
          <p:cNvPr id="3" name="Platshållare för innehåll 2"/>
          <p:cNvSpPr>
            <a:spLocks noGrp="1"/>
          </p:cNvSpPr>
          <p:nvPr>
            <p:ph idx="1"/>
          </p:nvPr>
        </p:nvSpPr>
        <p:spPr/>
        <p:txBody>
          <a:bodyPr/>
          <a:lstStyle/>
          <a:p>
            <a:r>
              <a:rPr lang="sv-SE" dirty="0" smtClean="0"/>
              <a:t>Gothia Cup </a:t>
            </a:r>
          </a:p>
          <a:p>
            <a:r>
              <a:rPr lang="sv-SE" dirty="0" smtClean="0"/>
              <a:t>VF </a:t>
            </a:r>
            <a:r>
              <a:rPr lang="sv-SE" dirty="0"/>
              <a:t>Cup 2017-08-12/13, dvs två dagar 2x20 min, minst 5 matcher.</a:t>
            </a:r>
          </a:p>
          <a:p>
            <a:r>
              <a:rPr lang="sv-SE" dirty="0"/>
              <a:t>Gräscupen 2017-09-02 EM, minst 5 matcher</a:t>
            </a:r>
            <a:r>
              <a:rPr lang="sv-SE" dirty="0" smtClean="0"/>
              <a:t>.</a:t>
            </a:r>
          </a:p>
          <a:p>
            <a:endParaRPr lang="sv-SE" dirty="0"/>
          </a:p>
          <a:p>
            <a:r>
              <a:rPr lang="sv-SE" dirty="0" smtClean="0"/>
              <a:t>Eventuellt</a:t>
            </a:r>
            <a:endParaRPr lang="sv-SE" dirty="0"/>
          </a:p>
          <a:p>
            <a:r>
              <a:rPr lang="sv-SE" dirty="0"/>
              <a:t>WFM </a:t>
            </a:r>
            <a:r>
              <a:rPr lang="sv-SE" dirty="0" smtClean="0"/>
              <a:t>2017-11-11/12</a:t>
            </a:r>
            <a:endParaRPr lang="sv-SE" dirty="0"/>
          </a:p>
          <a:p>
            <a:r>
              <a:rPr lang="sv-SE" dirty="0"/>
              <a:t>GAIS </a:t>
            </a:r>
            <a:r>
              <a:rPr lang="sv-SE" dirty="0" err="1"/>
              <a:t>Open</a:t>
            </a:r>
            <a:r>
              <a:rPr lang="sv-SE" dirty="0"/>
              <a:t> 2017-11-03/05, man måste skicka in intresseanmälan</a:t>
            </a:r>
            <a:r>
              <a:rPr lang="sv-SE" dirty="0" smtClean="0"/>
              <a:t>.</a:t>
            </a:r>
            <a:endParaRPr lang="sv-SE"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Tree>
    <p:extLst>
      <p:ext uri="{BB962C8B-B14F-4D97-AF65-F5344CB8AC3E}">
        <p14:creationId xmlns:p14="http://schemas.microsoft.com/office/powerpoint/2010/main" val="500819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Gothia</a:t>
            </a:r>
            <a:r>
              <a:rPr lang="en-US" dirty="0" smtClean="0"/>
              <a:t> Cup</a:t>
            </a:r>
            <a:endParaRPr lang="en-US" dirty="0"/>
          </a:p>
        </p:txBody>
      </p:sp>
      <p:sp>
        <p:nvSpPr>
          <p:cNvPr id="3" name="Platshållare för innehåll 2"/>
          <p:cNvSpPr>
            <a:spLocks noGrp="1"/>
          </p:cNvSpPr>
          <p:nvPr>
            <p:ph idx="1"/>
          </p:nvPr>
        </p:nvSpPr>
        <p:spPr/>
        <p:txBody>
          <a:bodyPr/>
          <a:lstStyle/>
          <a:p>
            <a:r>
              <a:rPr lang="sv-SE" dirty="0"/>
              <a:t>Lördag 15/7 – Måndag 17/7 Ålderskontroll, Innan första match.</a:t>
            </a:r>
          </a:p>
          <a:p>
            <a:r>
              <a:rPr lang="sv-SE" dirty="0"/>
              <a:t>Måndag 17/7 Första Matchdag</a:t>
            </a:r>
          </a:p>
          <a:p>
            <a:r>
              <a:rPr lang="sv-SE" dirty="0"/>
              <a:t>Måndag 17/7 </a:t>
            </a:r>
            <a:r>
              <a:rPr lang="sv-SE" dirty="0" err="1"/>
              <a:t>Öppningscermoni</a:t>
            </a:r>
            <a:r>
              <a:rPr lang="sv-SE" dirty="0"/>
              <a:t> Nya Ullevi 20:00</a:t>
            </a:r>
          </a:p>
          <a:p>
            <a:r>
              <a:rPr lang="sv-SE" dirty="0"/>
              <a:t>Tisdag 18/7-Onsdag 19/7 Gruppspelsmatcher</a:t>
            </a:r>
          </a:p>
          <a:p>
            <a:r>
              <a:rPr lang="sv-SE" dirty="0"/>
              <a:t>Onsdag 19/7-Torsdag 20/7 Slutspel</a:t>
            </a:r>
          </a:p>
          <a:p>
            <a:r>
              <a:rPr lang="sv-SE" dirty="0"/>
              <a:t>Fredag 21/7 – Lördag 22/7 Finaler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Tree>
    <p:extLst>
      <p:ext uri="{BB962C8B-B14F-4D97-AF65-F5344CB8AC3E}">
        <p14:creationId xmlns:p14="http://schemas.microsoft.com/office/powerpoint/2010/main" val="1858058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Gothia</a:t>
            </a:r>
            <a:r>
              <a:rPr lang="en-US" dirty="0" smtClean="0"/>
              <a:t> Cup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
        <p:nvSpPr>
          <p:cNvPr id="6" name="Rektangel 5"/>
          <p:cNvSpPr/>
          <p:nvPr/>
        </p:nvSpPr>
        <p:spPr>
          <a:xfrm>
            <a:off x="828676" y="2475357"/>
            <a:ext cx="10729912" cy="3847207"/>
          </a:xfrm>
          <a:prstGeom prst="rect">
            <a:avLst/>
          </a:prstGeom>
        </p:spPr>
        <p:txBody>
          <a:bodyPr wrap="square">
            <a:spAutoFit/>
          </a:bodyPr>
          <a:lstStyle/>
          <a:p>
            <a:r>
              <a:rPr lang="sv-SE" sz="2400" dirty="0">
                <a:solidFill>
                  <a:srgbClr val="555555"/>
                </a:solidFill>
                <a:latin typeface="Roboto Slab" charset="0"/>
              </a:rPr>
              <a:t>Spelare och ledare i kategori D kan beställa Gothia </a:t>
            </a:r>
            <a:r>
              <a:rPr lang="sv-SE" sz="2400" dirty="0" err="1">
                <a:solidFill>
                  <a:srgbClr val="555555"/>
                </a:solidFill>
                <a:latin typeface="Roboto Slab" charset="0"/>
              </a:rPr>
              <a:t>Card</a:t>
            </a:r>
            <a:r>
              <a:rPr lang="sv-SE" sz="2400" dirty="0">
                <a:solidFill>
                  <a:srgbClr val="555555"/>
                </a:solidFill>
                <a:latin typeface="Roboto Slab" charset="0"/>
              </a:rPr>
              <a:t> via My Team Info. Via My team Info kan även lag i de övriga kategorierna köpa Gothia </a:t>
            </a:r>
            <a:r>
              <a:rPr lang="sv-SE" sz="2400" dirty="0" err="1">
                <a:solidFill>
                  <a:srgbClr val="555555"/>
                </a:solidFill>
                <a:latin typeface="Roboto Slab" charset="0"/>
              </a:rPr>
              <a:t>Card</a:t>
            </a:r>
            <a:r>
              <a:rPr lang="sv-SE" sz="2400" dirty="0">
                <a:solidFill>
                  <a:srgbClr val="555555"/>
                </a:solidFill>
                <a:latin typeface="Roboto Slab" charset="0"/>
              </a:rPr>
              <a:t> till medföljande föräldrar och ledare som inte bokar boende via Gothia Cup. Du kan beställa Gothia </a:t>
            </a:r>
            <a:r>
              <a:rPr lang="sv-SE" sz="2400" dirty="0" err="1">
                <a:solidFill>
                  <a:srgbClr val="555555"/>
                </a:solidFill>
                <a:latin typeface="Roboto Slab" charset="0"/>
              </a:rPr>
              <a:t>Card</a:t>
            </a:r>
            <a:r>
              <a:rPr lang="sv-SE" sz="2400" dirty="0">
                <a:solidFill>
                  <a:srgbClr val="555555"/>
                </a:solidFill>
                <a:latin typeface="Roboto Slab" charset="0"/>
              </a:rPr>
              <a:t> via My Team Info fram till och med den 10 juni.</a:t>
            </a:r>
            <a:endParaRPr lang="sv-SE" sz="3200" dirty="0">
              <a:solidFill>
                <a:srgbClr val="000000"/>
              </a:solidFill>
              <a:latin typeface="Calibri" charset="0"/>
            </a:endParaRPr>
          </a:p>
          <a:p>
            <a:r>
              <a:rPr lang="sv-SE" sz="2400" dirty="0">
                <a:solidFill>
                  <a:srgbClr val="555555"/>
                </a:solidFill>
                <a:latin typeface="Roboto Slab" charset="0"/>
              </a:rPr>
              <a:t>Invigning ingår</a:t>
            </a:r>
            <a:endParaRPr lang="sv-SE" sz="3200" dirty="0">
              <a:solidFill>
                <a:srgbClr val="000000"/>
              </a:solidFill>
              <a:latin typeface="Calibri" charset="0"/>
            </a:endParaRPr>
          </a:p>
          <a:p>
            <a:r>
              <a:rPr lang="sv-SE" sz="2400" dirty="0">
                <a:solidFill>
                  <a:srgbClr val="555555"/>
                </a:solidFill>
                <a:latin typeface="Roboto Slab" charset="0"/>
              </a:rPr>
              <a:t>Finaler Fredag/Lördag</a:t>
            </a:r>
            <a:endParaRPr lang="sv-SE" sz="3200" dirty="0">
              <a:solidFill>
                <a:srgbClr val="000000"/>
              </a:solidFill>
              <a:latin typeface="Calibri" charset="0"/>
            </a:endParaRPr>
          </a:p>
          <a:p>
            <a:r>
              <a:rPr lang="sv-SE" sz="2400" dirty="0">
                <a:solidFill>
                  <a:srgbClr val="555555"/>
                </a:solidFill>
                <a:latin typeface="Roboto Slab" charset="0"/>
              </a:rPr>
              <a:t>Gratis transporter kollektivtrafik</a:t>
            </a:r>
            <a:endParaRPr lang="sv-SE" sz="3200" dirty="0">
              <a:solidFill>
                <a:srgbClr val="000000"/>
              </a:solidFill>
              <a:latin typeface="Calibri" charset="0"/>
            </a:endParaRPr>
          </a:p>
          <a:p>
            <a:r>
              <a:rPr lang="sv-SE" sz="2400" dirty="0">
                <a:solidFill>
                  <a:srgbClr val="555555"/>
                </a:solidFill>
                <a:latin typeface="Roboto Slab" charset="0"/>
              </a:rPr>
              <a:t>Fri </a:t>
            </a:r>
            <a:r>
              <a:rPr lang="sv-SE" sz="2400" dirty="0" err="1">
                <a:solidFill>
                  <a:srgbClr val="555555"/>
                </a:solidFill>
                <a:latin typeface="Roboto Slab" charset="0"/>
              </a:rPr>
              <a:t>Entre</a:t>
            </a:r>
            <a:r>
              <a:rPr lang="sv-SE" sz="2400" dirty="0">
                <a:solidFill>
                  <a:srgbClr val="555555"/>
                </a:solidFill>
                <a:latin typeface="Roboto Slab" charset="0"/>
              </a:rPr>
              <a:t> Liseberg mm.</a:t>
            </a:r>
            <a:endParaRPr lang="sv-SE" sz="3200" dirty="0">
              <a:solidFill>
                <a:srgbClr val="000000"/>
              </a:solidFill>
              <a:latin typeface="Calibri" charset="0"/>
            </a:endParaRPr>
          </a:p>
          <a:p>
            <a:r>
              <a:rPr lang="sv-SE" sz="2800" dirty="0">
                <a:solidFill>
                  <a:srgbClr val="000000"/>
                </a:solidFill>
                <a:latin typeface="Calibri" charset="0"/>
              </a:rPr>
              <a:t> </a:t>
            </a:r>
            <a:endParaRPr lang="sv-SE" sz="3200" b="0" i="0" dirty="0">
              <a:solidFill>
                <a:srgbClr val="000000"/>
              </a:solidFill>
              <a:effectLst/>
              <a:latin typeface="Calibri" charset="0"/>
            </a:endParaRPr>
          </a:p>
        </p:txBody>
      </p:sp>
    </p:spTree>
    <p:extLst>
      <p:ext uri="{BB962C8B-B14F-4D97-AF65-F5344CB8AC3E}">
        <p14:creationId xmlns:p14="http://schemas.microsoft.com/office/powerpoint/2010/main" val="1270752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Gothia</a:t>
            </a:r>
            <a:r>
              <a:rPr lang="en-US" dirty="0" smtClean="0"/>
              <a:t> Cup</a:t>
            </a:r>
            <a:endParaRPr lang="en-US" dirty="0"/>
          </a:p>
        </p:txBody>
      </p:sp>
      <p:sp>
        <p:nvSpPr>
          <p:cNvPr id="3" name="Platshållare för innehåll 2"/>
          <p:cNvSpPr>
            <a:spLocks noGrp="1"/>
          </p:cNvSpPr>
          <p:nvPr>
            <p:ph idx="1"/>
          </p:nvPr>
        </p:nvSpPr>
        <p:spPr/>
        <p:txBody>
          <a:bodyPr>
            <a:normAutofit lnSpcReduction="10000"/>
          </a:bodyPr>
          <a:lstStyle/>
          <a:p>
            <a:r>
              <a:rPr lang="sv-SE" sz="2800" b="1" dirty="0"/>
              <a:t>Hur många matcher får vi spela?</a:t>
            </a:r>
          </a:p>
          <a:p>
            <a:r>
              <a:rPr lang="sv-SE" sz="2400" dirty="0"/>
              <a:t>Alla lag spelar i grupper om 4-5 lag där alla möter alla. Dvs. att alla lag spelar tre eller eventuellt fyra matcher. Som regel spelas en match på måndag, en på tisdag och en på onsdag. De två första lagen i varje grupp går vidare till A-slutspel, övriga går till B-slutspel. Slutspelen börjar på onsdag eftermiddag/kväll eller torsdag förmiddag. Slutspelen sker enligt cup-metoden, dvs. utslagning efter varje match. Minimum antalet matcher är således 4</a:t>
            </a:r>
            <a:r>
              <a:rPr lang="sv-SE" sz="2400" dirty="0" smtClean="0"/>
              <a:t>. </a:t>
            </a:r>
          </a:p>
          <a:p>
            <a:r>
              <a:rPr lang="sv-SE" sz="2400" dirty="0" smtClean="0"/>
              <a:t>Matchtid är 2x20min och i A-slutspel 2x25min</a:t>
            </a:r>
          </a:p>
          <a:p>
            <a:r>
              <a:rPr lang="sv-SE" sz="2400" dirty="0" smtClean="0"/>
              <a:t>Vi har anmält 2st lag och vi har 24 spelare anmälda.</a:t>
            </a:r>
            <a:endParaRPr lang="sv-SE"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Tree>
    <p:extLst>
      <p:ext uri="{BB962C8B-B14F-4D97-AF65-F5344CB8AC3E}">
        <p14:creationId xmlns:p14="http://schemas.microsoft.com/office/powerpoint/2010/main" val="1659201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Kvar</a:t>
            </a:r>
            <a:r>
              <a:rPr lang="en-US" dirty="0" smtClean="0"/>
              <a:t> </a:t>
            </a:r>
            <a:r>
              <a:rPr lang="en-US" dirty="0" err="1" smtClean="0"/>
              <a:t>att</a:t>
            </a:r>
            <a:r>
              <a:rPr lang="en-US" dirty="0" smtClean="0"/>
              <a:t> </a:t>
            </a:r>
            <a:r>
              <a:rPr lang="en-US" dirty="0" err="1" smtClean="0"/>
              <a:t>planera</a:t>
            </a:r>
            <a:r>
              <a:rPr lang="en-US" dirty="0" smtClean="0"/>
              <a:t> </a:t>
            </a:r>
            <a:r>
              <a:rPr lang="en-US" dirty="0" err="1" smtClean="0"/>
              <a:t>Gothia</a:t>
            </a:r>
            <a:r>
              <a:rPr lang="en-US" dirty="0" smtClean="0"/>
              <a:t> cup</a:t>
            </a:r>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950" y="103251"/>
            <a:ext cx="2305050" cy="1990725"/>
          </a:xfrm>
          <a:prstGeom prst="rect">
            <a:avLst/>
          </a:prstGeom>
        </p:spPr>
      </p:pic>
      <p:sp>
        <p:nvSpPr>
          <p:cNvPr id="8" name="Platshållare för innehåll 7"/>
          <p:cNvSpPr>
            <a:spLocks noGrp="1"/>
          </p:cNvSpPr>
          <p:nvPr>
            <p:ph idx="1"/>
          </p:nvPr>
        </p:nvSpPr>
        <p:spPr>
          <a:xfrm>
            <a:off x="1069848" y="2121408"/>
            <a:ext cx="10058400" cy="607505"/>
          </a:xfrm>
        </p:spPr>
        <p:txBody>
          <a:bodyPr/>
          <a:lstStyle/>
          <a:p>
            <a:r>
              <a:rPr lang="en-US" dirty="0" err="1" smtClean="0"/>
              <a:t>Ska</a:t>
            </a:r>
            <a:r>
              <a:rPr lang="en-US" dirty="0" smtClean="0"/>
              <a:t> vi </a:t>
            </a:r>
            <a:r>
              <a:rPr lang="en-US" dirty="0" err="1" smtClean="0"/>
              <a:t>köpa</a:t>
            </a:r>
            <a:r>
              <a:rPr lang="en-US" dirty="0" smtClean="0"/>
              <a:t> </a:t>
            </a:r>
            <a:r>
              <a:rPr lang="en-US" dirty="0" err="1" smtClean="0"/>
              <a:t>Gothia-kort</a:t>
            </a:r>
            <a:r>
              <a:rPr lang="en-US" dirty="0" smtClean="0"/>
              <a:t>? </a:t>
            </a:r>
            <a:r>
              <a:rPr lang="en-US" dirty="0" err="1" smtClean="0"/>
              <a:t>Kostnad</a:t>
            </a:r>
            <a:r>
              <a:rPr lang="en-US" dirty="0" smtClean="0"/>
              <a:t> 350kr/</a:t>
            </a:r>
            <a:r>
              <a:rPr lang="en-US" dirty="0" err="1" smtClean="0"/>
              <a:t>spelare</a:t>
            </a:r>
            <a:endParaRPr lang="en-US" dirty="0"/>
          </a:p>
        </p:txBody>
      </p:sp>
      <p:sp>
        <p:nvSpPr>
          <p:cNvPr id="9" name="Rektangel 8"/>
          <p:cNvSpPr/>
          <p:nvPr/>
        </p:nvSpPr>
        <p:spPr>
          <a:xfrm>
            <a:off x="1443038" y="2589658"/>
            <a:ext cx="8443912" cy="2369880"/>
          </a:xfrm>
          <a:prstGeom prst="rect">
            <a:avLst/>
          </a:prstGeom>
        </p:spPr>
        <p:txBody>
          <a:bodyPr wrap="square">
            <a:spAutoFit/>
          </a:bodyPr>
          <a:lstStyle/>
          <a:p>
            <a:r>
              <a:rPr lang="sv-SE" sz="1600" dirty="0">
                <a:solidFill>
                  <a:srgbClr val="555555"/>
                </a:solidFill>
                <a:latin typeface="Roboto Slab" charset="0"/>
              </a:rPr>
              <a:t>Spelare och ledare i kategori D kan beställa Gothia </a:t>
            </a:r>
            <a:r>
              <a:rPr lang="sv-SE" sz="1600" dirty="0" err="1">
                <a:solidFill>
                  <a:srgbClr val="555555"/>
                </a:solidFill>
                <a:latin typeface="Roboto Slab" charset="0"/>
              </a:rPr>
              <a:t>Card</a:t>
            </a:r>
            <a:r>
              <a:rPr lang="sv-SE" sz="1600" dirty="0">
                <a:solidFill>
                  <a:srgbClr val="555555"/>
                </a:solidFill>
                <a:latin typeface="Roboto Slab" charset="0"/>
              </a:rPr>
              <a:t> via My Team Info. Via My team Info kan även lag i de övriga kategorierna köpa Gothia </a:t>
            </a:r>
            <a:r>
              <a:rPr lang="sv-SE" sz="1600" dirty="0" err="1">
                <a:solidFill>
                  <a:srgbClr val="555555"/>
                </a:solidFill>
                <a:latin typeface="Roboto Slab" charset="0"/>
              </a:rPr>
              <a:t>Card</a:t>
            </a:r>
            <a:r>
              <a:rPr lang="sv-SE" sz="1600" dirty="0">
                <a:solidFill>
                  <a:srgbClr val="555555"/>
                </a:solidFill>
                <a:latin typeface="Roboto Slab" charset="0"/>
              </a:rPr>
              <a:t> till medföljande föräldrar och ledare som inte bokar boende via Gothia Cup. Du kan beställa Gothia </a:t>
            </a:r>
            <a:r>
              <a:rPr lang="sv-SE" sz="1600" dirty="0" err="1">
                <a:solidFill>
                  <a:srgbClr val="555555"/>
                </a:solidFill>
                <a:latin typeface="Roboto Slab" charset="0"/>
              </a:rPr>
              <a:t>Card</a:t>
            </a:r>
            <a:r>
              <a:rPr lang="sv-SE" sz="1600" dirty="0">
                <a:solidFill>
                  <a:srgbClr val="555555"/>
                </a:solidFill>
                <a:latin typeface="Roboto Slab" charset="0"/>
              </a:rPr>
              <a:t> via My Team Info fram till och med den 10 juni.</a:t>
            </a:r>
            <a:endParaRPr lang="sv-SE" sz="2000" dirty="0">
              <a:solidFill>
                <a:srgbClr val="000000"/>
              </a:solidFill>
              <a:latin typeface="Calibri" charset="0"/>
            </a:endParaRPr>
          </a:p>
          <a:p>
            <a:r>
              <a:rPr lang="sv-SE" sz="1600" dirty="0">
                <a:solidFill>
                  <a:srgbClr val="555555"/>
                </a:solidFill>
                <a:latin typeface="Roboto Slab" charset="0"/>
              </a:rPr>
              <a:t>Invigning ingår</a:t>
            </a:r>
            <a:endParaRPr lang="sv-SE" sz="2000" dirty="0">
              <a:solidFill>
                <a:srgbClr val="000000"/>
              </a:solidFill>
              <a:latin typeface="Calibri" charset="0"/>
            </a:endParaRPr>
          </a:p>
          <a:p>
            <a:r>
              <a:rPr lang="sv-SE" sz="1600" dirty="0">
                <a:solidFill>
                  <a:srgbClr val="555555"/>
                </a:solidFill>
                <a:latin typeface="Roboto Slab" charset="0"/>
              </a:rPr>
              <a:t>Finaler Fredag/Lördag</a:t>
            </a:r>
            <a:endParaRPr lang="sv-SE" sz="2000" dirty="0">
              <a:solidFill>
                <a:srgbClr val="000000"/>
              </a:solidFill>
              <a:latin typeface="Calibri" charset="0"/>
            </a:endParaRPr>
          </a:p>
          <a:p>
            <a:r>
              <a:rPr lang="sv-SE" sz="1600" dirty="0">
                <a:solidFill>
                  <a:srgbClr val="555555"/>
                </a:solidFill>
                <a:latin typeface="Roboto Slab" charset="0"/>
              </a:rPr>
              <a:t>Gratis transporter kollektivtrafik</a:t>
            </a:r>
            <a:endParaRPr lang="sv-SE" sz="2000" dirty="0">
              <a:solidFill>
                <a:srgbClr val="000000"/>
              </a:solidFill>
              <a:latin typeface="Calibri" charset="0"/>
            </a:endParaRPr>
          </a:p>
          <a:p>
            <a:r>
              <a:rPr lang="sv-SE" sz="1600" dirty="0">
                <a:solidFill>
                  <a:srgbClr val="555555"/>
                </a:solidFill>
                <a:latin typeface="Roboto Slab" charset="0"/>
              </a:rPr>
              <a:t>Fri </a:t>
            </a:r>
            <a:r>
              <a:rPr lang="sv-SE" sz="1600" dirty="0" err="1">
                <a:solidFill>
                  <a:srgbClr val="555555"/>
                </a:solidFill>
                <a:latin typeface="Roboto Slab" charset="0"/>
              </a:rPr>
              <a:t>Entre</a:t>
            </a:r>
            <a:r>
              <a:rPr lang="sv-SE" sz="1600" dirty="0">
                <a:solidFill>
                  <a:srgbClr val="555555"/>
                </a:solidFill>
                <a:latin typeface="Roboto Slab" charset="0"/>
              </a:rPr>
              <a:t> Liseberg mm.</a:t>
            </a:r>
            <a:endParaRPr lang="sv-SE" sz="2000" dirty="0">
              <a:solidFill>
                <a:srgbClr val="000000"/>
              </a:solidFill>
              <a:latin typeface="Calibri" charset="0"/>
            </a:endParaRPr>
          </a:p>
          <a:p>
            <a:r>
              <a:rPr lang="sv-SE" dirty="0">
                <a:solidFill>
                  <a:srgbClr val="000000"/>
                </a:solidFill>
                <a:latin typeface="Calibri" charset="0"/>
              </a:rPr>
              <a:t> </a:t>
            </a:r>
            <a:endParaRPr lang="sv-SE" sz="2000" b="0" i="0" dirty="0">
              <a:solidFill>
                <a:srgbClr val="000000"/>
              </a:solidFill>
              <a:effectLst/>
              <a:latin typeface="Calibri" charset="0"/>
            </a:endParaRPr>
          </a:p>
        </p:txBody>
      </p:sp>
      <p:sp>
        <p:nvSpPr>
          <p:cNvPr id="10" name="Platshållare för innehåll 7"/>
          <p:cNvSpPr txBox="1">
            <a:spLocks/>
          </p:cNvSpPr>
          <p:nvPr/>
        </p:nvSpPr>
        <p:spPr>
          <a:xfrm>
            <a:off x="966788" y="4820282"/>
            <a:ext cx="10058400" cy="169481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r>
              <a:rPr lang="en-US" dirty="0" err="1" smtClean="0"/>
              <a:t>Gå</a:t>
            </a:r>
            <a:r>
              <a:rPr lang="en-US" dirty="0" smtClean="0"/>
              <a:t> </a:t>
            </a:r>
            <a:r>
              <a:rPr lang="en-US" dirty="0" err="1" smtClean="0"/>
              <a:t>på</a:t>
            </a:r>
            <a:r>
              <a:rPr lang="en-US" dirty="0" smtClean="0"/>
              <a:t> </a:t>
            </a:r>
            <a:r>
              <a:rPr lang="en-US" dirty="0" err="1" smtClean="0"/>
              <a:t>invigning</a:t>
            </a:r>
            <a:r>
              <a:rPr lang="en-US" dirty="0" smtClean="0"/>
              <a:t>?</a:t>
            </a:r>
          </a:p>
          <a:p>
            <a:r>
              <a:rPr lang="en-US" dirty="0" err="1" smtClean="0"/>
              <a:t>Samling</a:t>
            </a:r>
            <a:r>
              <a:rPr lang="en-US" dirty="0" smtClean="0"/>
              <a:t> </a:t>
            </a:r>
            <a:r>
              <a:rPr lang="en-US" dirty="0" err="1" smtClean="0"/>
              <a:t>helgen</a:t>
            </a:r>
            <a:r>
              <a:rPr lang="en-US" dirty="0" smtClean="0"/>
              <a:t> </a:t>
            </a:r>
            <a:r>
              <a:rPr lang="en-US" dirty="0" err="1" smtClean="0"/>
              <a:t>innan</a:t>
            </a:r>
            <a:r>
              <a:rPr lang="en-US" dirty="0" smtClean="0"/>
              <a:t> </a:t>
            </a:r>
            <a:r>
              <a:rPr lang="en-US" dirty="0" err="1" smtClean="0"/>
              <a:t>på</a:t>
            </a:r>
            <a:r>
              <a:rPr lang="en-US" dirty="0" smtClean="0"/>
              <a:t> </a:t>
            </a:r>
            <a:r>
              <a:rPr lang="en-US" dirty="0" err="1" smtClean="0"/>
              <a:t>kongevi</a:t>
            </a:r>
            <a:r>
              <a:rPr lang="en-US" dirty="0" smtClean="0"/>
              <a:t>, </a:t>
            </a:r>
            <a:r>
              <a:rPr lang="en-US" dirty="0" err="1" smtClean="0"/>
              <a:t>övernattning</a:t>
            </a:r>
            <a:r>
              <a:rPr lang="en-US" dirty="0" smtClean="0"/>
              <a:t>?</a:t>
            </a:r>
          </a:p>
          <a:p>
            <a:r>
              <a:rPr lang="en-US" dirty="0" err="1" smtClean="0"/>
              <a:t>Beroende</a:t>
            </a:r>
            <a:r>
              <a:rPr lang="en-US" dirty="0" smtClean="0"/>
              <a:t> </a:t>
            </a:r>
            <a:r>
              <a:rPr lang="en-US" dirty="0" err="1" smtClean="0"/>
              <a:t>på</a:t>
            </a:r>
            <a:r>
              <a:rPr lang="en-US" dirty="0" smtClean="0"/>
              <a:t> </a:t>
            </a:r>
            <a:r>
              <a:rPr lang="en-US" dirty="0" err="1" smtClean="0"/>
              <a:t>matchtider</a:t>
            </a:r>
            <a:r>
              <a:rPr lang="en-US" dirty="0" smtClean="0"/>
              <a:t> </a:t>
            </a:r>
            <a:r>
              <a:rPr lang="en-US" dirty="0" err="1" smtClean="0"/>
              <a:t>så</a:t>
            </a:r>
            <a:r>
              <a:rPr lang="en-US" dirty="0" smtClean="0"/>
              <a:t> </a:t>
            </a:r>
            <a:r>
              <a:rPr lang="en-US" dirty="0" err="1" smtClean="0"/>
              <a:t>kan</a:t>
            </a:r>
            <a:r>
              <a:rPr lang="en-US" dirty="0" smtClean="0"/>
              <a:t> </a:t>
            </a:r>
            <a:r>
              <a:rPr lang="en-US" dirty="0" err="1" smtClean="0"/>
              <a:t>även</a:t>
            </a:r>
            <a:r>
              <a:rPr lang="en-US" dirty="0" smtClean="0"/>
              <a:t> ha </a:t>
            </a:r>
            <a:r>
              <a:rPr lang="en-US" dirty="0" err="1" smtClean="0"/>
              <a:t>samling</a:t>
            </a:r>
            <a:r>
              <a:rPr lang="en-US" dirty="0" smtClean="0"/>
              <a:t>/</a:t>
            </a:r>
            <a:r>
              <a:rPr lang="en-US" dirty="0" err="1" smtClean="0"/>
              <a:t>uppvärmning</a:t>
            </a:r>
            <a:r>
              <a:rPr lang="en-US" dirty="0" smtClean="0"/>
              <a:t> </a:t>
            </a:r>
            <a:r>
              <a:rPr lang="en-US" dirty="0" err="1" smtClean="0"/>
              <a:t>på</a:t>
            </a:r>
            <a:r>
              <a:rPr lang="en-US" dirty="0"/>
              <a:t> </a:t>
            </a:r>
            <a:r>
              <a:rPr lang="en-US" dirty="0" err="1" smtClean="0"/>
              <a:t>Kongevi</a:t>
            </a:r>
            <a:r>
              <a:rPr lang="en-US" dirty="0" smtClean="0"/>
              <a:t>/</a:t>
            </a:r>
            <a:r>
              <a:rPr lang="en-US" dirty="0" err="1" smtClean="0"/>
              <a:t>Skarpe</a:t>
            </a:r>
            <a:r>
              <a:rPr lang="en-US" dirty="0" smtClean="0"/>
              <a:t> Nord </a:t>
            </a:r>
            <a:r>
              <a:rPr lang="en-US" dirty="0" err="1" smtClean="0"/>
              <a:t>innan</a:t>
            </a:r>
            <a:r>
              <a:rPr lang="en-US" dirty="0" smtClean="0"/>
              <a:t>.</a:t>
            </a:r>
            <a:endParaRPr lang="en-US" dirty="0"/>
          </a:p>
        </p:txBody>
      </p:sp>
    </p:spTree>
    <p:extLst>
      <p:ext uri="{BB962C8B-B14F-4D97-AF65-F5344CB8AC3E}">
        <p14:creationId xmlns:p14="http://schemas.microsoft.com/office/powerpoint/2010/main" val="447933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Övriga</a:t>
            </a:r>
            <a:r>
              <a:rPr lang="en-US" dirty="0" smtClean="0"/>
              <a:t> </a:t>
            </a:r>
            <a:r>
              <a:rPr lang="en-US" dirty="0" err="1" smtClean="0"/>
              <a:t>aktiviteter</a:t>
            </a:r>
            <a:endParaRPr lang="en-US" dirty="0"/>
          </a:p>
        </p:txBody>
      </p:sp>
      <p:sp>
        <p:nvSpPr>
          <p:cNvPr id="3" name="Platshållare för innehåll 2"/>
          <p:cNvSpPr>
            <a:spLocks noGrp="1"/>
          </p:cNvSpPr>
          <p:nvPr>
            <p:ph idx="1"/>
          </p:nvPr>
        </p:nvSpPr>
        <p:spPr/>
        <p:txBody>
          <a:bodyPr/>
          <a:lstStyle/>
          <a:p>
            <a:r>
              <a:rPr lang="en-US" dirty="0" smtClean="0"/>
              <a:t>Flagg-</a:t>
            </a:r>
            <a:r>
              <a:rPr lang="en-US" dirty="0" err="1" smtClean="0"/>
              <a:t>bärare</a:t>
            </a:r>
            <a:r>
              <a:rPr lang="en-US" dirty="0" smtClean="0"/>
              <a:t> </a:t>
            </a:r>
            <a:r>
              <a:rPr lang="en-US" dirty="0" err="1" smtClean="0"/>
              <a:t>på</a:t>
            </a:r>
            <a:r>
              <a:rPr lang="en-US" dirty="0" smtClean="0"/>
              <a:t> IFK </a:t>
            </a:r>
            <a:r>
              <a:rPr lang="en-US" dirty="0" err="1" smtClean="0"/>
              <a:t>Göteborg</a:t>
            </a:r>
            <a:r>
              <a:rPr lang="en-US" dirty="0" smtClean="0"/>
              <a:t> match. </a:t>
            </a:r>
            <a:r>
              <a:rPr lang="en-US" dirty="0" err="1"/>
              <a:t>Söndagen</a:t>
            </a:r>
            <a:r>
              <a:rPr lang="en-US" dirty="0"/>
              <a:t> den 30 </a:t>
            </a:r>
            <a:r>
              <a:rPr lang="en-US" dirty="0" err="1"/>
              <a:t>juli</a:t>
            </a:r>
            <a:r>
              <a:rPr lang="en-US" dirty="0"/>
              <a:t> kl. 15.00 </a:t>
            </a:r>
            <a:r>
              <a:rPr lang="en-US" dirty="0" err="1"/>
              <a:t>kommer</a:t>
            </a:r>
            <a:r>
              <a:rPr lang="en-US" dirty="0"/>
              <a:t> IFK </a:t>
            </a:r>
            <a:r>
              <a:rPr lang="en-US" dirty="0" err="1"/>
              <a:t>Norrköping</a:t>
            </a:r>
            <a:r>
              <a:rPr lang="en-US" dirty="0"/>
              <a:t> </a:t>
            </a:r>
            <a:r>
              <a:rPr lang="en-US" dirty="0" err="1"/>
              <a:t>på</a:t>
            </a:r>
            <a:r>
              <a:rPr lang="en-US" dirty="0"/>
              <a:t> </a:t>
            </a:r>
            <a:r>
              <a:rPr lang="en-US" dirty="0" err="1"/>
              <a:t>besök</a:t>
            </a:r>
            <a:r>
              <a:rPr lang="en-US" dirty="0"/>
              <a:t> till </a:t>
            </a:r>
            <a:r>
              <a:rPr lang="en-US" dirty="0" err="1"/>
              <a:t>Göteborg</a:t>
            </a:r>
            <a:r>
              <a:rPr lang="en-US" dirty="0"/>
              <a:t>. </a:t>
            </a:r>
            <a:r>
              <a:rPr lang="en-US" dirty="0" err="1"/>
              <a:t>Denna</a:t>
            </a:r>
            <a:r>
              <a:rPr lang="en-US" dirty="0"/>
              <a:t> match </a:t>
            </a:r>
            <a:r>
              <a:rPr lang="en-US" dirty="0" err="1"/>
              <a:t>kommer</a:t>
            </a:r>
            <a:r>
              <a:rPr lang="en-US" dirty="0"/>
              <a:t> </a:t>
            </a:r>
            <a:r>
              <a:rPr lang="en-US" dirty="0" err="1"/>
              <a:t>Ert</a:t>
            </a:r>
            <a:r>
              <a:rPr lang="en-US" dirty="0"/>
              <a:t> lag </a:t>
            </a:r>
            <a:r>
              <a:rPr lang="en-US" dirty="0" err="1"/>
              <a:t>att</a:t>
            </a:r>
            <a:r>
              <a:rPr lang="en-US" dirty="0"/>
              <a:t> </a:t>
            </a:r>
            <a:r>
              <a:rPr lang="en-US" dirty="0" err="1"/>
              <a:t>få</a:t>
            </a:r>
            <a:r>
              <a:rPr lang="en-US" dirty="0"/>
              <a:t> </a:t>
            </a:r>
            <a:r>
              <a:rPr lang="en-US" dirty="0" err="1"/>
              <a:t>vara</a:t>
            </a:r>
            <a:r>
              <a:rPr lang="en-US" dirty="0"/>
              <a:t> </a:t>
            </a:r>
            <a:r>
              <a:rPr lang="en-US" dirty="0" err="1"/>
              <a:t>flaggbärare</a:t>
            </a:r>
            <a:r>
              <a:rPr lang="en-US" dirty="0"/>
              <a:t> </a:t>
            </a:r>
            <a:r>
              <a:rPr lang="en-US" dirty="0" err="1"/>
              <a:t>och</a:t>
            </a:r>
            <a:r>
              <a:rPr lang="en-US" dirty="0"/>
              <a:t> </a:t>
            </a:r>
            <a:r>
              <a:rPr lang="en-US" dirty="0" err="1"/>
              <a:t>uppleva</a:t>
            </a:r>
            <a:r>
              <a:rPr lang="en-US" dirty="0"/>
              <a:t> </a:t>
            </a:r>
            <a:r>
              <a:rPr lang="en-US" dirty="0" err="1"/>
              <a:t>stämningen</a:t>
            </a:r>
            <a:r>
              <a:rPr lang="en-US" dirty="0"/>
              <a:t> </a:t>
            </a:r>
            <a:r>
              <a:rPr lang="en-US" dirty="0" err="1"/>
              <a:t>på</a:t>
            </a:r>
            <a:r>
              <a:rPr lang="en-US" dirty="0"/>
              <a:t> </a:t>
            </a:r>
            <a:r>
              <a:rPr lang="en-US" dirty="0" err="1"/>
              <a:t>arenan</a:t>
            </a:r>
            <a:r>
              <a:rPr lang="en-US" dirty="0"/>
              <a:t> </a:t>
            </a:r>
            <a:r>
              <a:rPr lang="en-US" dirty="0" err="1"/>
              <a:t>från</a:t>
            </a:r>
            <a:r>
              <a:rPr lang="en-US" dirty="0"/>
              <a:t> </a:t>
            </a:r>
            <a:r>
              <a:rPr lang="en-US" dirty="0" err="1"/>
              <a:t>första</a:t>
            </a:r>
            <a:r>
              <a:rPr lang="en-US" dirty="0"/>
              <a:t> </a:t>
            </a:r>
            <a:r>
              <a:rPr lang="en-US" dirty="0" err="1"/>
              <a:t>parkett</a:t>
            </a:r>
            <a:r>
              <a:rPr lang="en-US" dirty="0" smtClean="0"/>
              <a:t>! 20st </a:t>
            </a:r>
            <a:r>
              <a:rPr lang="en-US" dirty="0" err="1" smtClean="0"/>
              <a:t>spelare</a:t>
            </a:r>
            <a:r>
              <a:rPr lang="en-US" dirty="0" smtClean="0"/>
              <a:t> + 4s </a:t>
            </a:r>
            <a:r>
              <a:rPr lang="en-US" dirty="0" err="1" smtClean="0"/>
              <a:t>ledare</a:t>
            </a:r>
            <a:r>
              <a:rPr lang="en-US" dirty="0" smtClean="0"/>
              <a:t>. </a:t>
            </a:r>
            <a:r>
              <a:rPr lang="en-US" dirty="0" err="1" smtClean="0"/>
              <a:t>Vad</a:t>
            </a:r>
            <a:r>
              <a:rPr lang="en-US" dirty="0" smtClean="0"/>
              <a:t> </a:t>
            </a:r>
            <a:r>
              <a:rPr lang="en-US" dirty="0" err="1" smtClean="0"/>
              <a:t>sätter</a:t>
            </a:r>
            <a:r>
              <a:rPr lang="en-US" dirty="0" smtClean="0"/>
              <a:t> vi </a:t>
            </a:r>
            <a:r>
              <a:rPr lang="en-US" dirty="0" err="1" smtClean="0"/>
              <a:t>för</a:t>
            </a:r>
            <a:r>
              <a:rPr lang="en-US" dirty="0" smtClean="0"/>
              <a:t> </a:t>
            </a:r>
            <a:r>
              <a:rPr lang="en-US" dirty="0" err="1" smtClean="0"/>
              <a:t>regler</a:t>
            </a:r>
            <a:r>
              <a:rPr lang="en-US" dirty="0" smtClean="0"/>
              <a:t> </a:t>
            </a:r>
            <a:r>
              <a:rPr lang="en-US" dirty="0" err="1" smtClean="0"/>
              <a:t>för</a:t>
            </a:r>
            <a:r>
              <a:rPr lang="en-US" dirty="0" smtClean="0"/>
              <a:t> </a:t>
            </a:r>
            <a:r>
              <a:rPr lang="en-US" dirty="0" err="1" smtClean="0"/>
              <a:t>uttagning</a:t>
            </a:r>
            <a:r>
              <a:rPr lang="en-US" dirty="0" smtClean="0"/>
              <a:t>?</a:t>
            </a:r>
          </a:p>
          <a:p>
            <a:r>
              <a:rPr lang="en-US" dirty="0" err="1" smtClean="0"/>
              <a:t>Sommaravslutning</a:t>
            </a:r>
            <a:r>
              <a:rPr lang="en-US" dirty="0" smtClean="0"/>
              <a:t>?</a:t>
            </a:r>
          </a:p>
          <a:p>
            <a:r>
              <a:rPr lang="sv-SE" dirty="0" err="1"/>
              <a:t>IKK’s</a:t>
            </a:r>
            <a:r>
              <a:rPr lang="sv-SE" dirty="0"/>
              <a:t> fotbollsskola är öppen för anmälningar. 19-22 juni på Kongevi.</a:t>
            </a:r>
          </a:p>
          <a:p>
            <a:endParaRPr lang="en-US" dirty="0" smtClean="0"/>
          </a:p>
          <a:p>
            <a:endParaRPr lang="en-US" dirty="0"/>
          </a:p>
        </p:txBody>
      </p:sp>
    </p:spTree>
    <p:extLst>
      <p:ext uri="{BB962C8B-B14F-4D97-AF65-F5344CB8AC3E}">
        <p14:creationId xmlns:p14="http://schemas.microsoft.com/office/powerpoint/2010/main" val="917406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84448" y="298894"/>
            <a:ext cx="5330952" cy="1609344"/>
          </a:xfrm>
        </p:spPr>
        <p:txBody>
          <a:bodyPr/>
          <a:lstStyle/>
          <a:p>
            <a:r>
              <a:rPr lang="en-US" dirty="0" err="1" smtClean="0"/>
              <a:t>Övriga</a:t>
            </a:r>
            <a:r>
              <a:rPr lang="en-US" dirty="0" smtClean="0"/>
              <a:t> </a:t>
            </a:r>
            <a:r>
              <a:rPr lang="en-US" dirty="0" err="1" smtClean="0"/>
              <a:t>frågor</a:t>
            </a:r>
            <a:r>
              <a:rPr lang="en-US" dirty="0" smtClean="0"/>
              <a:t>!</a:t>
            </a: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749" y="2108263"/>
            <a:ext cx="4159678" cy="3592449"/>
          </a:xfrm>
          <a:prstGeom prst="rect">
            <a:avLst/>
          </a:prstGeom>
        </p:spPr>
      </p:pic>
    </p:spTree>
    <p:extLst>
      <p:ext uri="{BB962C8B-B14F-4D97-AF65-F5344CB8AC3E}">
        <p14:creationId xmlns:p14="http://schemas.microsoft.com/office/powerpoint/2010/main" val="69479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latin typeface="Bookman Old Style" panose="02050604050505020204" pitchFamily="18" charset="0"/>
            </a:endParaRPr>
          </a:p>
        </p:txBody>
      </p:sp>
      <p:sp>
        <p:nvSpPr>
          <p:cNvPr id="3" name="Platshållare för innehåll 2"/>
          <p:cNvSpPr>
            <a:spLocks noGrp="1"/>
          </p:cNvSpPr>
          <p:nvPr>
            <p:ph idx="1"/>
          </p:nvPr>
        </p:nvSpPr>
        <p:spPr/>
        <p:txBody>
          <a:bodyPr>
            <a:normAutofit/>
          </a:bodyPr>
          <a:lstStyle/>
          <a:p>
            <a:pPr marL="0" indent="0" algn="ctr">
              <a:buNone/>
            </a:pPr>
            <a:r>
              <a:rPr lang="sv-SE" sz="4400" dirty="0" smtClean="0"/>
              <a:t>Lagen</a:t>
            </a:r>
          </a:p>
          <a:p>
            <a:r>
              <a:rPr lang="sv-SE" dirty="0" smtClean="0"/>
              <a:t>A-laget </a:t>
            </a:r>
            <a:r>
              <a:rPr lang="sv-SE" dirty="0" err="1" smtClean="0"/>
              <a:t>Div</a:t>
            </a:r>
            <a:r>
              <a:rPr lang="sv-SE" dirty="0" smtClean="0"/>
              <a:t> 3 </a:t>
            </a:r>
            <a:r>
              <a:rPr lang="sv-SE" dirty="0"/>
              <a:t>nordvästra Götaland. </a:t>
            </a:r>
          </a:p>
          <a:p>
            <a:r>
              <a:rPr lang="sv-SE" dirty="0"/>
              <a:t>B-lag R</a:t>
            </a:r>
            <a:r>
              <a:rPr lang="sv-SE" dirty="0" smtClean="0"/>
              <a:t>eservelit </a:t>
            </a:r>
            <a:r>
              <a:rPr lang="sv-SE" dirty="0"/>
              <a:t>Göteborg .</a:t>
            </a:r>
          </a:p>
          <a:p>
            <a:r>
              <a:rPr lang="sv-SE" dirty="0" smtClean="0"/>
              <a:t>Juniorlag U-19 klass </a:t>
            </a:r>
            <a:r>
              <a:rPr lang="sv-SE" dirty="0"/>
              <a:t>1 Göteborg</a:t>
            </a:r>
            <a:r>
              <a:rPr lang="sv-SE" dirty="0" smtClean="0"/>
              <a:t>.</a:t>
            </a:r>
          </a:p>
          <a:p>
            <a:r>
              <a:rPr lang="sv-SE" dirty="0" smtClean="0"/>
              <a:t>Juniorlag U-17 klass 3 Göteborg.</a:t>
            </a:r>
            <a:endParaRPr lang="sv-SE" dirty="0"/>
          </a:p>
          <a:p>
            <a:r>
              <a:rPr lang="sv-SE" dirty="0" smtClean="0"/>
              <a:t>Ungdomssektion </a:t>
            </a:r>
            <a:r>
              <a:rPr lang="sv-SE" dirty="0"/>
              <a:t>består av lag från P-01 – </a:t>
            </a:r>
            <a:r>
              <a:rPr lang="sv-SE" dirty="0" smtClean="0"/>
              <a:t>PF-12. </a:t>
            </a:r>
            <a:r>
              <a:rPr lang="sv-SE" dirty="0"/>
              <a:t>Satsning på flickor från F-10.</a:t>
            </a:r>
          </a:p>
          <a:p>
            <a:endParaRPr lang="sv-SE" dirty="0"/>
          </a:p>
          <a:p>
            <a:endParaRPr lang="sv-SE" dirty="0" smtClean="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Tree>
    <p:extLst>
      <p:ext uri="{BB962C8B-B14F-4D97-AF65-F5344CB8AC3E}">
        <p14:creationId xmlns:p14="http://schemas.microsoft.com/office/powerpoint/2010/main" val="109564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a:bodyPr>
          <a:lstStyle/>
          <a:p>
            <a:pPr marL="0" indent="0" algn="ctr">
              <a:buNone/>
            </a:pPr>
            <a:r>
              <a:rPr lang="sv-SE" sz="4400" dirty="0"/>
              <a:t>Nya </a:t>
            </a:r>
            <a:r>
              <a:rPr lang="sv-SE" sz="4400" dirty="0" smtClean="0"/>
              <a:t>projekt</a:t>
            </a:r>
          </a:p>
          <a:p>
            <a:r>
              <a:rPr lang="sv-SE" dirty="0" smtClean="0"/>
              <a:t>Starta en fungerande flicksektion.</a:t>
            </a:r>
          </a:p>
          <a:p>
            <a:r>
              <a:rPr lang="sv-SE" dirty="0" smtClean="0"/>
              <a:t>Klubben har startat en egen klubbshop och tryckeri på Kongevi IP för att på ett smidigare sätt kunna ge medlemmarna möjligheter att köpa träningskläder från våra samarbetspartners Stadium/Puma.</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Tree>
    <p:extLst>
      <p:ext uri="{BB962C8B-B14F-4D97-AF65-F5344CB8AC3E}">
        <p14:creationId xmlns:p14="http://schemas.microsoft.com/office/powerpoint/2010/main" val="2052256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lgn="ctr">
              <a:buNone/>
            </a:pPr>
            <a:r>
              <a:rPr lang="sv-SE" sz="4400" dirty="0" smtClean="0"/>
              <a:t>Anställda</a:t>
            </a:r>
          </a:p>
          <a:p>
            <a:r>
              <a:rPr lang="sv-SE" dirty="0" smtClean="0"/>
              <a:t>Kansliet: 4 </a:t>
            </a:r>
            <a:r>
              <a:rPr lang="sv-SE" dirty="0" err="1" smtClean="0"/>
              <a:t>st</a:t>
            </a:r>
            <a:r>
              <a:rPr lang="sv-SE" dirty="0" smtClean="0"/>
              <a:t> Klubbchef, föreningsutvecklare/u-ansvarig, ekonomiassistent, kanslist.</a:t>
            </a:r>
          </a:p>
          <a:p>
            <a:r>
              <a:rPr lang="sv-SE" dirty="0" smtClean="0"/>
              <a:t>Idrottens </a:t>
            </a:r>
            <a:r>
              <a:rPr lang="sv-SE" dirty="0"/>
              <a:t>Second </a:t>
            </a:r>
            <a:r>
              <a:rPr lang="sv-SE" dirty="0" smtClean="0"/>
              <a:t>Hand/Kungälvs </a:t>
            </a:r>
            <a:r>
              <a:rPr lang="sv-SE" dirty="0"/>
              <a:t>Parken: 13 bidragsanställda, </a:t>
            </a:r>
            <a:endParaRPr lang="sv-SE" dirty="0" smtClean="0"/>
          </a:p>
          <a:p>
            <a:pPr marL="0" indent="0">
              <a:buNone/>
            </a:pPr>
            <a:r>
              <a:rPr lang="sv-SE" dirty="0" smtClean="0"/>
              <a:t>10 </a:t>
            </a:r>
            <a:r>
              <a:rPr lang="sv-SE" dirty="0"/>
              <a:t>sysselsättningsarbetare, 20 volontärer. </a:t>
            </a:r>
            <a:endParaRPr lang="sv-SE" dirty="0" smtClean="0"/>
          </a:p>
          <a:p>
            <a:pPr marL="0" indent="0">
              <a:buNone/>
            </a:pPr>
            <a:endParaRPr lang="sv-SE" dirty="0"/>
          </a:p>
          <a:p>
            <a:pPr marL="0" indent="0">
              <a:buNone/>
            </a:pPr>
            <a:r>
              <a:rPr lang="sv-SE" dirty="0" smtClean="0"/>
              <a:t>Vi välkomnar nya volontärer till föreningens olika evenemang!</a:t>
            </a:r>
          </a:p>
          <a:p>
            <a:pPr marL="0" indent="0">
              <a:buNone/>
            </a:pPr>
            <a:endParaRPr lang="sv-SE" dirty="0" smtClean="0">
              <a:latin typeface="Bookman Old Style" panose="02050604050505020204" pitchFamily="18" charset="0"/>
            </a:endParaRP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Tree>
    <p:extLst>
      <p:ext uri="{BB962C8B-B14F-4D97-AF65-F5344CB8AC3E}">
        <p14:creationId xmlns:p14="http://schemas.microsoft.com/office/powerpoint/2010/main" val="1535334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a:bodyPr>
          <a:lstStyle/>
          <a:p>
            <a:pPr marL="0" indent="0" algn="ctr">
              <a:buNone/>
            </a:pPr>
            <a:r>
              <a:rPr lang="sv-SE" sz="4400" dirty="0" smtClean="0"/>
              <a:t>Evenemang</a:t>
            </a:r>
          </a:p>
          <a:p>
            <a:pPr marL="0" indent="0" algn="ctr">
              <a:buNone/>
            </a:pPr>
            <a:r>
              <a:rPr lang="sv-SE" dirty="0" smtClean="0"/>
              <a:t>Cuper:</a:t>
            </a:r>
          </a:p>
          <a:p>
            <a:r>
              <a:rPr lang="sv-SE" dirty="0" smtClean="0"/>
              <a:t>Februaricupen, </a:t>
            </a:r>
            <a:r>
              <a:rPr lang="sv-SE" dirty="0" err="1" smtClean="0"/>
              <a:t>futsal</a:t>
            </a:r>
            <a:r>
              <a:rPr lang="sv-SE" dirty="0" smtClean="0"/>
              <a:t> för de minsta. </a:t>
            </a:r>
          </a:p>
          <a:p>
            <a:r>
              <a:rPr lang="sv-SE" dirty="0" smtClean="0"/>
              <a:t>Maxi </a:t>
            </a:r>
            <a:r>
              <a:rPr lang="sv-SE" dirty="0" err="1" smtClean="0"/>
              <a:t>Vårcup</a:t>
            </a:r>
            <a:r>
              <a:rPr lang="sv-SE" dirty="0" smtClean="0"/>
              <a:t>, </a:t>
            </a:r>
            <a:r>
              <a:rPr lang="sv-SE" dirty="0" err="1" smtClean="0"/>
              <a:t>skolcup</a:t>
            </a:r>
            <a:r>
              <a:rPr lang="sv-SE" dirty="0" smtClean="0"/>
              <a:t> för alla klasser (</a:t>
            </a:r>
            <a:r>
              <a:rPr lang="sv-SE" dirty="0" err="1" smtClean="0"/>
              <a:t>Fsk</a:t>
            </a:r>
            <a:r>
              <a:rPr lang="sv-SE" dirty="0" smtClean="0"/>
              <a:t> – så 6) i Ale, Kungälv Kommun under tre helger i maj. Årets höjdpunkt i skolorna. Funnits i ca 40 år i Kungälvs Kommun!</a:t>
            </a:r>
          </a:p>
          <a:p>
            <a:r>
              <a:rPr lang="sv-SE" dirty="0" smtClean="0"/>
              <a:t>Säsongsavrundaren. 5, 7, 9-manna turnering på Skarpe Nord.</a:t>
            </a:r>
          </a:p>
          <a:p>
            <a:r>
              <a:rPr lang="sv-SE" dirty="0" smtClean="0"/>
              <a:t>Eskilscupen </a:t>
            </a:r>
            <a:r>
              <a:rPr lang="sv-SE" dirty="0"/>
              <a:t>för hela ungdomssektionen i augusti.</a:t>
            </a:r>
          </a:p>
          <a:p>
            <a:endParaRPr lang="sv-SE" dirty="0"/>
          </a:p>
          <a:p>
            <a:endParaRPr lang="sv-SE" dirty="0">
              <a:latin typeface="Bookman Old Style" panose="02050604050505020204" pitchFamily="18"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10515599" cy="1460500"/>
          </a:xfrm>
          <a:prstGeom prst="rect">
            <a:avLst/>
          </a:prstGeom>
        </p:spPr>
      </p:pic>
    </p:spTree>
    <p:extLst>
      <p:ext uri="{BB962C8B-B14F-4D97-AF65-F5344CB8AC3E}">
        <p14:creationId xmlns:p14="http://schemas.microsoft.com/office/powerpoint/2010/main" val="198918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lgn="ctr">
              <a:buNone/>
            </a:pPr>
            <a:r>
              <a:rPr lang="sv-SE" sz="4400" dirty="0"/>
              <a:t>Evenemang</a:t>
            </a:r>
          </a:p>
          <a:p>
            <a:pPr marL="0" indent="0" algn="ctr">
              <a:buNone/>
            </a:pPr>
            <a:r>
              <a:rPr lang="sv-SE" dirty="0" smtClean="0"/>
              <a:t>Dans:</a:t>
            </a:r>
          </a:p>
          <a:p>
            <a:r>
              <a:rPr lang="sv-SE" dirty="0" smtClean="0"/>
              <a:t>IKK driver Kungälvs Parken i Kungälv.</a:t>
            </a:r>
          </a:p>
          <a:p>
            <a:r>
              <a:rPr lang="sv-SE" dirty="0" smtClean="0"/>
              <a:t> Årligen arrangeras ca. 90 dansevenemang i Kungälvs Parken och Kvarnkullen samt ett tiotal andra arrangemang som allsång, temafester m.m.</a:t>
            </a:r>
          </a:p>
          <a:p>
            <a:endParaRPr lang="sv-SE" dirty="0"/>
          </a:p>
          <a:p>
            <a:pPr marL="0" indent="0" algn="ctr">
              <a:buNone/>
            </a:pPr>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720" y="365126"/>
            <a:ext cx="4368032" cy="1541374"/>
          </a:xfrm>
          <a:prstGeom prst="rect">
            <a:avLst/>
          </a:prstGeom>
        </p:spPr>
      </p:pic>
    </p:spTree>
    <p:extLst>
      <p:ext uri="{BB962C8B-B14F-4D97-AF65-F5344CB8AC3E}">
        <p14:creationId xmlns:p14="http://schemas.microsoft.com/office/powerpoint/2010/main" val="1731363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a:bodyPr>
          <a:lstStyle/>
          <a:p>
            <a:pPr marL="0" indent="0" algn="ctr">
              <a:buNone/>
            </a:pPr>
            <a:endParaRPr lang="sv-SE" sz="4400" dirty="0" smtClean="0"/>
          </a:p>
          <a:p>
            <a:endParaRPr lang="sv-SE" dirty="0" smtClean="0"/>
          </a:p>
          <a:p>
            <a:r>
              <a:rPr lang="sv-SE" dirty="0" smtClean="0"/>
              <a:t>Sedan 2013 driver IK Kongahälla Idrottens Second Hand i Kungälv.</a:t>
            </a:r>
          </a:p>
          <a:p>
            <a:r>
              <a:rPr lang="sv-SE" dirty="0" smtClean="0"/>
              <a:t>Överskottet går rakt in i IK Kongahällas ungdomssektion</a:t>
            </a:r>
          </a:p>
          <a:p>
            <a:r>
              <a:rPr lang="sv-SE" dirty="0" smtClean="0"/>
              <a:t>Varorna tas emot av medlemmar men också genom återvinningscentraler runt om </a:t>
            </a:r>
            <a:r>
              <a:rPr lang="sv-SE" dirty="0" err="1" smtClean="0"/>
              <a:t>Kungälvsområdet</a:t>
            </a:r>
            <a:r>
              <a:rPr lang="sv-SE" dirty="0" smtClean="0"/>
              <a:t>.</a:t>
            </a:r>
          </a:p>
          <a:p>
            <a:r>
              <a:rPr lang="sv-SE" dirty="0" smtClean="0"/>
              <a:t>Personalen på ISH utför även flytt, städ, hämtning av möbler, lösören m.m.</a:t>
            </a:r>
            <a:endParaRPr lang="sv-SE" dirty="0"/>
          </a:p>
          <a:p>
            <a:pPr marL="0" indent="0" algn="ctr">
              <a:buNone/>
            </a:pPr>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2384" y="365125"/>
            <a:ext cx="6047232" cy="2173224"/>
          </a:xfrm>
          <a:prstGeom prst="rect">
            <a:avLst/>
          </a:prstGeom>
        </p:spPr>
      </p:pic>
    </p:spTree>
    <p:extLst>
      <p:ext uri="{BB962C8B-B14F-4D97-AF65-F5344CB8AC3E}">
        <p14:creationId xmlns:p14="http://schemas.microsoft.com/office/powerpoint/2010/main" val="626675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2097</TotalTime>
  <Words>2285</Words>
  <Application>Microsoft Macintosh PowerPoint</Application>
  <PresentationFormat>Bredbild</PresentationFormat>
  <Paragraphs>293</Paragraphs>
  <Slides>39</Slides>
  <Notes>0</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39</vt:i4>
      </vt:variant>
    </vt:vector>
  </HeadingPairs>
  <TitlesOfParts>
    <vt:vector size="51" baseType="lpstr">
      <vt:lpstr>Bookman Old Style</vt:lpstr>
      <vt:lpstr>Calibri</vt:lpstr>
      <vt:lpstr>Century Gothic</vt:lpstr>
      <vt:lpstr>Helvetica</vt:lpstr>
      <vt:lpstr>inherit</vt:lpstr>
      <vt:lpstr>Mangal</vt:lpstr>
      <vt:lpstr>Roboto Slab</vt:lpstr>
      <vt:lpstr>Symbol</vt:lpstr>
      <vt:lpstr>Times New Roman</vt:lpstr>
      <vt:lpstr>Wingdings</vt:lpstr>
      <vt:lpstr>Arial</vt:lpstr>
      <vt:lpstr>Wood Type</vt:lpstr>
      <vt:lpstr>Föräldramöte IKK P06</vt:lpstr>
      <vt:lpstr>Agenda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t:lpstr>
      <vt:lpstr>PowerPoint-presentation</vt:lpstr>
      <vt:lpstr>IK Kongahälla Värdegrund</vt:lpstr>
      <vt:lpstr>Barnfotboll</vt:lpstr>
      <vt:lpstr>PowerPoint-presentation</vt:lpstr>
      <vt:lpstr>Truppen IKK P06</vt:lpstr>
      <vt:lpstr>Statistik – 1år (totalt 131 samlingar)</vt:lpstr>
      <vt:lpstr>All info finns på laget.se/ikkp06</vt:lpstr>
      <vt:lpstr>Anmälan till match – Uttagning till match</vt:lpstr>
      <vt:lpstr>Träningar</vt:lpstr>
      <vt:lpstr>Träningsupplägg</vt:lpstr>
      <vt:lpstr>Ordningsregler</vt:lpstr>
      <vt:lpstr>Utvecklingssamtal med spelare</vt:lpstr>
      <vt:lpstr>Utvecklingssamtal med spelare</vt:lpstr>
      <vt:lpstr>PowerPoint-presentation</vt:lpstr>
      <vt:lpstr>Instagram-konto samt foton på laget.se  </vt:lpstr>
      <vt:lpstr>Föräldragrupp</vt:lpstr>
      <vt:lpstr>Kommande aktiviteter för föräldrar</vt:lpstr>
      <vt:lpstr>Seriespel</vt:lpstr>
      <vt:lpstr>Ale-serien</vt:lpstr>
      <vt:lpstr>GBG-serien</vt:lpstr>
      <vt:lpstr>Kommande cuper</vt:lpstr>
      <vt:lpstr>Gothia Cup</vt:lpstr>
      <vt:lpstr>Gothia Cup</vt:lpstr>
      <vt:lpstr>Gothia Cup</vt:lpstr>
      <vt:lpstr>Kvar att planera Gothia cup</vt:lpstr>
      <vt:lpstr>Övriga aktiviteter</vt:lpstr>
      <vt:lpstr>Övriga frågor!</vt:lpstr>
    </vt:vector>
  </TitlesOfParts>
  <Company>Chalmers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IKK P06</dc:title>
  <dc:creator>Jesper Liske</dc:creator>
  <cp:lastModifiedBy>Microsoft Office-användare</cp:lastModifiedBy>
  <cp:revision>35</cp:revision>
  <dcterms:created xsi:type="dcterms:W3CDTF">2017-04-05T07:47:13Z</dcterms:created>
  <dcterms:modified xsi:type="dcterms:W3CDTF">2017-04-09T19:34:58Z</dcterms:modified>
</cp:coreProperties>
</file>