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4" r:id="rId17"/>
    <p:sldId id="271" r:id="rId18"/>
    <p:sldId id="268" r:id="rId19"/>
    <p:sldId id="272" r:id="rId20"/>
    <p:sldId id="275" r:id="rId21"/>
  </p:sldIdLst>
  <p:sldSz cx="9144000" cy="5143500" type="screen16x9"/>
  <p:notesSz cx="6858000" cy="91440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43492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86984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430477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573969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717461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860953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004446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147938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/>
    <p:restoredTop sz="94874"/>
  </p:normalViewPr>
  <p:slideViewPr>
    <p:cSldViewPr snapToGrid="0" snapToObjects="1">
      <p:cViewPr varScale="1">
        <p:scale>
          <a:sx n="156" d="100"/>
          <a:sy n="156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1pPr>
    <a:lvl2pPr indent="143492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2pPr>
    <a:lvl3pPr indent="286984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3pPr>
    <a:lvl4pPr indent="430477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4pPr>
    <a:lvl5pPr indent="573969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5pPr>
    <a:lvl6pPr indent="717461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6pPr>
    <a:lvl7pPr indent="860953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7pPr>
    <a:lvl8pPr indent="1004446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8pPr>
    <a:lvl9pPr indent="1147938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863947"/>
            <a:ext cx="7358063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2658814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120541" algn="ctr">
              <a:spcBef>
                <a:spcPts val="0"/>
              </a:spcBef>
              <a:buSzTx/>
              <a:buNone/>
              <a:defRPr sz="1951"/>
            </a:lvl2pPr>
            <a:lvl3pPr marL="0" indent="241082" algn="ctr">
              <a:spcBef>
                <a:spcPts val="0"/>
              </a:spcBef>
              <a:buSzTx/>
              <a:buNone/>
              <a:defRPr sz="1951"/>
            </a:lvl3pPr>
            <a:lvl4pPr marL="0" indent="361622" algn="ctr">
              <a:spcBef>
                <a:spcPts val="0"/>
              </a:spcBef>
              <a:buSzTx/>
              <a:buNone/>
              <a:defRPr sz="1951"/>
            </a:lvl4pPr>
            <a:lvl5pPr marL="0" indent="482163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9012" y="4902398"/>
            <a:ext cx="221214" cy="2325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3355330"/>
            <a:ext cx="7358063" cy="29738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66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221765"/>
            <a:ext cx="7358063" cy="378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93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354955"/>
            <a:ext cx="6858000" cy="31142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3542853"/>
            <a:ext cx="7358063" cy="75009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299644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120541" algn="ctr">
              <a:spcBef>
                <a:spcPts val="0"/>
              </a:spcBef>
              <a:buSzTx/>
              <a:buNone/>
              <a:defRPr sz="1951"/>
            </a:lvl2pPr>
            <a:lvl3pPr marL="0" indent="241082" algn="ctr">
              <a:spcBef>
                <a:spcPts val="0"/>
              </a:spcBef>
              <a:buSzTx/>
              <a:buNone/>
              <a:defRPr sz="1951"/>
            </a:lvl3pPr>
            <a:lvl4pPr marL="0" indent="361622" algn="ctr">
              <a:spcBef>
                <a:spcPts val="0"/>
              </a:spcBef>
              <a:buSzTx/>
              <a:buNone/>
              <a:defRPr sz="1951"/>
            </a:lvl4pPr>
            <a:lvl5pPr marL="0" indent="482163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334863"/>
            <a:ext cx="3750469" cy="43331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334863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164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2491383"/>
            <a:ext cx="3750469" cy="216991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120541" algn="ctr">
              <a:spcBef>
                <a:spcPts val="0"/>
              </a:spcBef>
              <a:buSzTx/>
              <a:buNone/>
              <a:defRPr sz="1951"/>
            </a:lvl2pPr>
            <a:lvl3pPr marL="0" indent="241082" algn="ctr">
              <a:spcBef>
                <a:spcPts val="0"/>
              </a:spcBef>
              <a:buSzTx/>
              <a:buNone/>
              <a:defRPr sz="1951"/>
            </a:lvl3pPr>
            <a:lvl4pPr marL="0" indent="361622" algn="ctr">
              <a:spcBef>
                <a:spcPts val="0"/>
              </a:spcBef>
              <a:buSzTx/>
              <a:buNone/>
              <a:defRPr sz="1951"/>
            </a:lvl4pPr>
            <a:lvl5pPr marL="0" indent="482163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366242"/>
            <a:ext cx="3750469" cy="33151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366242"/>
            <a:ext cx="3750469" cy="3315146"/>
          </a:xfrm>
          <a:prstGeom prst="rect">
            <a:avLst/>
          </a:prstGeom>
        </p:spPr>
        <p:txBody>
          <a:bodyPr/>
          <a:lstStyle>
            <a:lvl1pPr marL="180811" indent="-180811">
              <a:spcBef>
                <a:spcPts val="1687"/>
              </a:spcBef>
              <a:defRPr sz="1476"/>
            </a:lvl1pPr>
            <a:lvl2pPr marL="361622" indent="-180811">
              <a:spcBef>
                <a:spcPts val="1687"/>
              </a:spcBef>
              <a:defRPr sz="1476"/>
            </a:lvl2pPr>
            <a:lvl3pPr marL="542434" indent="-180811">
              <a:spcBef>
                <a:spcPts val="1687"/>
              </a:spcBef>
              <a:defRPr sz="1476"/>
            </a:lvl3pPr>
            <a:lvl4pPr marL="723245" indent="-180811">
              <a:spcBef>
                <a:spcPts val="1687"/>
              </a:spcBef>
              <a:defRPr sz="1476"/>
            </a:lvl4pPr>
            <a:lvl5pPr marL="904056" indent="-180811">
              <a:spcBef>
                <a:spcPts val="1687"/>
              </a:spcBef>
              <a:defRPr sz="147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189" y="4902399"/>
            <a:ext cx="246862" cy="2325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2685603"/>
            <a:ext cx="3750469" cy="19890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468809"/>
            <a:ext cx="3750469" cy="19890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468809"/>
            <a:ext cx="3750469" cy="4205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0615" y="4902398"/>
            <a:ext cx="218008" cy="232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44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20541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4108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6162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82163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602704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72324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4378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64326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4385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68770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03155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3753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7192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0630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4069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87507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0946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145000"/>
        <a:buFontTx/>
        <a:buChar char="•"/>
        <a:tabLst/>
        <a:defRPr sz="168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20541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4108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6162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82163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02704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72324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4378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64326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97DA7987-AFC1-F546-96B2-E4961940F0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770"/>
            <a:ext cx="9143999" cy="6097370"/>
          </a:xfrm>
          <a:prstGeom prst="rect">
            <a:avLst/>
          </a:prstGeom>
        </p:spPr>
      </p:pic>
      <p:sp>
        <p:nvSpPr>
          <p:cNvPr id="120" name="Rectangle"/>
          <p:cNvSpPr/>
          <p:nvPr/>
        </p:nvSpPr>
        <p:spPr>
          <a:xfrm>
            <a:off x="0" y="-307741"/>
            <a:ext cx="9144000" cy="5948314"/>
          </a:xfrm>
          <a:prstGeom prst="rect">
            <a:avLst/>
          </a:prstGeom>
          <a:solidFill>
            <a:srgbClr val="000000">
              <a:alpha val="33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1" name="Föräldramö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sz="5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Föräldramöte</a:t>
            </a:r>
            <a:endParaRPr sz="5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2" name="2018.03.25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dirty="0">
                <a:latin typeface="Futura Medium" panose="020B0602020204020303" pitchFamily="34" charset="-79"/>
                <a:cs typeface="Futura Medium" panose="020B0602020204020303" pitchFamily="34" charset="-79"/>
              </a:rPr>
              <a:t>201</a:t>
            </a:r>
            <a:r>
              <a:rPr lang="sv-SE" dirty="0">
                <a:latin typeface="Futura Medium" panose="020B0602020204020303" pitchFamily="34" charset="-79"/>
                <a:cs typeface="Futura Medium" panose="020B0602020204020303" pitchFamily="34" charset="-79"/>
              </a:rPr>
              <a:t>9</a:t>
            </a:r>
            <a:r>
              <a:rPr dirty="0">
                <a:latin typeface="Futura Medium" panose="020B0602020204020303" pitchFamily="34" charset="-79"/>
                <a:cs typeface="Futura Medium" panose="020B0602020204020303" pitchFamily="34" charset="-79"/>
              </a:rPr>
              <a:t>.0</a:t>
            </a:r>
            <a:r>
              <a:rPr lang="sv-SE" dirty="0">
                <a:latin typeface="Futura Medium" panose="020B0602020204020303" pitchFamily="34" charset="-79"/>
                <a:cs typeface="Futura Medium" panose="020B0602020204020303" pitchFamily="34" charset="-79"/>
              </a:rPr>
              <a:t>4</a:t>
            </a:r>
            <a:r>
              <a:rPr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r>
              <a:rPr lang="sv-SE" dirty="0">
                <a:latin typeface="Futura Medium" panose="020B0602020204020303" pitchFamily="34" charset="-79"/>
                <a:cs typeface="Futura Medium" panose="020B0602020204020303" pitchFamily="34" charset="-79"/>
              </a:rPr>
              <a:t>06</a:t>
            </a:r>
            <a:endParaRPr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erispel"/>
          <p:cNvSpPr txBox="1"/>
          <p:nvPr/>
        </p:nvSpPr>
        <p:spPr>
          <a:xfrm>
            <a:off x="4350184" y="2483593"/>
            <a:ext cx="443631" cy="17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794"/>
              <a:t>Serispel</a:t>
            </a:r>
          </a:p>
        </p:txBody>
      </p:sp>
      <p:pic>
        <p:nvPicPr>
          <p:cNvPr id="196" name="photo-1471965187167-4a4c69ae4707.jpeg" descr="photo-1471965187167-4a4c69ae4707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86596"/>
            <a:ext cx="9150759" cy="64452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90B91329-4291-E847-8DC8-27DE2B39439D}"/>
              </a:ext>
            </a:extLst>
          </p:cNvPr>
          <p:cNvSpPr/>
          <p:nvPr/>
        </p:nvSpPr>
        <p:spPr>
          <a:xfrm>
            <a:off x="0" y="-307741"/>
            <a:ext cx="9150759" cy="5948314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8DB84E44-8818-FB43-B911-AFB5753188C5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Seriespel</a:t>
            </a:r>
          </a:p>
        </p:txBody>
      </p:sp>
      <p:sp>
        <p:nvSpPr>
          <p:cNvPr id="9" name="Träningsläger i Spanien eller dylikt 2020 som sista grej…">
            <a:extLst>
              <a:ext uri="{FF2B5EF4-FFF2-40B4-BE49-F238E27FC236}">
                <a16:creationId xmlns:a16="http://schemas.microsoft.com/office/drawing/2014/main" id="{28CCBD98-469B-8A43-A169-472E30F090EE}"/>
              </a:ext>
            </a:extLst>
          </p:cNvPr>
          <p:cNvSpPr txBox="1">
            <a:spLocks/>
          </p:cNvSpPr>
          <p:nvPr/>
        </p:nvSpPr>
        <p:spPr>
          <a:xfrm>
            <a:off x="480729" y="1279977"/>
            <a:ext cx="8142276" cy="406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84724" indent="-184724" defTabSz="298807">
              <a:spcBef>
                <a:spcPts val="2109"/>
              </a:spcBef>
              <a:defRPr sz="2522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har i år anmält 2 lag och vi har gått ner 1 nivå i svårighet, nivå 3 (2 är högsta)</a:t>
            </a:r>
          </a:p>
          <a:p>
            <a:pPr marL="184724" indent="-184724" defTabSz="298807">
              <a:spcBef>
                <a:spcPts val="2109"/>
              </a:spcBef>
              <a:defRPr sz="2522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Första match 12/4 – schema väldigt sent från förbundet i år. Kalender uppdaterad med det vi vet.</a:t>
            </a:r>
          </a:p>
          <a:p>
            <a:pPr marL="184724" indent="-184724" defTabSz="298807">
              <a:spcBef>
                <a:spcPts val="2109"/>
              </a:spcBef>
              <a:defRPr sz="2522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Stor 9-9, 3x25 minuter och max 14 spelare. 11-mannamål i brist på 9–</a:t>
            </a:r>
            <a:r>
              <a:rPr lang="sv-SE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mannamål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pPr marL="184724" indent="-184724" defTabSz="298807">
              <a:spcBef>
                <a:spcPts val="2109"/>
              </a:spcBef>
              <a:defRPr sz="2522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kommer som tidigare dela in killarna i smågrupper om 6 eller 7 som kombineras 2 och 2.</a:t>
            </a:r>
          </a:p>
          <a:p>
            <a:pPr marL="184724" indent="-184724" defTabSz="298807">
              <a:spcBef>
                <a:spcPts val="2109"/>
              </a:spcBef>
              <a:defRPr sz="2522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kommer i år lägga större fokus på träningsnärvaro inför matcher. Vill man spela extra matcher, behöver man vara på träningarna. </a:t>
            </a:r>
          </a:p>
          <a:p>
            <a:pPr marL="184724" indent="-184724" defTabSz="298807">
              <a:spcBef>
                <a:spcPts val="2109"/>
              </a:spcBef>
              <a:defRPr sz="2522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kommer också ha ett mer strukturerat samarbete med -04, där de som tränar regelbundet med dem kommer att erbjudas matchspel tillsammans med dem. Uttagning sköts av -04 tränarna. OBS. -05 kommer alltid i första hand. </a:t>
            </a:r>
          </a:p>
          <a:p>
            <a:pPr marL="184724" indent="-184724" defTabSz="298807">
              <a:spcBef>
                <a:spcPts val="2109"/>
              </a:spcBef>
              <a:defRPr sz="2522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På samma sätt kommer vi erbjuda -06 matcher med oss för de som tränar regelbundet.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per"/>
          <p:cNvSpPr txBox="1"/>
          <p:nvPr/>
        </p:nvSpPr>
        <p:spPr>
          <a:xfrm>
            <a:off x="4396672" y="2483593"/>
            <a:ext cx="350657" cy="17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794"/>
              <a:t>Cuper</a:t>
            </a:r>
          </a:p>
        </p:txBody>
      </p:sp>
      <p:pic>
        <p:nvPicPr>
          <p:cNvPr id="202" name="photo-1518091043644-c1d4457512c6.jpeg" descr="photo-1518091043644-c1d4457512c6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621101"/>
            <a:ext cx="9151986" cy="662229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867182B8-A9ED-8548-B245-96D0FE411DCC}"/>
              </a:ext>
            </a:extLst>
          </p:cNvPr>
          <p:cNvSpPr/>
          <p:nvPr/>
        </p:nvSpPr>
        <p:spPr>
          <a:xfrm>
            <a:off x="0" y="-307741"/>
            <a:ext cx="9151986" cy="5948314"/>
          </a:xfrm>
          <a:prstGeom prst="rect">
            <a:avLst/>
          </a:prstGeom>
          <a:solidFill>
            <a:srgbClr val="000000">
              <a:alpha val="54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54F507F7-7116-084A-AC46-F277A42C0AD1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Cupplanering</a:t>
            </a:r>
          </a:p>
        </p:txBody>
      </p:sp>
      <p:sp>
        <p:nvSpPr>
          <p:cNvPr id="8" name="Träningsläger i Spanien eller dylikt 2020 som sista grej…">
            <a:extLst>
              <a:ext uri="{FF2B5EF4-FFF2-40B4-BE49-F238E27FC236}">
                <a16:creationId xmlns:a16="http://schemas.microsoft.com/office/drawing/2014/main" id="{80F0455B-D030-3C42-BFA6-55C6BFDA420A}"/>
              </a:ext>
            </a:extLst>
          </p:cNvPr>
          <p:cNvSpPr txBox="1">
            <a:spLocks/>
          </p:cNvSpPr>
          <p:nvPr/>
        </p:nvSpPr>
        <p:spPr>
          <a:xfrm>
            <a:off x="480728" y="1279977"/>
            <a:ext cx="8471885" cy="4185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Mars - Åby Cupen (avklarad med 4 raka segrar!)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April - </a:t>
            </a:r>
            <a:r>
              <a:rPr lang="sv-SE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Future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Cup (2 lag anmälda)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Maj - Göteborg Cup (1 lag anmält, 06:or har eget lag så vi får inte ihop 2 lag)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Juni - Kalles Kaviar (1 lag anmält, 1 på reservlistan. Övernattning och deltagaravgift)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Augusti - Eskilscupen (2 lag anmälda. Övernattning och deltagaravgift)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Oktober - </a:t>
            </a:r>
            <a:r>
              <a:rPr lang="sv-SE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Quality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Cup (2 lag anmälda)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November - </a:t>
            </a:r>
            <a:r>
              <a:rPr lang="sv-SE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ev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IKK-cup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"/>
          <p:cNvGrpSpPr/>
          <p:nvPr/>
        </p:nvGrpSpPr>
        <p:grpSpPr>
          <a:xfrm>
            <a:off x="366224" y="1403610"/>
            <a:ext cx="3796600" cy="3168744"/>
            <a:chOff x="0" y="0"/>
            <a:chExt cx="7199477" cy="6008876"/>
          </a:xfrm>
        </p:grpSpPr>
        <p:pic>
          <p:nvPicPr>
            <p:cNvPr id="208" name="IMG_0174.png" descr="IMG_0174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29" y="0"/>
              <a:ext cx="7177174" cy="4721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G_0175.png" descr="IMG_0175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636970"/>
              <a:ext cx="7199478" cy="23719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" name="På https://www.stadiumteamsales.se/ikk/fotboll finns vår profil. Beställning görs hos Linus på kansliet.…"/>
          <p:cNvSpPr/>
          <p:nvPr/>
        </p:nvSpPr>
        <p:spPr>
          <a:xfrm>
            <a:off x="4452483" y="1403609"/>
            <a:ext cx="4316818" cy="3168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På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https://www.stadiumteamsales.se/ikk/fotboll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finns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vår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profil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.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Beställning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görs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hos Linus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på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kansliet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.</a:t>
            </a:r>
          </a:p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Alla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killar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måste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ha shorts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och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strumpor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för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matchspel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.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Klubben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står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för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matchtröja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(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lån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). </a:t>
            </a:r>
          </a:p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För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enhetlighet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skulle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vi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gärna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vilja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att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alla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spelare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även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har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overall (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tröja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+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byxor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)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samt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träningströja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.</a:t>
            </a:r>
          </a:p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Det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innebär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en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kostnad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på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1.195/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spelare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.</a:t>
            </a:r>
            <a:endParaRPr lang="sv-SE" sz="1200" b="0" dirty="0">
              <a:solidFill>
                <a:srgbClr val="FFFFFF"/>
              </a:solidFill>
              <a:latin typeface="Futura Medium" panose="020B0602020204020303" pitchFamily="34" charset="-79"/>
              <a:ea typeface="Damascus Regular"/>
              <a:cs typeface="Futura Medium" panose="020B0602020204020303" pitchFamily="34" charset="-79"/>
            </a:endParaRPr>
          </a:p>
          <a:p>
            <a:pPr marL="190438" indent="-190438" algn="l" defTabSz="308049">
              <a:spcBef>
                <a:spcPts val="2215"/>
              </a:spcBef>
              <a:buSzPct val="145000"/>
              <a:buChar char="•"/>
            </a:pP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Vi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har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möjlighet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med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lagspons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-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finns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det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någon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som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kan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ställa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 </a:t>
            </a:r>
            <a:r>
              <a:rPr sz="1200" b="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upp</a:t>
            </a:r>
            <a:r>
              <a:rPr sz="1200" b="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? </a:t>
            </a:r>
          </a:p>
        </p:txBody>
      </p:sp>
      <p:sp>
        <p:nvSpPr>
          <p:cNvPr id="213" name="Circle"/>
          <p:cNvSpPr/>
          <p:nvPr/>
        </p:nvSpPr>
        <p:spPr>
          <a:xfrm>
            <a:off x="374699" y="2066903"/>
            <a:ext cx="1004590" cy="1004590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14" name="Circle"/>
          <p:cNvSpPr/>
          <p:nvPr/>
        </p:nvSpPr>
        <p:spPr>
          <a:xfrm>
            <a:off x="1324866" y="2066903"/>
            <a:ext cx="1004590" cy="1004590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15" name="Circle"/>
          <p:cNvSpPr/>
          <p:nvPr/>
        </p:nvSpPr>
        <p:spPr>
          <a:xfrm>
            <a:off x="1257300" y="3318827"/>
            <a:ext cx="1004590" cy="1004590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16" name="Circle"/>
          <p:cNvSpPr/>
          <p:nvPr/>
        </p:nvSpPr>
        <p:spPr>
          <a:xfrm>
            <a:off x="2208793" y="3318827"/>
            <a:ext cx="1004590" cy="1004590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17" name="Circle"/>
          <p:cNvSpPr/>
          <p:nvPr/>
        </p:nvSpPr>
        <p:spPr>
          <a:xfrm>
            <a:off x="374699" y="3318827"/>
            <a:ext cx="1004590" cy="1004590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3" name="Agenda">
            <a:extLst>
              <a:ext uri="{FF2B5EF4-FFF2-40B4-BE49-F238E27FC236}">
                <a16:creationId xmlns:a16="http://schemas.microsoft.com/office/drawing/2014/main" id="{5BD2F611-CE3F-E54C-811E-7085DEE47414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Utrustning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  <p:bldP spid="213" grpId="4" animBg="1" advAuto="0"/>
      <p:bldP spid="214" grpId="5" animBg="1" advAuto="0"/>
      <p:bldP spid="215" grpId="2" animBg="1" advAuto="0"/>
      <p:bldP spid="216" grpId="3" animBg="1" advAuto="0"/>
      <p:bldP spid="217" grpId="6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3B8A2-731B-1743-97D3-164BFD87D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8092"/>
            <a:ext cx="9143998" cy="6095998"/>
          </a:xfrm>
          <a:prstGeom prst="rect">
            <a:avLst/>
          </a:prstGeom>
        </p:spPr>
      </p:pic>
      <p:sp>
        <p:nvSpPr>
          <p:cNvPr id="219" name="Kontaktvägar"/>
          <p:cNvSpPr txBox="1"/>
          <p:nvPr/>
        </p:nvSpPr>
        <p:spPr>
          <a:xfrm>
            <a:off x="4217937" y="2483593"/>
            <a:ext cx="708127" cy="17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794"/>
              <a:t>Kontaktvägar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DFB121B0-9DB5-C84C-8539-F1ECE809E5DD}"/>
              </a:ext>
            </a:extLst>
          </p:cNvPr>
          <p:cNvSpPr/>
          <p:nvPr/>
        </p:nvSpPr>
        <p:spPr>
          <a:xfrm>
            <a:off x="0" y="-402407"/>
            <a:ext cx="9143999" cy="5948314"/>
          </a:xfrm>
          <a:prstGeom prst="rect">
            <a:avLst/>
          </a:prstGeom>
          <a:solidFill>
            <a:srgbClr val="000000">
              <a:alpha val="52999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 dirty="0"/>
          </a:p>
        </p:txBody>
      </p:sp>
      <p:sp>
        <p:nvSpPr>
          <p:cNvPr id="12" name="Agenda">
            <a:extLst>
              <a:ext uri="{FF2B5EF4-FFF2-40B4-BE49-F238E27FC236}">
                <a16:creationId xmlns:a16="http://schemas.microsoft.com/office/drawing/2014/main" id="{99536ACA-4FD7-6842-8B96-884FF506EAA1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Lagkassa</a:t>
            </a:r>
          </a:p>
        </p:txBody>
      </p:sp>
      <p:sp>
        <p:nvSpPr>
          <p:cNvPr id="14" name="Träningsläger i Spanien eller dylikt 2020 som sista grej…">
            <a:extLst>
              <a:ext uri="{FF2B5EF4-FFF2-40B4-BE49-F238E27FC236}">
                <a16:creationId xmlns:a16="http://schemas.microsoft.com/office/drawing/2014/main" id="{85E2E1B8-4743-4D4A-BDE7-82289284D7F2}"/>
              </a:ext>
            </a:extLst>
          </p:cNvPr>
          <p:cNvSpPr txBox="1">
            <a:spLocks/>
          </p:cNvSpPr>
          <p:nvPr/>
        </p:nvSpPr>
        <p:spPr>
          <a:xfrm>
            <a:off x="480729" y="1279978"/>
            <a:ext cx="7403814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Sköts av Pernilla och Sofia och har idag 3.909SEK.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har idag inte så mycket pengar i den gemensamma lagkassan. Det är skönt att ha lite pengar där för aktiviteter som vår </a:t>
            </a:r>
            <a:r>
              <a:rPr lang="sv-SE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lagdag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och annat kul som vi vill göra för hela laget. 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Bingolottoförsäljning och café på hemmamatcher är regelbundna aktiviteter som drar in pengar till den gemensamma kassan. 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Ju bättre vi sköter vårt café, och pushar för det, desto mer kan vi få in. Det skall finnas hembakt och man står för kostnaden oavsett om man bakar eller köper. </a:t>
            </a:r>
          </a:p>
        </p:txBody>
      </p:sp>
    </p:spTree>
    <p:extLst>
      <p:ext uri="{BB962C8B-B14F-4D97-AF65-F5344CB8AC3E}">
        <p14:creationId xmlns:p14="http://schemas.microsoft.com/office/powerpoint/2010/main" val="37674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980E570-11A8-9445-9582-8A870B76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157"/>
            <a:ext cx="9145145" cy="5458014"/>
          </a:xfrm>
          <a:prstGeom prst="rect">
            <a:avLst/>
          </a:prstGeom>
        </p:spPr>
      </p:pic>
      <p:sp>
        <p:nvSpPr>
          <p:cNvPr id="227" name="Rectangle"/>
          <p:cNvSpPr/>
          <p:nvPr/>
        </p:nvSpPr>
        <p:spPr>
          <a:xfrm>
            <a:off x="0" y="-402407"/>
            <a:ext cx="9143999" cy="5948314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29" name="Träningsläger i Spanien eller dylikt 2020 som sista grej…"/>
          <p:cNvSpPr txBox="1">
            <a:spLocks noGrp="1"/>
          </p:cNvSpPr>
          <p:nvPr>
            <p:ph type="body" idx="4294967295"/>
          </p:nvPr>
        </p:nvSpPr>
        <p:spPr>
          <a:xfrm>
            <a:off x="480729" y="1279978"/>
            <a:ext cx="7403814" cy="33151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77107" indent="-177107" defTabSz="286485">
              <a:spcBef>
                <a:spcPts val="2056"/>
              </a:spcBef>
              <a:defRPr sz="2418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Träningsläger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Spanien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eller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dylikt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2020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som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sista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grej</a:t>
            </a:r>
            <a:endParaRPr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7107" indent="-177107" defTabSz="286485">
              <a:spcBef>
                <a:spcPts val="2056"/>
              </a:spcBef>
              <a:defRPr sz="2418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Målbudget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per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spelare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ca 8.000</a:t>
            </a:r>
          </a:p>
          <a:p>
            <a:pPr marL="395085" lvl="1" indent="-177107" defTabSz="286485">
              <a:spcBef>
                <a:spcPts val="2056"/>
              </a:spcBef>
              <a:defRPr sz="2418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Läger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från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ca 3.000 SEK. 4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nätter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5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träningar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helpension</a:t>
            </a:r>
            <a:endParaRPr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95085" lvl="1" indent="-177107" defTabSz="286485">
              <a:spcBef>
                <a:spcPts val="2056"/>
              </a:spcBef>
              <a:defRPr sz="2418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Flyg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till Alicante ca 4.000 SEK/pp</a:t>
            </a:r>
          </a:p>
          <a:p>
            <a:pPr marL="177107" indent="-177107" defTabSz="286485">
              <a:spcBef>
                <a:spcPts val="2056"/>
              </a:spcBef>
              <a:defRPr sz="2418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sparar enskilt men tillsammans</a:t>
            </a:r>
            <a:endParaRPr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7107" indent="-177107" defTabSz="286485">
              <a:spcBef>
                <a:spcPts val="2056"/>
              </a:spcBef>
              <a:defRPr sz="2418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Alla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skall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få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möjlighet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att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spara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ihop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pengar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och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målet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är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att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alla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ska med!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Föräldrar får gärna följa med. Om ni får för era söner… 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</a:t>
            </a:r>
            <a:endParaRPr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5666F359-4642-BD41-BBE2-907F41D57B83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9143998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Road to the </a:t>
            </a:r>
            <a:r>
              <a:rPr lang="sv-SE" sz="5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sun</a:t>
            </a:r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9" grpId="1" uiExpand="1" build="p" advAuto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B57528C-18B6-9F49-B1E2-4E91CE06C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157"/>
            <a:ext cx="9145145" cy="5458014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8FDE52EC-1F5D-9D44-926C-0BDBDB67CA51}"/>
              </a:ext>
            </a:extLst>
          </p:cNvPr>
          <p:cNvSpPr/>
          <p:nvPr/>
        </p:nvSpPr>
        <p:spPr>
          <a:xfrm>
            <a:off x="0" y="-402407"/>
            <a:ext cx="9143999" cy="5948314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F420ACC1-8C8B-044B-B0D7-FDD93F429B92}"/>
              </a:ext>
            </a:extLst>
          </p:cNvPr>
          <p:cNvSpPr txBox="1">
            <a:spLocks/>
          </p:cNvSpPr>
          <p:nvPr/>
        </p:nvSpPr>
        <p:spPr>
          <a:xfrm>
            <a:off x="347654" y="193822"/>
            <a:ext cx="8123485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Road to the </a:t>
            </a:r>
            <a:r>
              <a:rPr lang="sv-SE" sz="5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sun</a:t>
            </a:r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2020</a:t>
            </a:r>
          </a:p>
        </p:txBody>
      </p:sp>
      <p:sp>
        <p:nvSpPr>
          <p:cNvPr id="11" name="Träningsläger i Spanien eller dylikt 2020 som sista grej…">
            <a:extLst>
              <a:ext uri="{FF2B5EF4-FFF2-40B4-BE49-F238E27FC236}">
                <a16:creationId xmlns:a16="http://schemas.microsoft.com/office/drawing/2014/main" id="{ACA8ED59-4A87-0C4B-81A8-5810B002A145}"/>
              </a:ext>
            </a:extLst>
          </p:cNvPr>
          <p:cNvSpPr txBox="1">
            <a:spLocks/>
          </p:cNvSpPr>
          <p:nvPr/>
        </p:nvSpPr>
        <p:spPr>
          <a:xfrm>
            <a:off x="480729" y="1279978"/>
            <a:ext cx="7403814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69490" indent="-169490" defTabSz="274163" hangingPunct="1">
              <a:spcBef>
                <a:spcPts val="1951"/>
              </a:spcBef>
              <a:defRPr sz="2314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Individuell intjäning - alla spelare har en egen budget. </a:t>
            </a:r>
          </a:p>
          <a:p>
            <a:pPr marL="169490" indent="-169490" defTabSz="274163" hangingPunct="1">
              <a:spcBef>
                <a:spcPts val="1951"/>
              </a:spcBef>
              <a:defRPr sz="2314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Pengarna går till resan, kan inte plockas ut för annat. </a:t>
            </a:r>
          </a:p>
          <a:p>
            <a:pPr marL="169490" indent="-169490" defTabSz="274163" hangingPunct="1">
              <a:spcBef>
                <a:spcPts val="1951"/>
              </a:spcBef>
              <a:defRPr sz="2314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Eventuell överintjäning tillfaller lagkassan för att nyttjas under resan. </a:t>
            </a:r>
          </a:p>
          <a:p>
            <a:pPr marL="169490" indent="-169490" defTabSz="274163" hangingPunct="1">
              <a:spcBef>
                <a:spcPts val="1951"/>
              </a:spcBef>
              <a:defRPr sz="2314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3-4 uppdrag per år. Föräldragruppen sköter uppdragsplanering, genomförande och uppföljning av ekonomi.</a:t>
            </a:r>
          </a:p>
          <a:p>
            <a:pPr marL="169490" indent="-169490" defTabSz="274163" hangingPunct="1">
              <a:spcBef>
                <a:spcPts val="1951"/>
              </a:spcBef>
              <a:defRPr sz="2314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Budget per spelare är satt för att även täcka ledarnas resa.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B57528C-18B6-9F49-B1E2-4E91CE06C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157"/>
            <a:ext cx="9145145" cy="5458014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8FDE52EC-1F5D-9D44-926C-0BDBDB67CA51}"/>
              </a:ext>
            </a:extLst>
          </p:cNvPr>
          <p:cNvSpPr/>
          <p:nvPr/>
        </p:nvSpPr>
        <p:spPr>
          <a:xfrm>
            <a:off x="0" y="-402407"/>
            <a:ext cx="9143999" cy="5948314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F420ACC1-8C8B-044B-B0D7-FDD93F429B92}"/>
              </a:ext>
            </a:extLst>
          </p:cNvPr>
          <p:cNvSpPr txBox="1">
            <a:spLocks/>
          </p:cNvSpPr>
          <p:nvPr/>
        </p:nvSpPr>
        <p:spPr>
          <a:xfrm>
            <a:off x="347654" y="193822"/>
            <a:ext cx="8123485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Road to the </a:t>
            </a:r>
            <a:r>
              <a:rPr lang="sv-SE" sz="5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sun</a:t>
            </a:r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1893D-7FA7-BB4A-8711-C4C52B1DF2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35" y="1344581"/>
            <a:ext cx="7442522" cy="33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4F6DCC42-AE2F-BC47-85E2-86B59A0C5C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157"/>
            <a:ext cx="9145145" cy="5458014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3C44DFEF-F965-DD41-AE8B-6AB76B3688F3}"/>
              </a:ext>
            </a:extLst>
          </p:cNvPr>
          <p:cNvSpPr/>
          <p:nvPr/>
        </p:nvSpPr>
        <p:spPr>
          <a:xfrm>
            <a:off x="0" y="-402407"/>
            <a:ext cx="9143999" cy="5948314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58E987BE-38D0-EB4E-88BF-8E8961B83ED7}"/>
              </a:ext>
            </a:extLst>
          </p:cNvPr>
          <p:cNvSpPr txBox="1">
            <a:spLocks/>
          </p:cNvSpPr>
          <p:nvPr/>
        </p:nvSpPr>
        <p:spPr>
          <a:xfrm>
            <a:off x="347654" y="193822"/>
            <a:ext cx="8080353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Road to the </a:t>
            </a:r>
            <a:r>
              <a:rPr lang="sv-SE" sz="5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sun</a:t>
            </a:r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2020</a:t>
            </a:r>
          </a:p>
        </p:txBody>
      </p:sp>
      <p:sp>
        <p:nvSpPr>
          <p:cNvPr id="14" name="Träningsläger i Spanien eller dylikt 2020 som sista grej…">
            <a:extLst>
              <a:ext uri="{FF2B5EF4-FFF2-40B4-BE49-F238E27FC236}">
                <a16:creationId xmlns:a16="http://schemas.microsoft.com/office/drawing/2014/main" id="{8C734CA0-F23A-3240-B9AA-53AC6072D0AC}"/>
              </a:ext>
            </a:extLst>
          </p:cNvPr>
          <p:cNvSpPr txBox="1">
            <a:spLocks/>
          </p:cNvSpPr>
          <p:nvPr/>
        </p:nvSpPr>
        <p:spPr>
          <a:xfrm>
            <a:off x="480729" y="1279978"/>
            <a:ext cx="7403814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Aktiviteter för intjäning</a:t>
            </a:r>
          </a:p>
          <a:p>
            <a:pPr marL="424822" lvl="1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Arbetspass i samband med Gothia Cup</a:t>
            </a:r>
          </a:p>
          <a:p>
            <a:pPr marL="424822" lvl="1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Försäljning New Body / Ravelli / </a:t>
            </a:r>
          </a:p>
          <a:p>
            <a:pPr marL="424822" lvl="1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Arbetspass i Second Hand butiken</a:t>
            </a:r>
          </a:p>
          <a:p>
            <a:pPr marL="424822" lvl="1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Danser</a:t>
            </a:r>
          </a:p>
          <a:p>
            <a:pPr marL="424822" lvl="1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Strandstäd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Kontaktvägar"/>
          <p:cNvSpPr txBox="1"/>
          <p:nvPr/>
        </p:nvSpPr>
        <p:spPr>
          <a:xfrm>
            <a:off x="4217937" y="2483593"/>
            <a:ext cx="708127" cy="17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794"/>
              <a:t>Kontaktvägar</a:t>
            </a:r>
          </a:p>
        </p:txBody>
      </p:sp>
      <p:pic>
        <p:nvPicPr>
          <p:cNvPr id="220" name="photo-1485770958101-9dd7e4ea6d93.jpeg" descr="photo-1485770958101-9dd7e4ea6d93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2071"/>
            <a:ext cx="9143999" cy="628764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3E342745-02B6-FC47-9C41-624A9214C9BB}"/>
              </a:ext>
            </a:extLst>
          </p:cNvPr>
          <p:cNvSpPr/>
          <p:nvPr/>
        </p:nvSpPr>
        <p:spPr>
          <a:xfrm>
            <a:off x="0" y="-402407"/>
            <a:ext cx="9143999" cy="5948314"/>
          </a:xfrm>
          <a:prstGeom prst="rect">
            <a:avLst/>
          </a:prstGeom>
          <a:solidFill>
            <a:srgbClr val="000000">
              <a:alpha val="52999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160674B5-AAD2-334F-BC06-82F29C671FED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Kontaktvägar</a:t>
            </a:r>
          </a:p>
        </p:txBody>
      </p:sp>
      <p:sp>
        <p:nvSpPr>
          <p:cNvPr id="10" name="Träningsläger i Spanien eller dylikt 2020 som sista grej…">
            <a:extLst>
              <a:ext uri="{FF2B5EF4-FFF2-40B4-BE49-F238E27FC236}">
                <a16:creationId xmlns:a16="http://schemas.microsoft.com/office/drawing/2014/main" id="{1115DE7A-BA5D-6545-9B8A-1F9E6B827D47}"/>
              </a:ext>
            </a:extLst>
          </p:cNvPr>
          <p:cNvSpPr txBox="1">
            <a:spLocks/>
          </p:cNvSpPr>
          <p:nvPr/>
        </p:nvSpPr>
        <p:spPr>
          <a:xfrm>
            <a:off x="480729" y="1279978"/>
            <a:ext cx="7403814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använder </a:t>
            </a:r>
            <a:r>
              <a:rPr lang="sv-SE" sz="12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laget.se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som absolut viktigaste kanalen - ni sköter det fantastiskt, någon som behöver hjälp med något?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har vår Facebook-grupp för bilder och filmer från matcher, cuper </a:t>
            </a:r>
            <a:r>
              <a:rPr lang="sv-SE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etc</a:t>
            </a:r>
            <a:endParaRPr lang="sv-SE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Killarna har även en egen SMS-grupp (vi ledare är med där också)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Så klart kan ni alltid ringa, messa eller skicka röksignaler direkt till oss ledare om det är något särskilt.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Funkar kommunikationen för alla?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g that is standing in front of a building&#10;&#10;Description automatically generated">
            <a:extLst>
              <a:ext uri="{FF2B5EF4-FFF2-40B4-BE49-F238E27FC236}">
                <a16:creationId xmlns:a16="http://schemas.microsoft.com/office/drawing/2014/main" id="{548016CB-0240-614A-9566-581F07A3ED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" y="-474453"/>
            <a:ext cx="9147473" cy="6098876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3D6F59E5-6B22-914E-B72F-C1B140550940}"/>
              </a:ext>
            </a:extLst>
          </p:cNvPr>
          <p:cNvSpPr/>
          <p:nvPr/>
        </p:nvSpPr>
        <p:spPr>
          <a:xfrm>
            <a:off x="-69012" y="-402407"/>
            <a:ext cx="9385539" cy="5948314"/>
          </a:xfrm>
          <a:prstGeom prst="rect">
            <a:avLst/>
          </a:prstGeom>
          <a:solidFill>
            <a:srgbClr val="000000">
              <a:alpha val="33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9" name="Övrigt/Frågor">
            <a:extLst>
              <a:ext uri="{FF2B5EF4-FFF2-40B4-BE49-F238E27FC236}">
                <a16:creationId xmlns:a16="http://schemas.microsoft.com/office/drawing/2014/main" id="{599BEF62-D5EF-034E-9A1F-6BF2985BF35D}"/>
              </a:ext>
            </a:extLst>
          </p:cNvPr>
          <p:cNvSpPr txBox="1">
            <a:spLocks/>
          </p:cNvSpPr>
          <p:nvPr/>
        </p:nvSpPr>
        <p:spPr>
          <a:xfrm>
            <a:off x="1645295" y="2200413"/>
            <a:ext cx="5853410" cy="742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/>
              <a:t>Övrigt/Frågor</a:t>
            </a:r>
            <a:endParaRPr lang="sv-SE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hoto-1459865264687-595d652de67e.jpeg" descr="photo-1459865264687-595d652de67e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453"/>
            <a:ext cx="9144000" cy="541151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"/>
          <p:cNvSpPr/>
          <p:nvPr/>
        </p:nvSpPr>
        <p:spPr>
          <a:xfrm>
            <a:off x="0" y="-402407"/>
            <a:ext cx="9144000" cy="5948314"/>
          </a:xfrm>
          <a:prstGeom prst="rect">
            <a:avLst/>
          </a:prstGeom>
          <a:solidFill>
            <a:srgbClr val="000000">
              <a:alpha val="48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8" name="Agenda"/>
          <p:cNvSpPr txBox="1">
            <a:spLocks noGrp="1"/>
          </p:cNvSpPr>
          <p:nvPr>
            <p:ph type="title"/>
          </p:nvPr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578358">
              <a:defRPr sz="791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Agenda</a:t>
            </a:r>
          </a:p>
        </p:txBody>
      </p:sp>
      <p:sp>
        <p:nvSpPr>
          <p:cNvPr id="9" name="Tills vidare så tränar vi måndag, onsdag samt fredag…">
            <a:extLst>
              <a:ext uri="{FF2B5EF4-FFF2-40B4-BE49-F238E27FC236}">
                <a16:creationId xmlns:a16="http://schemas.microsoft.com/office/drawing/2014/main" id="{6921FB78-0CE5-C146-A9F5-2D299E657EAE}"/>
              </a:ext>
            </a:extLst>
          </p:cNvPr>
          <p:cNvSpPr txBox="1">
            <a:spLocks/>
          </p:cNvSpPr>
          <p:nvPr/>
        </p:nvSpPr>
        <p:spPr>
          <a:xfrm>
            <a:off x="497983" y="1348989"/>
            <a:ext cx="3780720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Presentation stab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Presentation nya familjer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Föräldraengagemang 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Övergripande filosofi och fokus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Träningstider</a:t>
            </a:r>
          </a:p>
        </p:txBody>
      </p:sp>
      <p:sp>
        <p:nvSpPr>
          <p:cNvPr id="12" name="Tills vidare så tränar vi måndag, onsdag samt fredag…">
            <a:extLst>
              <a:ext uri="{FF2B5EF4-FFF2-40B4-BE49-F238E27FC236}">
                <a16:creationId xmlns:a16="http://schemas.microsoft.com/office/drawing/2014/main" id="{7E29723C-92C4-364F-9467-903D77228712}"/>
              </a:ext>
            </a:extLst>
          </p:cNvPr>
          <p:cNvSpPr txBox="1">
            <a:spLocks/>
          </p:cNvSpPr>
          <p:nvPr/>
        </p:nvSpPr>
        <p:spPr>
          <a:xfrm>
            <a:off x="4442394" y="1347643"/>
            <a:ext cx="3148852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Cuper</a:t>
            </a:r>
          </a:p>
          <a:p>
            <a:pPr marL="190438" indent="-190438">
              <a:defRPr sz="2600" b="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Utrustning</a:t>
            </a:r>
          </a:p>
          <a:p>
            <a:pPr marL="190438" indent="-190438">
              <a:defRPr sz="2600" b="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Lagkassa</a:t>
            </a:r>
          </a:p>
          <a:p>
            <a:pPr marL="190438" indent="-190438">
              <a:defRPr sz="2600" b="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 to the </a:t>
            </a:r>
            <a:r>
              <a:rPr lang="sv-SE" sz="16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sun</a:t>
            </a: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2020</a:t>
            </a:r>
          </a:p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Kontaktvägar</a:t>
            </a:r>
          </a:p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endParaRPr lang="sv-SE" sz="1600" dirty="0">
              <a:solidFill>
                <a:schemeClr val="bg1"/>
              </a:solidFill>
              <a:latin typeface="Futura Medium" panose="020B0602020204020303" pitchFamily="34" charset="-79"/>
              <a:ea typeface="Damascus Regular"/>
              <a:cs typeface="Futura Medium" panose="020B0602020204020303" pitchFamily="34" charset="-79"/>
              <a:sym typeface="Damascu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 advAuto="0"/>
      <p:bldP spid="12" grpId="0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97DA7987-AFC1-F546-96B2-E4961940F0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770"/>
            <a:ext cx="9143999" cy="6097370"/>
          </a:xfrm>
          <a:prstGeom prst="rect">
            <a:avLst/>
          </a:prstGeom>
        </p:spPr>
      </p:pic>
      <p:sp>
        <p:nvSpPr>
          <p:cNvPr id="120" name="Rectangle"/>
          <p:cNvSpPr/>
          <p:nvPr/>
        </p:nvSpPr>
        <p:spPr>
          <a:xfrm>
            <a:off x="0" y="-307741"/>
            <a:ext cx="9144000" cy="5948314"/>
          </a:xfrm>
          <a:prstGeom prst="rect">
            <a:avLst/>
          </a:prstGeom>
          <a:solidFill>
            <a:srgbClr val="000000">
              <a:alpha val="33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1" name="Föräldramö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TACK!</a:t>
            </a:r>
            <a:endParaRPr sz="5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5BFB9-3BB6-1B4C-8B36-4E289AF222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8825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27972352_10156123414893351_2484961834443326800_n.jpg"/>
          <p:cNvGrpSpPr/>
          <p:nvPr/>
        </p:nvGrpSpPr>
        <p:grpSpPr>
          <a:xfrm>
            <a:off x="1804929" y="3462040"/>
            <a:ext cx="2311580" cy="1723425"/>
            <a:chOff x="0" y="0"/>
            <a:chExt cx="4383439" cy="3268123"/>
          </a:xfrm>
        </p:grpSpPr>
        <p:pic>
          <p:nvPicPr>
            <p:cNvPr id="131" name="27972352_10156123414893351_2484961834443326800_n.jpg" descr="27972352_10156123414893351_2484961834443326800_n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4129440" cy="29379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27972352_10156123414893351_2484961834443326800_n.jpg" descr="27972352_10156123414893351_2484961834443326800_n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383440" cy="3268124"/>
            </a:xfrm>
            <a:prstGeom prst="rect">
              <a:avLst/>
            </a:prstGeom>
            <a:effectLst/>
          </p:spPr>
        </p:pic>
      </p:grpSp>
      <p:grpSp>
        <p:nvGrpSpPr>
          <p:cNvPr id="138" name="18836073_10156297755017501_2771395966061523521_n.jpg"/>
          <p:cNvGrpSpPr/>
          <p:nvPr/>
        </p:nvGrpSpPr>
        <p:grpSpPr>
          <a:xfrm>
            <a:off x="1754838" y="139931"/>
            <a:ext cx="2101634" cy="2138591"/>
            <a:chOff x="0" y="0"/>
            <a:chExt cx="3985319" cy="4055402"/>
          </a:xfrm>
        </p:grpSpPr>
        <p:pic>
          <p:nvPicPr>
            <p:cNvPr id="137" name="18836073_10156297755017501_2771395966061523521_n.jpg" descr="18836073_10156297755017501_2771395966061523521_n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3731320" cy="37252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" name="18836073_10156297755017501_2771395966061523521_n.jpg" descr="18836073_10156297755017501_2771395966061523521_n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985320" cy="4055403"/>
            </a:xfrm>
            <a:prstGeom prst="rect">
              <a:avLst/>
            </a:prstGeom>
            <a:effectLst/>
          </p:spPr>
        </p:pic>
      </p:grpSp>
      <p:grpSp>
        <p:nvGrpSpPr>
          <p:cNvPr id="141" name="19665237_10156340228792586_5655272572042439150_n.jpg"/>
          <p:cNvGrpSpPr/>
          <p:nvPr/>
        </p:nvGrpSpPr>
        <p:grpSpPr>
          <a:xfrm>
            <a:off x="2031549" y="1859352"/>
            <a:ext cx="1936514" cy="1988448"/>
            <a:chOff x="0" y="0"/>
            <a:chExt cx="3672202" cy="3770685"/>
          </a:xfrm>
        </p:grpSpPr>
        <p:pic>
          <p:nvPicPr>
            <p:cNvPr id="140" name="19665237_10156340228792586_5655272572042439150_n.jpg" descr="19665237_10156340228792586_5655272572042439150_n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3418203" cy="34404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9" name="19665237_10156340228792586_5655272572042439150_n.jpg" descr="19665237_10156340228792586_5655272572042439150_n.jp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3672204" cy="3770686"/>
            </a:xfrm>
            <a:prstGeom prst="rect">
              <a:avLst/>
            </a:prstGeom>
            <a:effectLst/>
          </p:spPr>
        </p:pic>
      </p:grpSp>
      <p:grpSp>
        <p:nvGrpSpPr>
          <p:cNvPr id="144" name="831B1584-1AF9-4A1C-BB77-06FFC8D351D9-L0-001.jpeg"/>
          <p:cNvGrpSpPr/>
          <p:nvPr/>
        </p:nvGrpSpPr>
        <p:grpSpPr>
          <a:xfrm>
            <a:off x="6054023" y="311808"/>
            <a:ext cx="1688572" cy="2246964"/>
            <a:chOff x="0" y="0"/>
            <a:chExt cx="3202032" cy="4260909"/>
          </a:xfrm>
        </p:grpSpPr>
        <p:pic>
          <p:nvPicPr>
            <p:cNvPr id="143" name="831B1584-1AF9-4A1C-BB77-06FFC8D351D9-L0-001.jpeg" descr="831B1584-1AF9-4A1C-BB77-06FFC8D351D9-L0-001.jpe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2948033" cy="39307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831B1584-1AF9-4A1C-BB77-06FFC8D351D9-L0-001.jpeg" descr="831B1584-1AF9-4A1C-BB77-06FFC8D351D9-L0-001.jpeg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202033" cy="4260910"/>
            </a:xfrm>
            <a:prstGeom prst="rect">
              <a:avLst/>
            </a:prstGeom>
            <a:effectLst/>
          </p:spPr>
        </p:pic>
      </p:grpSp>
      <p:grpSp>
        <p:nvGrpSpPr>
          <p:cNvPr id="150" name="18582306_10211720849449856_6481595964693813009_n.jpg"/>
          <p:cNvGrpSpPr/>
          <p:nvPr/>
        </p:nvGrpSpPr>
        <p:grpSpPr>
          <a:xfrm>
            <a:off x="6472807" y="2276996"/>
            <a:ext cx="1774818" cy="2645090"/>
            <a:chOff x="0" y="0"/>
            <a:chExt cx="3365579" cy="5015872"/>
          </a:xfrm>
        </p:grpSpPr>
        <p:pic>
          <p:nvPicPr>
            <p:cNvPr id="149" name="18582306_10211720849449856_6481595964693813009_n.jpg" descr="18582306_10211720849449856_6481595964693813009_n.jp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3111580" cy="46856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18582306_10211720849449856_6481595964693813009_n.jpg" descr="18582306_10211720849449856_6481595964693813009_n.jpg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365580" cy="5015873"/>
            </a:xfrm>
            <a:prstGeom prst="rect">
              <a:avLst/>
            </a:prstGeom>
            <a:effectLst/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CEF0D1-452D-3248-B15D-C9F55AF916C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351" y="353227"/>
            <a:ext cx="2330816" cy="116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FA2225-4B4E-794F-8001-E2EDE7FDC9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93" y="1654274"/>
            <a:ext cx="1707581" cy="171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7" name="18192395_1871936496165433_8794876879780132364_o.jpg"/>
          <p:cNvGrpSpPr/>
          <p:nvPr/>
        </p:nvGrpSpPr>
        <p:grpSpPr>
          <a:xfrm>
            <a:off x="4633923" y="2730260"/>
            <a:ext cx="1841526" cy="2467893"/>
            <a:chOff x="0" y="0"/>
            <a:chExt cx="3492076" cy="4679855"/>
          </a:xfrm>
        </p:grpSpPr>
        <p:pic>
          <p:nvPicPr>
            <p:cNvPr id="146" name="18192395_1871936496165433_8794876879780132364_o.jpg" descr="18192395_1871936496165433_8794876879780132364_o.jp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3238077" cy="43496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18192395_1871936496165433_8794876879780132364_o.jpg" descr="18192395_1871936496165433_8794876879780132364_o.jpg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" y="0"/>
              <a:ext cx="3492078" cy="4679856"/>
            </a:xfrm>
            <a:prstGeom prst="rect">
              <a:avLst/>
            </a:prstGeom>
            <a:effectLst/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C74866C-A2B6-3D4D-8547-3F44E0F6080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10" y="2035928"/>
            <a:ext cx="1819446" cy="181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1" name="Rectangle"/>
          <p:cNvSpPr/>
          <p:nvPr/>
        </p:nvSpPr>
        <p:spPr>
          <a:xfrm>
            <a:off x="71120" y="-246027"/>
            <a:ext cx="8686799" cy="5948314"/>
          </a:xfrm>
          <a:prstGeom prst="rect">
            <a:avLst/>
          </a:prstGeom>
          <a:solidFill>
            <a:srgbClr val="000000">
              <a:alpha val="48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52" name="Staben"/>
          <p:cNvSpPr txBox="1">
            <a:spLocks noGrp="1"/>
          </p:cNvSpPr>
          <p:nvPr>
            <p:ph type="title" idx="4294967295"/>
          </p:nvPr>
        </p:nvSpPr>
        <p:spPr>
          <a:xfrm>
            <a:off x="1645295" y="2200413"/>
            <a:ext cx="5853410" cy="742675"/>
          </a:xfrm>
          <a:prstGeom prst="rect">
            <a:avLst/>
          </a:prstGeom>
        </p:spPr>
        <p:txBody>
          <a:bodyPr>
            <a:noAutofit/>
          </a:bodyPr>
          <a:lstStyle>
            <a:lvl1pPr defTabSz="578358">
              <a:defRPr sz="791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sz="5400" dirty="0" err="1"/>
              <a:t>Staben</a:t>
            </a:r>
            <a:endParaRPr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young men playing a game of football&#10;&#10;Description automatically generated">
            <a:extLst>
              <a:ext uri="{FF2B5EF4-FFF2-40B4-BE49-F238E27FC236}">
                <a16:creationId xmlns:a16="http://schemas.microsoft.com/office/drawing/2014/main" id="{38932BA4-BFED-3D4C-9E46-C18CFF34F7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75515" cy="5143500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244AE08F-DADD-DB4B-90F6-FA82EFD64C3E}"/>
              </a:ext>
            </a:extLst>
          </p:cNvPr>
          <p:cNvSpPr/>
          <p:nvPr/>
        </p:nvSpPr>
        <p:spPr>
          <a:xfrm>
            <a:off x="0" y="-307741"/>
            <a:ext cx="9975515" cy="5948314"/>
          </a:xfrm>
          <a:prstGeom prst="rect">
            <a:avLst/>
          </a:prstGeom>
          <a:solidFill>
            <a:srgbClr val="000000">
              <a:alpha val="33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1" name="Agenda">
            <a:extLst>
              <a:ext uri="{FF2B5EF4-FFF2-40B4-BE49-F238E27FC236}">
                <a16:creationId xmlns:a16="http://schemas.microsoft.com/office/drawing/2014/main" id="{5924A31E-C7EC-5D4E-BE4C-9A8008389DE6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Nya i laget</a:t>
            </a:r>
          </a:p>
        </p:txBody>
      </p:sp>
      <p:sp>
        <p:nvSpPr>
          <p:cNvPr id="14" name="Tills vidare så tränar vi måndag, onsdag samt fredag…">
            <a:extLst>
              <a:ext uri="{FF2B5EF4-FFF2-40B4-BE49-F238E27FC236}">
                <a16:creationId xmlns:a16="http://schemas.microsoft.com/office/drawing/2014/main" id="{560CC8BA-53DA-8B44-8679-3A136E22A9A8}"/>
              </a:ext>
            </a:extLst>
          </p:cNvPr>
          <p:cNvSpPr txBox="1">
            <a:spLocks/>
          </p:cNvSpPr>
          <p:nvPr/>
        </p:nvSpPr>
        <p:spPr>
          <a:xfrm>
            <a:off x="497982" y="1348989"/>
            <a:ext cx="4788393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Arvid Jansson-</a:t>
            </a:r>
            <a:r>
              <a:rPr lang="sv-SE" sz="1600" dirty="0" err="1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Timan</a:t>
            </a:r>
            <a:endParaRPr lang="sv-SE" sz="1600" dirty="0">
              <a:solidFill>
                <a:srgbClr val="FFFFFF"/>
              </a:solidFill>
              <a:latin typeface="Futura Medium" panose="020B0602020204020303" pitchFamily="34" charset="-79"/>
              <a:ea typeface="Damascus Regular"/>
              <a:cs typeface="Futura Medium" panose="020B0602020204020303" pitchFamily="34" charset="-79"/>
              <a:sym typeface="Damascus Regular"/>
            </a:endParaRPr>
          </a:p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Isak Lindqvist</a:t>
            </a:r>
          </a:p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William Heijel-Kihlström</a:t>
            </a:r>
          </a:p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6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Ludvig Holgersson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2BF16-8974-5246-961C-14FB7D3FB8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8F5EC1D3-6DE1-4E42-8A68-90B5C6B394F7}"/>
              </a:ext>
            </a:extLst>
          </p:cNvPr>
          <p:cNvSpPr/>
          <p:nvPr/>
        </p:nvSpPr>
        <p:spPr>
          <a:xfrm>
            <a:off x="1" y="-804814"/>
            <a:ext cx="9143999" cy="5948314"/>
          </a:xfrm>
          <a:prstGeom prst="rect">
            <a:avLst/>
          </a:prstGeom>
          <a:solidFill>
            <a:srgbClr val="000000">
              <a:alpha val="33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435C11A9-2BDC-6647-8EEC-15292F058962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7174579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/>
              <a:t>Föräldraengagemang</a:t>
            </a:r>
            <a:endParaRPr lang="sv-SE" sz="5400" dirty="0">
              <a:latin typeface="+mj-lt"/>
            </a:endParaRPr>
          </a:p>
        </p:txBody>
      </p:sp>
      <p:sp>
        <p:nvSpPr>
          <p:cNvPr id="11" name="Tills vidare så tränar vi måndag, onsdag samt fredag…">
            <a:extLst>
              <a:ext uri="{FF2B5EF4-FFF2-40B4-BE49-F238E27FC236}">
                <a16:creationId xmlns:a16="http://schemas.microsoft.com/office/drawing/2014/main" id="{CF69CBDA-3667-6842-AF02-961DF48E4824}"/>
              </a:ext>
            </a:extLst>
          </p:cNvPr>
          <p:cNvSpPr txBox="1">
            <a:spLocks/>
          </p:cNvSpPr>
          <p:nvPr/>
        </p:nvSpPr>
        <p:spPr>
          <a:xfrm>
            <a:off x="497982" y="1348989"/>
            <a:ext cx="4788393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8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Vi har inte så många engagemang numera, men några blir det</a:t>
            </a:r>
          </a:p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Föräldragruppen ansvarar för att kalla, föräldrar ansvarar för att utföra. </a:t>
            </a:r>
          </a:p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Kan man inte så byter man med någon annan, det är ens eget ansvar att arbetet utförs.</a:t>
            </a:r>
          </a:p>
          <a:p>
            <a:pPr marL="190438" indent="-190438" hangingPunct="1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För 2019 har vi :</a:t>
            </a:r>
          </a:p>
          <a:p>
            <a:pPr lvl="1">
              <a:lnSpc>
                <a:spcPct val="120000"/>
              </a:lnSpc>
            </a:pP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Bollkallar på A-lagets hemmamatcher, planerade datum 30/5 och 28/9.</a:t>
            </a:r>
          </a:p>
          <a:p>
            <a:pPr lvl="1">
              <a:lnSpc>
                <a:spcPct val="120000"/>
              </a:lnSpc>
            </a:pP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Eventuellt grill och kiosk på Kongevi den 10/11.</a:t>
            </a:r>
          </a:p>
          <a:p>
            <a:pPr lvl="1">
              <a:lnSpc>
                <a:spcPct val="120000"/>
              </a:lnSpc>
            </a:pP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Försäljning av minst 5st bingolotter per familj.</a:t>
            </a:r>
          </a:p>
          <a:p>
            <a:pPr lvl="1">
              <a:lnSpc>
                <a:spcPct val="120000"/>
              </a:lnSpc>
            </a:pP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</a:rPr>
              <a:t>Bemanna P05 egna kiosk vid hemmamatcher.</a:t>
            </a:r>
            <a:b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</a:br>
            <a:r>
              <a:rPr lang="sv-SE" sz="10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Damascus Regular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10178-5C5C-9247-B147-A6FB7B7A61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0071"/>
            <a:ext cx="9154389" cy="6270757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CA339D60-287D-8848-8DD4-813B9B740017}"/>
              </a:ext>
            </a:extLst>
          </p:cNvPr>
          <p:cNvSpPr/>
          <p:nvPr/>
        </p:nvSpPr>
        <p:spPr>
          <a:xfrm>
            <a:off x="0" y="-307741"/>
            <a:ext cx="9154389" cy="5948314"/>
          </a:xfrm>
          <a:prstGeom prst="rect">
            <a:avLst/>
          </a:prstGeom>
          <a:solidFill>
            <a:srgbClr val="000000">
              <a:alpha val="33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8" name="Fokus för i år och…">
            <a:extLst>
              <a:ext uri="{FF2B5EF4-FFF2-40B4-BE49-F238E27FC236}">
                <a16:creationId xmlns:a16="http://schemas.microsoft.com/office/drawing/2014/main" id="{F90651AE-C979-F94F-8373-1A5091D7A1FD}"/>
              </a:ext>
            </a:extLst>
          </p:cNvPr>
          <p:cNvSpPr txBox="1">
            <a:spLocks/>
          </p:cNvSpPr>
          <p:nvPr/>
        </p:nvSpPr>
        <p:spPr>
          <a:xfrm>
            <a:off x="1849467" y="1496591"/>
            <a:ext cx="5853411" cy="2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sv-S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Fokus för i år och </a:t>
            </a:r>
          </a:p>
          <a:p>
            <a:pPr hangingPunct="1"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sv-S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övergripande filosofi</a:t>
            </a:r>
            <a:endParaRPr lang="sv-SE" dirty="0">
              <a:solidFill>
                <a:srgbClr val="FFFFFF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7E3E6C80-D1E9-5C40-B18C-C875B4B8F7A2}"/>
              </a:ext>
            </a:extLst>
          </p:cNvPr>
          <p:cNvSpPr/>
          <p:nvPr/>
        </p:nvSpPr>
        <p:spPr>
          <a:xfrm>
            <a:off x="0" y="-307741"/>
            <a:ext cx="9143999" cy="5948314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 dirty="0"/>
          </a:p>
        </p:txBody>
      </p:sp>
      <p:sp>
        <p:nvSpPr>
          <p:cNvPr id="10" name="Tolerans, glädje och gemenskap…">
            <a:extLst>
              <a:ext uri="{FF2B5EF4-FFF2-40B4-BE49-F238E27FC236}">
                <a16:creationId xmlns:a16="http://schemas.microsoft.com/office/drawing/2014/main" id="{2499B650-AE17-9541-87C3-5F5CC442648D}"/>
              </a:ext>
            </a:extLst>
          </p:cNvPr>
          <p:cNvSpPr txBox="1">
            <a:spLocks/>
          </p:cNvSpPr>
          <p:nvPr/>
        </p:nvSpPr>
        <p:spPr>
          <a:xfrm>
            <a:off x="496800" y="1350000"/>
            <a:ext cx="8562140" cy="371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Tolerans, glädje och gemenskap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Vår Värdegrund "IKK-tanken" genomsyras av att alla människor i och runt föreningen känner tolerans, glädje och gemenskap.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Tolerans : Vi uppträder alltid med stil, vilket innebär att vi uppträder sportsligt mot alla människor vi stöter på i föreningslivet. Vi strävar efter att förstå och tolerera den enskilda individen. 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Glädje : Genom att ha roligt och en positiv inställning, kommer vi utvecklas tillsammans och få fina upplevelser både på och utanför planen. 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Gemenskap : Vi är alla kompisar och vårt intresse för fotbollen skapar klubbkänslan i IK Kongahälla. Tillsammans skapar vi en vi-känsla som ger oss självförtroendet att utvecklas.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Föreningens medlemmar är aktivt medvetna om "IKK-tankens" betydelse och agerar ständigt efter den. Detta leder till att vi får en bättre sammanhållning och en roligare tid tillsammans i vår fotbollsklubb.</a:t>
            </a:r>
          </a:p>
        </p:txBody>
      </p:sp>
      <p:sp>
        <p:nvSpPr>
          <p:cNvPr id="8" name="Agenda">
            <a:extLst>
              <a:ext uri="{FF2B5EF4-FFF2-40B4-BE49-F238E27FC236}">
                <a16:creationId xmlns:a16="http://schemas.microsoft.com/office/drawing/2014/main" id="{39C99678-B071-794E-9187-5C30DB74D8B5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IKK Värdegrund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F6863CFB-76CE-7E47-9477-9DD78143FB40}"/>
              </a:ext>
            </a:extLst>
          </p:cNvPr>
          <p:cNvSpPr/>
          <p:nvPr/>
        </p:nvSpPr>
        <p:spPr>
          <a:xfrm>
            <a:off x="-85060" y="-307741"/>
            <a:ext cx="9229060" cy="5948314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8" name="Agenda">
            <a:extLst>
              <a:ext uri="{FF2B5EF4-FFF2-40B4-BE49-F238E27FC236}">
                <a16:creationId xmlns:a16="http://schemas.microsoft.com/office/drawing/2014/main" id="{2F2B84C6-C2C1-A144-B9ED-B389BA29ACA2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Stiftelsen Dunross</a:t>
            </a:r>
          </a:p>
        </p:txBody>
      </p:sp>
      <p:sp>
        <p:nvSpPr>
          <p:cNvPr id="10" name="Ingen form av så kallad toppning. Deltagande baseras på träningsflit och utifrån grundtanken att alla ska vara med.…">
            <a:extLst>
              <a:ext uri="{FF2B5EF4-FFF2-40B4-BE49-F238E27FC236}">
                <a16:creationId xmlns:a16="http://schemas.microsoft.com/office/drawing/2014/main" id="{D63ADA49-A3CC-2C44-ABB3-BFE6F16DD9F8}"/>
              </a:ext>
            </a:extLst>
          </p:cNvPr>
          <p:cNvSpPr txBox="1">
            <a:spLocks/>
          </p:cNvSpPr>
          <p:nvPr/>
        </p:nvSpPr>
        <p:spPr>
          <a:xfrm>
            <a:off x="496800" y="1350000"/>
            <a:ext cx="8413284" cy="371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Ingen form av så kallad toppning. Deltagande baseras på träningsflit och utifrån grundtanken att alla ska vara med.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Aktivt arbete med likarättbehandling.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Ledare ska uppträda som föredöme och ge ungdomarna en positiv utbildning.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Föräldrar ska uppträda som föredöme i samband med träning och match.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Spelare ska uppträda sportsmannamässigt på och vid sidan av planen.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Föreningen ska motarbeta all form av mobbning, sexism och rasism.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Föreningen ska vara ansluten till Riksidrottsförbundets regler mot sexuella övergrepp.</a:t>
            </a:r>
          </a:p>
          <a:p>
            <a:pPr marL="190438" indent="-190438" algn="l" hangingPunct="1">
              <a:spcBef>
                <a:spcPts val="2215"/>
              </a:spcBef>
              <a:buSzPct val="145000"/>
              <a:buFontTx/>
              <a:buChar char="•"/>
            </a:pPr>
            <a:r>
              <a:rPr lang="sv-SE" sz="1200" dirty="0">
                <a:solidFill>
                  <a:srgbClr val="FFFFFF"/>
                </a:solidFill>
                <a:latin typeface="Futura Medium" panose="020B0602020204020303" pitchFamily="34" charset="-79"/>
                <a:ea typeface="Damascus Regular"/>
                <a:cs typeface="Futura Medium" panose="020B0602020204020303" pitchFamily="34" charset="-79"/>
                <a:sym typeface="Helvetica Neue"/>
              </a:rPr>
              <a:t>Ingen form av användande av otillåtna prestationshöjande medel ska förekomma inom föreningens lag.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räningstider"/>
          <p:cNvSpPr txBox="1"/>
          <p:nvPr/>
        </p:nvSpPr>
        <p:spPr>
          <a:xfrm>
            <a:off x="4221945" y="2483593"/>
            <a:ext cx="700112" cy="17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794"/>
              <a:t>Träningstider</a:t>
            </a:r>
          </a:p>
        </p:txBody>
      </p:sp>
      <p:pic>
        <p:nvPicPr>
          <p:cNvPr id="190" name="photo-1520804588595-ac2328f38c4a.jpeg" descr="photo-1520804588595-ac2328f38c4a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5443"/>
            <a:ext cx="9144287" cy="609619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"/>
          <p:cNvSpPr/>
          <p:nvPr/>
        </p:nvSpPr>
        <p:spPr>
          <a:xfrm>
            <a:off x="0" y="-307741"/>
            <a:ext cx="9144000" cy="5948314"/>
          </a:xfrm>
          <a:prstGeom prst="rect">
            <a:avLst/>
          </a:prstGeom>
          <a:solidFill>
            <a:srgbClr val="000000">
              <a:alpha val="54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93" name="Tills vidare så tränar vi måndag, onsdag samt fredag…"/>
          <p:cNvSpPr txBox="1">
            <a:spLocks noGrp="1"/>
          </p:cNvSpPr>
          <p:nvPr>
            <p:ph type="body" idx="4294967295"/>
          </p:nvPr>
        </p:nvSpPr>
        <p:spPr>
          <a:xfrm>
            <a:off x="497982" y="1348989"/>
            <a:ext cx="7214033" cy="33151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Tills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vidare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så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tränar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 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tisdagar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torsdagar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samt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fredag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på Kongevi.</a:t>
            </a:r>
            <a:endParaRPr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När vi går ner på Skarpe Nord blir det måndag, onsdag och fredag.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hoppas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får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Skarpe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mitten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</a:t>
            </a:r>
            <a:r>
              <a:rPr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april</a:t>
            </a: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endParaRPr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Samarbetet med -04 fortsätter och vi är alltid välkomna till -04 träningarna.</a:t>
            </a:r>
          </a:p>
          <a:p>
            <a:pPr marL="190438" indent="-190438">
              <a:defRPr sz="2600">
                <a:solidFill>
                  <a:srgbClr val="FFFFFF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pPr>
            <a:r>
              <a:rPr lang="sv-SE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 kommer även fördjupa samarbetet med -06 så att de kommer vara delta på våra träningar.</a:t>
            </a:r>
          </a:p>
        </p:txBody>
      </p:sp>
      <p:sp>
        <p:nvSpPr>
          <p:cNvPr id="7" name="Agenda">
            <a:extLst>
              <a:ext uri="{FF2B5EF4-FFF2-40B4-BE49-F238E27FC236}">
                <a16:creationId xmlns:a16="http://schemas.microsoft.com/office/drawing/2014/main" id="{EDCF1F0D-0561-1A41-9656-099820C0DABC}"/>
              </a:ext>
            </a:extLst>
          </p:cNvPr>
          <p:cNvSpPr txBox="1">
            <a:spLocks/>
          </p:cNvSpPr>
          <p:nvPr/>
        </p:nvSpPr>
        <p:spPr>
          <a:xfrm>
            <a:off x="347655" y="193822"/>
            <a:ext cx="5853411" cy="742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783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19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sv-SE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Träningstider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uiExpand="1" build="p" autoUpdateAnimBg="0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7438</TotalTime>
  <Words>1144</Words>
  <Application>Microsoft Macintosh PowerPoint</Application>
  <PresentationFormat>On-screen Show (16:9)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Futura</vt:lpstr>
      <vt:lpstr>Futura Medium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Föräldramöte</vt:lpstr>
      <vt:lpstr>Agenda</vt:lpstr>
      <vt:lpstr>Staben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cp:lastModifiedBy>Solving Daniel</cp:lastModifiedBy>
  <cp:revision>26</cp:revision>
  <cp:lastPrinted>2019-03-28T21:20:56Z</cp:lastPrinted>
  <dcterms:modified xsi:type="dcterms:W3CDTF">2019-04-07T08:26:52Z</dcterms:modified>
</cp:coreProperties>
</file>