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366702"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j-lt"/>
        <a:ea typeface="+mj-ea"/>
        <a:cs typeface="+mj-cs"/>
        <a:sym typeface="Helvetica Neue"/>
      </a:defRPr>
    </a:lvl1pPr>
    <a:lvl2pPr marL="0" marR="0" indent="0" algn="ctr" defTabSz="366702"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j-lt"/>
        <a:ea typeface="+mj-ea"/>
        <a:cs typeface="+mj-cs"/>
        <a:sym typeface="Helvetica Neue"/>
      </a:defRPr>
    </a:lvl2pPr>
    <a:lvl3pPr marL="0" marR="0" indent="0" algn="ctr" defTabSz="366702"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j-lt"/>
        <a:ea typeface="+mj-ea"/>
        <a:cs typeface="+mj-cs"/>
        <a:sym typeface="Helvetica Neue"/>
      </a:defRPr>
    </a:lvl3pPr>
    <a:lvl4pPr marL="0" marR="0" indent="0" algn="ctr" defTabSz="366702"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j-lt"/>
        <a:ea typeface="+mj-ea"/>
        <a:cs typeface="+mj-cs"/>
        <a:sym typeface="Helvetica Neue"/>
      </a:defRPr>
    </a:lvl4pPr>
    <a:lvl5pPr marL="0" marR="0" indent="0" algn="ctr" defTabSz="366702"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j-lt"/>
        <a:ea typeface="+mj-ea"/>
        <a:cs typeface="+mj-cs"/>
        <a:sym typeface="Helvetica Neue"/>
      </a:defRPr>
    </a:lvl5pPr>
    <a:lvl6pPr marL="0" marR="0" indent="0" algn="ctr" defTabSz="366702"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j-lt"/>
        <a:ea typeface="+mj-ea"/>
        <a:cs typeface="+mj-cs"/>
        <a:sym typeface="Helvetica Neue"/>
      </a:defRPr>
    </a:lvl6pPr>
    <a:lvl7pPr marL="0" marR="0" indent="0" algn="ctr" defTabSz="366702"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j-lt"/>
        <a:ea typeface="+mj-ea"/>
        <a:cs typeface="+mj-cs"/>
        <a:sym typeface="Helvetica Neue"/>
      </a:defRPr>
    </a:lvl7pPr>
    <a:lvl8pPr marL="0" marR="0" indent="0" algn="ctr" defTabSz="366702"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j-lt"/>
        <a:ea typeface="+mj-ea"/>
        <a:cs typeface="+mj-cs"/>
        <a:sym typeface="Helvetica Neue"/>
      </a:defRPr>
    </a:lvl8pPr>
    <a:lvl9pPr marL="0" marR="0" indent="0" algn="ctr" defTabSz="366702"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j-lt"/>
        <a:ea typeface="+mj-ea"/>
        <a:cs typeface="+mj-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9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86984" latinLnBrk="0">
      <a:lnSpc>
        <a:spcPct val="117999"/>
      </a:lnSpc>
      <a:defRPr sz="1300">
        <a:latin typeface="+mj-lt"/>
        <a:ea typeface="+mj-ea"/>
        <a:cs typeface="+mj-cs"/>
        <a:sym typeface="Helvetica Neue"/>
      </a:defRPr>
    </a:lvl1pPr>
    <a:lvl2pPr indent="228600" defTabSz="286984" latinLnBrk="0">
      <a:lnSpc>
        <a:spcPct val="117999"/>
      </a:lnSpc>
      <a:defRPr sz="1300">
        <a:latin typeface="+mj-lt"/>
        <a:ea typeface="+mj-ea"/>
        <a:cs typeface="+mj-cs"/>
        <a:sym typeface="Helvetica Neue"/>
      </a:defRPr>
    </a:lvl2pPr>
    <a:lvl3pPr indent="457200" defTabSz="286984" latinLnBrk="0">
      <a:lnSpc>
        <a:spcPct val="117999"/>
      </a:lnSpc>
      <a:defRPr sz="1300">
        <a:latin typeface="+mj-lt"/>
        <a:ea typeface="+mj-ea"/>
        <a:cs typeface="+mj-cs"/>
        <a:sym typeface="Helvetica Neue"/>
      </a:defRPr>
    </a:lvl3pPr>
    <a:lvl4pPr indent="685800" defTabSz="286984" latinLnBrk="0">
      <a:lnSpc>
        <a:spcPct val="117999"/>
      </a:lnSpc>
      <a:defRPr sz="1300">
        <a:latin typeface="+mj-lt"/>
        <a:ea typeface="+mj-ea"/>
        <a:cs typeface="+mj-cs"/>
        <a:sym typeface="Helvetica Neue"/>
      </a:defRPr>
    </a:lvl4pPr>
    <a:lvl5pPr indent="914400" defTabSz="286984" latinLnBrk="0">
      <a:lnSpc>
        <a:spcPct val="117999"/>
      </a:lnSpc>
      <a:defRPr sz="1300">
        <a:latin typeface="+mj-lt"/>
        <a:ea typeface="+mj-ea"/>
        <a:cs typeface="+mj-cs"/>
        <a:sym typeface="Helvetica Neue"/>
      </a:defRPr>
    </a:lvl5pPr>
    <a:lvl6pPr indent="1143000" defTabSz="286984" latinLnBrk="0">
      <a:lnSpc>
        <a:spcPct val="117999"/>
      </a:lnSpc>
      <a:defRPr sz="1300">
        <a:latin typeface="+mj-lt"/>
        <a:ea typeface="+mj-ea"/>
        <a:cs typeface="+mj-cs"/>
        <a:sym typeface="Helvetica Neue"/>
      </a:defRPr>
    </a:lvl6pPr>
    <a:lvl7pPr indent="1371600" defTabSz="286984" latinLnBrk="0">
      <a:lnSpc>
        <a:spcPct val="117999"/>
      </a:lnSpc>
      <a:defRPr sz="1300">
        <a:latin typeface="+mj-lt"/>
        <a:ea typeface="+mj-ea"/>
        <a:cs typeface="+mj-cs"/>
        <a:sym typeface="Helvetica Neue"/>
      </a:defRPr>
    </a:lvl7pPr>
    <a:lvl8pPr indent="1600200" defTabSz="286984" latinLnBrk="0">
      <a:lnSpc>
        <a:spcPct val="117999"/>
      </a:lnSpc>
      <a:defRPr sz="1300">
        <a:latin typeface="+mj-lt"/>
        <a:ea typeface="+mj-ea"/>
        <a:cs typeface="+mj-cs"/>
        <a:sym typeface="Helvetica Neue"/>
      </a:defRPr>
    </a:lvl8pPr>
    <a:lvl9pPr indent="1828800" defTabSz="286984" latinLnBrk="0">
      <a:lnSpc>
        <a:spcPct val="117999"/>
      </a:lnSpc>
      <a:defRPr sz="13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eltext"/>
          <p:cNvSpPr>
            <a:spLocks noGrp="1"/>
          </p:cNvSpPr>
          <p:nvPr>
            <p:ph type="title"/>
          </p:nvPr>
        </p:nvSpPr>
        <p:spPr>
          <a:xfrm>
            <a:off x="892969" y="863946"/>
            <a:ext cx="7358065" cy="1741292"/>
          </a:xfrm>
          <a:prstGeom prst="rect">
            <a:avLst/>
          </a:prstGeom>
        </p:spPr>
        <p:txBody>
          <a:bodyPr anchor="b"/>
          <a:lstStyle/>
          <a:p>
            <a:r>
              <a:t>Titeltext</a:t>
            </a:r>
          </a:p>
        </p:txBody>
      </p:sp>
      <p:sp>
        <p:nvSpPr>
          <p:cNvPr id="12" name="Brödtext nivå ett…"/>
          <p:cNvSpPr>
            <a:spLocks noGrp="1"/>
          </p:cNvSpPr>
          <p:nvPr>
            <p:ph type="body" sz="quarter" idx="1"/>
          </p:nvPr>
        </p:nvSpPr>
        <p:spPr>
          <a:xfrm>
            <a:off x="892969" y="2658814"/>
            <a:ext cx="7358065" cy="596060"/>
          </a:xfrm>
          <a:prstGeom prst="rect">
            <a:avLst/>
          </a:prstGeom>
        </p:spPr>
        <p:txBody>
          <a:bodyPr anchor="t"/>
          <a:lstStyle>
            <a:lvl1pPr marL="0" indent="0" algn="ctr">
              <a:spcBef>
                <a:spcPts val="0"/>
              </a:spcBef>
              <a:buSzTx/>
              <a:buNone/>
              <a:defRPr sz="1900"/>
            </a:lvl1pPr>
            <a:lvl2pPr marL="0" indent="0" algn="ctr">
              <a:spcBef>
                <a:spcPts val="0"/>
              </a:spcBef>
              <a:buSzTx/>
              <a:buNone/>
              <a:defRPr sz="1900"/>
            </a:lvl2pPr>
            <a:lvl3pPr marL="0" indent="0" algn="ctr">
              <a:spcBef>
                <a:spcPts val="0"/>
              </a:spcBef>
              <a:buSzTx/>
              <a:buNone/>
              <a:defRPr sz="1900"/>
            </a:lvl3pPr>
            <a:lvl4pPr marL="0" indent="0" algn="ctr">
              <a:spcBef>
                <a:spcPts val="0"/>
              </a:spcBef>
              <a:buSzTx/>
              <a:buNone/>
              <a:defRPr sz="1900"/>
            </a:lvl4pPr>
            <a:lvl5pPr marL="0" indent="0" algn="ctr">
              <a:spcBef>
                <a:spcPts val="0"/>
              </a:spcBef>
              <a:buSzTx/>
              <a:buNone/>
              <a:defRPr sz="1900"/>
            </a:lvl5pPr>
          </a:lstStyle>
          <a:p>
            <a:r>
              <a:t>Brödtext nivå ett</a:t>
            </a:r>
          </a:p>
          <a:p>
            <a:pPr lvl="1"/>
            <a:r>
              <a:t>Brödtext nivå två</a:t>
            </a:r>
          </a:p>
          <a:p>
            <a:pPr lvl="2"/>
            <a:r>
              <a:t>Brödtext nivå tre</a:t>
            </a:r>
          </a:p>
          <a:p>
            <a:pPr lvl="3"/>
            <a:r>
              <a:t>Brödtext nivå fyra</a:t>
            </a:r>
          </a:p>
          <a:p>
            <a:pPr lvl="4"/>
            <a:r>
              <a:t>Brödtext nivå fem</a:t>
            </a:r>
          </a:p>
        </p:txBody>
      </p:sp>
      <p:sp>
        <p:nvSpPr>
          <p:cNvPr id="13" name="Diabildsnummer"/>
          <p:cNvSpPr>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rödtext nivå ett…"/>
          <p:cNvSpPr>
            <a:spLocks noGrp="1"/>
          </p:cNvSpPr>
          <p:nvPr>
            <p:ph type="body" sz="quarter" idx="1"/>
          </p:nvPr>
        </p:nvSpPr>
        <p:spPr>
          <a:xfrm>
            <a:off x="892969" y="3355330"/>
            <a:ext cx="7358065" cy="297392"/>
          </a:xfrm>
          <a:prstGeom prst="rect">
            <a:avLst/>
          </a:prstGeom>
        </p:spPr>
        <p:txBody>
          <a:bodyPr anchor="t"/>
          <a:lstStyle>
            <a:lvl1pPr marL="0" indent="0" algn="ctr">
              <a:spcBef>
                <a:spcPts val="0"/>
              </a:spcBef>
              <a:buSzTx/>
              <a:buNone/>
              <a:defRPr sz="1200" i="1"/>
            </a:lvl1pPr>
            <a:lvl2pPr marL="410172" indent="-175788" algn="ctr">
              <a:spcBef>
                <a:spcPts val="0"/>
              </a:spcBef>
              <a:defRPr sz="1200" i="1"/>
            </a:lvl2pPr>
            <a:lvl3pPr marL="644557" indent="-175788" algn="ctr">
              <a:spcBef>
                <a:spcPts val="0"/>
              </a:spcBef>
              <a:defRPr sz="1200" i="1"/>
            </a:lvl3pPr>
            <a:lvl4pPr marL="878941" indent="-175788" algn="ctr">
              <a:spcBef>
                <a:spcPts val="0"/>
              </a:spcBef>
              <a:defRPr sz="1200" i="1"/>
            </a:lvl4pPr>
            <a:lvl5pPr marL="1113327" indent="-175788" algn="ctr">
              <a:spcBef>
                <a:spcPts val="0"/>
              </a:spcBef>
              <a:defRPr sz="1200" i="1"/>
            </a:lvl5pPr>
          </a:lstStyle>
          <a:p>
            <a:r>
              <a:t>Brödtext nivå ett</a:t>
            </a:r>
          </a:p>
          <a:p>
            <a:pPr lvl="1"/>
            <a:r>
              <a:t>Brödtext nivå två</a:t>
            </a:r>
          </a:p>
          <a:p>
            <a:pPr lvl="2"/>
            <a:r>
              <a:t>Brödtext nivå tre</a:t>
            </a:r>
          </a:p>
          <a:p>
            <a:pPr lvl="3"/>
            <a:r>
              <a:t>Brödtext nivå fyra</a:t>
            </a:r>
          </a:p>
          <a:p>
            <a:pPr lvl="4"/>
            <a:r>
              <a:t>Brödtext nivå fem</a:t>
            </a:r>
          </a:p>
        </p:txBody>
      </p:sp>
      <p:sp>
        <p:nvSpPr>
          <p:cNvPr id="94" name="“Type a quote here.”"/>
          <p:cNvSpPr>
            <a:spLocks noGrp="1"/>
          </p:cNvSpPr>
          <p:nvPr>
            <p:ph type="body" sz="quarter" idx="13"/>
          </p:nvPr>
        </p:nvSpPr>
        <p:spPr>
          <a:xfrm>
            <a:off x="892968" y="2221763"/>
            <a:ext cx="7358065" cy="378506"/>
          </a:xfrm>
          <a:prstGeom prst="rect">
            <a:avLst/>
          </a:prstGeom>
        </p:spPr>
        <p:txBody>
          <a:bodyPr/>
          <a:lstStyle/>
          <a:p>
            <a:endParaRPr/>
          </a:p>
        </p:txBody>
      </p:sp>
      <p:sp>
        <p:nvSpPr>
          <p:cNvPr id="95"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9144000" cy="5143500"/>
          </a:xfrm>
          <a:prstGeom prst="rect">
            <a:avLst/>
          </a:prstGeom>
        </p:spPr>
        <p:txBody>
          <a:bodyPr lIns="91439" tIns="45719" rIns="91439" bIns="45719" anchor="t">
            <a:noAutofit/>
          </a:bodyPr>
          <a:lstStyle/>
          <a:p>
            <a:endParaRPr/>
          </a:p>
        </p:txBody>
      </p:sp>
      <p:sp>
        <p:nvSpPr>
          <p:cNvPr id="103"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43000" y="354955"/>
            <a:ext cx="6858000" cy="3114229"/>
          </a:xfrm>
          <a:prstGeom prst="rect">
            <a:avLst/>
          </a:prstGeom>
        </p:spPr>
        <p:txBody>
          <a:bodyPr lIns="91439" tIns="45719" rIns="91439" bIns="45719" anchor="t">
            <a:noAutofit/>
          </a:bodyPr>
          <a:lstStyle/>
          <a:p>
            <a:endParaRPr/>
          </a:p>
        </p:txBody>
      </p:sp>
      <p:sp>
        <p:nvSpPr>
          <p:cNvPr id="21" name="Titeltext"/>
          <p:cNvSpPr>
            <a:spLocks noGrp="1"/>
          </p:cNvSpPr>
          <p:nvPr>
            <p:ph type="title"/>
          </p:nvPr>
        </p:nvSpPr>
        <p:spPr>
          <a:xfrm>
            <a:off x="892969" y="3542853"/>
            <a:ext cx="7358065" cy="750097"/>
          </a:xfrm>
          <a:prstGeom prst="rect">
            <a:avLst/>
          </a:prstGeom>
        </p:spPr>
        <p:txBody>
          <a:bodyPr anchor="b"/>
          <a:lstStyle/>
          <a:p>
            <a:r>
              <a:t>Titeltext</a:t>
            </a:r>
          </a:p>
        </p:txBody>
      </p:sp>
      <p:sp>
        <p:nvSpPr>
          <p:cNvPr id="22" name="Brödtext nivå ett…"/>
          <p:cNvSpPr>
            <a:spLocks noGrp="1"/>
          </p:cNvSpPr>
          <p:nvPr>
            <p:ph type="body" sz="quarter" idx="1"/>
          </p:nvPr>
        </p:nvSpPr>
        <p:spPr>
          <a:xfrm>
            <a:off x="892969" y="4299644"/>
            <a:ext cx="7358065" cy="596060"/>
          </a:xfrm>
          <a:prstGeom prst="rect">
            <a:avLst/>
          </a:prstGeom>
        </p:spPr>
        <p:txBody>
          <a:bodyPr anchor="t"/>
          <a:lstStyle>
            <a:lvl1pPr marL="0" indent="0" algn="ctr">
              <a:spcBef>
                <a:spcPts val="0"/>
              </a:spcBef>
              <a:buSzTx/>
              <a:buNone/>
              <a:defRPr sz="1900"/>
            </a:lvl1pPr>
            <a:lvl2pPr marL="0" indent="0" algn="ctr">
              <a:spcBef>
                <a:spcPts val="0"/>
              </a:spcBef>
              <a:buSzTx/>
              <a:buNone/>
              <a:defRPr sz="1900"/>
            </a:lvl2pPr>
            <a:lvl3pPr marL="0" indent="0" algn="ctr">
              <a:spcBef>
                <a:spcPts val="0"/>
              </a:spcBef>
              <a:buSzTx/>
              <a:buNone/>
              <a:defRPr sz="1900"/>
            </a:lvl3pPr>
            <a:lvl4pPr marL="0" indent="0" algn="ctr">
              <a:spcBef>
                <a:spcPts val="0"/>
              </a:spcBef>
              <a:buSzTx/>
              <a:buNone/>
              <a:defRPr sz="1900"/>
            </a:lvl4pPr>
            <a:lvl5pPr marL="0" indent="0" algn="ctr">
              <a:spcBef>
                <a:spcPts val="0"/>
              </a:spcBef>
              <a:buSzTx/>
              <a:buNone/>
              <a:defRPr sz="1900"/>
            </a:lvl5pPr>
          </a:lstStyle>
          <a:p>
            <a:r>
              <a:t>Brödtext nivå ett</a:t>
            </a:r>
          </a:p>
          <a:p>
            <a:pPr lvl="1"/>
            <a:r>
              <a:t>Brödtext nivå två</a:t>
            </a:r>
          </a:p>
          <a:p>
            <a:pPr lvl="2"/>
            <a:r>
              <a:t>Brödtext nivå tre</a:t>
            </a:r>
          </a:p>
          <a:p>
            <a:pPr lvl="3"/>
            <a:r>
              <a:t>Brödtext nivå fyra</a:t>
            </a:r>
          </a:p>
          <a:p>
            <a:pPr lvl="4"/>
            <a:r>
              <a:t>Brödtext nivå fem</a:t>
            </a:r>
          </a:p>
        </p:txBody>
      </p:sp>
      <p:sp>
        <p:nvSpPr>
          <p:cNvPr id="23"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eltext"/>
          <p:cNvSpPr>
            <a:spLocks noGrp="1"/>
          </p:cNvSpPr>
          <p:nvPr>
            <p:ph type="title"/>
          </p:nvPr>
        </p:nvSpPr>
        <p:spPr>
          <a:xfrm>
            <a:off x="892969" y="1701106"/>
            <a:ext cx="7358065" cy="1741292"/>
          </a:xfrm>
          <a:prstGeom prst="rect">
            <a:avLst/>
          </a:prstGeom>
        </p:spPr>
        <p:txBody>
          <a:bodyPr/>
          <a:lstStyle/>
          <a:p>
            <a:r>
              <a:t>Titeltext</a:t>
            </a:r>
          </a:p>
        </p:txBody>
      </p:sp>
      <p:sp>
        <p:nvSpPr>
          <p:cNvPr id="31"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4723805" y="334861"/>
            <a:ext cx="3750470" cy="4333134"/>
          </a:xfrm>
          <a:prstGeom prst="rect">
            <a:avLst/>
          </a:prstGeom>
        </p:spPr>
        <p:txBody>
          <a:bodyPr lIns="91439" tIns="45719" rIns="91439" bIns="45719" anchor="t">
            <a:noAutofit/>
          </a:bodyPr>
          <a:lstStyle/>
          <a:p>
            <a:endParaRPr/>
          </a:p>
        </p:txBody>
      </p:sp>
      <p:sp>
        <p:nvSpPr>
          <p:cNvPr id="39" name="Titeltext"/>
          <p:cNvSpPr>
            <a:spLocks noGrp="1"/>
          </p:cNvSpPr>
          <p:nvPr>
            <p:ph type="title"/>
          </p:nvPr>
        </p:nvSpPr>
        <p:spPr>
          <a:xfrm>
            <a:off x="669725" y="334861"/>
            <a:ext cx="3750472" cy="2102944"/>
          </a:xfrm>
          <a:prstGeom prst="rect">
            <a:avLst/>
          </a:prstGeom>
        </p:spPr>
        <p:txBody>
          <a:bodyPr anchor="b"/>
          <a:lstStyle>
            <a:lvl1pPr>
              <a:defRPr sz="3100"/>
            </a:lvl1pPr>
          </a:lstStyle>
          <a:p>
            <a:r>
              <a:t>Titeltext</a:t>
            </a:r>
          </a:p>
        </p:txBody>
      </p:sp>
      <p:sp>
        <p:nvSpPr>
          <p:cNvPr id="40" name="Brödtext nivå ett…"/>
          <p:cNvSpPr>
            <a:spLocks noGrp="1"/>
          </p:cNvSpPr>
          <p:nvPr>
            <p:ph type="body" sz="quarter" idx="1"/>
          </p:nvPr>
        </p:nvSpPr>
        <p:spPr>
          <a:xfrm>
            <a:off x="669725" y="2491383"/>
            <a:ext cx="3750472" cy="2169917"/>
          </a:xfrm>
          <a:prstGeom prst="rect">
            <a:avLst/>
          </a:prstGeom>
        </p:spPr>
        <p:txBody>
          <a:bodyPr anchor="t"/>
          <a:lstStyle>
            <a:lvl1pPr marL="0" indent="0" algn="ctr">
              <a:spcBef>
                <a:spcPts val="0"/>
              </a:spcBef>
              <a:buSzTx/>
              <a:buNone/>
              <a:defRPr sz="1900"/>
            </a:lvl1pPr>
            <a:lvl2pPr marL="0" indent="0" algn="ctr">
              <a:spcBef>
                <a:spcPts val="0"/>
              </a:spcBef>
              <a:buSzTx/>
              <a:buNone/>
              <a:defRPr sz="1900"/>
            </a:lvl2pPr>
            <a:lvl3pPr marL="0" indent="0" algn="ctr">
              <a:spcBef>
                <a:spcPts val="0"/>
              </a:spcBef>
              <a:buSzTx/>
              <a:buNone/>
              <a:defRPr sz="1900"/>
            </a:lvl3pPr>
            <a:lvl4pPr marL="0" indent="0" algn="ctr">
              <a:spcBef>
                <a:spcPts val="0"/>
              </a:spcBef>
              <a:buSzTx/>
              <a:buNone/>
              <a:defRPr sz="1900"/>
            </a:lvl4pPr>
            <a:lvl5pPr marL="0" indent="0" algn="ctr">
              <a:spcBef>
                <a:spcPts val="0"/>
              </a:spcBef>
              <a:buSzTx/>
              <a:buNone/>
              <a:defRPr sz="1900"/>
            </a:lvl5pPr>
          </a:lstStyle>
          <a:p>
            <a:r>
              <a:t>Brödtext nivå ett</a:t>
            </a:r>
          </a:p>
          <a:p>
            <a:pPr lvl="1"/>
            <a:r>
              <a:t>Brödtext nivå två</a:t>
            </a:r>
          </a:p>
          <a:p>
            <a:pPr lvl="2"/>
            <a:r>
              <a:t>Brödtext nivå tre</a:t>
            </a:r>
          </a:p>
          <a:p>
            <a:pPr lvl="3"/>
            <a:r>
              <a:t>Brödtext nivå fyra</a:t>
            </a:r>
          </a:p>
          <a:p>
            <a:pPr lvl="4"/>
            <a:r>
              <a:t>Brödtext nivå fem</a:t>
            </a:r>
          </a:p>
        </p:txBody>
      </p:sp>
      <p:sp>
        <p:nvSpPr>
          <p:cNvPr id="41"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eltext"/>
          <p:cNvSpPr>
            <a:spLocks noGrp="1"/>
          </p:cNvSpPr>
          <p:nvPr>
            <p:ph type="title"/>
          </p:nvPr>
        </p:nvSpPr>
        <p:spPr>
          <a:prstGeom prst="rect">
            <a:avLst/>
          </a:prstGeom>
        </p:spPr>
        <p:txBody>
          <a:bodyPr/>
          <a:lstStyle/>
          <a:p>
            <a:r>
              <a:t>Titeltext</a:t>
            </a:r>
          </a:p>
        </p:txBody>
      </p:sp>
      <p:sp>
        <p:nvSpPr>
          <p:cNvPr id="49"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eltext"/>
          <p:cNvSpPr>
            <a:spLocks noGrp="1"/>
          </p:cNvSpPr>
          <p:nvPr>
            <p:ph type="title"/>
          </p:nvPr>
        </p:nvSpPr>
        <p:spPr>
          <a:prstGeom prst="rect">
            <a:avLst/>
          </a:prstGeom>
        </p:spPr>
        <p:txBody>
          <a:bodyPr/>
          <a:lstStyle/>
          <a:p>
            <a:r>
              <a:t>Titeltext</a:t>
            </a:r>
          </a:p>
        </p:txBody>
      </p:sp>
      <p:sp>
        <p:nvSpPr>
          <p:cNvPr id="57" name="Brödtext nivå ett…"/>
          <p:cNvSpPr>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58"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4723805" y="1366241"/>
            <a:ext cx="3750470" cy="3315149"/>
          </a:xfrm>
          <a:prstGeom prst="rect">
            <a:avLst/>
          </a:prstGeom>
        </p:spPr>
        <p:txBody>
          <a:bodyPr lIns="91439" tIns="45719" rIns="91439" bIns="45719" anchor="t">
            <a:noAutofit/>
          </a:bodyPr>
          <a:lstStyle/>
          <a:p>
            <a:endParaRPr/>
          </a:p>
        </p:txBody>
      </p:sp>
      <p:sp>
        <p:nvSpPr>
          <p:cNvPr id="66" name="Titeltext"/>
          <p:cNvSpPr>
            <a:spLocks noGrp="1"/>
          </p:cNvSpPr>
          <p:nvPr>
            <p:ph type="title"/>
          </p:nvPr>
        </p:nvSpPr>
        <p:spPr>
          <a:prstGeom prst="rect">
            <a:avLst/>
          </a:prstGeom>
        </p:spPr>
        <p:txBody>
          <a:bodyPr/>
          <a:lstStyle/>
          <a:p>
            <a:r>
              <a:t>Titeltext</a:t>
            </a:r>
          </a:p>
        </p:txBody>
      </p:sp>
      <p:sp>
        <p:nvSpPr>
          <p:cNvPr id="67" name="Brödtext nivå ett…"/>
          <p:cNvSpPr>
            <a:spLocks noGrp="1"/>
          </p:cNvSpPr>
          <p:nvPr>
            <p:ph type="body" sz="half" idx="1"/>
          </p:nvPr>
        </p:nvSpPr>
        <p:spPr>
          <a:xfrm>
            <a:off x="669725" y="1366241"/>
            <a:ext cx="3750472" cy="3315149"/>
          </a:xfrm>
          <a:prstGeom prst="rect">
            <a:avLst/>
          </a:prstGeom>
        </p:spPr>
        <p:txBody>
          <a:bodyPr/>
          <a:lstStyle>
            <a:lvl1pPr marL="180810" indent="-180810">
              <a:spcBef>
                <a:spcPts val="1600"/>
              </a:spcBef>
              <a:defRPr sz="1400"/>
            </a:lvl1pPr>
            <a:lvl2pPr marL="361620" indent="-180810">
              <a:spcBef>
                <a:spcPts val="1600"/>
              </a:spcBef>
              <a:defRPr sz="1400"/>
            </a:lvl2pPr>
            <a:lvl3pPr marL="542433" indent="-180811">
              <a:spcBef>
                <a:spcPts val="1600"/>
              </a:spcBef>
              <a:defRPr sz="1400"/>
            </a:lvl3pPr>
            <a:lvl4pPr marL="723245" indent="-180811">
              <a:spcBef>
                <a:spcPts val="1600"/>
              </a:spcBef>
              <a:defRPr sz="1400"/>
            </a:lvl4pPr>
            <a:lvl5pPr marL="904054" indent="-180811">
              <a:spcBef>
                <a:spcPts val="1600"/>
              </a:spcBef>
              <a:defRPr sz="1400"/>
            </a:lvl5pPr>
          </a:lstStyle>
          <a:p>
            <a:r>
              <a:t>Brödtext nivå ett</a:t>
            </a:r>
          </a:p>
          <a:p>
            <a:pPr lvl="1"/>
            <a:r>
              <a:t>Brödtext nivå två</a:t>
            </a:r>
          </a:p>
          <a:p>
            <a:pPr lvl="2"/>
            <a:r>
              <a:t>Brödtext nivå tre</a:t>
            </a:r>
          </a:p>
          <a:p>
            <a:pPr lvl="3"/>
            <a:r>
              <a:t>Brödtext nivå fyra</a:t>
            </a:r>
          </a:p>
          <a:p>
            <a:pPr lvl="4"/>
            <a:r>
              <a:t>Brödtext nivå fem</a:t>
            </a:r>
          </a:p>
        </p:txBody>
      </p:sp>
      <p:sp>
        <p:nvSpPr>
          <p:cNvPr id="68" name="Diabildsnummer"/>
          <p:cNvSpPr>
            <a:spLocks noGrp="1"/>
          </p:cNvSpPr>
          <p:nvPr>
            <p:ph type="sldNum" sz="quarter" idx="2"/>
          </p:nvPr>
        </p:nvSpPr>
        <p:spPr>
          <a:xfrm>
            <a:off x="4455980" y="4902398"/>
            <a:ext cx="227280" cy="228601"/>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rödtext nivå ett…"/>
          <p:cNvSpPr>
            <a:spLocks noGrp="1"/>
          </p:cNvSpPr>
          <p:nvPr>
            <p:ph type="body" idx="1"/>
          </p:nvPr>
        </p:nvSpPr>
        <p:spPr>
          <a:xfrm>
            <a:off x="669725" y="669725"/>
            <a:ext cx="7804550" cy="3804050"/>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76"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4723805" y="2685600"/>
            <a:ext cx="3750470" cy="1989092"/>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4723805" y="468808"/>
            <a:ext cx="3750470" cy="1989092"/>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669725" y="468808"/>
            <a:ext cx="3750472" cy="4205884"/>
          </a:xfrm>
          <a:prstGeom prst="rect">
            <a:avLst/>
          </a:prstGeom>
        </p:spPr>
        <p:txBody>
          <a:bodyPr lIns="91439" tIns="45719" rIns="91439" bIns="45719" anchor="t">
            <a:noAutofit/>
          </a:bodyPr>
          <a:lstStyle/>
          <a:p>
            <a:endParaRPr/>
          </a:p>
        </p:txBody>
      </p:sp>
      <p:sp>
        <p:nvSpPr>
          <p:cNvPr id="86"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a:spLocks noGrp="1"/>
          </p:cNvSpPr>
          <p:nvPr>
            <p:ph type="title"/>
          </p:nvPr>
        </p:nvSpPr>
        <p:spPr>
          <a:xfrm>
            <a:off x="669725" y="133944"/>
            <a:ext cx="7804550" cy="11385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Titeltext</a:t>
            </a:r>
          </a:p>
        </p:txBody>
      </p:sp>
      <p:sp>
        <p:nvSpPr>
          <p:cNvPr id="3" name="Brödtext nivå ett…"/>
          <p:cNvSpPr>
            <a:spLocks noGrp="1"/>
          </p:cNvSpPr>
          <p:nvPr>
            <p:ph type="body" idx="1"/>
          </p:nvPr>
        </p:nvSpPr>
        <p:spPr>
          <a:xfrm>
            <a:off x="669725" y="1366241"/>
            <a:ext cx="7804550" cy="33151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Diabildsnummer"/>
          <p:cNvSpPr>
            <a:spLocks noGrp="1"/>
          </p:cNvSpPr>
          <p:nvPr>
            <p:ph type="sldNum" sz="quarter" idx="2"/>
          </p:nvPr>
        </p:nvSpPr>
        <p:spPr>
          <a:xfrm>
            <a:off x="4455979" y="4902398"/>
            <a:ext cx="227280" cy="225653"/>
          </a:xfrm>
          <a:prstGeom prst="rect">
            <a:avLst/>
          </a:prstGeom>
          <a:ln w="12700">
            <a:miter lim="400000"/>
          </a:ln>
        </p:spPr>
        <p:txBody>
          <a:bodyPr wrap="none" lIns="50800" tIns="50800" rIns="50800" bIns="50800">
            <a:spAutoFit/>
          </a:bodyPr>
          <a:lstStyle>
            <a:lvl1pPr>
              <a:defRPr sz="8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308049"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308049"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308049"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308049"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308049"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308049"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308049"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308049"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308049"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234383" marR="0" indent="-234383" algn="l" defTabSz="308049" rtl="0" latinLnBrk="0">
        <a:lnSpc>
          <a:spcPct val="100000"/>
        </a:lnSpc>
        <a:spcBef>
          <a:spcPts val="2200"/>
        </a:spcBef>
        <a:spcAft>
          <a:spcPts val="0"/>
        </a:spcAft>
        <a:buClrTx/>
        <a:buSzPct val="145000"/>
        <a:buFontTx/>
        <a:buChar char="•"/>
        <a:tabLst/>
        <a:defRPr sz="1600" b="0" i="0" u="none" strike="noStrike" cap="none" spc="0" baseline="0">
          <a:ln>
            <a:noFill/>
          </a:ln>
          <a:solidFill>
            <a:srgbClr val="000000"/>
          </a:solidFill>
          <a:uFillTx/>
          <a:latin typeface="+mj-lt"/>
          <a:ea typeface="+mj-ea"/>
          <a:cs typeface="+mj-cs"/>
          <a:sym typeface="Helvetica Neue"/>
        </a:defRPr>
      </a:lvl1pPr>
      <a:lvl2pPr marL="468769" marR="0" indent="-234383" algn="l" defTabSz="308049" rtl="0" latinLnBrk="0">
        <a:lnSpc>
          <a:spcPct val="100000"/>
        </a:lnSpc>
        <a:spcBef>
          <a:spcPts val="2200"/>
        </a:spcBef>
        <a:spcAft>
          <a:spcPts val="0"/>
        </a:spcAft>
        <a:buClrTx/>
        <a:buSzPct val="145000"/>
        <a:buFontTx/>
        <a:buChar char="•"/>
        <a:tabLst/>
        <a:defRPr sz="1600" b="0" i="0" u="none" strike="noStrike" cap="none" spc="0" baseline="0">
          <a:ln>
            <a:noFill/>
          </a:ln>
          <a:solidFill>
            <a:srgbClr val="000000"/>
          </a:solidFill>
          <a:uFillTx/>
          <a:latin typeface="+mj-lt"/>
          <a:ea typeface="+mj-ea"/>
          <a:cs typeface="+mj-cs"/>
          <a:sym typeface="Helvetica Neue"/>
        </a:defRPr>
      </a:lvl2pPr>
      <a:lvl3pPr marL="703153" marR="0" indent="-234382" algn="l" defTabSz="308049" rtl="0" latinLnBrk="0">
        <a:lnSpc>
          <a:spcPct val="100000"/>
        </a:lnSpc>
        <a:spcBef>
          <a:spcPts val="2200"/>
        </a:spcBef>
        <a:spcAft>
          <a:spcPts val="0"/>
        </a:spcAft>
        <a:buClrTx/>
        <a:buSzPct val="145000"/>
        <a:buFontTx/>
        <a:buChar char="•"/>
        <a:tabLst/>
        <a:defRPr sz="1600" b="0" i="0" u="none" strike="noStrike" cap="none" spc="0" baseline="0">
          <a:ln>
            <a:noFill/>
          </a:ln>
          <a:solidFill>
            <a:srgbClr val="000000"/>
          </a:solidFill>
          <a:uFillTx/>
          <a:latin typeface="+mj-lt"/>
          <a:ea typeface="+mj-ea"/>
          <a:cs typeface="+mj-cs"/>
          <a:sym typeface="Helvetica Neue"/>
        </a:defRPr>
      </a:lvl3pPr>
      <a:lvl4pPr marL="937538" marR="0" indent="-234385" algn="l" defTabSz="308049" rtl="0" latinLnBrk="0">
        <a:lnSpc>
          <a:spcPct val="100000"/>
        </a:lnSpc>
        <a:spcBef>
          <a:spcPts val="2200"/>
        </a:spcBef>
        <a:spcAft>
          <a:spcPts val="0"/>
        </a:spcAft>
        <a:buClrTx/>
        <a:buSzPct val="145000"/>
        <a:buFontTx/>
        <a:buChar char="•"/>
        <a:tabLst/>
        <a:defRPr sz="1600" b="0" i="0" u="none" strike="noStrike" cap="none" spc="0" baseline="0">
          <a:ln>
            <a:noFill/>
          </a:ln>
          <a:solidFill>
            <a:srgbClr val="000000"/>
          </a:solidFill>
          <a:uFillTx/>
          <a:latin typeface="+mj-lt"/>
          <a:ea typeface="+mj-ea"/>
          <a:cs typeface="+mj-cs"/>
          <a:sym typeface="Helvetica Neue"/>
        </a:defRPr>
      </a:lvl4pPr>
      <a:lvl5pPr marL="1171924" marR="0" indent="-234385" algn="l" defTabSz="308049" rtl="0" latinLnBrk="0">
        <a:lnSpc>
          <a:spcPct val="100000"/>
        </a:lnSpc>
        <a:spcBef>
          <a:spcPts val="2200"/>
        </a:spcBef>
        <a:spcAft>
          <a:spcPts val="0"/>
        </a:spcAft>
        <a:buClrTx/>
        <a:buSzPct val="145000"/>
        <a:buFontTx/>
        <a:buChar char="•"/>
        <a:tabLst/>
        <a:defRPr sz="1600" b="0" i="0" u="none" strike="noStrike" cap="none" spc="0" baseline="0">
          <a:ln>
            <a:noFill/>
          </a:ln>
          <a:solidFill>
            <a:srgbClr val="000000"/>
          </a:solidFill>
          <a:uFillTx/>
          <a:latin typeface="+mj-lt"/>
          <a:ea typeface="+mj-ea"/>
          <a:cs typeface="+mj-cs"/>
          <a:sym typeface="Helvetica Neue"/>
        </a:defRPr>
      </a:lvl5pPr>
      <a:lvl6pPr marL="1406309" marR="0" indent="-234385" algn="l" defTabSz="308049" rtl="0" latinLnBrk="0">
        <a:lnSpc>
          <a:spcPct val="100000"/>
        </a:lnSpc>
        <a:spcBef>
          <a:spcPts val="2200"/>
        </a:spcBef>
        <a:spcAft>
          <a:spcPts val="0"/>
        </a:spcAft>
        <a:buClrTx/>
        <a:buSzPct val="145000"/>
        <a:buFontTx/>
        <a:buChar char="•"/>
        <a:tabLst/>
        <a:defRPr sz="1600" b="0" i="0" u="none" strike="noStrike" cap="none" spc="0" baseline="0">
          <a:ln>
            <a:noFill/>
          </a:ln>
          <a:solidFill>
            <a:srgbClr val="000000"/>
          </a:solidFill>
          <a:uFillTx/>
          <a:latin typeface="+mj-lt"/>
          <a:ea typeface="+mj-ea"/>
          <a:cs typeface="+mj-cs"/>
          <a:sym typeface="Helvetica Neue"/>
        </a:defRPr>
      </a:lvl6pPr>
      <a:lvl7pPr marL="1640694" marR="0" indent="-234385" algn="l" defTabSz="308049" rtl="0" latinLnBrk="0">
        <a:lnSpc>
          <a:spcPct val="100000"/>
        </a:lnSpc>
        <a:spcBef>
          <a:spcPts val="2200"/>
        </a:spcBef>
        <a:spcAft>
          <a:spcPts val="0"/>
        </a:spcAft>
        <a:buClrTx/>
        <a:buSzPct val="145000"/>
        <a:buFontTx/>
        <a:buChar char="•"/>
        <a:tabLst/>
        <a:defRPr sz="1600" b="0" i="0" u="none" strike="noStrike" cap="none" spc="0" baseline="0">
          <a:ln>
            <a:noFill/>
          </a:ln>
          <a:solidFill>
            <a:srgbClr val="000000"/>
          </a:solidFill>
          <a:uFillTx/>
          <a:latin typeface="+mj-lt"/>
          <a:ea typeface="+mj-ea"/>
          <a:cs typeface="+mj-cs"/>
          <a:sym typeface="Helvetica Neue"/>
        </a:defRPr>
      </a:lvl7pPr>
      <a:lvl8pPr marL="1875077" marR="0" indent="-234382" algn="l" defTabSz="308049" rtl="0" latinLnBrk="0">
        <a:lnSpc>
          <a:spcPct val="100000"/>
        </a:lnSpc>
        <a:spcBef>
          <a:spcPts val="2200"/>
        </a:spcBef>
        <a:spcAft>
          <a:spcPts val="0"/>
        </a:spcAft>
        <a:buClrTx/>
        <a:buSzPct val="145000"/>
        <a:buFontTx/>
        <a:buChar char="•"/>
        <a:tabLst/>
        <a:defRPr sz="1600" b="0" i="0" u="none" strike="noStrike" cap="none" spc="0" baseline="0">
          <a:ln>
            <a:noFill/>
          </a:ln>
          <a:solidFill>
            <a:srgbClr val="000000"/>
          </a:solidFill>
          <a:uFillTx/>
          <a:latin typeface="+mj-lt"/>
          <a:ea typeface="+mj-ea"/>
          <a:cs typeface="+mj-cs"/>
          <a:sym typeface="Helvetica Neue"/>
        </a:defRPr>
      </a:lvl8pPr>
      <a:lvl9pPr marL="2109464" marR="0" indent="-234382" algn="l" defTabSz="308049" rtl="0" latinLnBrk="0">
        <a:lnSpc>
          <a:spcPct val="100000"/>
        </a:lnSpc>
        <a:spcBef>
          <a:spcPts val="2200"/>
        </a:spcBef>
        <a:spcAft>
          <a:spcPts val="0"/>
        </a:spcAft>
        <a:buClrTx/>
        <a:buSzPct val="145000"/>
        <a:buFontTx/>
        <a:buChar char="•"/>
        <a:tabLst/>
        <a:defRPr sz="16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36670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Helvetica Neue Light"/>
        </a:defRPr>
      </a:lvl1pPr>
      <a:lvl2pPr marL="0" marR="0" indent="0" algn="ctr" defTabSz="36670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Helvetica Neue Light"/>
        </a:defRPr>
      </a:lvl2pPr>
      <a:lvl3pPr marL="0" marR="0" indent="0" algn="ctr" defTabSz="36670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Helvetica Neue Light"/>
        </a:defRPr>
      </a:lvl3pPr>
      <a:lvl4pPr marL="0" marR="0" indent="0" algn="ctr" defTabSz="36670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Helvetica Neue Light"/>
        </a:defRPr>
      </a:lvl4pPr>
      <a:lvl5pPr marL="0" marR="0" indent="0" algn="ctr" defTabSz="36670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Helvetica Neue Light"/>
        </a:defRPr>
      </a:lvl5pPr>
      <a:lvl6pPr marL="0" marR="0" indent="0" algn="ctr" defTabSz="36670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Helvetica Neue Light"/>
        </a:defRPr>
      </a:lvl6pPr>
      <a:lvl7pPr marL="0" marR="0" indent="0" algn="ctr" defTabSz="36670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Helvetica Neue Light"/>
        </a:defRPr>
      </a:lvl7pPr>
      <a:lvl8pPr marL="0" marR="0" indent="0" algn="ctr" defTabSz="36670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Helvetica Neue Light"/>
        </a:defRPr>
      </a:lvl8pPr>
      <a:lvl9pPr marL="0" marR="0" indent="0" algn="ctr" defTabSz="36670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laget.se" TargetMode="External"/><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akixBnsD42M&amp;feature=youtu.be" TargetMode="External"/><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hyperlink" Target="https://utbildning.sisuidrottsbocker.se/LemonwhaleVideoDisplay/?id=3a5999ab-ba17-4a58-a891-7f0662488522#video-dialo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hyperlink" Target="https://www.stadiumteamsales.se/ikk/fotbol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tif"/><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9" name="Lagbild.jpg" descr="Lagbild.jpg"/>
          <p:cNvPicPr>
            <a:picLocks noGrp="1" noChangeAspect="1"/>
          </p:cNvPicPr>
          <p:nvPr>
            <p:ph type="pic" idx="13"/>
          </p:nvPr>
        </p:nvPicPr>
        <p:blipFill>
          <a:blip r:embed="rId2">
            <a:extLst/>
          </a:blip>
          <a:srcRect t="12500" b="12500"/>
          <a:stretch>
            <a:fillRect/>
          </a:stretch>
        </p:blipFill>
        <p:spPr>
          <a:prstGeom prst="rect">
            <a:avLst/>
          </a:prstGeom>
          <a:ln w="50800">
            <a:solidFill>
              <a:srgbClr val="000000"/>
            </a:solidFill>
          </a:ln>
        </p:spPr>
      </p:pic>
      <p:sp>
        <p:nvSpPr>
          <p:cNvPr id="120" name="Föräldramöte F12/13 (+10/11)"/>
          <p:cNvSpPr/>
          <p:nvPr/>
        </p:nvSpPr>
        <p:spPr>
          <a:xfrm>
            <a:off x="82648" y="-16322"/>
            <a:ext cx="8775502" cy="88354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308049">
              <a:defRPr sz="4800">
                <a:solidFill>
                  <a:srgbClr val="FFFFFF"/>
                </a:solidFill>
                <a:latin typeface="Futura"/>
                <a:ea typeface="Futura"/>
                <a:cs typeface="Futura"/>
                <a:sym typeface="Futura"/>
              </a:defRPr>
            </a:lvl1pPr>
          </a:lstStyle>
          <a:p>
            <a:r>
              <a:t>Föräldramöte F12/13 (+10/11)</a:t>
            </a:r>
          </a:p>
        </p:txBody>
      </p:sp>
      <p:sp>
        <p:nvSpPr>
          <p:cNvPr id="121" name="2019.04.06"/>
          <p:cNvSpPr/>
          <p:nvPr/>
        </p:nvSpPr>
        <p:spPr>
          <a:xfrm>
            <a:off x="132143" y="861821"/>
            <a:ext cx="2009608" cy="49885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308049">
              <a:defRPr sz="2400">
                <a:solidFill>
                  <a:srgbClr val="FFFFFF"/>
                </a:solidFill>
                <a:latin typeface="Futura Bold"/>
                <a:ea typeface="Futura Bold"/>
                <a:cs typeface="Futura Bold"/>
                <a:sym typeface="Futura Bold"/>
              </a:defRPr>
            </a:lvl1pPr>
          </a:lstStyle>
          <a:p>
            <a:r>
              <a:t>2019-05-22</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76" name="föräldraenge 2.jpg" descr="föräldraenge 2.jpg"/>
          <p:cNvPicPr>
            <a:picLocks noChangeAspect="1"/>
          </p:cNvPicPr>
          <p:nvPr/>
        </p:nvPicPr>
        <p:blipFill>
          <a:blip r:embed="rId2">
            <a:extLst/>
          </a:blip>
          <a:srcRect l="21875" r="21875"/>
          <a:stretch>
            <a:fillRect/>
          </a:stretch>
        </p:blipFill>
        <p:spPr>
          <a:xfrm>
            <a:off x="5286375" y="0"/>
            <a:ext cx="3857625" cy="5143500"/>
          </a:xfrm>
          <a:prstGeom prst="rect">
            <a:avLst/>
          </a:prstGeom>
          <a:ln w="12700">
            <a:miter lim="400000"/>
          </a:ln>
        </p:spPr>
      </p:pic>
      <p:sp>
        <p:nvSpPr>
          <p:cNvPr id="177" name="Agenda"/>
          <p:cNvSpPr/>
          <p:nvPr/>
        </p:nvSpPr>
        <p:spPr>
          <a:xfrm>
            <a:off x="347654" y="193820"/>
            <a:ext cx="7174580" cy="98541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defTabSz="578358">
              <a:defRPr sz="5400">
                <a:solidFill>
                  <a:srgbClr val="FFFFFF"/>
                </a:solidFill>
                <a:latin typeface="Futura"/>
                <a:ea typeface="Futura"/>
                <a:cs typeface="Futura"/>
                <a:sym typeface="Futura"/>
              </a:defRPr>
            </a:lvl1pPr>
          </a:lstStyle>
          <a:p>
            <a:r>
              <a:t>Engagemang</a:t>
            </a:r>
          </a:p>
        </p:txBody>
      </p:sp>
      <p:sp>
        <p:nvSpPr>
          <p:cNvPr id="178" name="Tills vidare så tränar vi måndag, onsdag samt fredag…"/>
          <p:cNvSpPr/>
          <p:nvPr/>
        </p:nvSpPr>
        <p:spPr>
          <a:xfrm>
            <a:off x="358281" y="1209286"/>
            <a:ext cx="4788396" cy="388090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190436" indent="-190436" algn="l" defTabSz="308049">
              <a:spcBef>
                <a:spcPts val="2200"/>
              </a:spcBef>
              <a:buSzPct val="145000"/>
              <a:buChar char="•"/>
              <a:defRPr sz="1200">
                <a:solidFill>
                  <a:srgbClr val="FFFFFF"/>
                </a:solidFill>
                <a:latin typeface="Futura Bold"/>
                <a:ea typeface="Futura Bold"/>
                <a:cs typeface="Futura Bold"/>
                <a:sym typeface="Futura Bold"/>
              </a:defRPr>
            </a:pPr>
            <a:r>
              <a:t>ADMINISTRATIONEN - WEB- OCH KOMMUNIKATION (1 eller 2 st)</a:t>
            </a:r>
          </a:p>
          <a:p>
            <a:pPr marL="424823" lvl="1" indent="-190436" algn="l" defTabSz="308049">
              <a:spcBef>
                <a:spcPts val="2200"/>
              </a:spcBef>
              <a:buSzPct val="145000"/>
              <a:buChar char="•"/>
              <a:defRPr sz="1400">
                <a:solidFill>
                  <a:srgbClr val="FFFFFF"/>
                </a:solidFill>
                <a:latin typeface="Futura"/>
                <a:ea typeface="Futura"/>
                <a:cs typeface="Futura"/>
                <a:sym typeface="Futura"/>
              </a:defRPr>
            </a:pPr>
            <a:r>
              <a:t>Hemsidans (”</a:t>
            </a:r>
            <a:r>
              <a:rPr u="sng">
                <a:solidFill>
                  <a:srgbClr val="0000FF"/>
                </a:solidFill>
                <a:uFill>
                  <a:solidFill>
                    <a:srgbClr val="0000FF"/>
                  </a:solidFill>
                </a:uFill>
                <a:hlinkClick r:id="rId3"/>
              </a:rPr>
              <a:t>laget.se</a:t>
            </a:r>
            <a:r>
              <a:t>") info uppdaterad m träningar/matcher och övriga aktiviteter.</a:t>
            </a:r>
            <a:endParaRPr sz="1200"/>
          </a:p>
          <a:p>
            <a:pPr marL="424823" lvl="1" indent="-190436" algn="l" defTabSz="308049">
              <a:spcBef>
                <a:spcPts val="2200"/>
              </a:spcBef>
              <a:buSzPct val="145000"/>
              <a:buChar char="•"/>
              <a:defRPr sz="1400">
                <a:solidFill>
                  <a:srgbClr val="FFFFFF"/>
                </a:solidFill>
                <a:latin typeface="Futura"/>
                <a:ea typeface="Futura"/>
                <a:cs typeface="Futura"/>
                <a:sym typeface="Futura"/>
              </a:defRPr>
            </a:pPr>
            <a:r>
              <a:t>Har nära kontakt m tränare/lagledare för att få ut planerade aktiviteter till hemsidan.</a:t>
            </a:r>
            <a:endParaRPr sz="1200"/>
          </a:p>
          <a:p>
            <a:pPr marL="424823" lvl="1" indent="-190436" algn="l" defTabSz="308049">
              <a:spcBef>
                <a:spcPts val="2200"/>
              </a:spcBef>
              <a:buSzPct val="145000"/>
              <a:buChar char="•"/>
              <a:defRPr sz="1400">
                <a:solidFill>
                  <a:srgbClr val="FFFFFF"/>
                </a:solidFill>
                <a:latin typeface="Futura"/>
                <a:ea typeface="Futura"/>
                <a:cs typeface="Futura"/>
                <a:sym typeface="Futura"/>
              </a:defRPr>
            </a:pPr>
            <a:r>
              <a:t>Skapar snabb informationskanal till föräldrar (t.ex. WhatsApp)</a:t>
            </a:r>
            <a:endParaRPr sz="1200"/>
          </a:p>
          <a:p>
            <a:pPr marL="424823" lvl="1" indent="-190436" algn="l" defTabSz="308049">
              <a:spcBef>
                <a:spcPts val="2200"/>
              </a:spcBef>
              <a:buSzPct val="145000"/>
              <a:buChar char="•"/>
              <a:defRPr sz="1400">
                <a:solidFill>
                  <a:srgbClr val="FFFFFF"/>
                </a:solidFill>
                <a:latin typeface="Futura"/>
                <a:ea typeface="Futura"/>
                <a:cs typeface="Futura"/>
                <a:sym typeface="Futura"/>
              </a:defRPr>
            </a:pPr>
            <a:r>
              <a:t>Närvarorapportering för rapportering av LOK-stöd.</a:t>
            </a:r>
            <a:endParaRPr sz="1200"/>
          </a:p>
          <a:p>
            <a:pPr marL="424823" lvl="1" indent="-190436" algn="l" defTabSz="308049">
              <a:spcBef>
                <a:spcPts val="2200"/>
              </a:spcBef>
              <a:buSzPct val="145000"/>
              <a:buChar char="•"/>
              <a:defRPr sz="1400">
                <a:solidFill>
                  <a:srgbClr val="FFFFFF"/>
                </a:solidFill>
                <a:latin typeface="Futura"/>
                <a:ea typeface="Futura"/>
                <a:cs typeface="Futura"/>
                <a:sym typeface="Futura"/>
              </a:defRPr>
            </a:pPr>
            <a:r>
              <a:t>Lägga till spelare, uppdatera kontaktuppgifter</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8">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78">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80" name="föräldraenge 2.jpg" descr="föräldraenge 2.jpg"/>
          <p:cNvPicPr>
            <a:picLocks noChangeAspect="1"/>
          </p:cNvPicPr>
          <p:nvPr/>
        </p:nvPicPr>
        <p:blipFill>
          <a:blip r:embed="rId2">
            <a:extLst/>
          </a:blip>
          <a:srcRect l="21875" r="21875"/>
          <a:stretch>
            <a:fillRect/>
          </a:stretch>
        </p:blipFill>
        <p:spPr>
          <a:xfrm>
            <a:off x="5286375" y="0"/>
            <a:ext cx="3857625" cy="5143500"/>
          </a:xfrm>
          <a:prstGeom prst="rect">
            <a:avLst/>
          </a:prstGeom>
          <a:ln w="12700">
            <a:miter lim="400000"/>
          </a:ln>
        </p:spPr>
      </p:pic>
      <p:sp>
        <p:nvSpPr>
          <p:cNvPr id="181" name="Agenda"/>
          <p:cNvSpPr/>
          <p:nvPr/>
        </p:nvSpPr>
        <p:spPr>
          <a:xfrm>
            <a:off x="347654" y="193820"/>
            <a:ext cx="7174580" cy="98541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defTabSz="578358">
              <a:defRPr sz="5400">
                <a:solidFill>
                  <a:srgbClr val="FFFFFF"/>
                </a:solidFill>
                <a:latin typeface="Futura"/>
                <a:ea typeface="Futura"/>
                <a:cs typeface="Futura"/>
                <a:sym typeface="Futura"/>
              </a:defRPr>
            </a:lvl1pPr>
          </a:lstStyle>
          <a:p>
            <a:r>
              <a:t>Engagemang</a:t>
            </a:r>
          </a:p>
        </p:txBody>
      </p:sp>
      <p:sp>
        <p:nvSpPr>
          <p:cNvPr id="182" name="Tills vidare så tränar vi måndag, onsdag samt fredag…"/>
          <p:cNvSpPr/>
          <p:nvPr/>
        </p:nvSpPr>
        <p:spPr>
          <a:xfrm>
            <a:off x="358281" y="1209287"/>
            <a:ext cx="4788396" cy="37165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190436" indent="-190436" algn="l" defTabSz="308049">
              <a:spcBef>
                <a:spcPts val="2200"/>
              </a:spcBef>
              <a:buSzPct val="145000"/>
              <a:buChar char="•"/>
              <a:defRPr sz="1200">
                <a:solidFill>
                  <a:srgbClr val="FFFFFF"/>
                </a:solidFill>
                <a:latin typeface="Futura Bold"/>
                <a:ea typeface="Futura Bold"/>
                <a:cs typeface="Futura Bold"/>
                <a:sym typeface="Futura Bold"/>
              </a:defRPr>
            </a:pPr>
            <a:r>
              <a:t>FÖRÄLDRAGRUPP (minst 8 pers)</a:t>
            </a:r>
          </a:p>
          <a:p>
            <a:pPr marL="424823" lvl="1" indent="-190436" algn="l" defTabSz="308049">
              <a:spcBef>
                <a:spcPts val="2200"/>
              </a:spcBef>
              <a:buSzPct val="145000"/>
              <a:buChar char="•"/>
              <a:defRPr sz="1200">
                <a:solidFill>
                  <a:srgbClr val="FFFFFF"/>
                </a:solidFill>
                <a:latin typeface="Futura"/>
                <a:ea typeface="Futura"/>
                <a:cs typeface="Futura"/>
                <a:sym typeface="Futura"/>
              </a:defRPr>
            </a:pPr>
            <a:r>
              <a:t>Uppdaterad vad lagets åtaganden är under året. (Ex café, gräsläggning, Second Hand etc.)</a:t>
            </a:r>
          </a:p>
          <a:p>
            <a:pPr marL="424823" lvl="1" indent="-190436" algn="l" defTabSz="308049">
              <a:spcBef>
                <a:spcPts val="2200"/>
              </a:spcBef>
              <a:buSzPct val="145000"/>
              <a:buChar char="•"/>
              <a:defRPr sz="1200">
                <a:solidFill>
                  <a:srgbClr val="FFFFFF"/>
                </a:solidFill>
                <a:latin typeface="Futura"/>
                <a:ea typeface="Futura"/>
                <a:cs typeface="Futura"/>
                <a:sym typeface="Futura"/>
              </a:defRPr>
            </a:pPr>
            <a:r>
              <a:t>Arbetsschema för uppdrag</a:t>
            </a:r>
          </a:p>
          <a:p>
            <a:pPr marL="424823" lvl="1" indent="-190436" algn="l" defTabSz="308049">
              <a:spcBef>
                <a:spcPts val="2200"/>
              </a:spcBef>
              <a:buSzPct val="145000"/>
              <a:buChar char="•"/>
              <a:defRPr sz="1200">
                <a:solidFill>
                  <a:srgbClr val="FFFFFF"/>
                </a:solidFill>
                <a:latin typeface="Futura"/>
                <a:ea typeface="Futura"/>
                <a:cs typeface="Futura"/>
                <a:sym typeface="Futura"/>
              </a:defRPr>
            </a:pPr>
            <a:r>
              <a:t>Kontakt med kansliet i god tid innan lagets åtaganden börjar på respektive evenemang</a:t>
            </a:r>
          </a:p>
          <a:p>
            <a:pPr marL="424823" lvl="1" indent="-190436" algn="l" defTabSz="308049">
              <a:spcBef>
                <a:spcPts val="2200"/>
              </a:spcBef>
              <a:buSzPct val="145000"/>
              <a:buChar char="•"/>
              <a:defRPr sz="1200">
                <a:solidFill>
                  <a:srgbClr val="FFFFFF"/>
                </a:solidFill>
                <a:latin typeface="Futura"/>
                <a:ea typeface="Futura"/>
                <a:cs typeface="Futura"/>
                <a:sym typeface="Futura"/>
              </a:defRPr>
            </a:pPr>
            <a:r>
              <a:t>Bemannar kiosk på träning och match på Skarpe Nord</a:t>
            </a:r>
          </a:p>
          <a:p>
            <a:pPr marL="424823" lvl="1" indent="-190436" algn="l" defTabSz="308049">
              <a:spcBef>
                <a:spcPts val="2200"/>
              </a:spcBef>
              <a:buSzPct val="145000"/>
              <a:buChar char="•"/>
              <a:defRPr sz="1200">
                <a:solidFill>
                  <a:srgbClr val="FFFFFF"/>
                </a:solidFill>
                <a:latin typeface="Futura"/>
                <a:ea typeface="Futura"/>
                <a:cs typeface="Futura"/>
                <a:sym typeface="Futura"/>
              </a:defRPr>
            </a:pPr>
            <a:r>
              <a:t>Planerar gärna årets aktiviteter tillsammans. Sociala aktiviteter.</a:t>
            </a:r>
          </a:p>
          <a:p>
            <a:pPr marL="424823" lvl="1" indent="-190436" algn="l" defTabSz="308049">
              <a:spcBef>
                <a:spcPts val="2200"/>
              </a:spcBef>
              <a:buSzPct val="145000"/>
              <a:buChar char="•"/>
              <a:defRPr sz="1200">
                <a:solidFill>
                  <a:srgbClr val="FFFFFF"/>
                </a:solidFill>
                <a:latin typeface="Futura"/>
                <a:ea typeface="Futura"/>
                <a:cs typeface="Futura"/>
                <a:sym typeface="Futura"/>
              </a:defRPr>
            </a:pPr>
            <a:r>
              <a:t>Tvättschema för matchtröjor</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2">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82">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iterate>
                                    <p:tmAbs val="0"/>
                                  </p:iterate>
                                  <p:childTnLst>
                                    <p:set>
                                      <p:cBhvr>
                                        <p:cTn id="30" fill="hold"/>
                                        <p:tgtEl>
                                          <p:spTgt spid="1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84" name="föräldraenge 2.jpg" descr="föräldraenge 2.jpg"/>
          <p:cNvPicPr>
            <a:picLocks noChangeAspect="1"/>
          </p:cNvPicPr>
          <p:nvPr/>
        </p:nvPicPr>
        <p:blipFill>
          <a:blip r:embed="rId2">
            <a:extLst/>
          </a:blip>
          <a:srcRect l="21875" r="21875"/>
          <a:stretch>
            <a:fillRect/>
          </a:stretch>
        </p:blipFill>
        <p:spPr>
          <a:xfrm>
            <a:off x="5286375" y="0"/>
            <a:ext cx="3857625" cy="5143500"/>
          </a:xfrm>
          <a:prstGeom prst="rect">
            <a:avLst/>
          </a:prstGeom>
          <a:ln w="12700">
            <a:miter lim="400000"/>
          </a:ln>
        </p:spPr>
      </p:pic>
      <p:sp>
        <p:nvSpPr>
          <p:cNvPr id="185" name="Agenda"/>
          <p:cNvSpPr/>
          <p:nvPr/>
        </p:nvSpPr>
        <p:spPr>
          <a:xfrm>
            <a:off x="347654" y="193820"/>
            <a:ext cx="7174580" cy="98541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defTabSz="578358">
              <a:defRPr sz="5400">
                <a:solidFill>
                  <a:srgbClr val="FFFFFF"/>
                </a:solidFill>
                <a:latin typeface="Futura"/>
                <a:ea typeface="Futura"/>
                <a:cs typeface="Futura"/>
                <a:sym typeface="Futura"/>
              </a:defRPr>
            </a:lvl1pPr>
          </a:lstStyle>
          <a:p>
            <a:r>
              <a:t>Engagemang</a:t>
            </a:r>
          </a:p>
        </p:txBody>
      </p:sp>
      <p:sp>
        <p:nvSpPr>
          <p:cNvPr id="186" name="Tills vidare så tränar vi måndag, onsdag samt fredag…"/>
          <p:cNvSpPr/>
          <p:nvPr/>
        </p:nvSpPr>
        <p:spPr>
          <a:xfrm>
            <a:off x="358281" y="1209288"/>
            <a:ext cx="4788396" cy="34872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190438" indent="-190438" algn="l" defTabSz="308049">
              <a:spcBef>
                <a:spcPts val="2200"/>
              </a:spcBef>
              <a:buSzPct val="145000"/>
              <a:buChar char="•"/>
              <a:defRPr sz="1400">
                <a:solidFill>
                  <a:srgbClr val="FFFFFF"/>
                </a:solidFill>
                <a:latin typeface="Futura Bold"/>
                <a:ea typeface="Futura Bold"/>
                <a:cs typeface="Futura Bold"/>
                <a:sym typeface="Futura Bold"/>
              </a:defRPr>
            </a:pPr>
            <a:r>
              <a:t>MATERIAL /EKONOMI /SPONSRINGSANSVARIG (1 eller flera)</a:t>
            </a:r>
          </a:p>
          <a:p>
            <a:pPr marL="424823" lvl="1" indent="-190436" algn="l" defTabSz="308049">
              <a:spcBef>
                <a:spcPts val="2200"/>
              </a:spcBef>
              <a:buSzPct val="145000"/>
              <a:buChar char="•"/>
              <a:defRPr sz="1400">
                <a:solidFill>
                  <a:srgbClr val="FFFFFF"/>
                </a:solidFill>
                <a:latin typeface="Futura"/>
                <a:ea typeface="Futura"/>
                <a:cs typeface="Futura"/>
                <a:sym typeface="Futura"/>
              </a:defRPr>
            </a:pPr>
            <a:r>
              <a:t>Tar kontakt med föreningens kassör och startar lagkonto.</a:t>
            </a:r>
          </a:p>
          <a:p>
            <a:pPr marL="424823" lvl="1" indent="-190436" algn="l" defTabSz="308049">
              <a:spcBef>
                <a:spcPts val="2200"/>
              </a:spcBef>
              <a:buSzPct val="145000"/>
              <a:buChar char="•"/>
              <a:defRPr sz="1400">
                <a:solidFill>
                  <a:srgbClr val="FFFFFF"/>
                </a:solidFill>
                <a:latin typeface="Futura"/>
                <a:ea typeface="Futura"/>
                <a:cs typeface="Futura"/>
                <a:sym typeface="Futura"/>
              </a:defRPr>
            </a:pPr>
            <a:r>
              <a:t>Ansvarar för att ta in klädbeställningar åt laget.</a:t>
            </a:r>
          </a:p>
          <a:p>
            <a:pPr marL="424823" lvl="1" indent="-190436" algn="l" defTabSz="308049">
              <a:spcBef>
                <a:spcPts val="2200"/>
              </a:spcBef>
              <a:buSzPct val="145000"/>
              <a:buChar char="•"/>
              <a:defRPr sz="1400">
                <a:solidFill>
                  <a:srgbClr val="FFFFFF"/>
                </a:solidFill>
                <a:latin typeface="Futura"/>
                <a:ea typeface="Futura"/>
                <a:cs typeface="Futura"/>
                <a:sym typeface="Futura"/>
              </a:defRPr>
            </a:pPr>
            <a:r>
              <a:t>Ordna sponsorer till laget för ex. läger, overaller mm.</a:t>
            </a:r>
          </a:p>
          <a:p>
            <a:pPr marL="424823" lvl="1" indent="-190436" algn="l" defTabSz="308049">
              <a:spcBef>
                <a:spcPts val="2200"/>
              </a:spcBef>
              <a:buSzPct val="145000"/>
              <a:buChar char="•"/>
              <a:defRPr sz="1400">
                <a:solidFill>
                  <a:srgbClr val="FFFFFF"/>
                </a:solidFill>
                <a:latin typeface="Futura"/>
                <a:ea typeface="Futura"/>
                <a:cs typeface="Futura"/>
                <a:sym typeface="Futura"/>
              </a:defRPr>
            </a:pPr>
            <a:r>
              <a:t>Genomlyser föräldrar i laget och deras möjligheter att sponsra laget.</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6">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86">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88" name="föräldraenge 2.jpg" descr="föräldraenge 2.jpg"/>
          <p:cNvPicPr>
            <a:picLocks noChangeAspect="1"/>
          </p:cNvPicPr>
          <p:nvPr/>
        </p:nvPicPr>
        <p:blipFill>
          <a:blip r:embed="rId2">
            <a:extLst/>
          </a:blip>
          <a:srcRect l="21875" r="21875"/>
          <a:stretch>
            <a:fillRect/>
          </a:stretch>
        </p:blipFill>
        <p:spPr>
          <a:xfrm>
            <a:off x="5286375" y="0"/>
            <a:ext cx="3857625" cy="5143500"/>
          </a:xfrm>
          <a:prstGeom prst="rect">
            <a:avLst/>
          </a:prstGeom>
          <a:ln w="12700">
            <a:miter lim="400000"/>
          </a:ln>
        </p:spPr>
      </p:pic>
      <p:sp>
        <p:nvSpPr>
          <p:cNvPr id="189" name="Agenda"/>
          <p:cNvSpPr/>
          <p:nvPr/>
        </p:nvSpPr>
        <p:spPr>
          <a:xfrm>
            <a:off x="347654" y="193820"/>
            <a:ext cx="7174580" cy="98541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defTabSz="578358">
              <a:defRPr sz="5400">
                <a:solidFill>
                  <a:srgbClr val="FFFFFF"/>
                </a:solidFill>
                <a:latin typeface="Futura"/>
                <a:ea typeface="Futura"/>
                <a:cs typeface="Futura"/>
                <a:sym typeface="Futura"/>
              </a:defRPr>
            </a:lvl1pPr>
          </a:lstStyle>
          <a:p>
            <a:r>
              <a:t>Engagemang</a:t>
            </a:r>
          </a:p>
        </p:txBody>
      </p:sp>
      <p:sp>
        <p:nvSpPr>
          <p:cNvPr id="190" name="Tills vidare så tränar vi måndag, onsdag samt fredag…"/>
          <p:cNvSpPr/>
          <p:nvPr/>
        </p:nvSpPr>
        <p:spPr>
          <a:xfrm>
            <a:off x="358281" y="1209286"/>
            <a:ext cx="4788396" cy="327126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190438" indent="-190438" algn="l" defTabSz="308049">
              <a:spcBef>
                <a:spcPts val="2200"/>
              </a:spcBef>
              <a:buSzPct val="145000"/>
              <a:buChar char="•"/>
              <a:defRPr sz="1400">
                <a:solidFill>
                  <a:srgbClr val="FFFFFF"/>
                </a:solidFill>
                <a:latin typeface="Futura Bold"/>
                <a:ea typeface="Futura Bold"/>
                <a:cs typeface="Futura Bold"/>
                <a:sym typeface="Futura Bold"/>
              </a:defRPr>
            </a:pPr>
            <a:r>
              <a:t>VARA EN FÖREBILD OCH SPRIDA VÄRDENA!</a:t>
            </a:r>
          </a:p>
          <a:p>
            <a:pPr algn="l" defTabSz="308049">
              <a:spcBef>
                <a:spcPts val="2200"/>
              </a:spcBef>
              <a:defRPr sz="1400">
                <a:solidFill>
                  <a:srgbClr val="FFFFFF"/>
                </a:solidFill>
                <a:latin typeface="Futura Bold"/>
                <a:ea typeface="Futura Bold"/>
                <a:cs typeface="Futura Bold"/>
                <a:sym typeface="Futura Bold"/>
              </a:defRPr>
            </a:pPr>
            <a:r>
              <a:t>Alla ansvarar vi för att föräldrar och barn har en god attityd mot domare, spelare och motståndare!</a:t>
            </a:r>
          </a:p>
          <a:p>
            <a:pPr algn="l" defTabSz="308049">
              <a:spcBef>
                <a:spcPts val="2200"/>
              </a:spcBef>
              <a:defRPr sz="1400">
                <a:solidFill>
                  <a:srgbClr val="FFFFFF"/>
                </a:solidFill>
                <a:latin typeface="Futura Bold"/>
                <a:ea typeface="Futura Bold"/>
                <a:cs typeface="Futura Bold"/>
                <a:sym typeface="Futura Bold"/>
              </a:defRPr>
            </a:pPr>
            <a:r>
              <a:t>HEJAKLACK! Vi stödjer, hejar, uppmuntrar och peppar våra och andras barn!</a:t>
            </a:r>
          </a:p>
          <a:p>
            <a:pPr algn="l" defTabSz="308049">
              <a:spcBef>
                <a:spcPts val="2200"/>
              </a:spcBef>
              <a:defRPr sz="1400">
                <a:solidFill>
                  <a:srgbClr val="FFFFFF"/>
                </a:solidFill>
                <a:latin typeface="Futura Bold"/>
                <a:ea typeface="Futura Bold"/>
                <a:cs typeface="Futura Bold"/>
                <a:sym typeface="Futura Bold"/>
              </a:defRPr>
            </a:pPr>
            <a:r>
              <a:t>Vi hjälps åt att förmedla IKKs värdegrund och betydelse för spelarna.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0">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90">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92" name="föräldraenge 2.jpg" descr="föräldraenge 2.jpg"/>
          <p:cNvPicPr>
            <a:picLocks noChangeAspect="1"/>
          </p:cNvPicPr>
          <p:nvPr/>
        </p:nvPicPr>
        <p:blipFill>
          <a:blip r:embed="rId2">
            <a:extLst/>
          </a:blip>
          <a:srcRect l="21875" r="21875"/>
          <a:stretch>
            <a:fillRect/>
          </a:stretch>
        </p:blipFill>
        <p:spPr>
          <a:xfrm>
            <a:off x="5286375" y="0"/>
            <a:ext cx="3857625" cy="5143500"/>
          </a:xfrm>
          <a:prstGeom prst="rect">
            <a:avLst/>
          </a:prstGeom>
          <a:ln w="12700">
            <a:miter lim="400000"/>
          </a:ln>
        </p:spPr>
      </p:pic>
      <p:sp>
        <p:nvSpPr>
          <p:cNvPr id="193" name="Agenda"/>
          <p:cNvSpPr/>
          <p:nvPr/>
        </p:nvSpPr>
        <p:spPr>
          <a:xfrm>
            <a:off x="347654" y="193820"/>
            <a:ext cx="7174580" cy="98541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defTabSz="578358">
              <a:defRPr sz="5400">
                <a:solidFill>
                  <a:srgbClr val="FFFFFF"/>
                </a:solidFill>
                <a:latin typeface="Futura"/>
                <a:ea typeface="Futura"/>
                <a:cs typeface="Futura"/>
                <a:sym typeface="Futura"/>
              </a:defRPr>
            </a:lvl1pPr>
          </a:lstStyle>
          <a:p>
            <a:r>
              <a:t>Förmåner</a:t>
            </a:r>
          </a:p>
        </p:txBody>
      </p:sp>
      <p:sp>
        <p:nvSpPr>
          <p:cNvPr id="194" name="Tills vidare så tränar vi måndag, onsdag samt fredag…"/>
          <p:cNvSpPr/>
          <p:nvPr/>
        </p:nvSpPr>
        <p:spPr>
          <a:xfrm>
            <a:off x="358281" y="1209288"/>
            <a:ext cx="4788396" cy="38300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140367" indent="-140367" algn="l" defTabSz="308049">
              <a:spcBef>
                <a:spcPts val="2200"/>
              </a:spcBef>
              <a:buSzPct val="100000"/>
              <a:buChar char="*"/>
              <a:defRPr sz="1400">
                <a:solidFill>
                  <a:srgbClr val="FFFFFF"/>
                </a:solidFill>
                <a:latin typeface="Futura Bold"/>
                <a:ea typeface="Futura Bold"/>
                <a:cs typeface="Futura Bold"/>
                <a:sym typeface="Futura Bold"/>
              </a:defRPr>
            </a:pPr>
            <a:r>
              <a:t>Friska, glada och socialt fungerande barn!</a:t>
            </a:r>
          </a:p>
          <a:p>
            <a:pPr marL="140367" indent="-140367" algn="l" defTabSz="308049">
              <a:spcBef>
                <a:spcPts val="2200"/>
              </a:spcBef>
              <a:buSzPct val="100000"/>
              <a:buChar char="*"/>
              <a:defRPr sz="1400">
                <a:solidFill>
                  <a:srgbClr val="FFFFFF"/>
                </a:solidFill>
                <a:latin typeface="Futura Bold"/>
                <a:ea typeface="Futura Bold"/>
                <a:cs typeface="Futura Bold"/>
                <a:sym typeface="Futura Bold"/>
              </a:defRPr>
            </a:pPr>
            <a:r>
              <a:t>Härligt team! Nya vänner!</a:t>
            </a:r>
          </a:p>
          <a:p>
            <a:pPr marL="140367" indent="-140367" algn="l" defTabSz="308049">
              <a:spcBef>
                <a:spcPts val="2200"/>
              </a:spcBef>
              <a:buSzPct val="100000"/>
              <a:buChar char="*"/>
              <a:defRPr sz="1400">
                <a:solidFill>
                  <a:srgbClr val="FFFFFF"/>
                </a:solidFill>
                <a:latin typeface="Futura Bold"/>
                <a:ea typeface="Futura Bold"/>
                <a:cs typeface="Futura Bold"/>
                <a:sym typeface="Futura Bold"/>
              </a:defRPr>
            </a:pPr>
            <a:r>
              <a:t>Träningskortserbjudanden</a:t>
            </a:r>
          </a:p>
          <a:p>
            <a:pPr marL="140367" indent="-140367" algn="l" defTabSz="308049">
              <a:spcBef>
                <a:spcPts val="2200"/>
              </a:spcBef>
              <a:buSzPct val="100000"/>
              <a:buChar char="*"/>
              <a:defRPr sz="1400">
                <a:solidFill>
                  <a:srgbClr val="FFFFFF"/>
                </a:solidFill>
                <a:latin typeface="Futura Bold"/>
                <a:ea typeface="Futura Bold"/>
                <a:cs typeface="Futura Bold"/>
                <a:sym typeface="Futura Bold"/>
              </a:defRPr>
            </a:pPr>
            <a:r>
              <a:t>Föreningsbiljetter till matcher (exempel landskamp SVERIGE-SYDKOREA 31 maj, 80 kr/biljett!</a:t>
            </a:r>
          </a:p>
          <a:p>
            <a:pPr marL="140367" indent="-140367" algn="l" defTabSz="308049">
              <a:spcBef>
                <a:spcPts val="2200"/>
              </a:spcBef>
              <a:buSzPct val="100000"/>
              <a:buChar char="*"/>
              <a:defRPr sz="1400">
                <a:solidFill>
                  <a:srgbClr val="FFFFFF"/>
                </a:solidFill>
                <a:latin typeface="Futura Bold"/>
                <a:ea typeface="Futura Bold"/>
                <a:cs typeface="Futura Bold"/>
                <a:sym typeface="Futura Bold"/>
              </a:defRPr>
            </a:pPr>
            <a:r>
              <a:t>Tränarkläder</a:t>
            </a:r>
          </a:p>
          <a:p>
            <a:pPr marL="140367" indent="-140367" algn="l" defTabSz="308049">
              <a:spcBef>
                <a:spcPts val="2200"/>
              </a:spcBef>
              <a:buSzPct val="100000"/>
              <a:buChar char="*"/>
              <a:defRPr sz="1400">
                <a:solidFill>
                  <a:srgbClr val="FFFFFF"/>
                </a:solidFill>
                <a:latin typeface="Futura Bold"/>
                <a:ea typeface="Futura Bold"/>
                <a:cs typeface="Futura Bold"/>
                <a:sym typeface="Futura Bold"/>
              </a:defRPr>
            </a:pPr>
            <a:r>
              <a:t>Sommarfest för alla klubbens ungdomsledare</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9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6" name="Agenda"/>
          <p:cNvSpPr/>
          <p:nvPr/>
        </p:nvSpPr>
        <p:spPr>
          <a:xfrm>
            <a:off x="322254" y="79520"/>
            <a:ext cx="7174580" cy="98541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defTabSz="578358">
              <a:defRPr sz="5400">
                <a:solidFill>
                  <a:srgbClr val="FFFFFF"/>
                </a:solidFill>
                <a:latin typeface="Futura"/>
                <a:ea typeface="Futura"/>
                <a:cs typeface="Futura"/>
                <a:sym typeface="Futura"/>
              </a:defRPr>
            </a:lvl1pPr>
          </a:lstStyle>
          <a:p>
            <a:r>
              <a:t>F12/13</a:t>
            </a:r>
          </a:p>
        </p:txBody>
      </p:sp>
      <p:sp>
        <p:nvSpPr>
          <p:cNvPr id="197" name="Tills vidare så tränar vi måndag, onsdag samt fredag…"/>
          <p:cNvSpPr/>
          <p:nvPr/>
        </p:nvSpPr>
        <p:spPr>
          <a:xfrm>
            <a:off x="377761" y="1069588"/>
            <a:ext cx="8388478" cy="34368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140367" indent="-140367" algn="l" defTabSz="308049">
              <a:spcBef>
                <a:spcPts val="2200"/>
              </a:spcBef>
              <a:buSzPct val="100000"/>
              <a:buChar char="*"/>
              <a:defRPr sz="2000">
                <a:solidFill>
                  <a:srgbClr val="FFFFFF"/>
                </a:solidFill>
                <a:latin typeface="Futura Bold"/>
                <a:ea typeface="Futura Bold"/>
                <a:cs typeface="Futura Bold"/>
                <a:sym typeface="Futura Bold"/>
              </a:defRPr>
            </a:pPr>
            <a:r>
              <a:rPr dirty="0" err="1"/>
              <a:t>Tränare</a:t>
            </a:r>
            <a:r>
              <a:rPr dirty="0"/>
              <a:t> (</a:t>
            </a:r>
            <a:r>
              <a:rPr dirty="0" err="1"/>
              <a:t>idag</a:t>
            </a:r>
            <a:r>
              <a:rPr dirty="0"/>
              <a:t> 8 </a:t>
            </a:r>
            <a:r>
              <a:rPr dirty="0" err="1"/>
              <a:t>st</a:t>
            </a:r>
            <a:r>
              <a:rPr dirty="0"/>
              <a:t>)</a:t>
            </a:r>
            <a:endParaRPr sz="1400" dirty="0"/>
          </a:p>
          <a:p>
            <a:pPr marL="140367" indent="-140367" algn="l" defTabSz="308049">
              <a:buSzPct val="100000"/>
              <a:buChar char="*"/>
              <a:defRPr sz="1600">
                <a:solidFill>
                  <a:srgbClr val="FFFFFF"/>
                </a:solidFill>
                <a:latin typeface="Futura Bold"/>
                <a:ea typeface="Futura Bold"/>
                <a:cs typeface="Futura Bold"/>
                <a:sym typeface="Futura Bold"/>
              </a:defRPr>
            </a:pPr>
            <a:r>
              <a:rPr dirty="0" err="1"/>
              <a:t>Ansvarar</a:t>
            </a:r>
            <a:r>
              <a:rPr dirty="0"/>
              <a:t> </a:t>
            </a:r>
            <a:r>
              <a:rPr dirty="0" err="1"/>
              <a:t>också</a:t>
            </a:r>
            <a:r>
              <a:rPr dirty="0"/>
              <a:t> </a:t>
            </a:r>
            <a:r>
              <a:rPr dirty="0" err="1"/>
              <a:t>för</a:t>
            </a:r>
            <a:r>
              <a:rPr dirty="0"/>
              <a:t> admin </a:t>
            </a:r>
            <a:r>
              <a:rPr dirty="0" err="1"/>
              <a:t>och</a:t>
            </a:r>
            <a:r>
              <a:rPr dirty="0"/>
              <a:t> </a:t>
            </a:r>
            <a:r>
              <a:rPr dirty="0" err="1"/>
              <a:t>lagledning</a:t>
            </a:r>
            <a:endParaRPr sz="1400" dirty="0"/>
          </a:p>
          <a:p>
            <a:pPr marL="140367" lvl="1" indent="-140367" algn="l" defTabSz="308049">
              <a:buSzPct val="100000"/>
              <a:buChar char="*"/>
              <a:defRPr sz="1600">
                <a:solidFill>
                  <a:srgbClr val="FFFFFF"/>
                </a:solidFill>
                <a:latin typeface="Futura Bold"/>
                <a:ea typeface="Futura Bold"/>
                <a:cs typeface="Futura Bold"/>
                <a:sym typeface="Futura Bold"/>
              </a:defRPr>
            </a:pPr>
            <a:r>
              <a:rPr dirty="0"/>
              <a:t>Frida, Samuel, </a:t>
            </a:r>
            <a:r>
              <a:rPr dirty="0" err="1"/>
              <a:t>Malin</a:t>
            </a:r>
            <a:r>
              <a:rPr dirty="0"/>
              <a:t>, Kenneth, Helena, Magnus, Fredrik, Martin</a:t>
            </a:r>
            <a:endParaRPr sz="1400" dirty="0"/>
          </a:p>
          <a:p>
            <a:pPr marL="140367" indent="-140367" algn="l" defTabSz="308049">
              <a:spcBef>
                <a:spcPts val="2200"/>
              </a:spcBef>
              <a:buSzPct val="100000"/>
              <a:buChar char="*"/>
              <a:defRPr sz="2000">
                <a:solidFill>
                  <a:srgbClr val="FFFFFF"/>
                </a:solidFill>
                <a:latin typeface="Futura Bold"/>
                <a:ea typeface="Futura Bold"/>
                <a:cs typeface="Futura Bold"/>
                <a:sym typeface="Futura Bold"/>
              </a:defRPr>
            </a:pPr>
            <a:r>
              <a:rPr dirty="0" err="1"/>
              <a:t>Föräldragrupp</a:t>
            </a:r>
            <a:r>
              <a:rPr dirty="0"/>
              <a:t> (vi </a:t>
            </a:r>
            <a:r>
              <a:rPr dirty="0" err="1"/>
              <a:t>behöver</a:t>
            </a:r>
            <a:r>
              <a:rPr dirty="0"/>
              <a:t> </a:t>
            </a:r>
            <a:r>
              <a:rPr dirty="0" err="1"/>
              <a:t>minst</a:t>
            </a:r>
            <a:r>
              <a:rPr dirty="0"/>
              <a:t> 2-4 </a:t>
            </a:r>
            <a:r>
              <a:rPr dirty="0" err="1"/>
              <a:t>stycken</a:t>
            </a:r>
            <a:r>
              <a:rPr dirty="0"/>
              <a:t> </a:t>
            </a:r>
            <a:r>
              <a:rPr dirty="0" err="1"/>
              <a:t>i</a:t>
            </a:r>
            <a:r>
              <a:rPr dirty="0"/>
              <a:t> </a:t>
            </a:r>
            <a:r>
              <a:rPr dirty="0" err="1"/>
              <a:t>år</a:t>
            </a:r>
            <a:r>
              <a:rPr dirty="0"/>
              <a:t>)</a:t>
            </a:r>
            <a:endParaRPr sz="1400" dirty="0"/>
          </a:p>
          <a:p>
            <a:pPr indent="-140367" algn="l" defTabSz="308049">
              <a:buSzPct val="100000"/>
              <a:buChar char="*"/>
              <a:defRPr sz="1600">
                <a:solidFill>
                  <a:srgbClr val="FFFFFF"/>
                </a:solidFill>
                <a:latin typeface="Futura Bold"/>
                <a:ea typeface="Futura Bold"/>
                <a:cs typeface="Futura Bold"/>
                <a:sym typeface="Futura Bold"/>
              </a:defRPr>
            </a:pPr>
            <a:r>
              <a:rPr dirty="0" err="1"/>
              <a:t>Planering</a:t>
            </a:r>
            <a:r>
              <a:rPr dirty="0"/>
              <a:t>/</a:t>
            </a:r>
            <a:r>
              <a:rPr dirty="0" err="1"/>
              <a:t>ansvar</a:t>
            </a:r>
            <a:r>
              <a:rPr dirty="0"/>
              <a:t> </a:t>
            </a:r>
            <a:r>
              <a:rPr dirty="0" err="1"/>
              <a:t>för</a:t>
            </a:r>
            <a:r>
              <a:rPr dirty="0"/>
              <a:t> </a:t>
            </a:r>
            <a:r>
              <a:rPr dirty="0" err="1"/>
              <a:t>uppdrag</a:t>
            </a:r>
            <a:r>
              <a:rPr dirty="0"/>
              <a:t> </a:t>
            </a:r>
            <a:r>
              <a:rPr dirty="0" err="1"/>
              <a:t>från</a:t>
            </a:r>
            <a:r>
              <a:rPr dirty="0"/>
              <a:t> </a:t>
            </a:r>
            <a:r>
              <a:rPr dirty="0" err="1"/>
              <a:t>klubben</a:t>
            </a:r>
            <a:r>
              <a:rPr dirty="0"/>
              <a:t> – </a:t>
            </a:r>
            <a:r>
              <a:rPr dirty="0" err="1"/>
              <a:t>endast</a:t>
            </a:r>
            <a:r>
              <a:rPr dirty="0"/>
              <a:t> </a:t>
            </a:r>
            <a:r>
              <a:rPr dirty="0" err="1"/>
              <a:t>ett</a:t>
            </a:r>
            <a:r>
              <a:rPr dirty="0"/>
              <a:t> </a:t>
            </a:r>
            <a:r>
              <a:rPr dirty="0" err="1"/>
              <a:t>i</a:t>
            </a:r>
            <a:r>
              <a:rPr dirty="0"/>
              <a:t> </a:t>
            </a:r>
            <a:r>
              <a:rPr dirty="0" err="1"/>
              <a:t>år</a:t>
            </a:r>
            <a:r>
              <a:rPr dirty="0"/>
              <a:t> under </a:t>
            </a:r>
            <a:r>
              <a:rPr dirty="0" err="1"/>
              <a:t>hösten</a:t>
            </a:r>
            <a:endParaRPr sz="1400" dirty="0"/>
          </a:p>
          <a:p>
            <a:pPr indent="-140367" algn="l" defTabSz="308049">
              <a:buSzPct val="100000"/>
              <a:buChar char="*"/>
              <a:defRPr sz="1600">
                <a:solidFill>
                  <a:srgbClr val="FFFFFF"/>
                </a:solidFill>
                <a:latin typeface="Futura Bold"/>
                <a:ea typeface="Futura Bold"/>
                <a:cs typeface="Futura Bold"/>
                <a:sym typeface="Futura Bold"/>
              </a:defRPr>
            </a:pPr>
            <a:r>
              <a:rPr dirty="0"/>
              <a:t>Schema/</a:t>
            </a:r>
            <a:r>
              <a:rPr dirty="0" err="1"/>
              <a:t>ansvarsfördelning</a:t>
            </a:r>
            <a:r>
              <a:rPr dirty="0"/>
              <a:t> </a:t>
            </a:r>
            <a:r>
              <a:rPr dirty="0" err="1"/>
              <a:t>tvätt</a:t>
            </a:r>
            <a:r>
              <a:rPr dirty="0"/>
              <a:t> av </a:t>
            </a:r>
            <a:r>
              <a:rPr dirty="0" err="1"/>
              <a:t>matchkläder</a:t>
            </a:r>
            <a:endParaRPr sz="1400" dirty="0"/>
          </a:p>
          <a:p>
            <a:pPr indent="-140367" algn="l" defTabSz="308049">
              <a:buSzPct val="100000"/>
              <a:buChar char="*"/>
              <a:defRPr sz="1600">
                <a:solidFill>
                  <a:srgbClr val="FFFFFF"/>
                </a:solidFill>
                <a:latin typeface="Futura Bold"/>
                <a:ea typeface="Futura Bold"/>
                <a:cs typeface="Futura Bold"/>
                <a:sym typeface="Futura Bold"/>
              </a:defRPr>
            </a:pPr>
            <a:r>
              <a:rPr dirty="0" err="1"/>
              <a:t>Planera</a:t>
            </a:r>
            <a:r>
              <a:rPr dirty="0"/>
              <a:t> </a:t>
            </a:r>
            <a:r>
              <a:rPr dirty="0" err="1"/>
              <a:t>sociala</a:t>
            </a:r>
            <a:r>
              <a:rPr dirty="0"/>
              <a:t> </a:t>
            </a:r>
            <a:r>
              <a:rPr dirty="0" err="1"/>
              <a:t>aktiviteter</a:t>
            </a:r>
            <a:endParaRPr sz="1400" dirty="0"/>
          </a:p>
          <a:p>
            <a:pPr indent="-140367" algn="l" defTabSz="308049">
              <a:buSzPct val="100000"/>
              <a:buChar char="*"/>
              <a:defRPr sz="1600">
                <a:solidFill>
                  <a:srgbClr val="FFFFFF"/>
                </a:solidFill>
                <a:latin typeface="Futura Bold"/>
                <a:ea typeface="Futura Bold"/>
                <a:cs typeface="Futura Bold"/>
                <a:sym typeface="Futura Bold"/>
              </a:defRPr>
            </a:pPr>
            <a:r>
              <a:rPr lang="sv-SE" dirty="0"/>
              <a:t>Möjlighet - </a:t>
            </a:r>
            <a:r>
              <a:rPr dirty="0" err="1"/>
              <a:t>Starta</a:t>
            </a:r>
            <a:r>
              <a:rPr dirty="0"/>
              <a:t> </a:t>
            </a:r>
            <a:r>
              <a:rPr dirty="0" err="1"/>
              <a:t>lagkonto</a:t>
            </a:r>
            <a:r>
              <a:rPr dirty="0"/>
              <a:t> </a:t>
            </a:r>
            <a:r>
              <a:rPr dirty="0" err="1"/>
              <a:t>där</a:t>
            </a:r>
            <a:r>
              <a:rPr dirty="0"/>
              <a:t> vi </a:t>
            </a:r>
            <a:r>
              <a:rPr dirty="0" err="1"/>
              <a:t>kan</a:t>
            </a:r>
            <a:r>
              <a:rPr dirty="0"/>
              <a:t> </a:t>
            </a:r>
            <a:r>
              <a:rPr dirty="0" err="1"/>
              <a:t>sätta</a:t>
            </a:r>
            <a:r>
              <a:rPr dirty="0"/>
              <a:t> in </a:t>
            </a:r>
            <a:r>
              <a:rPr dirty="0" err="1"/>
              <a:t>pengar</a:t>
            </a:r>
            <a:r>
              <a:rPr dirty="0"/>
              <a:t> </a:t>
            </a:r>
            <a:r>
              <a:rPr dirty="0" err="1"/>
              <a:t>från</a:t>
            </a:r>
            <a:r>
              <a:rPr dirty="0"/>
              <a:t> </a:t>
            </a:r>
            <a:r>
              <a:rPr dirty="0" err="1"/>
              <a:t>försäljning</a:t>
            </a:r>
            <a:r>
              <a:rPr dirty="0"/>
              <a:t> </a:t>
            </a:r>
            <a:r>
              <a:rPr dirty="0" err="1"/>
              <a:t>från</a:t>
            </a:r>
            <a:r>
              <a:rPr dirty="0"/>
              <a:t> </a:t>
            </a:r>
            <a:r>
              <a:rPr dirty="0" err="1"/>
              <a:t>egen</a:t>
            </a:r>
            <a:r>
              <a:rPr dirty="0"/>
              <a:t> kiosk </a:t>
            </a:r>
            <a:r>
              <a:rPr dirty="0" err="1"/>
              <a:t>och</a:t>
            </a:r>
            <a:r>
              <a:rPr dirty="0"/>
              <a:t> </a:t>
            </a:r>
            <a:r>
              <a:rPr dirty="0" err="1"/>
              <a:t>från</a:t>
            </a:r>
            <a:r>
              <a:rPr dirty="0"/>
              <a:t> </a:t>
            </a:r>
            <a:r>
              <a:rPr dirty="0" err="1"/>
              <a:t>försäljning</a:t>
            </a:r>
            <a:r>
              <a:rPr dirty="0"/>
              <a:t> (om vi </a:t>
            </a:r>
            <a:r>
              <a:rPr dirty="0" err="1"/>
              <a:t>väljer</a:t>
            </a:r>
            <a:r>
              <a:rPr dirty="0"/>
              <a:t> </a:t>
            </a:r>
            <a:r>
              <a:rPr dirty="0" err="1"/>
              <a:t>så</a:t>
            </a:r>
            <a:r>
              <a:rPr dirty="0"/>
              <a:t>, </a:t>
            </a:r>
            <a:r>
              <a:rPr dirty="0" err="1"/>
              <a:t>tex</a:t>
            </a:r>
            <a:r>
              <a:rPr dirty="0"/>
              <a:t> New Body </a:t>
            </a:r>
            <a:r>
              <a:rPr dirty="0" err="1"/>
              <a:t>eller</a:t>
            </a:r>
            <a:r>
              <a:rPr dirty="0"/>
              <a:t> </a:t>
            </a:r>
            <a:r>
              <a:rPr dirty="0" err="1"/>
              <a:t>Idrottsrabatten</a:t>
            </a:r>
            <a:r>
              <a:rPr dirty="0"/>
              <a:t>)</a:t>
            </a:r>
            <a:endParaRPr sz="1400" dirty="0"/>
          </a:p>
          <a:p>
            <a:pPr indent="-140367" algn="l" defTabSz="308049">
              <a:buSzPct val="100000"/>
              <a:buChar char="*"/>
              <a:defRPr sz="1400">
                <a:solidFill>
                  <a:srgbClr val="FFFFFF"/>
                </a:solidFill>
                <a:latin typeface="Futura Bold"/>
                <a:ea typeface="Futura Bold"/>
                <a:cs typeface="Futura Bold"/>
                <a:sym typeface="Futura Bold"/>
              </a:defRPr>
            </a:pPr>
            <a:endParaRPr sz="1400" dirty="0"/>
          </a:p>
          <a:p>
            <a:pPr marL="140367" indent="-140367" algn="l" defTabSz="308049">
              <a:spcBef>
                <a:spcPts val="2200"/>
              </a:spcBef>
              <a:buSzPct val="100000"/>
              <a:buChar char="*"/>
              <a:defRPr sz="1400">
                <a:solidFill>
                  <a:srgbClr val="FFFFFF"/>
                </a:solidFill>
                <a:latin typeface="Futura Bold"/>
                <a:ea typeface="Futura Bold"/>
                <a:cs typeface="Futura Bold"/>
                <a:sym typeface="Futura Bold"/>
              </a:defRPr>
            </a:pPr>
            <a:endParaRPr sz="1400" dirty="0"/>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97">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97">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97">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197">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197">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197">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19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9" name="HÅLLBART          IDROTTANDE"/>
          <p:cNvSpPr>
            <a:spLocks noGrp="1"/>
          </p:cNvSpPr>
          <p:nvPr>
            <p:ph type="title"/>
          </p:nvPr>
        </p:nvSpPr>
        <p:spPr>
          <a:xfrm>
            <a:off x="1152326" y="6942"/>
            <a:ext cx="7804547" cy="1138540"/>
          </a:xfrm>
          <a:prstGeom prst="rect">
            <a:avLst/>
          </a:prstGeom>
        </p:spPr>
        <p:txBody>
          <a:bodyPr/>
          <a:lstStyle/>
          <a:p>
            <a:r>
              <a:t>HÅLLBART          IDROTTANDE</a:t>
            </a:r>
          </a:p>
        </p:txBody>
      </p:sp>
      <p:sp>
        <p:nvSpPr>
          <p:cNvPr id="200" name="https://www.youtube.com/watch?v=akixBnsD42M&amp;feature=youtu.be…"/>
          <p:cNvSpPr/>
          <p:nvPr/>
        </p:nvSpPr>
        <p:spPr>
          <a:xfrm>
            <a:off x="538733" y="4559299"/>
            <a:ext cx="7812535"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100" u="sng">
                <a:solidFill>
                  <a:srgbClr val="0000FF"/>
                </a:solidFill>
                <a:uFill>
                  <a:solidFill>
                    <a:srgbClr val="0000FF"/>
                  </a:solidFill>
                </a:uFill>
                <a:latin typeface="+mn-lt"/>
                <a:ea typeface="+mn-ea"/>
                <a:cs typeface="+mn-cs"/>
                <a:sym typeface="Helvetica"/>
              </a:defRPr>
            </a:pPr>
            <a:r>
              <a:rPr>
                <a:hlinkClick r:id="rId3"/>
              </a:rPr>
              <a:t>https://www.youtube.com/watch?v=akixBnsD42M&amp;feature=youtu.be</a:t>
            </a:r>
          </a:p>
          <a:p>
            <a:pPr>
              <a:defRPr sz="1100">
                <a:latin typeface="+mn-lt"/>
                <a:ea typeface="+mn-ea"/>
                <a:cs typeface="+mn-cs"/>
                <a:sym typeface="Helvetica"/>
              </a:defRPr>
            </a:pPr>
            <a:endParaRPr>
              <a:hlinkClick r:id="rId3"/>
            </a:endParaRPr>
          </a:p>
          <a:p>
            <a:pPr>
              <a:defRPr sz="1100" u="sng">
                <a:solidFill>
                  <a:srgbClr val="0000FF"/>
                </a:solidFill>
                <a:uFill>
                  <a:solidFill>
                    <a:srgbClr val="0000FF"/>
                  </a:solidFill>
                </a:uFill>
                <a:latin typeface="+mn-lt"/>
                <a:ea typeface="+mn-ea"/>
                <a:cs typeface="+mn-cs"/>
                <a:sym typeface="Helvetica"/>
              </a:defRPr>
            </a:pPr>
            <a:r>
              <a:rPr>
                <a:hlinkClick r:id="rId4"/>
              </a:rPr>
              <a:t>https://utbildning.sisuidrottsbocker.se/LemonwhaleVideoDisplay/?id=3a5999ab-ba17-4a58-a891-7f0662488522#video-dialog</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2" name="15 juni!…"/>
          <p:cNvSpPr>
            <a:spLocks noGrp="1"/>
          </p:cNvSpPr>
          <p:nvPr>
            <p:ph type="title"/>
          </p:nvPr>
        </p:nvSpPr>
        <p:spPr>
          <a:xfrm>
            <a:off x="-271700" y="-3295"/>
            <a:ext cx="9421318" cy="5150090"/>
          </a:xfrm>
          <a:prstGeom prst="rect">
            <a:avLst/>
          </a:prstGeom>
        </p:spPr>
        <p:txBody>
          <a:bodyPr/>
          <a:lstStyle/>
          <a:p>
            <a:pPr defTabSz="157104">
              <a:defRPr sz="2600">
                <a:solidFill>
                  <a:srgbClr val="FFFFFF"/>
                </a:solidFill>
              </a:defRPr>
            </a:pPr>
            <a:r>
              <a:t>Lördag 15 juni! </a:t>
            </a:r>
          </a:p>
          <a:p>
            <a:pPr defTabSz="157104">
              <a:defRPr sz="2600">
                <a:solidFill>
                  <a:srgbClr val="FFFFFF"/>
                </a:solidFill>
              </a:defRPr>
            </a:pPr>
            <a:r>
              <a:t>F12/13 spelar förmatch till damlaget som spelar kl 12.00.</a:t>
            </a:r>
          </a:p>
          <a:p>
            <a:pPr defTabSz="157104">
              <a:defRPr sz="2600">
                <a:solidFill>
                  <a:srgbClr val="FFFFFF"/>
                </a:solidFill>
              </a:defRPr>
            </a:pPr>
            <a:r>
              <a:t>Lagfotografering prel 10.30.</a:t>
            </a:r>
            <a:br/>
            <a:br/>
            <a:br/>
            <a:br/>
            <a:br/>
            <a:br/>
            <a:r>
              <a:t>Sommarfest för ledare och föräldragrupp, </a:t>
            </a:r>
          </a:p>
          <a:p>
            <a:pPr defTabSz="157104">
              <a:defRPr sz="2600">
                <a:solidFill>
                  <a:srgbClr val="FFFFFF"/>
                </a:solidFill>
              </a:defRPr>
            </a:pPr>
            <a:r>
              <a:t>klubben bjuder på mat och sedan blir det konsert </a:t>
            </a:r>
          </a:p>
          <a:p>
            <a:pPr defTabSz="157104">
              <a:defRPr sz="2600">
                <a:solidFill>
                  <a:srgbClr val="FFFFFF"/>
                </a:solidFill>
              </a:defRPr>
            </a:pPr>
            <a:r>
              <a:t>med Björn Rosenström.</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4" name="Sommaravslutning 18 juni"/>
          <p:cNvSpPr>
            <a:spLocks noGrp="1"/>
          </p:cNvSpPr>
          <p:nvPr>
            <p:ph type="title"/>
          </p:nvPr>
        </p:nvSpPr>
        <p:spPr>
          <a:xfrm>
            <a:off x="669726" y="133944"/>
            <a:ext cx="7804547" cy="2002154"/>
          </a:xfrm>
          <a:prstGeom prst="rect">
            <a:avLst/>
          </a:prstGeom>
        </p:spPr>
        <p:txBody>
          <a:bodyPr/>
          <a:lstStyle/>
          <a:p>
            <a:pPr>
              <a:defRPr>
                <a:solidFill>
                  <a:srgbClr val="FFFFFF"/>
                </a:solidFill>
              </a:defRPr>
            </a:pPr>
            <a:r>
              <a:t>Sommaravslutning 18 juni</a:t>
            </a:r>
            <a:br/>
            <a:r>
              <a:rPr sz="3200"/>
              <a:t>Barnen spelar mot föräldrar och syskon</a:t>
            </a:r>
            <a:br>
              <a:rPr sz="3200"/>
            </a:br>
            <a:r>
              <a:rPr sz="3200"/>
              <a:t>Fika?</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6" name="Träningstider"/>
          <p:cNvSpPr/>
          <p:nvPr/>
        </p:nvSpPr>
        <p:spPr>
          <a:xfrm>
            <a:off x="4260693" y="2489100"/>
            <a:ext cx="622611" cy="165296"/>
          </a:xfrm>
          <a:prstGeom prst="rect">
            <a:avLst/>
          </a:prstGeom>
          <a:ln w="12700">
            <a:miter lim="400000"/>
          </a:ln>
          <a:extLst>
            <a:ext uri="{C572A759-6A51-4108-AA02-DFA0A04FC94B}">
              <ma14:wrappingTextBoxFlag xmlns:ma14="http://schemas.microsoft.com/office/mac/drawingml/2011/main" xmlns="" val="1"/>
            </a:ext>
          </a:extLst>
        </p:spPr>
        <p:txBody>
          <a:bodyPr wrap="none" lIns="26787" tIns="26787" rIns="26787" bIns="26787" anchor="ctr">
            <a:spAutoFit/>
          </a:bodyPr>
          <a:lstStyle>
            <a:lvl1pPr>
              <a:defRPr sz="700" b="1">
                <a:solidFill>
                  <a:srgbClr val="FFFFFF"/>
                </a:solidFill>
              </a:defRPr>
            </a:lvl1pPr>
          </a:lstStyle>
          <a:p>
            <a:r>
              <a:t>Träningstider</a:t>
            </a:r>
          </a:p>
        </p:txBody>
      </p:sp>
      <p:pic>
        <p:nvPicPr>
          <p:cNvPr id="207" name="photo-1520804588595-ac2328f38c4a.jpeg" descr="photo-1520804588595-ac2328f38c4a.jpeg"/>
          <p:cNvPicPr>
            <a:picLocks noChangeAspect="1"/>
          </p:cNvPicPr>
          <p:nvPr/>
        </p:nvPicPr>
        <p:blipFill>
          <a:blip r:embed="rId2">
            <a:extLst/>
          </a:blip>
          <a:stretch>
            <a:fillRect/>
          </a:stretch>
        </p:blipFill>
        <p:spPr>
          <a:xfrm>
            <a:off x="4190855" y="-476347"/>
            <a:ext cx="9144290" cy="6096194"/>
          </a:xfrm>
          <a:prstGeom prst="rect">
            <a:avLst/>
          </a:prstGeom>
          <a:ln w="12700">
            <a:miter lim="400000"/>
          </a:ln>
        </p:spPr>
      </p:pic>
      <p:sp>
        <p:nvSpPr>
          <p:cNvPr id="208" name="Tills vidare så tränar vi måndag, onsdag samt fredag…"/>
          <p:cNvSpPr>
            <a:spLocks noGrp="1"/>
          </p:cNvSpPr>
          <p:nvPr>
            <p:ph type="body" sz="half" idx="4294967295"/>
          </p:nvPr>
        </p:nvSpPr>
        <p:spPr>
          <a:xfrm>
            <a:off x="-89117" y="1257075"/>
            <a:ext cx="4408674" cy="3315149"/>
          </a:xfrm>
          <a:prstGeom prst="rect">
            <a:avLst/>
          </a:prstGeom>
        </p:spPr>
        <p:txBody>
          <a:bodyPr anchor="t"/>
          <a:lstStyle/>
          <a:p>
            <a:pPr marL="190438" indent="-190438">
              <a:defRPr sz="3000">
                <a:solidFill>
                  <a:srgbClr val="FFFFFF"/>
                </a:solidFill>
                <a:latin typeface="Futura"/>
                <a:ea typeface="Futura"/>
                <a:cs typeface="Futura"/>
                <a:sym typeface="Futura"/>
              </a:defRPr>
            </a:pPr>
            <a:r>
              <a:t>Uppstart 13 augusti</a:t>
            </a:r>
          </a:p>
          <a:p>
            <a:pPr marL="190438" indent="-190438">
              <a:defRPr sz="3000">
                <a:solidFill>
                  <a:srgbClr val="FFFFFF"/>
                </a:solidFill>
                <a:latin typeface="Futura"/>
                <a:ea typeface="Futura"/>
                <a:cs typeface="Futura"/>
                <a:sym typeface="Futura"/>
              </a:defRPr>
            </a:pPr>
            <a:r>
              <a:t>CUP - YTTERNS IP - 21 September</a:t>
            </a:r>
          </a:p>
          <a:p>
            <a:pPr marL="190438" indent="-190438">
              <a:defRPr sz="3000">
                <a:solidFill>
                  <a:srgbClr val="FFFFFF"/>
                </a:solidFill>
                <a:latin typeface="Futura"/>
                <a:ea typeface="Futura"/>
                <a:cs typeface="Futura"/>
                <a:sym typeface="Futura"/>
              </a:defRPr>
            </a:pPr>
            <a:r>
              <a:t>CUP - VIMMERVI - 5 oktober</a:t>
            </a:r>
          </a:p>
        </p:txBody>
      </p:sp>
      <p:sp>
        <p:nvSpPr>
          <p:cNvPr id="209" name="Agenda"/>
          <p:cNvSpPr/>
          <p:nvPr/>
        </p:nvSpPr>
        <p:spPr>
          <a:xfrm>
            <a:off x="119055" y="28720"/>
            <a:ext cx="8011170" cy="74940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defTabSz="578358">
              <a:defRPr sz="4000">
                <a:solidFill>
                  <a:srgbClr val="FFFFFF"/>
                </a:solidFill>
                <a:latin typeface="Futura"/>
                <a:ea typeface="Futura"/>
                <a:cs typeface="Futura"/>
                <a:sym typeface="Futura"/>
              </a:defRPr>
            </a:lvl1pPr>
          </a:lstStyle>
          <a:p>
            <a:r>
              <a:t>Uppstart &amp; Cuper Hösten 2019</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8">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208">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2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hoto-1459865264687-595d652de67e.jpeg" descr="photo-1459865264687-595d652de67e.jpeg"/>
          <p:cNvPicPr>
            <a:picLocks noChangeAspect="1"/>
          </p:cNvPicPr>
          <p:nvPr/>
        </p:nvPicPr>
        <p:blipFill>
          <a:blip r:embed="rId2">
            <a:extLst/>
          </a:blip>
          <a:stretch>
            <a:fillRect/>
          </a:stretch>
        </p:blipFill>
        <p:spPr>
          <a:xfrm>
            <a:off x="0" y="-90453"/>
            <a:ext cx="9144000" cy="5411519"/>
          </a:xfrm>
          <a:prstGeom prst="rect">
            <a:avLst/>
          </a:prstGeom>
          <a:ln w="12700">
            <a:miter lim="400000"/>
          </a:ln>
        </p:spPr>
      </p:pic>
      <p:sp>
        <p:nvSpPr>
          <p:cNvPr id="124" name="Rectangle"/>
          <p:cNvSpPr/>
          <p:nvPr/>
        </p:nvSpPr>
        <p:spPr>
          <a:xfrm>
            <a:off x="0" y="-402408"/>
            <a:ext cx="9144000" cy="5948316"/>
          </a:xfrm>
          <a:prstGeom prst="rect">
            <a:avLst/>
          </a:prstGeom>
          <a:solidFill>
            <a:srgbClr val="000000">
              <a:alpha val="48000"/>
            </a:srgbClr>
          </a:solidFill>
          <a:ln w="12700">
            <a:miter lim="400000"/>
          </a:ln>
        </p:spPr>
        <p:txBody>
          <a:bodyPr lIns="50800" tIns="50800" rIns="50800" bIns="50800" anchor="ctr"/>
          <a:lstStyle/>
          <a:p>
            <a:pPr>
              <a:defRPr sz="1100">
                <a:solidFill>
                  <a:srgbClr val="FFFFFF"/>
                </a:solidFill>
                <a:latin typeface="Futura"/>
                <a:ea typeface="Futura"/>
                <a:cs typeface="Futura"/>
                <a:sym typeface="Futura"/>
              </a:defRPr>
            </a:pPr>
            <a:endParaRPr/>
          </a:p>
        </p:txBody>
      </p:sp>
      <p:sp>
        <p:nvSpPr>
          <p:cNvPr id="125" name="Agenda"/>
          <p:cNvSpPr>
            <a:spLocks noGrp="1"/>
          </p:cNvSpPr>
          <p:nvPr>
            <p:ph type="title"/>
          </p:nvPr>
        </p:nvSpPr>
        <p:spPr>
          <a:xfrm>
            <a:off x="347655" y="193819"/>
            <a:ext cx="5853411" cy="742680"/>
          </a:xfrm>
          <a:prstGeom prst="rect">
            <a:avLst/>
          </a:prstGeom>
        </p:spPr>
        <p:txBody>
          <a:bodyPr/>
          <a:lstStyle>
            <a:lvl1pPr algn="l" defTabSz="416416">
              <a:defRPr sz="3800">
                <a:solidFill>
                  <a:srgbClr val="FFFFFF"/>
                </a:solidFill>
                <a:latin typeface="Futura"/>
                <a:ea typeface="Futura"/>
                <a:cs typeface="Futura"/>
                <a:sym typeface="Futura"/>
              </a:defRPr>
            </a:lvl1pPr>
          </a:lstStyle>
          <a:p>
            <a:r>
              <a:t>Agenda</a:t>
            </a:r>
          </a:p>
        </p:txBody>
      </p:sp>
      <p:sp>
        <p:nvSpPr>
          <p:cNvPr id="126" name="Tills vidare så tränar vi måndag, onsdag samt fredag…"/>
          <p:cNvSpPr/>
          <p:nvPr/>
        </p:nvSpPr>
        <p:spPr>
          <a:xfrm>
            <a:off x="294781" y="1083132"/>
            <a:ext cx="3780725" cy="35048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marL="159967" indent="-159967" algn="l" defTabSz="258760">
              <a:spcBef>
                <a:spcPts val="1800"/>
              </a:spcBef>
              <a:buSzPct val="145000"/>
              <a:buChar char="•"/>
              <a:defRPr sz="1300">
                <a:solidFill>
                  <a:srgbClr val="FFFFFF"/>
                </a:solidFill>
                <a:latin typeface="Futura"/>
                <a:ea typeface="Futura"/>
                <a:cs typeface="Futura"/>
                <a:sym typeface="Futura"/>
              </a:defRPr>
            </a:pPr>
            <a:r>
              <a:t>Presentation stab</a:t>
            </a:r>
          </a:p>
          <a:p>
            <a:pPr marL="159967" indent="-159967" algn="l" defTabSz="258760">
              <a:spcBef>
                <a:spcPts val="1800"/>
              </a:spcBef>
              <a:buSzPct val="145000"/>
              <a:buChar char="•"/>
              <a:defRPr sz="1300">
                <a:solidFill>
                  <a:srgbClr val="FFFFFF"/>
                </a:solidFill>
                <a:latin typeface="Futura"/>
                <a:ea typeface="Futura"/>
                <a:cs typeface="Futura"/>
                <a:sym typeface="Futura"/>
              </a:defRPr>
            </a:pPr>
            <a:r>
              <a:t>IKK Värdegrund</a:t>
            </a:r>
          </a:p>
          <a:p>
            <a:pPr marL="159967" indent="-159967" algn="l" defTabSz="258760">
              <a:spcBef>
                <a:spcPts val="1800"/>
              </a:spcBef>
              <a:buSzPct val="145000"/>
              <a:buChar char="•"/>
              <a:defRPr sz="1300">
                <a:solidFill>
                  <a:srgbClr val="FFFFFF"/>
                </a:solidFill>
                <a:latin typeface="Futura"/>
                <a:ea typeface="Futura"/>
                <a:cs typeface="Futura"/>
                <a:sym typeface="Futura"/>
              </a:defRPr>
            </a:pPr>
            <a:r>
              <a:t>Lagbygge - Lagets Organisation</a:t>
            </a:r>
            <a:endParaRPr sz="2100">
              <a:latin typeface="Damascus Regular"/>
              <a:ea typeface="Damascus Regular"/>
              <a:cs typeface="Damascus Regular"/>
              <a:sym typeface="Damascus Regular"/>
            </a:endParaRPr>
          </a:p>
          <a:p>
            <a:pPr marL="159967" indent="-159967" algn="l" defTabSz="258760">
              <a:spcBef>
                <a:spcPts val="1800"/>
              </a:spcBef>
              <a:buSzPct val="145000"/>
              <a:buChar char="•"/>
              <a:defRPr sz="1300">
                <a:solidFill>
                  <a:srgbClr val="FFFFFF"/>
                </a:solidFill>
                <a:latin typeface="Futura"/>
                <a:ea typeface="Futura"/>
                <a:cs typeface="Futura"/>
                <a:sym typeface="Futura"/>
              </a:defRPr>
            </a:pPr>
            <a:r>
              <a:t>Föräldraengagemang - i &amp; runt laget</a:t>
            </a:r>
          </a:p>
          <a:p>
            <a:pPr marL="159967" indent="-159967" algn="l" defTabSz="258760">
              <a:spcBef>
                <a:spcPts val="1800"/>
              </a:spcBef>
              <a:buSzPct val="145000"/>
              <a:buChar char="•"/>
              <a:defRPr sz="1300">
                <a:solidFill>
                  <a:srgbClr val="FFFFFF"/>
                </a:solidFill>
                <a:latin typeface="Futura"/>
                <a:ea typeface="Futura"/>
                <a:cs typeface="Futura"/>
                <a:sym typeface="Futura"/>
              </a:defRPr>
            </a:pPr>
            <a:r>
              <a:t>Förmåner</a:t>
            </a:r>
            <a:endParaRPr sz="2100">
              <a:latin typeface="Damascus Regular"/>
              <a:ea typeface="Damascus Regular"/>
              <a:cs typeface="Damascus Regular"/>
              <a:sym typeface="Damascus Regular"/>
            </a:endParaRPr>
          </a:p>
          <a:p>
            <a:pPr marL="159967" indent="-159967" algn="l" defTabSz="258760">
              <a:spcBef>
                <a:spcPts val="1800"/>
              </a:spcBef>
              <a:buSzPct val="145000"/>
              <a:buChar char="•"/>
              <a:defRPr sz="1300">
                <a:solidFill>
                  <a:srgbClr val="FFFFFF"/>
                </a:solidFill>
                <a:latin typeface="Futura"/>
                <a:ea typeface="Futura"/>
                <a:cs typeface="Futura"/>
                <a:sym typeface="Futura"/>
              </a:defRPr>
            </a:pPr>
            <a:r>
              <a:t>Hållbart Idrottande</a:t>
            </a:r>
            <a:endParaRPr sz="2100">
              <a:latin typeface="Damascus Regular"/>
              <a:ea typeface="Damascus Regular"/>
              <a:cs typeface="Damascus Regular"/>
              <a:sym typeface="Damascus Regular"/>
            </a:endParaRPr>
          </a:p>
          <a:p>
            <a:pPr marL="159967" indent="-159967" algn="l" defTabSz="258760">
              <a:spcBef>
                <a:spcPts val="1800"/>
              </a:spcBef>
              <a:buSzPct val="145000"/>
              <a:buChar char="•"/>
              <a:defRPr sz="1300">
                <a:solidFill>
                  <a:srgbClr val="FFFFFF"/>
                </a:solidFill>
                <a:latin typeface="Futura"/>
                <a:ea typeface="Futura"/>
                <a:cs typeface="Futura"/>
                <a:sym typeface="Futura"/>
              </a:defRPr>
            </a:pPr>
            <a:r>
              <a:t>15 juni - Reservera datumet!!!</a:t>
            </a:r>
          </a:p>
          <a:p>
            <a:pPr marL="159967" indent="-159967" algn="l" defTabSz="258760">
              <a:spcBef>
                <a:spcPts val="1800"/>
              </a:spcBef>
              <a:buSzPct val="145000"/>
              <a:buChar char="•"/>
              <a:defRPr sz="1300">
                <a:solidFill>
                  <a:srgbClr val="FFFFFF"/>
                </a:solidFill>
                <a:latin typeface="Futura"/>
                <a:ea typeface="Futura"/>
                <a:cs typeface="Futura"/>
                <a:sym typeface="Futura"/>
              </a:defRPr>
            </a:pPr>
            <a:r>
              <a:t>Sommaravslutning 18 Juni</a:t>
            </a:r>
          </a:p>
        </p:txBody>
      </p:sp>
      <p:sp>
        <p:nvSpPr>
          <p:cNvPr id="127" name="Tills vidare så tränar vi måndag, onsdag samt fredag…"/>
          <p:cNvSpPr/>
          <p:nvPr/>
        </p:nvSpPr>
        <p:spPr>
          <a:xfrm>
            <a:off x="4442393" y="1347640"/>
            <a:ext cx="4280148" cy="3315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algn="l" defTabSz="308049">
              <a:spcBef>
                <a:spcPts val="2200"/>
              </a:spcBef>
              <a:defRPr sz="1600">
                <a:solidFill>
                  <a:srgbClr val="FFFFFF"/>
                </a:solidFill>
                <a:latin typeface="Futura"/>
                <a:ea typeface="Futura"/>
                <a:cs typeface="Futura"/>
                <a:sym typeface="Futura"/>
              </a:defRPr>
            </a:pPr>
            <a:endParaRPr/>
          </a:p>
          <a:p>
            <a:pPr marL="190438" indent="-190438" algn="l" defTabSz="308049">
              <a:spcBef>
                <a:spcPts val="2200"/>
              </a:spcBef>
              <a:buSzPct val="145000"/>
              <a:buChar char="•"/>
              <a:defRPr sz="1600">
                <a:solidFill>
                  <a:srgbClr val="FFFFFF"/>
                </a:solidFill>
                <a:latin typeface="Futura"/>
                <a:ea typeface="Futura"/>
                <a:cs typeface="Futura"/>
                <a:sym typeface="Futura"/>
              </a:defRPr>
            </a:pPr>
            <a:r>
              <a:t>Träningar och cuper Hösten 2019</a:t>
            </a:r>
          </a:p>
          <a:p>
            <a:pPr marL="190438" indent="-190438" algn="l" defTabSz="308049">
              <a:spcBef>
                <a:spcPts val="2200"/>
              </a:spcBef>
              <a:buSzPct val="145000"/>
              <a:buChar char="•"/>
              <a:defRPr sz="1600">
                <a:solidFill>
                  <a:srgbClr val="FFFFFF"/>
                </a:solidFill>
                <a:latin typeface="Futura"/>
                <a:ea typeface="Futura"/>
                <a:cs typeface="Futura"/>
                <a:sym typeface="Futura"/>
              </a:defRPr>
            </a:pPr>
            <a:r>
              <a:t>Utrustning - vad behöver man egentligen?</a:t>
            </a:r>
          </a:p>
          <a:p>
            <a:pPr marL="190438" indent="-190438" algn="l" defTabSz="308049">
              <a:spcBef>
                <a:spcPts val="2200"/>
              </a:spcBef>
              <a:buSzPct val="145000"/>
              <a:buChar char="•"/>
              <a:defRPr sz="1600">
                <a:solidFill>
                  <a:srgbClr val="FFFFFF"/>
                </a:solidFill>
                <a:latin typeface="Futura"/>
                <a:ea typeface="Futura"/>
                <a:cs typeface="Futura"/>
                <a:sym typeface="Futura"/>
              </a:defRPr>
            </a:pPr>
            <a:r>
              <a:t>Lagsidan ”Laget” / Kontaktvägar</a:t>
            </a:r>
          </a:p>
          <a:p>
            <a:pPr marL="190438" indent="-190438" algn="l" defTabSz="308049">
              <a:spcBef>
                <a:spcPts val="2200"/>
              </a:spcBef>
              <a:buSzPct val="145000"/>
              <a:buChar char="•"/>
              <a:defRPr sz="1600">
                <a:solidFill>
                  <a:srgbClr val="FFFFFF"/>
                </a:solidFill>
                <a:latin typeface="Futura"/>
                <a:ea typeface="Futura"/>
                <a:cs typeface="Futura"/>
                <a:sym typeface="Futura"/>
              </a:defRPr>
            </a:pPr>
            <a:r>
              <a:t>Övriga frågor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6">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26">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26">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26">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126">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126">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126">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126">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2" nodeType="clickEffect">
                                  <p:stCondLst>
                                    <p:cond delay="0"/>
                                  </p:stCondLst>
                                  <p:iterate>
                                    <p:tmAbs val="0"/>
                                  </p:iterate>
                                  <p:childTnLst>
                                    <p:set>
                                      <p:cBhvr>
                                        <p:cTn id="33" fill="hold"/>
                                        <p:tgtEl>
                                          <p:spTgt spid="127">
                                            <p:bg/>
                                          </p:spTgt>
                                        </p:tgtEl>
                                        <p:attrNameLst>
                                          <p:attrName>style.visibility</p:attrName>
                                        </p:attrNameLst>
                                      </p:cBhvr>
                                      <p:to>
                                        <p:strVal val="visible"/>
                                      </p:to>
                                    </p:set>
                                  </p:childTnLst>
                                </p:cTn>
                              </p:par>
                              <p:par>
                                <p:cTn id="34" presetID="1" presetClass="entr" presetSubtype="0" fill="hold" grpId="2" nodeType="withEffect">
                                  <p:stCondLst>
                                    <p:cond delay="0"/>
                                  </p:stCondLst>
                                  <p:iterate>
                                    <p:tmAbs val="0"/>
                                  </p:iterate>
                                  <p:childTnLst>
                                    <p:set>
                                      <p:cBhvr>
                                        <p:cTn id="35" fill="hold"/>
                                        <p:tgtEl>
                                          <p:spTgt spid="127">
                                            <p:txEl>
                                              <p:pRg st="0" end="0"/>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2" nodeType="afterEffect">
                                  <p:stCondLst>
                                    <p:cond delay="0"/>
                                  </p:stCondLst>
                                  <p:iterate>
                                    <p:tmAbs val="0"/>
                                  </p:iterate>
                                  <p:childTnLst>
                                    <p:set>
                                      <p:cBhvr>
                                        <p:cTn id="38" fill="hold"/>
                                        <p:tgtEl>
                                          <p:spTgt spid="127">
                                            <p:txEl>
                                              <p:pRg st="1" end="1"/>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2" nodeType="afterEffect">
                                  <p:stCondLst>
                                    <p:cond delay="0"/>
                                  </p:stCondLst>
                                  <p:iterate>
                                    <p:tmAbs val="0"/>
                                  </p:iterate>
                                  <p:childTnLst>
                                    <p:set>
                                      <p:cBhvr>
                                        <p:cTn id="41" fill="hold"/>
                                        <p:tgtEl>
                                          <p:spTgt spid="127">
                                            <p:txEl>
                                              <p:pRg st="2" end="2"/>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2" nodeType="afterEffect">
                                  <p:stCondLst>
                                    <p:cond delay="0"/>
                                  </p:stCondLst>
                                  <p:iterate>
                                    <p:tmAbs val="0"/>
                                  </p:iterate>
                                  <p:childTnLst>
                                    <p:set>
                                      <p:cBhvr>
                                        <p:cTn id="44" fill="hold"/>
                                        <p:tgtEl>
                                          <p:spTgt spid="127">
                                            <p:txEl>
                                              <p:pRg st="3" end="3"/>
                                            </p:txEl>
                                          </p:spTgt>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2" nodeType="afterEffect">
                                  <p:stCondLst>
                                    <p:cond delay="0"/>
                                  </p:stCondLst>
                                  <p:iterate>
                                    <p:tmAbs val="0"/>
                                  </p:iterate>
                                  <p:childTnLst>
                                    <p:set>
                                      <p:cBhvr>
                                        <p:cTn id="47" fill="hold"/>
                                        <p:tgtEl>
                                          <p:spTgt spid="1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build="p" bldLvl="5" animBg="1" advAuto="0"/>
      <p:bldP spid="127" grpId="2"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13" name="Group"/>
          <p:cNvGrpSpPr/>
          <p:nvPr/>
        </p:nvGrpSpPr>
        <p:grpSpPr>
          <a:xfrm>
            <a:off x="366221" y="1403607"/>
            <a:ext cx="3796605" cy="3168750"/>
            <a:chOff x="0" y="0"/>
            <a:chExt cx="3796604" cy="3168749"/>
          </a:xfrm>
        </p:grpSpPr>
        <p:pic>
          <p:nvPicPr>
            <p:cNvPr id="211" name="IMG_0174.png" descr="IMG_0174.png"/>
            <p:cNvPicPr>
              <a:picLocks noChangeAspect="1"/>
            </p:cNvPicPr>
            <p:nvPr/>
          </p:nvPicPr>
          <p:blipFill>
            <a:blip r:embed="rId2">
              <a:extLst/>
            </a:blip>
            <a:stretch>
              <a:fillRect/>
            </a:stretch>
          </p:blipFill>
          <p:spPr>
            <a:xfrm>
              <a:off x="5921" y="-1"/>
              <a:ext cx="3784843" cy="2489625"/>
            </a:xfrm>
            <a:prstGeom prst="rect">
              <a:avLst/>
            </a:prstGeom>
            <a:ln w="12700" cap="flat">
              <a:noFill/>
              <a:miter lim="400000"/>
            </a:ln>
            <a:effectLst/>
          </p:spPr>
        </p:pic>
        <p:pic>
          <p:nvPicPr>
            <p:cNvPr id="212" name="IMG_0175.png" descr="IMG_0175.png"/>
            <p:cNvPicPr>
              <a:picLocks noChangeAspect="1"/>
            </p:cNvPicPr>
            <p:nvPr/>
          </p:nvPicPr>
          <p:blipFill>
            <a:blip r:embed="rId3">
              <a:extLst/>
            </a:blip>
            <a:stretch>
              <a:fillRect/>
            </a:stretch>
          </p:blipFill>
          <p:spPr>
            <a:xfrm>
              <a:off x="-1" y="1917934"/>
              <a:ext cx="3796605" cy="1250815"/>
            </a:xfrm>
            <a:prstGeom prst="rect">
              <a:avLst/>
            </a:prstGeom>
            <a:ln w="12700" cap="flat">
              <a:noFill/>
              <a:miter lim="400000"/>
            </a:ln>
            <a:effectLst/>
          </p:spPr>
        </p:pic>
      </p:grpSp>
      <p:sp>
        <p:nvSpPr>
          <p:cNvPr id="214" name="På https://www.stadiumteamsales.se/ikk/fotboll finns vår profil. Beställning görs hos Linus på kansliet.…"/>
          <p:cNvSpPr/>
          <p:nvPr/>
        </p:nvSpPr>
        <p:spPr>
          <a:xfrm>
            <a:off x="4350882" y="1413867"/>
            <a:ext cx="4316820" cy="31687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marL="190436" indent="-190436" algn="l" defTabSz="308049">
              <a:spcBef>
                <a:spcPts val="2200"/>
              </a:spcBef>
              <a:buSzPct val="145000"/>
              <a:buChar char="•"/>
              <a:defRPr sz="2000" u="sng">
                <a:solidFill>
                  <a:srgbClr val="0000FF"/>
                </a:solidFill>
                <a:uFill>
                  <a:solidFill>
                    <a:srgbClr val="0000FF"/>
                  </a:solidFill>
                </a:uFill>
                <a:latin typeface="Futura"/>
                <a:ea typeface="Futura"/>
                <a:cs typeface="Futura"/>
                <a:sym typeface="Futura"/>
              </a:defRPr>
            </a:pPr>
            <a:r>
              <a:rPr>
                <a:hlinkClick r:id="rId4"/>
              </a:rPr>
              <a:t>https://www.stadiumteamsales.se/ikk/fotboll</a:t>
            </a:r>
            <a:r>
              <a:rPr u="none">
                <a:solidFill>
                  <a:srgbClr val="FFFFFF"/>
                </a:solidFill>
                <a:uFillTx/>
              </a:rPr>
              <a:t>  Här finns vår profil.</a:t>
            </a:r>
            <a:endParaRPr b="1">
              <a:solidFill>
                <a:srgbClr val="FFFFFF"/>
              </a:solidFill>
              <a:latin typeface="+mj-lt"/>
              <a:ea typeface="+mj-ea"/>
              <a:cs typeface="+mj-cs"/>
              <a:sym typeface="Helvetica Neue"/>
            </a:endParaRPr>
          </a:p>
          <a:p>
            <a:pPr marL="190436" indent="-190436" algn="l" defTabSz="308049">
              <a:spcBef>
                <a:spcPts val="2200"/>
              </a:spcBef>
              <a:buSzPct val="145000"/>
              <a:buChar char="•"/>
              <a:defRPr sz="2000">
                <a:solidFill>
                  <a:srgbClr val="FFFFFF"/>
                </a:solidFill>
                <a:latin typeface="Futura"/>
                <a:ea typeface="Futura"/>
                <a:cs typeface="Futura"/>
                <a:sym typeface="Futura"/>
              </a:defRPr>
            </a:pPr>
            <a:r>
              <a:t>Alla tjejer måste ha shorts, strumpor och benskydd för matchspel (valfria). Klubben står för matchtröja (lån). </a:t>
            </a:r>
          </a:p>
        </p:txBody>
      </p:sp>
      <p:sp>
        <p:nvSpPr>
          <p:cNvPr id="215" name="Circle"/>
          <p:cNvSpPr/>
          <p:nvPr/>
        </p:nvSpPr>
        <p:spPr>
          <a:xfrm>
            <a:off x="374698" y="2066900"/>
            <a:ext cx="1004593" cy="1004595"/>
          </a:xfrm>
          <a:prstGeom prst="ellipse">
            <a:avLst/>
          </a:prstGeom>
          <a:ln w="12700">
            <a:solidFill>
              <a:srgbClr val="000000"/>
            </a:solidFill>
            <a:miter lim="400000"/>
          </a:ln>
        </p:spPr>
        <p:txBody>
          <a:bodyPr lIns="50800" tIns="50800" rIns="50800" bIns="50800" anchor="ctr"/>
          <a:lstStyle/>
          <a:p>
            <a:pPr>
              <a:defRPr sz="1100">
                <a:solidFill>
                  <a:srgbClr val="FFFFFF"/>
                </a:solidFill>
                <a:latin typeface="Helvetica Neue Medium"/>
                <a:ea typeface="Helvetica Neue Medium"/>
                <a:cs typeface="Helvetica Neue Medium"/>
                <a:sym typeface="Helvetica Neue Medium"/>
              </a:defRPr>
            </a:pPr>
            <a:endParaRPr/>
          </a:p>
        </p:txBody>
      </p:sp>
      <p:sp>
        <p:nvSpPr>
          <p:cNvPr id="216" name="Circle"/>
          <p:cNvSpPr/>
          <p:nvPr/>
        </p:nvSpPr>
        <p:spPr>
          <a:xfrm>
            <a:off x="1324866" y="2066900"/>
            <a:ext cx="1004595" cy="1004595"/>
          </a:xfrm>
          <a:prstGeom prst="ellipse">
            <a:avLst/>
          </a:prstGeom>
          <a:ln w="12700">
            <a:solidFill>
              <a:srgbClr val="000000"/>
            </a:solidFill>
            <a:miter lim="400000"/>
          </a:ln>
        </p:spPr>
        <p:txBody>
          <a:bodyPr lIns="50800" tIns="50800" rIns="50800" bIns="50800" anchor="ctr"/>
          <a:lstStyle/>
          <a:p>
            <a:pPr>
              <a:defRPr sz="1100">
                <a:solidFill>
                  <a:srgbClr val="FFFFFF"/>
                </a:solidFill>
                <a:latin typeface="Helvetica Neue Medium"/>
                <a:ea typeface="Helvetica Neue Medium"/>
                <a:cs typeface="Helvetica Neue Medium"/>
                <a:sym typeface="Helvetica Neue Medium"/>
              </a:defRPr>
            </a:pPr>
            <a:endParaRPr/>
          </a:p>
        </p:txBody>
      </p:sp>
      <p:sp>
        <p:nvSpPr>
          <p:cNvPr id="217" name="Circle"/>
          <p:cNvSpPr/>
          <p:nvPr/>
        </p:nvSpPr>
        <p:spPr>
          <a:xfrm>
            <a:off x="1257299" y="3318826"/>
            <a:ext cx="1004595" cy="1004595"/>
          </a:xfrm>
          <a:prstGeom prst="ellipse">
            <a:avLst/>
          </a:prstGeom>
          <a:ln w="12700">
            <a:solidFill>
              <a:srgbClr val="000000"/>
            </a:solidFill>
            <a:miter lim="400000"/>
          </a:ln>
        </p:spPr>
        <p:txBody>
          <a:bodyPr lIns="50800" tIns="50800" rIns="50800" bIns="50800" anchor="ctr"/>
          <a:lstStyle/>
          <a:p>
            <a:pPr>
              <a:defRPr sz="1100">
                <a:solidFill>
                  <a:srgbClr val="FFFFFF"/>
                </a:solidFill>
                <a:latin typeface="Helvetica Neue Medium"/>
                <a:ea typeface="Helvetica Neue Medium"/>
                <a:cs typeface="Helvetica Neue Medium"/>
                <a:sym typeface="Helvetica Neue Medium"/>
              </a:defRPr>
            </a:pPr>
            <a:endParaRPr/>
          </a:p>
        </p:txBody>
      </p:sp>
      <p:sp>
        <p:nvSpPr>
          <p:cNvPr id="218" name="Circle"/>
          <p:cNvSpPr/>
          <p:nvPr/>
        </p:nvSpPr>
        <p:spPr>
          <a:xfrm>
            <a:off x="2208793" y="3318826"/>
            <a:ext cx="1004595" cy="1004595"/>
          </a:xfrm>
          <a:prstGeom prst="ellipse">
            <a:avLst/>
          </a:prstGeom>
          <a:ln w="12700">
            <a:solidFill>
              <a:srgbClr val="000000"/>
            </a:solidFill>
            <a:miter lim="400000"/>
          </a:ln>
        </p:spPr>
        <p:txBody>
          <a:bodyPr lIns="50800" tIns="50800" rIns="50800" bIns="50800" anchor="ctr"/>
          <a:lstStyle/>
          <a:p>
            <a:pPr>
              <a:defRPr sz="1100">
                <a:solidFill>
                  <a:srgbClr val="FFFFFF"/>
                </a:solidFill>
                <a:latin typeface="Helvetica Neue Medium"/>
                <a:ea typeface="Helvetica Neue Medium"/>
                <a:cs typeface="Helvetica Neue Medium"/>
                <a:sym typeface="Helvetica Neue Medium"/>
              </a:defRPr>
            </a:pPr>
            <a:endParaRPr/>
          </a:p>
        </p:txBody>
      </p:sp>
      <p:sp>
        <p:nvSpPr>
          <p:cNvPr id="219" name="Circle"/>
          <p:cNvSpPr/>
          <p:nvPr/>
        </p:nvSpPr>
        <p:spPr>
          <a:xfrm>
            <a:off x="374698" y="3318826"/>
            <a:ext cx="1004593" cy="1004595"/>
          </a:xfrm>
          <a:prstGeom prst="ellipse">
            <a:avLst/>
          </a:prstGeom>
          <a:ln w="12700">
            <a:solidFill>
              <a:srgbClr val="000000"/>
            </a:solidFill>
            <a:miter lim="400000"/>
          </a:ln>
        </p:spPr>
        <p:txBody>
          <a:bodyPr lIns="50800" tIns="50800" rIns="50800" bIns="50800" anchor="ctr"/>
          <a:lstStyle/>
          <a:p>
            <a:pPr>
              <a:defRPr sz="1100">
                <a:solidFill>
                  <a:srgbClr val="FFFFFF"/>
                </a:solidFill>
                <a:latin typeface="Helvetica Neue Medium"/>
                <a:ea typeface="Helvetica Neue Medium"/>
                <a:cs typeface="Helvetica Neue Medium"/>
                <a:sym typeface="Helvetica Neue Medium"/>
              </a:defRPr>
            </a:pPr>
            <a:endParaRPr/>
          </a:p>
        </p:txBody>
      </p:sp>
      <p:sp>
        <p:nvSpPr>
          <p:cNvPr id="220" name="Agenda"/>
          <p:cNvSpPr/>
          <p:nvPr/>
        </p:nvSpPr>
        <p:spPr>
          <a:xfrm>
            <a:off x="347655" y="193820"/>
            <a:ext cx="5853411" cy="98541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defTabSz="578358">
              <a:defRPr sz="5400">
                <a:solidFill>
                  <a:srgbClr val="FFFFFF"/>
                </a:solidFill>
                <a:latin typeface="Futura"/>
                <a:ea typeface="Futura"/>
                <a:cs typeface="Futura"/>
                <a:sym typeface="Futura"/>
              </a:defRPr>
            </a:lvl1pPr>
          </a:lstStyle>
          <a:p>
            <a:r>
              <a:t>Utrustning</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21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2" nodeType="afterEffect">
                                  <p:stCondLst>
                                    <p:cond delay="0"/>
                                  </p:stCondLst>
                                  <p:iterate>
                                    <p:tmAbs val="0"/>
                                  </p:iterate>
                                  <p:childTnLst>
                                    <p:set>
                                      <p:cBhvr>
                                        <p:cTn id="14" fill="hold"/>
                                        <p:tgtEl>
                                          <p:spTgt spid="21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3" nodeType="afterEffect">
                                  <p:stCondLst>
                                    <p:cond delay="0"/>
                                  </p:stCondLst>
                                  <p:iterate>
                                    <p:tmAbs val="0"/>
                                  </p:iterate>
                                  <p:childTnLst>
                                    <p:set>
                                      <p:cBhvr>
                                        <p:cTn id="17" fill="hold"/>
                                        <p:tgtEl>
                                          <p:spTgt spid="218"/>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4" nodeType="afterEffect">
                                  <p:stCondLst>
                                    <p:cond delay="0"/>
                                  </p:stCondLst>
                                  <p:iterate>
                                    <p:tmAbs val="0"/>
                                  </p:iterate>
                                  <p:childTnLst>
                                    <p:set>
                                      <p:cBhvr>
                                        <p:cTn id="20" fill="hold"/>
                                        <p:tgtEl>
                                          <p:spTgt spid="21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5" nodeType="afterEffect">
                                  <p:stCondLst>
                                    <p:cond delay="0"/>
                                  </p:stCondLst>
                                  <p:iterate>
                                    <p:tmAbs val="0"/>
                                  </p:iterate>
                                  <p:childTnLst>
                                    <p:set>
                                      <p:cBhvr>
                                        <p:cTn id="23" fill="hold"/>
                                        <p:tgtEl>
                                          <p:spTgt spid="216"/>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6" nodeType="afterEffect">
                                  <p:stCondLst>
                                    <p:cond delay="0"/>
                                  </p:stCondLst>
                                  <p:iterate>
                                    <p:tmAbs val="0"/>
                                  </p:iterate>
                                  <p:childTnLst>
                                    <p:set>
                                      <p:cBhvr>
                                        <p:cTn id="26" fill="hold"/>
                                        <p:tgtEl>
                                          <p:spTgt spid="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1" build="p" bldLvl="5" animBg="1" advAuto="0"/>
      <p:bldP spid="215" grpId="4" animBg="1" advAuto="0"/>
      <p:bldP spid="216" grpId="5" animBg="1" advAuto="0"/>
      <p:bldP spid="217" grpId="2" animBg="1" advAuto="0"/>
      <p:bldP spid="218" grpId="3" animBg="1" advAuto="0"/>
      <p:bldP spid="219" grpId="6"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2" name="Kontaktvägar"/>
          <p:cNvSpPr/>
          <p:nvPr/>
        </p:nvSpPr>
        <p:spPr>
          <a:xfrm>
            <a:off x="4252336" y="2489100"/>
            <a:ext cx="639324" cy="165296"/>
          </a:xfrm>
          <a:prstGeom prst="rect">
            <a:avLst/>
          </a:prstGeom>
          <a:ln w="12700">
            <a:miter lim="400000"/>
          </a:ln>
          <a:extLst>
            <a:ext uri="{C572A759-6A51-4108-AA02-DFA0A04FC94B}">
              <ma14:wrappingTextBoxFlag xmlns:ma14="http://schemas.microsoft.com/office/mac/drawingml/2011/main" xmlns="" val="1"/>
            </a:ext>
          </a:extLst>
        </p:spPr>
        <p:txBody>
          <a:bodyPr wrap="none" lIns="26787" tIns="26787" rIns="26787" bIns="26787" anchor="ctr">
            <a:spAutoFit/>
          </a:bodyPr>
          <a:lstStyle>
            <a:lvl1pPr>
              <a:defRPr sz="700" b="1">
                <a:solidFill>
                  <a:srgbClr val="FFFFFF"/>
                </a:solidFill>
              </a:defRPr>
            </a:lvl1pPr>
          </a:lstStyle>
          <a:p>
            <a:r>
              <a:t>Kontaktvägar</a:t>
            </a:r>
          </a:p>
        </p:txBody>
      </p:sp>
      <p:pic>
        <p:nvPicPr>
          <p:cNvPr id="223" name="photo-1485770958101-9dd7e4ea6d93.jpeg" descr="photo-1485770958101-9dd7e4ea6d93.jpeg"/>
          <p:cNvPicPr>
            <a:picLocks noChangeAspect="1"/>
          </p:cNvPicPr>
          <p:nvPr/>
        </p:nvPicPr>
        <p:blipFill>
          <a:blip r:embed="rId2">
            <a:extLst/>
          </a:blip>
          <a:stretch>
            <a:fillRect/>
          </a:stretch>
        </p:blipFill>
        <p:spPr>
          <a:xfrm>
            <a:off x="0" y="-572071"/>
            <a:ext cx="9144000" cy="6287645"/>
          </a:xfrm>
          <a:prstGeom prst="rect">
            <a:avLst/>
          </a:prstGeom>
          <a:ln w="12700">
            <a:miter lim="400000"/>
          </a:ln>
        </p:spPr>
      </p:pic>
      <p:sp>
        <p:nvSpPr>
          <p:cNvPr id="224" name="Agenda"/>
          <p:cNvSpPr/>
          <p:nvPr/>
        </p:nvSpPr>
        <p:spPr>
          <a:xfrm>
            <a:off x="347655" y="193820"/>
            <a:ext cx="5853411" cy="98541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defTabSz="578358">
              <a:defRPr sz="5400">
                <a:solidFill>
                  <a:srgbClr val="FFFFFF"/>
                </a:solidFill>
                <a:latin typeface="Futura"/>
                <a:ea typeface="Futura"/>
                <a:cs typeface="Futura"/>
                <a:sym typeface="Futura"/>
              </a:defRPr>
            </a:lvl1pPr>
          </a:lstStyle>
          <a:p>
            <a:r>
              <a:t>Kontaktvägar</a:t>
            </a:r>
          </a:p>
        </p:txBody>
      </p:sp>
      <p:sp>
        <p:nvSpPr>
          <p:cNvPr id="225" name="Träningsläger i Spanien eller dylikt 2020 som sista grej…"/>
          <p:cNvSpPr/>
          <p:nvPr/>
        </p:nvSpPr>
        <p:spPr>
          <a:xfrm>
            <a:off x="1623728" y="1495876"/>
            <a:ext cx="7403815" cy="331515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marL="156159" indent="-156159" algn="l" defTabSz="252598">
              <a:spcBef>
                <a:spcPts val="1800"/>
              </a:spcBef>
              <a:buSzPct val="145000"/>
              <a:buChar char="•"/>
              <a:defRPr sz="1900">
                <a:solidFill>
                  <a:srgbClr val="FFFFFF"/>
                </a:solidFill>
                <a:latin typeface="Futura"/>
                <a:ea typeface="Futura"/>
                <a:cs typeface="Futura"/>
                <a:sym typeface="Futura"/>
              </a:defRPr>
            </a:pPr>
            <a:r>
              <a:t>Vi använder </a:t>
            </a:r>
            <a:r>
              <a:rPr u="sng"/>
              <a:t>laget.se</a:t>
            </a:r>
            <a:r>
              <a:t> som absolut viktigaste kanalen. Träningar, Cuper, övriga Aktiviteter. Närvaro, Medlemmar etc.</a:t>
            </a:r>
          </a:p>
          <a:p>
            <a:pPr marL="156159" indent="-156159" algn="l" defTabSz="252598">
              <a:spcBef>
                <a:spcPts val="1800"/>
              </a:spcBef>
              <a:buSzPct val="145000"/>
              <a:buChar char="•"/>
              <a:defRPr sz="1900">
                <a:solidFill>
                  <a:srgbClr val="FFFFFF"/>
                </a:solidFill>
                <a:latin typeface="Futura"/>
                <a:ea typeface="Futura"/>
                <a:cs typeface="Futura"/>
                <a:sym typeface="Futura"/>
              </a:defRPr>
            </a:pPr>
            <a:r>
              <a:t>https://www.laget.se/IKKF1213</a:t>
            </a:r>
            <a:endParaRPr>
              <a:latin typeface="Damascus Regular"/>
              <a:ea typeface="Damascus Regular"/>
              <a:cs typeface="Damascus Regular"/>
              <a:sym typeface="Damascus Regular"/>
            </a:endParaRPr>
          </a:p>
          <a:p>
            <a:pPr marL="156159" indent="-156159" algn="l" defTabSz="252598">
              <a:spcBef>
                <a:spcPts val="1800"/>
              </a:spcBef>
              <a:buSzPct val="145000"/>
              <a:buChar char="•"/>
              <a:defRPr sz="1900">
                <a:solidFill>
                  <a:srgbClr val="FFFFFF"/>
                </a:solidFill>
                <a:latin typeface="Futura"/>
                <a:ea typeface="Futura"/>
                <a:cs typeface="Futura"/>
                <a:sym typeface="Futura"/>
              </a:defRPr>
            </a:pPr>
            <a:r>
              <a:t>Eventuellt Facebookgrupp?</a:t>
            </a:r>
          </a:p>
          <a:p>
            <a:pPr marL="156159" indent="-156159" algn="l" defTabSz="252598">
              <a:spcBef>
                <a:spcPts val="1800"/>
              </a:spcBef>
              <a:buSzPct val="145000"/>
              <a:buChar char="•"/>
              <a:defRPr sz="1900">
                <a:solidFill>
                  <a:srgbClr val="FFFFFF"/>
                </a:solidFill>
                <a:latin typeface="Futura"/>
                <a:ea typeface="Futura"/>
                <a:cs typeface="Futura"/>
                <a:sym typeface="Futura"/>
              </a:defRPr>
            </a:pPr>
            <a:r>
              <a:t>WhatsApp?</a:t>
            </a:r>
          </a:p>
          <a:p>
            <a:pPr marL="156159" indent="-156159" algn="l" defTabSz="252598">
              <a:spcBef>
                <a:spcPts val="1800"/>
              </a:spcBef>
              <a:buSzPct val="145000"/>
              <a:buChar char="•"/>
              <a:defRPr sz="1900">
                <a:solidFill>
                  <a:srgbClr val="FFFFFF"/>
                </a:solidFill>
                <a:latin typeface="Futura"/>
                <a:ea typeface="Futura"/>
                <a:cs typeface="Futura"/>
                <a:sym typeface="Futura"/>
              </a:defRPr>
            </a:pPr>
            <a:r>
              <a:t>Ringa / Messa tränare</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2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225">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2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2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2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27" name="Picture 2" descr="Picture 2"/>
          <p:cNvPicPr>
            <a:picLocks noChangeAspect="1"/>
          </p:cNvPicPr>
          <p:nvPr/>
        </p:nvPicPr>
        <p:blipFill>
          <a:blip r:embed="rId2">
            <a:extLst/>
          </a:blip>
          <a:stretch>
            <a:fillRect/>
          </a:stretch>
        </p:blipFill>
        <p:spPr>
          <a:xfrm>
            <a:off x="3113" y="-474454"/>
            <a:ext cx="9147476" cy="6098879"/>
          </a:xfrm>
          <a:prstGeom prst="rect">
            <a:avLst/>
          </a:prstGeom>
          <a:ln w="12700">
            <a:miter lim="400000"/>
          </a:ln>
        </p:spPr>
      </p:pic>
      <p:sp>
        <p:nvSpPr>
          <p:cNvPr id="228" name="Rectangle"/>
          <p:cNvSpPr/>
          <p:nvPr/>
        </p:nvSpPr>
        <p:spPr>
          <a:xfrm>
            <a:off x="-69014" y="-402408"/>
            <a:ext cx="9385543" cy="5948316"/>
          </a:xfrm>
          <a:prstGeom prst="rect">
            <a:avLst/>
          </a:prstGeom>
          <a:solidFill>
            <a:srgbClr val="000000">
              <a:alpha val="33000"/>
            </a:srgbClr>
          </a:solidFill>
          <a:ln w="12700">
            <a:miter lim="400000"/>
          </a:ln>
        </p:spPr>
        <p:txBody>
          <a:bodyPr lIns="50800" tIns="50800" rIns="50800" bIns="50800" anchor="ctr"/>
          <a:lstStyle/>
          <a:p>
            <a:pPr>
              <a:defRPr sz="1100">
                <a:solidFill>
                  <a:srgbClr val="FFFFFF"/>
                </a:solidFill>
                <a:latin typeface="Helvetica Neue Medium"/>
                <a:ea typeface="Helvetica Neue Medium"/>
                <a:cs typeface="Helvetica Neue Medium"/>
                <a:sym typeface="Helvetica Neue Medium"/>
              </a:defRPr>
            </a:pPr>
            <a:endParaRPr/>
          </a:p>
        </p:txBody>
      </p:sp>
      <p:sp>
        <p:nvSpPr>
          <p:cNvPr id="229" name="Övrigt/Frågor"/>
          <p:cNvSpPr/>
          <p:nvPr/>
        </p:nvSpPr>
        <p:spPr>
          <a:xfrm>
            <a:off x="1645292" y="2073961"/>
            <a:ext cx="5853414" cy="99557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578358">
              <a:defRPr sz="5400">
                <a:solidFill>
                  <a:srgbClr val="FFFFFF"/>
                </a:solidFill>
                <a:latin typeface="Futura"/>
                <a:ea typeface="Futura"/>
                <a:cs typeface="Futura"/>
                <a:sym typeface="Futura"/>
              </a:defRPr>
            </a:lvl1pPr>
          </a:lstStyle>
          <a:p>
            <a:r>
              <a:t>Övrigt/Frågor</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1" name="Föräldramöte"/>
          <p:cNvSpPr>
            <a:spLocks noGrp="1"/>
          </p:cNvSpPr>
          <p:nvPr>
            <p:ph type="title"/>
          </p:nvPr>
        </p:nvSpPr>
        <p:spPr>
          <a:xfrm>
            <a:off x="791368" y="12252"/>
            <a:ext cx="7358065" cy="750097"/>
          </a:xfrm>
          <a:prstGeom prst="rect">
            <a:avLst/>
          </a:prstGeom>
        </p:spPr>
        <p:txBody>
          <a:bodyPr/>
          <a:lstStyle>
            <a:lvl1pPr defTabSz="224875">
              <a:defRPr sz="3900">
                <a:solidFill>
                  <a:srgbClr val="FFFFFF"/>
                </a:solidFill>
                <a:latin typeface="Futura"/>
                <a:ea typeface="Futura"/>
                <a:cs typeface="Futura"/>
                <a:sym typeface="Futura"/>
              </a:defRPr>
            </a:lvl1pPr>
          </a:lstStyle>
          <a:p>
            <a:r>
              <a:t>TACK!</a:t>
            </a:r>
          </a:p>
        </p:txBody>
      </p:sp>
      <p:sp>
        <p:nvSpPr>
          <p:cNvPr id="232" name="Text Placeholder 2"/>
          <p:cNvSpPr>
            <a:spLocks noGrp="1"/>
          </p:cNvSpPr>
          <p:nvPr>
            <p:ph type="body" sz="quarter" idx="1"/>
          </p:nvPr>
        </p:nvSpPr>
        <p:spPr>
          <a:xfrm>
            <a:off x="892968" y="4299644"/>
            <a:ext cx="7358065" cy="596060"/>
          </a:xfrm>
          <a:prstGeom prst="rect">
            <a:avLst/>
          </a:prstGeom>
        </p:spPr>
        <p:txBody>
          <a:bodyPr/>
          <a:lstStyle/>
          <a:p>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hoto-1459865264687-595d652de67e.jpeg" descr="photo-1459865264687-595d652de67e.jpeg"/>
          <p:cNvPicPr>
            <a:picLocks noChangeAspect="1"/>
          </p:cNvPicPr>
          <p:nvPr/>
        </p:nvPicPr>
        <p:blipFill>
          <a:blip r:embed="rId2">
            <a:extLst/>
          </a:blip>
          <a:stretch>
            <a:fillRect/>
          </a:stretch>
        </p:blipFill>
        <p:spPr>
          <a:xfrm>
            <a:off x="0" y="-90453"/>
            <a:ext cx="9144000" cy="5411519"/>
          </a:xfrm>
          <a:prstGeom prst="rect">
            <a:avLst/>
          </a:prstGeom>
          <a:ln w="12700">
            <a:miter lim="400000"/>
          </a:ln>
        </p:spPr>
      </p:pic>
      <p:sp>
        <p:nvSpPr>
          <p:cNvPr id="124" name="Rectangle"/>
          <p:cNvSpPr/>
          <p:nvPr/>
        </p:nvSpPr>
        <p:spPr>
          <a:xfrm>
            <a:off x="0" y="-358852"/>
            <a:ext cx="9144000" cy="5948316"/>
          </a:xfrm>
          <a:prstGeom prst="rect">
            <a:avLst/>
          </a:prstGeom>
          <a:solidFill>
            <a:srgbClr val="000000">
              <a:alpha val="48000"/>
            </a:srgbClr>
          </a:solidFill>
          <a:ln w="12700">
            <a:miter lim="400000"/>
          </a:ln>
        </p:spPr>
        <p:txBody>
          <a:bodyPr lIns="50800" tIns="50800" rIns="50800" bIns="50800" anchor="ctr"/>
          <a:lstStyle/>
          <a:p>
            <a:pPr>
              <a:defRPr sz="1100">
                <a:solidFill>
                  <a:srgbClr val="FFFFFF"/>
                </a:solidFill>
                <a:latin typeface="Futura"/>
                <a:ea typeface="Futura"/>
                <a:cs typeface="Futura"/>
                <a:sym typeface="Futura"/>
              </a:defRPr>
            </a:pPr>
            <a:endParaRPr/>
          </a:p>
        </p:txBody>
      </p:sp>
      <p:sp>
        <p:nvSpPr>
          <p:cNvPr id="125" name="Agenda"/>
          <p:cNvSpPr>
            <a:spLocks noGrp="1"/>
          </p:cNvSpPr>
          <p:nvPr>
            <p:ph type="title"/>
          </p:nvPr>
        </p:nvSpPr>
        <p:spPr>
          <a:xfrm>
            <a:off x="296428" y="-90453"/>
            <a:ext cx="5853411" cy="742680"/>
          </a:xfrm>
          <a:prstGeom prst="rect">
            <a:avLst/>
          </a:prstGeom>
        </p:spPr>
        <p:txBody>
          <a:bodyPr/>
          <a:lstStyle>
            <a:lvl1pPr algn="l" defTabSz="416416">
              <a:defRPr sz="3800">
                <a:solidFill>
                  <a:srgbClr val="FFFFFF"/>
                </a:solidFill>
                <a:latin typeface="Futura"/>
                <a:ea typeface="Futura"/>
                <a:cs typeface="Futura"/>
                <a:sym typeface="Futura"/>
              </a:defRPr>
            </a:lvl1pPr>
          </a:lstStyle>
          <a:p>
            <a:r>
              <a:rPr lang="sv-SE" dirty="0"/>
              <a:t>Mötesnoteringar</a:t>
            </a:r>
            <a:endParaRPr dirty="0"/>
          </a:p>
        </p:txBody>
      </p:sp>
      <p:sp>
        <p:nvSpPr>
          <p:cNvPr id="126" name="Tills vidare så tränar vi måndag, onsdag samt fredag…"/>
          <p:cNvSpPr/>
          <p:nvPr/>
        </p:nvSpPr>
        <p:spPr>
          <a:xfrm>
            <a:off x="294781" y="1083132"/>
            <a:ext cx="3780725" cy="35048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marL="159967" indent="-159967" algn="l" defTabSz="258760">
              <a:spcBef>
                <a:spcPts val="1800"/>
              </a:spcBef>
              <a:buSzPct val="145000"/>
              <a:buChar char="•"/>
              <a:defRPr sz="1300">
                <a:solidFill>
                  <a:srgbClr val="FFFFFF"/>
                </a:solidFill>
                <a:latin typeface="Futura"/>
                <a:ea typeface="Futura"/>
                <a:cs typeface="Futura"/>
                <a:sym typeface="Futura"/>
              </a:defRPr>
            </a:pPr>
            <a:endParaRPr dirty="0"/>
          </a:p>
        </p:txBody>
      </p:sp>
      <p:sp>
        <p:nvSpPr>
          <p:cNvPr id="127" name="Tills vidare så tränar vi måndag, onsdag samt fredag…"/>
          <p:cNvSpPr/>
          <p:nvPr/>
        </p:nvSpPr>
        <p:spPr>
          <a:xfrm>
            <a:off x="4442393" y="1347640"/>
            <a:ext cx="4280148" cy="3315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algn="l" defTabSz="308049">
              <a:spcBef>
                <a:spcPts val="2200"/>
              </a:spcBef>
              <a:defRPr sz="1600">
                <a:solidFill>
                  <a:srgbClr val="FFFFFF"/>
                </a:solidFill>
                <a:latin typeface="Futura"/>
                <a:ea typeface="Futura"/>
                <a:cs typeface="Futura"/>
                <a:sym typeface="Futura"/>
              </a:defRPr>
            </a:pPr>
            <a:endParaRPr dirty="0"/>
          </a:p>
        </p:txBody>
      </p:sp>
      <p:sp>
        <p:nvSpPr>
          <p:cNvPr id="2" name="TextBox 1">
            <a:extLst>
              <a:ext uri="{FF2B5EF4-FFF2-40B4-BE49-F238E27FC236}">
                <a16:creationId xmlns:a16="http://schemas.microsoft.com/office/drawing/2014/main" id="{D151C3F2-2373-4A87-9DCF-715DB489A330}"/>
              </a:ext>
            </a:extLst>
          </p:cNvPr>
          <p:cNvSpPr txBox="1"/>
          <p:nvPr/>
        </p:nvSpPr>
        <p:spPr>
          <a:xfrm>
            <a:off x="294781" y="633019"/>
            <a:ext cx="8714308" cy="44884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366702" rtl="0" fontAlgn="auto" latinLnBrk="0" hangingPunct="0">
              <a:lnSpc>
                <a:spcPct val="100000"/>
              </a:lnSpc>
              <a:spcBef>
                <a:spcPts val="0"/>
              </a:spcBef>
              <a:spcAft>
                <a:spcPts val="0"/>
              </a:spcAft>
              <a:buClrTx/>
              <a:buSzTx/>
              <a:buFontTx/>
              <a:buNone/>
              <a:tabLst/>
            </a:pPr>
            <a:r>
              <a:rPr lang="sv-SE" dirty="0">
                <a:solidFill>
                  <a:schemeClr val="bg1"/>
                </a:solidFill>
              </a:rPr>
              <a:t>Ny tränare: Elnaz Nahani (Victorias mamma)</a:t>
            </a:r>
          </a:p>
          <a:p>
            <a:pPr marL="0" marR="0" indent="0" algn="l" defTabSz="366702" rtl="0" fontAlgn="auto" latinLnBrk="0" hangingPunct="0">
              <a:lnSpc>
                <a:spcPct val="100000"/>
              </a:lnSpc>
              <a:spcBef>
                <a:spcPts val="0"/>
              </a:spcBef>
              <a:spcAft>
                <a:spcPts val="0"/>
              </a:spcAft>
              <a:buClrTx/>
              <a:buSzTx/>
              <a:buFontTx/>
              <a:buNone/>
              <a:tabLst/>
            </a:pPr>
            <a:endParaRPr lang="sv-SE" dirty="0">
              <a:solidFill>
                <a:schemeClr val="bg1"/>
              </a:solidFill>
            </a:endParaRPr>
          </a:p>
          <a:p>
            <a:pPr marL="0" marR="0" indent="0" algn="l" defTabSz="366702" rtl="0" fontAlgn="auto" latinLnBrk="0" hangingPunct="0">
              <a:lnSpc>
                <a:spcPct val="100000"/>
              </a:lnSpc>
              <a:spcBef>
                <a:spcPts val="0"/>
              </a:spcBef>
              <a:spcAft>
                <a:spcPts val="0"/>
              </a:spcAft>
              <a:buClrTx/>
              <a:buSzTx/>
              <a:buFontTx/>
              <a:buNone/>
              <a:tabLst/>
            </a:pPr>
            <a:r>
              <a:rPr kumimoji="0" lang="sv-SE" sz="1500" b="0" i="0" u="none" strike="noStrike" cap="none" spc="0" normalizeH="0" baseline="0" dirty="0">
                <a:ln>
                  <a:noFill/>
                </a:ln>
                <a:solidFill>
                  <a:schemeClr val="bg1"/>
                </a:solidFill>
                <a:effectLst/>
                <a:uFillTx/>
                <a:sym typeface="Helvetica Neue"/>
              </a:rPr>
              <a:t>Föräl</a:t>
            </a:r>
            <a:r>
              <a:rPr lang="sv-SE" dirty="0">
                <a:solidFill>
                  <a:schemeClr val="bg1"/>
                </a:solidFill>
              </a:rPr>
              <a:t>dragrupp: Pappa Erneborn (Victorias pappa), Elsa &amp; Iris mamma och sedan möjligtvis två till som skall fundera lite </a:t>
            </a:r>
            <a:r>
              <a:rPr lang="sv-SE">
                <a:solidFill>
                  <a:schemeClr val="bg1"/>
                </a:solidFill>
              </a:rPr>
              <a:t>och återkomma</a:t>
            </a:r>
            <a:endParaRPr lang="sv-SE" dirty="0">
              <a:solidFill>
                <a:schemeClr val="bg1"/>
              </a:solidFill>
            </a:endParaRPr>
          </a:p>
          <a:p>
            <a:pPr marL="0" marR="0" indent="0" algn="l" defTabSz="366702" rtl="0" fontAlgn="auto" latinLnBrk="0" hangingPunct="0">
              <a:lnSpc>
                <a:spcPct val="100000"/>
              </a:lnSpc>
              <a:spcBef>
                <a:spcPts val="0"/>
              </a:spcBef>
              <a:spcAft>
                <a:spcPts val="0"/>
              </a:spcAft>
              <a:buClrTx/>
              <a:buSzTx/>
              <a:buFontTx/>
              <a:buNone/>
              <a:tabLst/>
            </a:pPr>
            <a:endParaRPr lang="sv-SE" dirty="0">
              <a:solidFill>
                <a:schemeClr val="bg1"/>
              </a:solidFill>
            </a:endParaRPr>
          </a:p>
          <a:p>
            <a:pPr algn="l"/>
            <a:r>
              <a:rPr lang="sv-SE" dirty="0">
                <a:solidFill>
                  <a:schemeClr val="bg1"/>
                </a:solidFill>
              </a:rPr>
              <a:t>På träningarna behöver vi hjälp av alla föräldrar: </a:t>
            </a:r>
          </a:p>
          <a:p>
            <a:pPr algn="l"/>
            <a:r>
              <a:rPr lang="sv-SE" dirty="0">
                <a:solidFill>
                  <a:schemeClr val="bg1"/>
                </a:solidFill>
              </a:rPr>
              <a:t>Försök kom i tid, hjälp till med sargbygge, hjälp till vid övningar efter behov, hjälp till med insamling av material. </a:t>
            </a:r>
          </a:p>
          <a:p>
            <a:pPr algn="l"/>
            <a:endParaRPr lang="sv-SE" dirty="0">
              <a:solidFill>
                <a:schemeClr val="bg1"/>
              </a:solidFill>
            </a:endParaRPr>
          </a:p>
          <a:p>
            <a:pPr algn="l"/>
            <a:r>
              <a:rPr lang="sv-SE" dirty="0">
                <a:solidFill>
                  <a:schemeClr val="bg1"/>
                </a:solidFill>
              </a:rPr>
              <a:t>Alla i truppen skaffar vita shorts och röda strumpor för att använda vid lagfotografering samt vid matcher. Kan köpas från klubben eller någon annanstans. Syftet är att skapa en enhetlig trupp vid olika samlingar både visuellt och för gemenskap. Fortsatt helt valfri klädsel vid träningar!</a:t>
            </a:r>
          </a:p>
          <a:p>
            <a:pPr marL="0" marR="0" indent="0" algn="l" defTabSz="366702" rtl="0" fontAlgn="auto" latinLnBrk="0" hangingPunct="0">
              <a:lnSpc>
                <a:spcPct val="100000"/>
              </a:lnSpc>
              <a:spcBef>
                <a:spcPts val="0"/>
              </a:spcBef>
              <a:spcAft>
                <a:spcPts val="0"/>
              </a:spcAft>
              <a:buClrTx/>
              <a:buSzTx/>
              <a:buFontTx/>
              <a:buNone/>
              <a:tabLst/>
            </a:pPr>
            <a:endParaRPr lang="sv-SE" dirty="0">
              <a:solidFill>
                <a:schemeClr val="bg1"/>
              </a:solidFill>
            </a:endParaRPr>
          </a:p>
          <a:p>
            <a:pPr algn="l"/>
            <a:r>
              <a:rPr lang="sv-SE" dirty="0">
                <a:solidFill>
                  <a:schemeClr val="bg1"/>
                </a:solidFill>
              </a:rPr>
              <a:t>Den 15 juni så är det lagfotografering 10.30 på Kongevi och sedan skall tjejerna få spela förmatch till damernas match som börjar kl12. Häftigt med spel inför publik!</a:t>
            </a:r>
          </a:p>
          <a:p>
            <a:pPr marL="0" marR="0" indent="0" algn="l" defTabSz="366702" rtl="0" fontAlgn="auto" latinLnBrk="0" hangingPunct="0">
              <a:lnSpc>
                <a:spcPct val="100000"/>
              </a:lnSpc>
              <a:spcBef>
                <a:spcPts val="0"/>
              </a:spcBef>
              <a:spcAft>
                <a:spcPts val="0"/>
              </a:spcAft>
              <a:buClrTx/>
              <a:buSzTx/>
              <a:buFontTx/>
              <a:buNone/>
              <a:tabLst/>
            </a:pPr>
            <a:endParaRPr lang="sv-SE" dirty="0">
              <a:solidFill>
                <a:schemeClr val="bg1"/>
              </a:solidFill>
            </a:endParaRPr>
          </a:p>
          <a:p>
            <a:pPr marL="0" marR="0" indent="0" algn="l" defTabSz="366702" rtl="0" fontAlgn="auto" latinLnBrk="0" hangingPunct="0">
              <a:lnSpc>
                <a:spcPct val="100000"/>
              </a:lnSpc>
              <a:spcBef>
                <a:spcPts val="0"/>
              </a:spcBef>
              <a:spcAft>
                <a:spcPts val="0"/>
              </a:spcAft>
              <a:buClrTx/>
              <a:buSzTx/>
              <a:buFontTx/>
              <a:buNone/>
              <a:tabLst/>
            </a:pPr>
            <a:r>
              <a:rPr lang="sv-SE" dirty="0">
                <a:solidFill>
                  <a:schemeClr val="bg1"/>
                </a:solidFill>
              </a:rPr>
              <a:t>Den 18 juni är det avslutning inför sommaren med spel mot föräldrar och vuxna. Sedan blir det picknick i parken intill om vädret tillåter så. Föräldragruppen arrangerar </a:t>
            </a:r>
            <a:r>
              <a:rPr lang="sv-SE" dirty="0">
                <a:solidFill>
                  <a:schemeClr val="bg1"/>
                </a:solidFill>
                <a:sym typeface="Wingdings" panose="05000000000000000000" pitchFamily="2" charset="2"/>
              </a:rPr>
              <a:t>!</a:t>
            </a:r>
          </a:p>
          <a:p>
            <a:pPr marL="0" marR="0" indent="0" algn="l" defTabSz="366702" rtl="0" fontAlgn="auto" latinLnBrk="0" hangingPunct="0">
              <a:lnSpc>
                <a:spcPct val="100000"/>
              </a:lnSpc>
              <a:spcBef>
                <a:spcPts val="0"/>
              </a:spcBef>
              <a:spcAft>
                <a:spcPts val="0"/>
              </a:spcAft>
              <a:buClrTx/>
              <a:buSzTx/>
              <a:buFontTx/>
              <a:buNone/>
              <a:tabLst/>
            </a:pPr>
            <a:endParaRPr lang="sv-SE" dirty="0">
              <a:solidFill>
                <a:schemeClr val="bg1"/>
              </a:solidFill>
            </a:endParaRPr>
          </a:p>
        </p:txBody>
      </p:sp>
    </p:spTree>
    <p:extLst>
      <p:ext uri="{BB962C8B-B14F-4D97-AF65-F5344CB8AC3E}">
        <p14:creationId xmlns:p14="http://schemas.microsoft.com/office/powerpoint/2010/main" val="325256977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6">
                                            <p:bg/>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iterate>
                                    <p:tmAbs val="0"/>
                                  </p:iterate>
                                  <p:childTnLst>
                                    <p:set>
                                      <p:cBhvr>
                                        <p:cTn id="8" fill="hold"/>
                                        <p:tgtEl>
                                          <p:spTgt spid="12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27">
                                            <p:bg/>
                                          </p:spTgt>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iterate>
                                    <p:tmAbs val="0"/>
                                  </p:iterate>
                                  <p:childTnLst>
                                    <p:set>
                                      <p:cBhvr>
                                        <p:cTn id="14" fill="hold"/>
                                        <p:tgtEl>
                                          <p:spTgt spid="1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build="p" bldLvl="5" animBg="1" advAuto="0"/>
      <p:bldP spid="127" grpId="0"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hoto-1459865264687-595d652de67e.jpeg" descr="photo-1459865264687-595d652de67e.jpeg"/>
          <p:cNvPicPr>
            <a:picLocks noChangeAspect="1"/>
          </p:cNvPicPr>
          <p:nvPr/>
        </p:nvPicPr>
        <p:blipFill>
          <a:blip r:embed="rId2">
            <a:extLst/>
          </a:blip>
          <a:stretch>
            <a:fillRect/>
          </a:stretch>
        </p:blipFill>
        <p:spPr>
          <a:xfrm>
            <a:off x="0" y="-90453"/>
            <a:ext cx="9144000" cy="5411519"/>
          </a:xfrm>
          <a:prstGeom prst="rect">
            <a:avLst/>
          </a:prstGeom>
          <a:ln w="12700">
            <a:miter lim="400000"/>
          </a:ln>
        </p:spPr>
      </p:pic>
      <p:sp>
        <p:nvSpPr>
          <p:cNvPr id="130" name="Rectangle"/>
          <p:cNvSpPr/>
          <p:nvPr/>
        </p:nvSpPr>
        <p:spPr>
          <a:xfrm>
            <a:off x="0" y="-402408"/>
            <a:ext cx="9144000" cy="5948316"/>
          </a:xfrm>
          <a:prstGeom prst="rect">
            <a:avLst/>
          </a:prstGeom>
          <a:solidFill>
            <a:srgbClr val="000000">
              <a:alpha val="48000"/>
            </a:srgbClr>
          </a:solidFill>
          <a:ln w="12700">
            <a:miter lim="400000"/>
          </a:ln>
        </p:spPr>
        <p:txBody>
          <a:bodyPr lIns="50800" tIns="50800" rIns="50800" bIns="50800" anchor="ctr"/>
          <a:lstStyle/>
          <a:p>
            <a:pPr>
              <a:defRPr sz="1100">
                <a:solidFill>
                  <a:srgbClr val="FFFFFF"/>
                </a:solidFill>
                <a:latin typeface="Futura"/>
                <a:ea typeface="Futura"/>
                <a:cs typeface="Futura"/>
                <a:sym typeface="Futura"/>
              </a:defRPr>
            </a:pPr>
            <a:endParaRPr/>
          </a:p>
        </p:txBody>
      </p:sp>
      <p:pic>
        <p:nvPicPr>
          <p:cNvPr id="131" name="Image" descr="Image"/>
          <p:cNvPicPr>
            <a:picLocks noChangeAspect="1"/>
          </p:cNvPicPr>
          <p:nvPr/>
        </p:nvPicPr>
        <p:blipFill>
          <a:blip r:embed="rId3">
            <a:extLst/>
          </a:blip>
          <a:srcRect l="5414" r="5414"/>
          <a:stretch>
            <a:fillRect/>
          </a:stretch>
        </p:blipFill>
        <p:spPr>
          <a:xfrm>
            <a:off x="377623" y="395151"/>
            <a:ext cx="1905077" cy="2136405"/>
          </a:xfrm>
          <a:prstGeom prst="rect">
            <a:avLst/>
          </a:prstGeom>
          <a:ln w="12700">
            <a:miter lim="400000"/>
          </a:ln>
        </p:spPr>
      </p:pic>
      <p:pic>
        <p:nvPicPr>
          <p:cNvPr id="132" name="Image" descr="Image"/>
          <p:cNvPicPr>
            <a:picLocks noChangeAspect="1"/>
          </p:cNvPicPr>
          <p:nvPr/>
        </p:nvPicPr>
        <p:blipFill>
          <a:blip r:embed="rId4">
            <a:extLst/>
          </a:blip>
          <a:stretch>
            <a:fillRect/>
          </a:stretch>
        </p:blipFill>
        <p:spPr>
          <a:xfrm>
            <a:off x="2550715" y="395151"/>
            <a:ext cx="1905075" cy="2136405"/>
          </a:xfrm>
          <a:prstGeom prst="rect">
            <a:avLst/>
          </a:prstGeom>
          <a:ln w="12700">
            <a:miter lim="400000"/>
          </a:ln>
        </p:spPr>
      </p:pic>
      <p:pic>
        <p:nvPicPr>
          <p:cNvPr id="133" name="Image" descr="Image"/>
          <p:cNvPicPr>
            <a:picLocks noChangeAspect="1"/>
          </p:cNvPicPr>
          <p:nvPr/>
        </p:nvPicPr>
        <p:blipFill>
          <a:blip r:embed="rId5">
            <a:extLst/>
          </a:blip>
          <a:srcRect l="5414" r="5413"/>
          <a:stretch>
            <a:fillRect/>
          </a:stretch>
        </p:blipFill>
        <p:spPr>
          <a:xfrm>
            <a:off x="4723803" y="395151"/>
            <a:ext cx="1905076" cy="2136405"/>
          </a:xfrm>
          <a:prstGeom prst="rect">
            <a:avLst/>
          </a:prstGeom>
          <a:ln w="12700">
            <a:miter lim="400000"/>
          </a:ln>
        </p:spPr>
      </p:pic>
      <p:pic>
        <p:nvPicPr>
          <p:cNvPr id="134" name="Image" descr="Image"/>
          <p:cNvPicPr>
            <a:picLocks noChangeAspect="1"/>
          </p:cNvPicPr>
          <p:nvPr/>
        </p:nvPicPr>
        <p:blipFill>
          <a:blip r:embed="rId6">
            <a:extLst/>
          </a:blip>
          <a:srcRect l="5414" r="5414"/>
          <a:stretch>
            <a:fillRect/>
          </a:stretch>
        </p:blipFill>
        <p:spPr>
          <a:xfrm>
            <a:off x="6896892" y="395151"/>
            <a:ext cx="1905075" cy="2136405"/>
          </a:xfrm>
          <a:prstGeom prst="rect">
            <a:avLst/>
          </a:prstGeom>
          <a:ln w="12700">
            <a:miter lim="400000"/>
          </a:ln>
        </p:spPr>
      </p:pic>
      <p:pic>
        <p:nvPicPr>
          <p:cNvPr id="135" name="Image" descr="Image"/>
          <p:cNvPicPr>
            <a:picLocks noChangeAspect="1"/>
          </p:cNvPicPr>
          <p:nvPr/>
        </p:nvPicPr>
        <p:blipFill>
          <a:blip r:embed="rId4">
            <a:extLst/>
          </a:blip>
          <a:stretch>
            <a:fillRect/>
          </a:stretch>
        </p:blipFill>
        <p:spPr>
          <a:xfrm>
            <a:off x="377623" y="2770052"/>
            <a:ext cx="1905077" cy="2136403"/>
          </a:xfrm>
          <a:prstGeom prst="rect">
            <a:avLst/>
          </a:prstGeom>
          <a:ln w="12700">
            <a:miter lim="400000"/>
          </a:ln>
        </p:spPr>
      </p:pic>
      <p:pic>
        <p:nvPicPr>
          <p:cNvPr id="136" name="Image" descr="Image"/>
          <p:cNvPicPr>
            <a:picLocks noChangeAspect="1"/>
          </p:cNvPicPr>
          <p:nvPr/>
        </p:nvPicPr>
        <p:blipFill>
          <a:blip r:embed="rId4">
            <a:extLst/>
          </a:blip>
          <a:stretch>
            <a:fillRect/>
          </a:stretch>
        </p:blipFill>
        <p:spPr>
          <a:xfrm>
            <a:off x="2550715" y="2770052"/>
            <a:ext cx="1905075" cy="2136403"/>
          </a:xfrm>
          <a:prstGeom prst="rect">
            <a:avLst/>
          </a:prstGeom>
          <a:ln w="12700">
            <a:miter lim="400000"/>
          </a:ln>
        </p:spPr>
      </p:pic>
      <p:pic>
        <p:nvPicPr>
          <p:cNvPr id="137" name="Image" descr="Image"/>
          <p:cNvPicPr>
            <a:picLocks noChangeAspect="1"/>
          </p:cNvPicPr>
          <p:nvPr/>
        </p:nvPicPr>
        <p:blipFill>
          <a:blip r:embed="rId4">
            <a:extLst/>
          </a:blip>
          <a:stretch>
            <a:fillRect/>
          </a:stretch>
        </p:blipFill>
        <p:spPr>
          <a:xfrm>
            <a:off x="4723805" y="2770052"/>
            <a:ext cx="1905075" cy="2136403"/>
          </a:xfrm>
          <a:prstGeom prst="rect">
            <a:avLst/>
          </a:prstGeom>
          <a:ln w="12700">
            <a:miter lim="400000"/>
          </a:ln>
        </p:spPr>
      </p:pic>
      <p:pic>
        <p:nvPicPr>
          <p:cNvPr id="138" name="Image" descr="Image"/>
          <p:cNvPicPr>
            <a:picLocks noChangeAspect="1"/>
          </p:cNvPicPr>
          <p:nvPr/>
        </p:nvPicPr>
        <p:blipFill>
          <a:blip r:embed="rId4">
            <a:extLst/>
          </a:blip>
          <a:stretch>
            <a:fillRect/>
          </a:stretch>
        </p:blipFill>
        <p:spPr>
          <a:xfrm>
            <a:off x="6896892" y="2770052"/>
            <a:ext cx="1905076" cy="2136403"/>
          </a:xfrm>
          <a:prstGeom prst="rect">
            <a:avLst/>
          </a:prstGeom>
          <a:ln w="12700">
            <a:miter lim="400000"/>
          </a:ln>
        </p:spPr>
      </p:pic>
      <p:sp>
        <p:nvSpPr>
          <p:cNvPr id="139" name="PRESENTATION TRÄNARE"/>
          <p:cNvSpPr/>
          <p:nvPr/>
        </p:nvSpPr>
        <p:spPr>
          <a:xfrm>
            <a:off x="2818701" y="3314"/>
            <a:ext cx="2947798" cy="38707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FFFFFF"/>
                </a:solidFill>
                <a:latin typeface="Helvetica Neue Medium"/>
                <a:ea typeface="Helvetica Neue Medium"/>
                <a:cs typeface="Helvetica Neue Medium"/>
                <a:sym typeface="Helvetica Neue Medium"/>
              </a:defRPr>
            </a:lvl1pPr>
          </a:lstStyle>
          <a:p>
            <a:r>
              <a:t>PRESENTATION TRÄNARE</a:t>
            </a:r>
          </a:p>
        </p:txBody>
      </p:sp>
      <p:sp>
        <p:nvSpPr>
          <p:cNvPr id="140" name="Helena Ojde"/>
          <p:cNvSpPr/>
          <p:nvPr/>
        </p:nvSpPr>
        <p:spPr>
          <a:xfrm>
            <a:off x="734717" y="2460212"/>
            <a:ext cx="1190817" cy="3246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Helvetica Neue Medium"/>
                <a:ea typeface="Helvetica Neue Medium"/>
                <a:cs typeface="Helvetica Neue Medium"/>
                <a:sym typeface="Helvetica Neue Medium"/>
              </a:defRPr>
            </a:lvl1pPr>
          </a:lstStyle>
          <a:p>
            <a:r>
              <a:t>Helena Ojde</a:t>
            </a:r>
          </a:p>
        </p:txBody>
      </p:sp>
      <p:sp>
        <p:nvSpPr>
          <p:cNvPr id="141" name="Martin Johansson"/>
          <p:cNvSpPr/>
          <p:nvPr/>
        </p:nvSpPr>
        <p:spPr>
          <a:xfrm>
            <a:off x="2860221" y="2460213"/>
            <a:ext cx="1286066" cy="3246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Helvetica Neue Medium"/>
                <a:ea typeface="Helvetica Neue Medium"/>
                <a:cs typeface="Helvetica Neue Medium"/>
                <a:sym typeface="Helvetica Neue Medium"/>
              </a:defRPr>
            </a:lvl1pPr>
          </a:lstStyle>
          <a:p>
            <a:r>
              <a:t>Magnus Ojde</a:t>
            </a:r>
          </a:p>
        </p:txBody>
      </p:sp>
      <p:sp>
        <p:nvSpPr>
          <p:cNvPr id="142" name="Malin Ahlqvist"/>
          <p:cNvSpPr/>
          <p:nvPr/>
        </p:nvSpPr>
        <p:spPr>
          <a:xfrm>
            <a:off x="5001553" y="2460212"/>
            <a:ext cx="1349503" cy="3246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Helvetica Neue Medium"/>
                <a:ea typeface="Helvetica Neue Medium"/>
                <a:cs typeface="Helvetica Neue Medium"/>
                <a:sym typeface="Helvetica Neue Medium"/>
              </a:defRPr>
            </a:lvl1pPr>
          </a:lstStyle>
          <a:p>
            <a:r>
              <a:t>Malin Ahlqvist</a:t>
            </a:r>
          </a:p>
        </p:txBody>
      </p:sp>
      <p:sp>
        <p:nvSpPr>
          <p:cNvPr id="143" name="Kenneth Jonsson"/>
          <p:cNvSpPr/>
          <p:nvPr/>
        </p:nvSpPr>
        <p:spPr>
          <a:xfrm>
            <a:off x="7026564" y="2460212"/>
            <a:ext cx="1645731" cy="3246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Helvetica Neue Medium"/>
                <a:ea typeface="Helvetica Neue Medium"/>
                <a:cs typeface="Helvetica Neue Medium"/>
                <a:sym typeface="Helvetica Neue Medium"/>
              </a:defRPr>
            </a:lvl1pPr>
          </a:lstStyle>
          <a:p>
            <a:r>
              <a:t>Kenneth Jonsson</a:t>
            </a:r>
          </a:p>
        </p:txBody>
      </p:sp>
      <p:sp>
        <p:nvSpPr>
          <p:cNvPr id="144" name="Martin Johansson"/>
          <p:cNvSpPr/>
          <p:nvPr/>
        </p:nvSpPr>
        <p:spPr>
          <a:xfrm>
            <a:off x="486020" y="4860511"/>
            <a:ext cx="1688212" cy="3246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Helvetica Neue Medium"/>
                <a:ea typeface="Helvetica Neue Medium"/>
                <a:cs typeface="Helvetica Neue Medium"/>
                <a:sym typeface="Helvetica Neue Medium"/>
              </a:defRPr>
            </a:lvl1pPr>
          </a:lstStyle>
          <a:p>
            <a:r>
              <a:t>Martin Johansson</a:t>
            </a:r>
          </a:p>
        </p:txBody>
      </p:sp>
      <p:sp>
        <p:nvSpPr>
          <p:cNvPr id="145" name="Fredrik Carlsson"/>
          <p:cNvSpPr/>
          <p:nvPr/>
        </p:nvSpPr>
        <p:spPr>
          <a:xfrm>
            <a:off x="2670061" y="4860511"/>
            <a:ext cx="1557910" cy="3246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Helvetica Neue Medium"/>
                <a:ea typeface="Helvetica Neue Medium"/>
                <a:cs typeface="Helvetica Neue Medium"/>
                <a:sym typeface="Helvetica Neue Medium"/>
              </a:defRPr>
            </a:lvl1pPr>
          </a:lstStyle>
          <a:p>
            <a:r>
              <a:t>Fredrik Carlsson</a:t>
            </a:r>
          </a:p>
        </p:txBody>
      </p:sp>
      <p:sp>
        <p:nvSpPr>
          <p:cNvPr id="146" name="Samuel Johansson"/>
          <p:cNvSpPr/>
          <p:nvPr/>
        </p:nvSpPr>
        <p:spPr>
          <a:xfrm>
            <a:off x="4723113" y="4860511"/>
            <a:ext cx="1783462" cy="3246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Helvetica Neue Medium"/>
                <a:ea typeface="Helvetica Neue Medium"/>
                <a:cs typeface="Helvetica Neue Medium"/>
                <a:sym typeface="Helvetica Neue Medium"/>
              </a:defRPr>
            </a:lvl1pPr>
          </a:lstStyle>
          <a:p>
            <a:r>
              <a:t>Samuel Johansson</a:t>
            </a:r>
          </a:p>
        </p:txBody>
      </p:sp>
      <p:sp>
        <p:nvSpPr>
          <p:cNvPr id="147" name="Frida Andersson"/>
          <p:cNvSpPr/>
          <p:nvPr/>
        </p:nvSpPr>
        <p:spPr>
          <a:xfrm>
            <a:off x="7068759" y="4860511"/>
            <a:ext cx="1561339" cy="3246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Helvetica Neue Medium"/>
                <a:ea typeface="Helvetica Neue Medium"/>
                <a:cs typeface="Helvetica Neue Medium"/>
                <a:sym typeface="Helvetica Neue Medium"/>
              </a:defRPr>
            </a:lvl1pPr>
          </a:lstStyle>
          <a:p>
            <a:r>
              <a:t>Frida Andersson</a:t>
            </a:r>
          </a:p>
        </p:txBody>
      </p:sp>
      <p:pic>
        <p:nvPicPr>
          <p:cNvPr id="148" name="Martin Johansson.jpg" descr="Martin Johansson.jpg"/>
          <p:cNvPicPr>
            <a:picLocks noChangeAspect="1"/>
          </p:cNvPicPr>
          <p:nvPr/>
        </p:nvPicPr>
        <p:blipFill>
          <a:blip r:embed="rId7">
            <a:extLst/>
          </a:blip>
          <a:stretch>
            <a:fillRect/>
          </a:stretch>
        </p:blipFill>
        <p:spPr>
          <a:xfrm>
            <a:off x="468638" y="2768056"/>
            <a:ext cx="1722975" cy="2140395"/>
          </a:xfrm>
          <a:prstGeom prst="rect">
            <a:avLst/>
          </a:prstGeom>
          <a:ln w="12700">
            <a:miter lim="400000"/>
          </a:ln>
        </p:spPr>
      </p:pic>
      <p:pic>
        <p:nvPicPr>
          <p:cNvPr id="149" name="Samuel.jpg" descr="Samuel.jpg"/>
          <p:cNvPicPr>
            <a:picLocks noChangeAspect="1"/>
          </p:cNvPicPr>
          <p:nvPr/>
        </p:nvPicPr>
        <p:blipFill>
          <a:blip r:embed="rId8">
            <a:extLst/>
          </a:blip>
          <a:stretch>
            <a:fillRect/>
          </a:stretch>
        </p:blipFill>
        <p:spPr>
          <a:xfrm>
            <a:off x="4762617" y="2768056"/>
            <a:ext cx="1827374" cy="2140395"/>
          </a:xfrm>
          <a:prstGeom prst="rect">
            <a:avLst/>
          </a:prstGeom>
          <a:ln w="12700">
            <a:miter lim="400000"/>
          </a:ln>
        </p:spPr>
      </p:pic>
      <p:pic>
        <p:nvPicPr>
          <p:cNvPr id="150" name="Frida.jpg" descr="Frida.jpg"/>
          <p:cNvPicPr>
            <a:picLocks noChangeAspect="1"/>
          </p:cNvPicPr>
          <p:nvPr/>
        </p:nvPicPr>
        <p:blipFill>
          <a:blip r:embed="rId9">
            <a:extLst/>
          </a:blip>
          <a:stretch>
            <a:fillRect/>
          </a:stretch>
        </p:blipFill>
        <p:spPr>
          <a:xfrm>
            <a:off x="6954997" y="2770064"/>
            <a:ext cx="1788795" cy="2136380"/>
          </a:xfrm>
          <a:prstGeom prst="rect">
            <a:avLst/>
          </a:prstGeom>
          <a:ln w="12700">
            <a:miter lim="400000"/>
          </a:ln>
        </p:spPr>
      </p:pic>
      <p:pic>
        <p:nvPicPr>
          <p:cNvPr id="151" name="pasted-image.tiff" descr="pasted-image.tiff"/>
          <p:cNvPicPr>
            <a:picLocks noChangeAspect="1"/>
          </p:cNvPicPr>
          <p:nvPr/>
        </p:nvPicPr>
        <p:blipFill>
          <a:blip r:embed="rId10">
            <a:extLst/>
          </a:blip>
          <a:stretch>
            <a:fillRect/>
          </a:stretch>
        </p:blipFill>
        <p:spPr>
          <a:xfrm>
            <a:off x="2641764" y="366436"/>
            <a:ext cx="1722976" cy="2193808"/>
          </a:xfrm>
          <a:prstGeom prst="rect">
            <a:avLst/>
          </a:prstGeom>
          <a:ln w="12700">
            <a:miter lim="400000"/>
          </a:ln>
        </p:spPr>
      </p:pic>
      <p:pic>
        <p:nvPicPr>
          <p:cNvPr id="152" name="Fredrik.jpg" descr="Fredrik.jpg"/>
          <p:cNvPicPr>
            <a:picLocks noChangeAspect="1"/>
          </p:cNvPicPr>
          <p:nvPr/>
        </p:nvPicPr>
        <p:blipFill>
          <a:blip r:embed="rId11">
            <a:extLst/>
          </a:blip>
          <a:stretch>
            <a:fillRect/>
          </a:stretch>
        </p:blipFill>
        <p:spPr>
          <a:xfrm>
            <a:off x="2651607" y="2763281"/>
            <a:ext cx="1703290" cy="214994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4" name="Rectangle"/>
          <p:cNvSpPr/>
          <p:nvPr/>
        </p:nvSpPr>
        <p:spPr>
          <a:xfrm>
            <a:off x="-1" y="-307742"/>
            <a:ext cx="9144001" cy="5948316"/>
          </a:xfrm>
          <a:prstGeom prst="rect">
            <a:avLst/>
          </a:prstGeom>
          <a:solidFill>
            <a:srgbClr val="000000">
              <a:alpha val="55000"/>
            </a:srgbClr>
          </a:solidFill>
          <a:ln w="12700">
            <a:miter lim="400000"/>
          </a:ln>
        </p:spPr>
        <p:txBody>
          <a:bodyPr lIns="50800" tIns="50800" rIns="50800" bIns="50800" anchor="ctr"/>
          <a:lstStyle/>
          <a:p>
            <a:pPr>
              <a:defRPr sz="1100">
                <a:solidFill>
                  <a:srgbClr val="FFFFFF"/>
                </a:solidFill>
                <a:latin typeface="Helvetica Neue Medium"/>
                <a:ea typeface="Helvetica Neue Medium"/>
                <a:cs typeface="Helvetica Neue Medium"/>
                <a:sym typeface="Helvetica Neue Medium"/>
              </a:defRPr>
            </a:pPr>
            <a:endParaRPr/>
          </a:p>
        </p:txBody>
      </p:sp>
      <p:sp>
        <p:nvSpPr>
          <p:cNvPr id="155" name="Tolerans, glädje och gemenskap…"/>
          <p:cNvSpPr/>
          <p:nvPr/>
        </p:nvSpPr>
        <p:spPr>
          <a:xfrm>
            <a:off x="484099" y="1222998"/>
            <a:ext cx="8562142" cy="37153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marL="190436" indent="-190436" algn="l" defTabSz="308049">
              <a:spcBef>
                <a:spcPts val="2200"/>
              </a:spcBef>
              <a:buSzPct val="145000"/>
              <a:buChar char="•"/>
              <a:defRPr sz="1200">
                <a:solidFill>
                  <a:srgbClr val="FFFFFF"/>
                </a:solidFill>
                <a:latin typeface="Futura"/>
                <a:ea typeface="Futura"/>
                <a:cs typeface="Futura"/>
                <a:sym typeface="Futura"/>
              </a:defRPr>
            </a:pPr>
            <a:r>
              <a:t>Tolerans, glädje och gemenskap.</a:t>
            </a:r>
            <a:endParaRPr sz="4200"/>
          </a:p>
          <a:p>
            <a:pPr marL="190436" indent="-190436" algn="l" defTabSz="308049">
              <a:spcBef>
                <a:spcPts val="2200"/>
              </a:spcBef>
              <a:buSzPct val="145000"/>
              <a:buChar char="•"/>
              <a:defRPr sz="1200">
                <a:solidFill>
                  <a:srgbClr val="FFFFFF"/>
                </a:solidFill>
                <a:latin typeface="Futura"/>
                <a:ea typeface="Futura"/>
                <a:cs typeface="Futura"/>
                <a:sym typeface="Futura"/>
              </a:defRPr>
            </a:pPr>
            <a:r>
              <a:t>Vår Värdegrund genomsyras av att alla människor i och runt föreningen känner tolerans, glädje och gemenskap.</a:t>
            </a:r>
            <a:endParaRPr sz="4200"/>
          </a:p>
          <a:p>
            <a:pPr marL="190436" indent="-190436" algn="l" defTabSz="308049">
              <a:spcBef>
                <a:spcPts val="2200"/>
              </a:spcBef>
              <a:buSzPct val="145000"/>
              <a:buChar char="•"/>
              <a:defRPr sz="1200">
                <a:solidFill>
                  <a:srgbClr val="FFFFFF"/>
                </a:solidFill>
                <a:latin typeface="Futura"/>
                <a:ea typeface="Futura"/>
                <a:cs typeface="Futura"/>
                <a:sym typeface="Futura"/>
              </a:defRPr>
            </a:pPr>
            <a:r>
              <a:t>Tolerans : Vi uppträder alltid med stil, vilket innebär att vi uppträder sportsligt mot alla människor vi stöter på i föreningslivet. Vi strävar efter att förstå och tolerera den enskilda individen. </a:t>
            </a:r>
            <a:endParaRPr sz="4200"/>
          </a:p>
          <a:p>
            <a:pPr marL="190436" indent="-190436" algn="l" defTabSz="308049">
              <a:spcBef>
                <a:spcPts val="2200"/>
              </a:spcBef>
              <a:buSzPct val="145000"/>
              <a:buChar char="•"/>
              <a:defRPr sz="1200">
                <a:solidFill>
                  <a:srgbClr val="FFFFFF"/>
                </a:solidFill>
                <a:latin typeface="Futura"/>
                <a:ea typeface="Futura"/>
                <a:cs typeface="Futura"/>
                <a:sym typeface="Futura"/>
              </a:defRPr>
            </a:pPr>
            <a:r>
              <a:t>Glädje : Genom att ha roligt och en positiv inställning, kommer vi utvecklas tillsammans och få fina upplevelser både på och utanför planen. </a:t>
            </a:r>
            <a:endParaRPr sz="4200"/>
          </a:p>
          <a:p>
            <a:pPr marL="190436" indent="-190436" algn="l" defTabSz="308049">
              <a:spcBef>
                <a:spcPts val="2200"/>
              </a:spcBef>
              <a:buSzPct val="145000"/>
              <a:buChar char="•"/>
              <a:defRPr sz="1200">
                <a:solidFill>
                  <a:srgbClr val="FFFFFF"/>
                </a:solidFill>
                <a:latin typeface="Futura"/>
                <a:ea typeface="Futura"/>
                <a:cs typeface="Futura"/>
                <a:sym typeface="Futura"/>
              </a:defRPr>
            </a:pPr>
            <a:r>
              <a:t>Gemenskap : Vi är alla kompisar och vårt intresse för fotbollen skapar klubbkänslan i IK Kongahälla. Tillsammans skapar vi en vi-känsla som ger oss självförtroendet att utvecklas.</a:t>
            </a:r>
            <a:endParaRPr sz="4200"/>
          </a:p>
          <a:p>
            <a:pPr marL="190436" indent="-190436" algn="l" defTabSz="308049">
              <a:spcBef>
                <a:spcPts val="2200"/>
              </a:spcBef>
              <a:buSzPct val="145000"/>
              <a:buChar char="•"/>
              <a:defRPr sz="1200">
                <a:solidFill>
                  <a:srgbClr val="FFFFFF"/>
                </a:solidFill>
                <a:latin typeface="Futura"/>
                <a:ea typeface="Futura"/>
                <a:cs typeface="Futura"/>
                <a:sym typeface="Futura"/>
              </a:defRPr>
            </a:pPr>
            <a:r>
              <a:t>Föreningens medlemmar är aktivt medvetna om "IKK-tankens" betydelse och agerar ständigt efter den. Detta leder till att vi får en bättre sammanhållning och en roligare tid tillsammans i vår fotbollsklubb.</a:t>
            </a:r>
          </a:p>
        </p:txBody>
      </p:sp>
      <p:sp>
        <p:nvSpPr>
          <p:cNvPr id="156" name="Agenda"/>
          <p:cNvSpPr/>
          <p:nvPr/>
        </p:nvSpPr>
        <p:spPr>
          <a:xfrm>
            <a:off x="347655" y="193820"/>
            <a:ext cx="5853411" cy="98541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defTabSz="578358">
              <a:defRPr sz="5400">
                <a:solidFill>
                  <a:srgbClr val="FFFFFF"/>
                </a:solidFill>
                <a:latin typeface="Futura"/>
                <a:ea typeface="Futura"/>
                <a:cs typeface="Futura"/>
                <a:sym typeface="Futura"/>
              </a:defRPr>
            </a:lvl1pPr>
          </a:lstStyle>
          <a:p>
            <a:r>
              <a:t>IKK Värdegrund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55">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8" name="Rectangle"/>
          <p:cNvSpPr/>
          <p:nvPr/>
        </p:nvSpPr>
        <p:spPr>
          <a:xfrm>
            <a:off x="-85060" y="-307742"/>
            <a:ext cx="9229060" cy="5948316"/>
          </a:xfrm>
          <a:prstGeom prst="rect">
            <a:avLst/>
          </a:prstGeom>
          <a:solidFill>
            <a:srgbClr val="000000">
              <a:alpha val="55000"/>
            </a:srgbClr>
          </a:solidFill>
          <a:ln w="12700">
            <a:miter lim="400000"/>
          </a:ln>
        </p:spPr>
        <p:txBody>
          <a:bodyPr lIns="50800" tIns="50800" rIns="50800" bIns="50800" anchor="ctr"/>
          <a:lstStyle/>
          <a:p>
            <a:pPr>
              <a:defRPr sz="1100">
                <a:solidFill>
                  <a:srgbClr val="FFFFFF"/>
                </a:solidFill>
                <a:latin typeface="Helvetica Neue Medium"/>
                <a:ea typeface="Helvetica Neue Medium"/>
                <a:cs typeface="Helvetica Neue Medium"/>
                <a:sym typeface="Helvetica Neue Medium"/>
              </a:defRPr>
            </a:pPr>
            <a:endParaRPr/>
          </a:p>
        </p:txBody>
      </p:sp>
      <p:sp>
        <p:nvSpPr>
          <p:cNvPr id="159" name="Agenda"/>
          <p:cNvSpPr/>
          <p:nvPr/>
        </p:nvSpPr>
        <p:spPr>
          <a:xfrm>
            <a:off x="347654" y="193820"/>
            <a:ext cx="8539662" cy="81139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defTabSz="578358">
              <a:defRPr sz="4400">
                <a:solidFill>
                  <a:srgbClr val="FFFFFF"/>
                </a:solidFill>
                <a:latin typeface="Futura"/>
                <a:ea typeface="Futura"/>
                <a:cs typeface="Futura"/>
                <a:sym typeface="Futura"/>
              </a:defRPr>
            </a:lvl1pPr>
          </a:lstStyle>
          <a:p>
            <a:r>
              <a:t>Stiftelsen Dunross - stödjer IKK</a:t>
            </a:r>
          </a:p>
        </p:txBody>
      </p:sp>
      <p:sp>
        <p:nvSpPr>
          <p:cNvPr id="160" name="Ingen form av så kallad toppning. Deltagande baseras på träningsflit och utifrån grundtanken att alla ska vara med.…"/>
          <p:cNvSpPr/>
          <p:nvPr/>
        </p:nvSpPr>
        <p:spPr>
          <a:xfrm>
            <a:off x="370424" y="1146746"/>
            <a:ext cx="8539662" cy="35768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190436" indent="-190436" algn="l" defTabSz="308049">
              <a:spcBef>
                <a:spcPts val="2200"/>
              </a:spcBef>
              <a:buSzPct val="145000"/>
              <a:buChar char="•"/>
              <a:defRPr sz="1200">
                <a:solidFill>
                  <a:srgbClr val="FFFFFF"/>
                </a:solidFill>
                <a:latin typeface="Futura"/>
                <a:ea typeface="Futura"/>
                <a:cs typeface="Futura"/>
                <a:sym typeface="Futura"/>
              </a:defRPr>
            </a:pPr>
            <a:r>
              <a:t>Ingen form av så kallad toppning t.o.m. 12 år. EJ ge barn förtur till match- och cupspel baserat på kompetens.</a:t>
            </a:r>
          </a:p>
          <a:p>
            <a:pPr marL="190436" indent="-190436" algn="l" defTabSz="308049">
              <a:spcBef>
                <a:spcPts val="2200"/>
              </a:spcBef>
              <a:buSzPct val="145000"/>
              <a:buChar char="•"/>
              <a:defRPr sz="1200">
                <a:solidFill>
                  <a:srgbClr val="FFFFFF"/>
                </a:solidFill>
                <a:latin typeface="Futura"/>
                <a:ea typeface="Futura"/>
                <a:cs typeface="Futura"/>
                <a:sym typeface="Futura"/>
              </a:defRPr>
            </a:pPr>
            <a:r>
              <a:t>Aktivt arbete med likarättsbehandling.</a:t>
            </a:r>
            <a:endParaRPr sz="4200"/>
          </a:p>
          <a:p>
            <a:pPr marL="190436" indent="-190436" algn="l" defTabSz="308049">
              <a:spcBef>
                <a:spcPts val="2200"/>
              </a:spcBef>
              <a:buSzPct val="145000"/>
              <a:buChar char="•"/>
              <a:defRPr sz="1200">
                <a:solidFill>
                  <a:srgbClr val="FFFFFF"/>
                </a:solidFill>
                <a:latin typeface="Futura"/>
                <a:ea typeface="Futura"/>
                <a:cs typeface="Futura"/>
                <a:sym typeface="Futura"/>
              </a:defRPr>
            </a:pPr>
            <a:r>
              <a:t>Ledare ska uppträda som föredöme och ge ungdomarna en positiv utbildning.</a:t>
            </a:r>
            <a:endParaRPr sz="4200"/>
          </a:p>
          <a:p>
            <a:pPr marL="190436" indent="-190436" algn="l" defTabSz="308049">
              <a:spcBef>
                <a:spcPts val="2200"/>
              </a:spcBef>
              <a:buSzPct val="145000"/>
              <a:buChar char="•"/>
              <a:defRPr sz="1200">
                <a:solidFill>
                  <a:srgbClr val="FFFFFF"/>
                </a:solidFill>
                <a:latin typeface="Futura"/>
                <a:ea typeface="Futura"/>
                <a:cs typeface="Futura"/>
                <a:sym typeface="Futura"/>
              </a:defRPr>
            </a:pPr>
            <a:r>
              <a:t>Föräldrar ska uppträda som föredöme i samband med träning och match.</a:t>
            </a:r>
            <a:endParaRPr sz="4200"/>
          </a:p>
          <a:p>
            <a:pPr marL="190436" indent="-190436" algn="l" defTabSz="308049">
              <a:spcBef>
                <a:spcPts val="2200"/>
              </a:spcBef>
              <a:buSzPct val="145000"/>
              <a:buChar char="•"/>
              <a:defRPr sz="1200">
                <a:solidFill>
                  <a:srgbClr val="FFFFFF"/>
                </a:solidFill>
                <a:latin typeface="Futura"/>
                <a:ea typeface="Futura"/>
                <a:cs typeface="Futura"/>
                <a:sym typeface="Futura"/>
              </a:defRPr>
            </a:pPr>
            <a:r>
              <a:t>Spelare ska uppträda sportsmannamässigt på och vid sidan av planen.</a:t>
            </a:r>
            <a:endParaRPr sz="4200"/>
          </a:p>
          <a:p>
            <a:pPr marL="190436" indent="-190436" algn="l" defTabSz="308049">
              <a:spcBef>
                <a:spcPts val="2200"/>
              </a:spcBef>
              <a:buSzPct val="145000"/>
              <a:buChar char="•"/>
              <a:defRPr sz="1200">
                <a:solidFill>
                  <a:srgbClr val="FFFFFF"/>
                </a:solidFill>
                <a:latin typeface="Futura"/>
                <a:ea typeface="Futura"/>
                <a:cs typeface="Futura"/>
                <a:sym typeface="Futura"/>
              </a:defRPr>
            </a:pPr>
            <a:r>
              <a:t>Föreningen ska motarbeta all form av mobbning, sexism och rasism.</a:t>
            </a:r>
            <a:endParaRPr sz="4200"/>
          </a:p>
          <a:p>
            <a:pPr marL="190436" indent="-190436" algn="l" defTabSz="308049">
              <a:spcBef>
                <a:spcPts val="2200"/>
              </a:spcBef>
              <a:buSzPct val="145000"/>
              <a:buChar char="•"/>
              <a:defRPr sz="1200">
                <a:solidFill>
                  <a:srgbClr val="FFFFFF"/>
                </a:solidFill>
                <a:latin typeface="Futura"/>
                <a:ea typeface="Futura"/>
                <a:cs typeface="Futura"/>
                <a:sym typeface="Futura"/>
              </a:defRPr>
            </a:pPr>
            <a:r>
              <a:t>Föreningen ska vara ansluten till Riksidrottsförbundets regler mot sexuella övergrepp.</a:t>
            </a:r>
            <a:endParaRPr sz="4200"/>
          </a:p>
          <a:p>
            <a:pPr marL="190436" indent="-190436" algn="l" defTabSz="308049">
              <a:spcBef>
                <a:spcPts val="2200"/>
              </a:spcBef>
              <a:buSzPct val="145000"/>
              <a:buChar char="•"/>
              <a:defRPr sz="1200">
                <a:solidFill>
                  <a:srgbClr val="FFFFFF"/>
                </a:solidFill>
                <a:latin typeface="Futura"/>
                <a:ea typeface="Futura"/>
                <a:cs typeface="Futura"/>
                <a:sym typeface="Futura"/>
              </a:defRPr>
            </a:pPr>
            <a:r>
              <a:t>Ingen form av användande av otillåtna prestationshöjande medel ska förekomma inom föreningens lag.</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0">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60">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6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iterate>
                                    <p:tmAbs val="0"/>
                                  </p:iterate>
                                  <p:childTnLst>
                                    <p:set>
                                      <p:cBhvr>
                                        <p:cTn id="30" fill="hold"/>
                                        <p:tgtEl>
                                          <p:spTgt spid="16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iterate>
                                    <p:tmAbs val="0"/>
                                  </p:iterate>
                                  <p:childTnLst>
                                    <p:set>
                                      <p:cBhvr>
                                        <p:cTn id="34" fill="hold"/>
                                        <p:tgtEl>
                                          <p:spTgt spid="16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2" name="Fokus för i år och…"/>
          <p:cNvSpPr/>
          <p:nvPr/>
        </p:nvSpPr>
        <p:spPr>
          <a:xfrm>
            <a:off x="-272113" y="-37195"/>
            <a:ext cx="4009871" cy="284785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defTabSz="123219">
              <a:defRPr sz="2400">
                <a:solidFill>
                  <a:srgbClr val="FFFFFF"/>
                </a:solidFill>
                <a:latin typeface="Futura"/>
                <a:ea typeface="Futura"/>
                <a:cs typeface="Futura"/>
                <a:sym typeface="Futura"/>
              </a:defRPr>
            </a:pPr>
            <a:r>
              <a:t>FOKUS UNDER VÅREN:</a:t>
            </a:r>
          </a:p>
          <a:p>
            <a:pPr defTabSz="123219">
              <a:defRPr sz="2400">
                <a:solidFill>
                  <a:srgbClr val="FFFFFF"/>
                </a:solidFill>
                <a:latin typeface="Futura"/>
                <a:ea typeface="Futura"/>
                <a:cs typeface="Futura"/>
                <a:sym typeface="Futura"/>
              </a:defRPr>
            </a:pPr>
            <a:r>
              <a:t>Bli vän med bollen!</a:t>
            </a:r>
          </a:p>
          <a:p>
            <a:pPr defTabSz="123219">
              <a:defRPr sz="2400">
                <a:solidFill>
                  <a:srgbClr val="FFFFFF"/>
                </a:solidFill>
                <a:latin typeface="Futura"/>
                <a:ea typeface="Futura"/>
                <a:cs typeface="Futura"/>
                <a:sym typeface="Futura"/>
              </a:defRPr>
            </a:pPr>
            <a:r>
              <a:t>      Vara en bra kompis - Få nya kompisar!</a:t>
            </a:r>
          </a:p>
          <a:p>
            <a:pPr defTabSz="123219">
              <a:defRPr sz="2400">
                <a:latin typeface="Futura"/>
                <a:ea typeface="Futura"/>
                <a:cs typeface="Futura"/>
                <a:sym typeface="Futura"/>
              </a:defRPr>
            </a:pPr>
            <a:r>
              <a:t>Få självkänsla och</a:t>
            </a:r>
          </a:p>
          <a:p>
            <a:pPr defTabSz="123219">
              <a:defRPr sz="2400">
                <a:latin typeface="Futura"/>
                <a:ea typeface="Futura"/>
                <a:cs typeface="Futura"/>
                <a:sym typeface="Futura"/>
              </a:defRPr>
            </a:pPr>
            <a:r>
              <a:t>självförtroende!</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64" name="föräldraenge 2.jpg" descr="föräldraenge 2.jpg"/>
          <p:cNvPicPr>
            <a:picLocks noChangeAspect="1"/>
          </p:cNvPicPr>
          <p:nvPr/>
        </p:nvPicPr>
        <p:blipFill>
          <a:blip r:embed="rId2">
            <a:extLst/>
          </a:blip>
          <a:srcRect l="21875" r="21875"/>
          <a:stretch>
            <a:fillRect/>
          </a:stretch>
        </p:blipFill>
        <p:spPr>
          <a:xfrm>
            <a:off x="5286375" y="0"/>
            <a:ext cx="3857625" cy="5143500"/>
          </a:xfrm>
          <a:prstGeom prst="rect">
            <a:avLst/>
          </a:prstGeom>
          <a:ln w="12700">
            <a:miter lim="400000"/>
          </a:ln>
        </p:spPr>
      </p:pic>
      <p:sp>
        <p:nvSpPr>
          <p:cNvPr id="165" name="Agenda"/>
          <p:cNvSpPr/>
          <p:nvPr/>
        </p:nvSpPr>
        <p:spPr>
          <a:xfrm>
            <a:off x="182554" y="282720"/>
            <a:ext cx="7174580" cy="114613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l" defTabSz="578358">
              <a:defRPr sz="3200">
                <a:solidFill>
                  <a:srgbClr val="FFFFFF"/>
                </a:solidFill>
                <a:latin typeface="Futura"/>
                <a:ea typeface="Futura"/>
                <a:cs typeface="Futura"/>
                <a:sym typeface="Futura"/>
              </a:defRPr>
            </a:pPr>
            <a:r>
              <a:t>LAGBYGGE </a:t>
            </a:r>
          </a:p>
          <a:p>
            <a:pPr algn="l" defTabSz="578358">
              <a:defRPr sz="3200">
                <a:solidFill>
                  <a:srgbClr val="FFFFFF"/>
                </a:solidFill>
                <a:latin typeface="Futura"/>
                <a:ea typeface="Futura"/>
                <a:cs typeface="Futura"/>
                <a:sym typeface="Futura"/>
              </a:defRPr>
            </a:pPr>
            <a:r>
              <a:t>inom ungdomsidrotten</a:t>
            </a:r>
          </a:p>
        </p:txBody>
      </p:sp>
      <p:sp>
        <p:nvSpPr>
          <p:cNvPr id="166" name="Tills vidare så tränar vi måndag, onsdag samt fredag…"/>
          <p:cNvSpPr/>
          <p:nvPr/>
        </p:nvSpPr>
        <p:spPr>
          <a:xfrm>
            <a:off x="155080" y="1602987"/>
            <a:ext cx="4788398" cy="31935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190438" indent="-190438" algn="l" defTabSz="308049">
              <a:spcBef>
                <a:spcPts val="2200"/>
              </a:spcBef>
              <a:buSzPct val="145000"/>
              <a:buChar char="•"/>
              <a:defRPr sz="1800">
                <a:solidFill>
                  <a:srgbClr val="FFFFFF"/>
                </a:solidFill>
                <a:latin typeface="Futura"/>
                <a:ea typeface="Futura"/>
                <a:cs typeface="Futura"/>
                <a:sym typeface="Futura"/>
              </a:defRPr>
            </a:pPr>
            <a:r>
              <a:t>IKK:s erfarenhet: Ett lag med bra organisation lyckas bättre än andra! Nyckeln är FÖRÄLDRARNA!</a:t>
            </a:r>
          </a:p>
          <a:p>
            <a:pPr marL="190438" indent="-190438" algn="l" defTabSz="308049">
              <a:spcBef>
                <a:spcPts val="2200"/>
              </a:spcBef>
              <a:buSzPct val="145000"/>
              <a:buChar char="•"/>
              <a:defRPr sz="1800">
                <a:solidFill>
                  <a:srgbClr val="FFFFFF"/>
                </a:solidFill>
                <a:latin typeface="Futura"/>
                <a:ea typeface="Futura"/>
                <a:cs typeface="Futura"/>
                <a:sym typeface="Futura"/>
              </a:defRPr>
            </a:pPr>
            <a:r>
              <a:t>Föräldrar som tar ansvar för att göra den idrottsliga miljön så bra som möjligt för sitt barns lag.</a:t>
            </a:r>
          </a:p>
          <a:p>
            <a:pPr marL="190438" indent="-190438" algn="l" defTabSz="308049">
              <a:spcBef>
                <a:spcPts val="2200"/>
              </a:spcBef>
              <a:buSzPct val="145000"/>
              <a:buChar char="•"/>
              <a:defRPr sz="1800">
                <a:solidFill>
                  <a:srgbClr val="FFFFFF"/>
                </a:solidFill>
                <a:latin typeface="Futura"/>
                <a:ea typeface="Futura"/>
                <a:cs typeface="Futura"/>
                <a:sym typeface="Futura"/>
              </a:defRPr>
            </a:pPr>
            <a:r>
              <a:t>Föräldrar som avlastar tränarna. ”Det krävs en by för att uppfostra ett barn”.	</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6">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66">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68" name="föräldraenge 2.jpg" descr="föräldraenge 2.jpg"/>
          <p:cNvPicPr>
            <a:picLocks noChangeAspect="1"/>
          </p:cNvPicPr>
          <p:nvPr/>
        </p:nvPicPr>
        <p:blipFill>
          <a:blip r:embed="rId2">
            <a:extLst/>
          </a:blip>
          <a:srcRect l="21875" r="21875"/>
          <a:stretch>
            <a:fillRect/>
          </a:stretch>
        </p:blipFill>
        <p:spPr>
          <a:xfrm>
            <a:off x="5286375" y="0"/>
            <a:ext cx="3857625" cy="5143500"/>
          </a:xfrm>
          <a:prstGeom prst="rect">
            <a:avLst/>
          </a:prstGeom>
          <a:ln w="12700">
            <a:miter lim="400000"/>
          </a:ln>
        </p:spPr>
      </p:pic>
      <p:sp>
        <p:nvSpPr>
          <p:cNvPr id="169" name="Agenda"/>
          <p:cNvSpPr/>
          <p:nvPr/>
        </p:nvSpPr>
        <p:spPr>
          <a:xfrm>
            <a:off x="347654" y="193820"/>
            <a:ext cx="7174580" cy="98541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defTabSz="578358">
              <a:defRPr sz="5400">
                <a:solidFill>
                  <a:srgbClr val="FFFFFF"/>
                </a:solidFill>
                <a:latin typeface="Futura"/>
                <a:ea typeface="Futura"/>
                <a:cs typeface="Futura"/>
                <a:sym typeface="Futura"/>
              </a:defRPr>
            </a:lvl1pPr>
          </a:lstStyle>
          <a:p>
            <a:r>
              <a:t>Engagemang</a:t>
            </a:r>
          </a:p>
        </p:txBody>
      </p:sp>
      <p:sp>
        <p:nvSpPr>
          <p:cNvPr id="170" name="Tills vidare så tränar vi måndag, onsdag samt fredag…"/>
          <p:cNvSpPr/>
          <p:nvPr/>
        </p:nvSpPr>
        <p:spPr>
          <a:xfrm>
            <a:off x="358281" y="1348986"/>
            <a:ext cx="4788396" cy="362690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190438" indent="-190438" algn="l" defTabSz="308049">
              <a:spcBef>
                <a:spcPts val="2200"/>
              </a:spcBef>
              <a:buSzPct val="145000"/>
              <a:buChar char="•"/>
              <a:defRPr sz="1400">
                <a:solidFill>
                  <a:srgbClr val="FFFFFF"/>
                </a:solidFill>
                <a:latin typeface="Futura Bold"/>
                <a:ea typeface="Futura Bold"/>
                <a:cs typeface="Futura Bold"/>
                <a:sym typeface="Futura Bold"/>
              </a:defRPr>
            </a:pPr>
            <a:r>
              <a:t>HUVUDTRÄNARE (1st per 6 barn)</a:t>
            </a:r>
          </a:p>
          <a:p>
            <a:pPr marL="424823" lvl="1" indent="-190436" algn="l" defTabSz="308049">
              <a:spcBef>
                <a:spcPts val="2200"/>
              </a:spcBef>
              <a:buSzPct val="145000"/>
              <a:buChar char="•"/>
              <a:defRPr sz="1600">
                <a:solidFill>
                  <a:srgbClr val="FFFFFF"/>
                </a:solidFill>
                <a:latin typeface="Futura"/>
                <a:ea typeface="Futura"/>
                <a:cs typeface="Futura"/>
                <a:sym typeface="Futura"/>
              </a:defRPr>
            </a:pPr>
            <a:r>
              <a:t>Lägga upp och planera träningar. </a:t>
            </a:r>
            <a:endParaRPr sz="1400"/>
          </a:p>
          <a:p>
            <a:pPr marL="424823" lvl="1" indent="-190436" algn="l" defTabSz="308049">
              <a:spcBef>
                <a:spcPts val="2200"/>
              </a:spcBef>
              <a:buSzPct val="145000"/>
              <a:buChar char="•"/>
              <a:defRPr sz="1600">
                <a:solidFill>
                  <a:srgbClr val="FFFFFF"/>
                </a:solidFill>
                <a:latin typeface="Futura"/>
                <a:ea typeface="Futura"/>
                <a:cs typeface="Futura"/>
                <a:sym typeface="Futura"/>
              </a:defRPr>
            </a:pPr>
            <a:r>
              <a:t>Utbildar sig efter IKK:s plan. Påläst om värdegrund.</a:t>
            </a:r>
            <a:endParaRPr sz="1400"/>
          </a:p>
          <a:p>
            <a:pPr marL="424823" lvl="1" indent="-190436" algn="l" defTabSz="308049">
              <a:spcBef>
                <a:spcPts val="2200"/>
              </a:spcBef>
              <a:buSzPct val="145000"/>
              <a:buChar char="•"/>
              <a:defRPr sz="1600">
                <a:solidFill>
                  <a:srgbClr val="FFFFFF"/>
                </a:solidFill>
                <a:latin typeface="Futura"/>
                <a:ea typeface="Futura"/>
                <a:cs typeface="Futura"/>
                <a:sym typeface="Futura"/>
              </a:defRPr>
            </a:pPr>
            <a:r>
              <a:t>Medverkar på IKK:s ungdomsmöten</a:t>
            </a:r>
          </a:p>
          <a:p>
            <a:pPr marL="424823" lvl="1" indent="-190436" algn="l" defTabSz="308049">
              <a:spcBef>
                <a:spcPts val="2200"/>
              </a:spcBef>
              <a:buSzPct val="145000"/>
              <a:buChar char="•"/>
              <a:defRPr sz="1600">
                <a:solidFill>
                  <a:srgbClr val="FFFFFF"/>
                </a:solidFill>
                <a:latin typeface="Futura"/>
                <a:ea typeface="Futura"/>
                <a:cs typeface="Futura"/>
                <a:sym typeface="Futura"/>
              </a:defRPr>
            </a:pPr>
            <a:r>
              <a:t>Följer föreningens spelarutbildningsplan.</a:t>
            </a:r>
          </a:p>
          <a:p>
            <a:pPr marL="424823" lvl="1" indent="-190436" algn="l" defTabSz="308049">
              <a:spcBef>
                <a:spcPts val="2200"/>
              </a:spcBef>
              <a:buSzPct val="145000"/>
              <a:buChar char="•"/>
              <a:defRPr sz="1600">
                <a:solidFill>
                  <a:srgbClr val="FFFFFF"/>
                </a:solidFill>
                <a:latin typeface="Futura"/>
                <a:ea typeface="Futura"/>
                <a:cs typeface="Futura"/>
                <a:sym typeface="Futura"/>
              </a:defRPr>
            </a:pPr>
            <a:r>
              <a:t>Kallar till match och coachar under match</a:t>
            </a:r>
            <a:r>
              <a:rPr sz="1400"/>
              <a:t>.</a:t>
            </a:r>
            <a:br>
              <a:rPr sz="1400"/>
            </a:br>
            <a:r>
              <a:rPr sz="1400"/>
              <a:t>	</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0">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70">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72" name="föräldraenge 2.jpg" descr="föräldraenge 2.jpg"/>
          <p:cNvPicPr>
            <a:picLocks noChangeAspect="1"/>
          </p:cNvPicPr>
          <p:nvPr/>
        </p:nvPicPr>
        <p:blipFill>
          <a:blip r:embed="rId2">
            <a:extLst/>
          </a:blip>
          <a:srcRect l="21875" r="21875"/>
          <a:stretch>
            <a:fillRect/>
          </a:stretch>
        </p:blipFill>
        <p:spPr>
          <a:xfrm>
            <a:off x="5286375" y="0"/>
            <a:ext cx="3857625" cy="5143500"/>
          </a:xfrm>
          <a:prstGeom prst="rect">
            <a:avLst/>
          </a:prstGeom>
          <a:ln w="12700">
            <a:miter lim="400000"/>
          </a:ln>
        </p:spPr>
      </p:pic>
      <p:sp>
        <p:nvSpPr>
          <p:cNvPr id="173" name="Agenda"/>
          <p:cNvSpPr/>
          <p:nvPr/>
        </p:nvSpPr>
        <p:spPr>
          <a:xfrm>
            <a:off x="347654" y="193820"/>
            <a:ext cx="7174580" cy="98541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defTabSz="578358">
              <a:defRPr sz="5400">
                <a:solidFill>
                  <a:srgbClr val="FFFFFF"/>
                </a:solidFill>
                <a:latin typeface="Futura"/>
                <a:ea typeface="Futura"/>
                <a:cs typeface="Futura"/>
                <a:sym typeface="Futura"/>
              </a:defRPr>
            </a:lvl1pPr>
          </a:lstStyle>
          <a:p>
            <a:r>
              <a:t>Engagemang</a:t>
            </a:r>
          </a:p>
        </p:txBody>
      </p:sp>
      <p:sp>
        <p:nvSpPr>
          <p:cNvPr id="174" name="Tills vidare så tränar vi måndag, onsdag samt fredag…"/>
          <p:cNvSpPr/>
          <p:nvPr/>
        </p:nvSpPr>
        <p:spPr>
          <a:xfrm>
            <a:off x="358281" y="1209286"/>
            <a:ext cx="4788396" cy="417300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190436" indent="-190436" algn="l" defTabSz="308049">
              <a:spcBef>
                <a:spcPts val="2200"/>
              </a:spcBef>
              <a:buSzPct val="145000"/>
              <a:buChar char="•"/>
              <a:defRPr sz="1200">
                <a:solidFill>
                  <a:srgbClr val="FFFFFF"/>
                </a:solidFill>
                <a:latin typeface="Futura Bold"/>
                <a:ea typeface="Futura Bold"/>
                <a:cs typeface="Futura Bold"/>
                <a:sym typeface="Futura Bold"/>
              </a:defRPr>
            </a:pPr>
            <a:r>
              <a:t>LAGLEDARE (1 eller 2 st)</a:t>
            </a:r>
          </a:p>
          <a:p>
            <a:pPr marL="424823" lvl="1" indent="-190436" algn="l" defTabSz="308049">
              <a:spcBef>
                <a:spcPts val="2200"/>
              </a:spcBef>
              <a:buSzPct val="145000"/>
              <a:buChar char="•"/>
              <a:defRPr sz="1400">
                <a:solidFill>
                  <a:srgbClr val="FFFFFF"/>
                </a:solidFill>
                <a:latin typeface="Futura"/>
                <a:ea typeface="Futura"/>
                <a:cs typeface="Futura"/>
                <a:sym typeface="Futura"/>
              </a:defRPr>
            </a:pPr>
            <a:r>
              <a:t>Har nära kontakt med IKK:s föreningsutvecklare</a:t>
            </a:r>
          </a:p>
          <a:p>
            <a:pPr marL="424823" lvl="1" indent="-190436" algn="l" defTabSz="308049">
              <a:spcBef>
                <a:spcPts val="2200"/>
              </a:spcBef>
              <a:buSzPct val="145000"/>
              <a:buChar char="•"/>
              <a:defRPr sz="1400">
                <a:solidFill>
                  <a:srgbClr val="FFFFFF"/>
                </a:solidFill>
                <a:latin typeface="Futura"/>
                <a:ea typeface="Futura"/>
                <a:cs typeface="Futura"/>
                <a:sym typeface="Futura"/>
              </a:defRPr>
            </a:pPr>
            <a:r>
              <a:t>Är uppdaterad om vad som händer i klubben och vidareförmedlar till föräldrar.</a:t>
            </a:r>
            <a:endParaRPr sz="1200"/>
          </a:p>
          <a:p>
            <a:pPr marL="424823" lvl="1" indent="-190436" algn="l" defTabSz="308049">
              <a:spcBef>
                <a:spcPts val="2200"/>
              </a:spcBef>
              <a:buSzPct val="145000"/>
              <a:buChar char="•"/>
              <a:defRPr sz="1400">
                <a:solidFill>
                  <a:srgbClr val="FFFFFF"/>
                </a:solidFill>
                <a:latin typeface="Futura"/>
                <a:ea typeface="Futura"/>
                <a:cs typeface="Futura"/>
                <a:sym typeface="Futura"/>
              </a:defRPr>
            </a:pPr>
            <a:r>
              <a:t>Leder och kallar till föräldramöten i mars månad.</a:t>
            </a:r>
            <a:endParaRPr sz="1200"/>
          </a:p>
          <a:p>
            <a:pPr marL="424823" lvl="1" indent="-190436" algn="l" defTabSz="308049">
              <a:spcBef>
                <a:spcPts val="2200"/>
              </a:spcBef>
              <a:buSzPct val="145000"/>
              <a:buChar char="•"/>
              <a:defRPr sz="1400">
                <a:solidFill>
                  <a:srgbClr val="FFFFFF"/>
                </a:solidFill>
                <a:latin typeface="Futura"/>
                <a:ea typeface="Futura"/>
                <a:cs typeface="Futura"/>
                <a:sym typeface="Futura"/>
              </a:defRPr>
            </a:pPr>
            <a:r>
              <a:t>Bokar träningar och matchtider tillsammans med IKK:s kansli</a:t>
            </a:r>
          </a:p>
          <a:p>
            <a:pPr marL="424823" lvl="1" indent="-190436" algn="l" defTabSz="308049">
              <a:spcBef>
                <a:spcPts val="2200"/>
              </a:spcBef>
              <a:buSzPct val="145000"/>
              <a:buChar char="•"/>
              <a:defRPr sz="1400">
                <a:solidFill>
                  <a:srgbClr val="FFFFFF"/>
                </a:solidFill>
                <a:latin typeface="Futura"/>
                <a:ea typeface="Futura"/>
                <a:cs typeface="Futura"/>
                <a:sym typeface="Futura"/>
              </a:defRPr>
            </a:pPr>
            <a:r>
              <a:t>Sköter kontakten med andra föreningar vid matcher/cuper/läger.</a:t>
            </a:r>
            <a:endParaRPr sz="1200"/>
          </a:p>
          <a:p>
            <a:pPr marL="424823" lvl="1" indent="-190436" algn="l" defTabSz="308049">
              <a:spcBef>
                <a:spcPts val="2200"/>
              </a:spcBef>
              <a:buSzPct val="145000"/>
              <a:buChar char="•"/>
              <a:defRPr sz="1400">
                <a:solidFill>
                  <a:srgbClr val="FFFFFF"/>
                </a:solidFill>
                <a:latin typeface="Futura"/>
                <a:ea typeface="Futura"/>
                <a:cs typeface="Futura"/>
                <a:sym typeface="Futura"/>
              </a:defRPr>
            </a:pPr>
            <a:r>
              <a:t>Fyller i SISU-rapportering och lämnar in till kansliet.</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7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iterate>
                                    <p:tmAbs val="0"/>
                                  </p:iterate>
                                  <p:childTnLst>
                                    <p:set>
                                      <p:cBhvr>
                                        <p:cTn id="30" fill="hold"/>
                                        <p:tgtEl>
                                          <p:spTgt spid="1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build="p" bldLvl="5" animBg="1" advAuto="0"/>
    </p:bld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366702"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66702"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366702"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66702"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1226</Words>
  <Application>Microsoft Office PowerPoint</Application>
  <PresentationFormat>On-screen Show (16:9)</PresentationFormat>
  <Paragraphs>148</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Damascus Regular</vt:lpstr>
      <vt:lpstr>Futura</vt:lpstr>
      <vt:lpstr>Futura Bold</vt:lpstr>
      <vt:lpstr>Helvetica</vt:lpstr>
      <vt:lpstr>Helvetica Light</vt:lpstr>
      <vt:lpstr>Helvetica Neue</vt:lpstr>
      <vt:lpstr>Helvetica Neue Light</vt:lpstr>
      <vt:lpstr>Helvetica Neue Medium</vt:lpstr>
      <vt:lpstr>Helvetica Neue Thin</vt:lpstr>
      <vt:lpstr>Wingdings</vt:lpstr>
      <vt:lpstr>White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HÅLLBART          IDROTTANDE</vt:lpstr>
      <vt:lpstr>Lördag 15 juni!  F12/13 spelar förmatch till damlaget som spelar kl 12.00. Lagfotografering prel 10.30.      Sommarfest för ledare och föräldragrupp,  klubben bjuder på mat och sedan blir det konsert  med Björn Rosenström.</vt:lpstr>
      <vt:lpstr>Sommaravslutning 18 juni Barnen spelar mot föräldrar och syskon Fika?</vt:lpstr>
      <vt:lpstr>PowerPoint Presentation</vt:lpstr>
      <vt:lpstr>PowerPoint Presentation</vt:lpstr>
      <vt:lpstr>PowerPoint Presentation</vt:lpstr>
      <vt:lpstr>PowerPoint Presentation</vt:lpstr>
      <vt:lpstr>TACK!</vt:lpstr>
      <vt:lpstr>Mötesnoteringar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Ojde, Helena [AUTOSOL/MAR/MOLN]</dc:creator>
  <cp:lastModifiedBy>Ojde, Helena [AUTOSOL/MAR/MOLN]</cp:lastModifiedBy>
  <cp:revision>3</cp:revision>
  <dcterms:modified xsi:type="dcterms:W3CDTF">2019-05-22T19:42:34Z</dcterms:modified>
</cp:coreProperties>
</file>