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cbb1f2a70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ccbb1f2a70_2_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cbb1f2a7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ccbb1f2a70_2_10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0866936b9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
              <a:t>informera att föräldrar kan köpa Fyris kläder till sina barn via Stadium.se/Foreningar</a:t>
            </a:r>
            <a:endParaRPr/>
          </a:p>
        </p:txBody>
      </p:sp>
      <p:sp>
        <p:nvSpPr>
          <p:cNvPr id="199" name="Google Shape;199;gd0866936b9_0_5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cbb1f2a70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ccbb1f2a70_2_10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0866936b9_0_5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d0866936b9_0_5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0866936b9_0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0866936b9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0866936b9_0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d0866936b9_0_3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0866936b9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0866936b9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cbb1f2a70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ccbb1f2a70_2_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0866936b9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d0866936b9_0_6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cbb1f2a70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ccbb1f2a70_2_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0866936b9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
              <a:t>Vi har flera webbsidor men Laget.se är mest känt och används mest. </a:t>
            </a:r>
            <a:endParaRPr/>
          </a:p>
          <a:p>
            <a:pPr marL="0" lvl="0" indent="0" algn="l" rtl="0">
              <a:lnSpc>
                <a:spcPct val="100000"/>
              </a:lnSpc>
              <a:spcBef>
                <a:spcPts val="0"/>
              </a:spcBef>
              <a:spcAft>
                <a:spcPts val="0"/>
              </a:spcAft>
              <a:buSzPts val="1100"/>
              <a:buNone/>
            </a:pPr>
            <a:r>
              <a:rPr lang="sv"/>
              <a:t>Huvudsidan har en knapp för att “bli medlem”.  Kan vara bra att kommunicera om denna om barnens vänner är intresserad att gå med.</a:t>
            </a:r>
            <a:endParaRPr/>
          </a:p>
        </p:txBody>
      </p:sp>
      <p:sp>
        <p:nvSpPr>
          <p:cNvPr id="154" name="Google Shape;154;gd0866936b9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0866936b9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d0866936b9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0866936b9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d0866936b9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cbb1f2a70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ccbb1f2a70_2_9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0866936b9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d0866936b9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129991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3235555"/>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pic>
        <p:nvPicPr>
          <p:cNvPr id="62" name="Google Shape;62;p14"/>
          <p:cNvPicPr preferRelativeResize="0"/>
          <p:nvPr/>
        </p:nvPicPr>
        <p:blipFill rotWithShape="1">
          <a:blip r:embed="rId2">
            <a:alphaModFix/>
          </a:blip>
          <a:srcRect l="3840" t="12675" r="4552" b="57762"/>
          <a:stretch/>
        </p:blipFill>
        <p:spPr>
          <a:xfrm>
            <a:off x="0" y="0"/>
            <a:ext cx="9144000" cy="15952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3840" t="12675" r="4552" b="57762"/>
          <a:stretch/>
        </p:blipFill>
        <p:spPr>
          <a:xfrm>
            <a:off x="0" y="0"/>
            <a:ext cx="9157454" cy="1597646"/>
          </a:xfrm>
          <a:prstGeom prst="rect">
            <a:avLst/>
          </a:prstGeom>
          <a:noFill/>
          <a:ln>
            <a:noFill/>
          </a:ln>
        </p:spPr>
      </p:pic>
      <p:sp>
        <p:nvSpPr>
          <p:cNvPr id="65" name="Google Shape;65;p15"/>
          <p:cNvSpPr txBox="1">
            <a:spLocks noGrp="1"/>
          </p:cNvSpPr>
          <p:nvPr>
            <p:ph type="title"/>
          </p:nvPr>
        </p:nvSpPr>
        <p:spPr>
          <a:xfrm>
            <a:off x="1662777" y="273844"/>
            <a:ext cx="6852573"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49" y="1834580"/>
            <a:ext cx="7886700" cy="3035077"/>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rgbClr val="3A3838"/>
              </a:buClr>
              <a:buSzPts val="2100"/>
              <a:buChar char="•"/>
              <a:defRPr>
                <a:solidFill>
                  <a:srgbClr val="3A3838"/>
                </a:solidFill>
              </a:defRPr>
            </a:lvl1pPr>
            <a:lvl2pPr marL="914400" lvl="1" indent="-342900" algn="l">
              <a:lnSpc>
                <a:spcPct val="90000"/>
              </a:lnSpc>
              <a:spcBef>
                <a:spcPts val="400"/>
              </a:spcBef>
              <a:spcAft>
                <a:spcPts val="0"/>
              </a:spcAft>
              <a:buClr>
                <a:srgbClr val="3A3838"/>
              </a:buClr>
              <a:buSzPts val="1800"/>
              <a:buChar char="•"/>
              <a:defRPr>
                <a:solidFill>
                  <a:srgbClr val="3A3838"/>
                </a:solidFill>
              </a:defRPr>
            </a:lvl2pPr>
            <a:lvl3pPr marL="1371600" lvl="2" indent="-323850" algn="l">
              <a:lnSpc>
                <a:spcPct val="90000"/>
              </a:lnSpc>
              <a:spcBef>
                <a:spcPts val="400"/>
              </a:spcBef>
              <a:spcAft>
                <a:spcPts val="0"/>
              </a:spcAft>
              <a:buClr>
                <a:srgbClr val="3A3838"/>
              </a:buClr>
              <a:buSzPts val="1500"/>
              <a:buChar char="•"/>
              <a:defRPr>
                <a:solidFill>
                  <a:srgbClr val="3A3838"/>
                </a:solidFill>
              </a:defRPr>
            </a:lvl3pPr>
            <a:lvl4pPr marL="1828800" lvl="3" indent="-317500" algn="l">
              <a:lnSpc>
                <a:spcPct val="90000"/>
              </a:lnSpc>
              <a:spcBef>
                <a:spcPts val="400"/>
              </a:spcBef>
              <a:spcAft>
                <a:spcPts val="0"/>
              </a:spcAft>
              <a:buClr>
                <a:srgbClr val="3A3838"/>
              </a:buClr>
              <a:buSzPts val="1400"/>
              <a:buChar char="•"/>
              <a:defRPr>
                <a:solidFill>
                  <a:srgbClr val="3A3838"/>
                </a:solidFill>
              </a:defRPr>
            </a:lvl4pPr>
            <a:lvl5pPr marL="2286000" lvl="4" indent="-317500" algn="l">
              <a:lnSpc>
                <a:spcPct val="90000"/>
              </a:lnSpc>
              <a:spcBef>
                <a:spcPts val="400"/>
              </a:spcBef>
              <a:spcAft>
                <a:spcPts val="0"/>
              </a:spcAft>
              <a:buClr>
                <a:srgbClr val="3A3838"/>
              </a:buClr>
              <a:buSzPts val="1400"/>
              <a:buChar char="•"/>
              <a:defRPr>
                <a:solidFill>
                  <a:srgbClr val="3A3838"/>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3" name="Google Shape;73;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4" name="Google Shape;104;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5" name="Google Shape;10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2" name="Google Shape;112;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tadiumteamsales.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stadium.se/foreningar/144844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laget.se/UNTcupe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uppland.svenskfotboll.se/nyheter/2021/01/covid-19-senast-uppdaterad-210122/"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uppland.svenskfotboll.se/tavling/nyhet-tavling-42/olls-verksamhet-under-corona---beslut-riktlinjer-och-rad-2021-03-31.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laget.se/ikfyri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ikfyrisfotboll.se/" TargetMode="External"/><Relationship Id="rId5" Type="http://schemas.openxmlformats.org/officeDocument/2006/relationships/hyperlink" Target="http://fyrisfotboll.se/" TargetMode="External"/><Relationship Id="rId4" Type="http://schemas.openxmlformats.org/officeDocument/2006/relationships/hyperlink" Target="http://ikfyrisuppsala.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ibgo.uppsala.s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1143000" y="129991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sv" sz="4800"/>
              <a:t>Föräldramöte F09/10</a:t>
            </a:r>
            <a:endParaRPr sz="4800"/>
          </a:p>
        </p:txBody>
      </p:sp>
      <p:sp>
        <p:nvSpPr>
          <p:cNvPr id="132" name="Google Shape;132;p25"/>
          <p:cNvSpPr txBox="1">
            <a:spLocks noGrp="1"/>
          </p:cNvSpPr>
          <p:nvPr>
            <p:ph type="subTitle" idx="1"/>
          </p:nvPr>
        </p:nvSpPr>
        <p:spPr>
          <a:xfrm>
            <a:off x="1143000" y="3235555"/>
            <a:ext cx="6858000" cy="1241821"/>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endParaRPr sz="1100"/>
          </a:p>
          <a:p>
            <a:pPr marL="0" lvl="0" indent="0" algn="ctr" rtl="0">
              <a:lnSpc>
                <a:spcPct val="90000"/>
              </a:lnSpc>
              <a:spcBef>
                <a:spcPts val="0"/>
              </a:spcBef>
              <a:spcAft>
                <a:spcPts val="0"/>
              </a:spcAft>
              <a:buClr>
                <a:schemeClr val="dk1"/>
              </a:buClr>
              <a:buSzPts val="1800"/>
              <a:buNone/>
            </a:pPr>
            <a:r>
              <a:rPr lang="sv"/>
              <a:t>2021-04-12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1662777" y="273844"/>
            <a:ext cx="6852573" cy="9941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Font typeface="Calibri"/>
              <a:buNone/>
            </a:pPr>
            <a:r>
              <a:rPr lang="sv" sz="3000"/>
              <a:t>Kläder, F09/10</a:t>
            </a:r>
            <a:endParaRPr sz="3000"/>
          </a:p>
        </p:txBody>
      </p:sp>
      <p:sp>
        <p:nvSpPr>
          <p:cNvPr id="196" name="Google Shape;196;p34"/>
          <p:cNvSpPr txBox="1"/>
          <p:nvPr/>
        </p:nvSpPr>
        <p:spPr>
          <a:xfrm>
            <a:off x="1252550" y="2016525"/>
            <a:ext cx="58542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sv">
                <a:latin typeface="Calibri"/>
                <a:ea typeface="Calibri"/>
                <a:cs typeface="Calibri"/>
                <a:sym typeface="Calibri"/>
              </a:rPr>
              <a:t>T-shirtar har köpts in ur lagkassan, delas ut så fort vi får dem från Stadium. Ev sker en extra beställning något längre fram för de spelare som tillkommit och de som ev glömt beställa nu.</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sv">
                <a:latin typeface="Calibri"/>
                <a:ea typeface="Calibri"/>
                <a:cs typeface="Calibri"/>
                <a:sym typeface="Calibri"/>
              </a:rPr>
              <a:t>Matchtröja till låns – ska lämnas tillbaka i gott skick efter avslutad säsong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sv">
                <a:latin typeface="Calibri"/>
                <a:ea typeface="Calibri"/>
                <a:cs typeface="Calibri"/>
                <a:sym typeface="Calibri"/>
              </a:rPr>
              <a:t>Övriga kläder: Teamsales</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p:nvPr/>
        </p:nvSpPr>
        <p:spPr>
          <a:xfrm>
            <a:off x="1139075" y="2547000"/>
            <a:ext cx="3870000" cy="438300"/>
          </a:xfrm>
          <a:prstGeom prst="roundRect">
            <a:avLst>
              <a:gd name="adj" fmla="val 16667"/>
            </a:avLst>
          </a:prstGeom>
          <a:solidFill>
            <a:srgbClr val="FCF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txBox="1"/>
          <p:nvPr/>
        </p:nvSpPr>
        <p:spPr>
          <a:xfrm>
            <a:off x="352950" y="1676350"/>
            <a:ext cx="5355300" cy="1700700"/>
          </a:xfrm>
          <a:prstGeom prst="rect">
            <a:avLst/>
          </a:prstGeom>
          <a:noFill/>
          <a:ln>
            <a:noFill/>
          </a:ln>
        </p:spPr>
        <p:txBody>
          <a:bodyPr spcFirstLastPara="1" wrap="square" lIns="68575" tIns="34275" rIns="68575" bIns="34275" anchor="t" anchorCtr="0">
            <a:spAutoFit/>
          </a:bodyPr>
          <a:lstStyle/>
          <a:p>
            <a:pPr marL="6858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558800" marR="0" lvl="1" indent="-196850" algn="l" rtl="0">
              <a:lnSpc>
                <a:spcPct val="100000"/>
              </a:lnSpc>
              <a:spcBef>
                <a:spcPts val="0"/>
              </a:spcBef>
              <a:spcAft>
                <a:spcPts val="0"/>
              </a:spcAft>
              <a:buClr>
                <a:srgbClr val="000000"/>
              </a:buClr>
              <a:buSzPts val="1100"/>
              <a:buFont typeface="Arial"/>
              <a:buChar char="•"/>
            </a:pPr>
            <a:r>
              <a:rPr lang="sv" sz="1400" b="0" i="0" u="none" strike="noStrike" cap="none">
                <a:solidFill>
                  <a:schemeClr val="dk1"/>
                </a:solidFill>
                <a:latin typeface="Calibri"/>
                <a:ea typeface="Calibri"/>
                <a:cs typeface="Calibri"/>
                <a:sym typeface="Calibri"/>
              </a:rPr>
              <a:t>Stadium Team Sales – </a:t>
            </a:r>
            <a:endParaRPr sz="1400" b="0" i="0" u="none" strike="noStrike" cap="none">
              <a:solidFill>
                <a:schemeClr val="dk1"/>
              </a:solidFill>
              <a:latin typeface="Calibri"/>
              <a:ea typeface="Calibri"/>
              <a:cs typeface="Calibri"/>
              <a:sym typeface="Calibri"/>
            </a:endParaRPr>
          </a:p>
          <a:p>
            <a:pPr marL="1028700" marR="0" lvl="2" indent="-234950" algn="l" rtl="0">
              <a:lnSpc>
                <a:spcPct val="100000"/>
              </a:lnSpc>
              <a:spcBef>
                <a:spcPts val="0"/>
              </a:spcBef>
              <a:spcAft>
                <a:spcPts val="0"/>
              </a:spcAft>
              <a:buClr>
                <a:srgbClr val="000000"/>
              </a:buClr>
              <a:buSzPts val="1100"/>
              <a:buFont typeface="Arial"/>
              <a:buChar char="■"/>
            </a:pPr>
            <a:r>
              <a:rPr lang="sv" sz="1400" b="0" i="0" u="none" strike="noStrike" cap="none">
                <a:solidFill>
                  <a:schemeClr val="dk1"/>
                </a:solidFill>
                <a:latin typeface="Calibri"/>
                <a:ea typeface="Calibri"/>
                <a:cs typeface="Calibri"/>
                <a:sym typeface="Calibri"/>
              </a:rPr>
              <a:t>Lagbeställningar </a:t>
            </a:r>
            <a:r>
              <a:rPr lang="sv" sz="1400" b="0" i="0" u="sng" strike="noStrike" cap="none">
                <a:solidFill>
                  <a:schemeClr val="hlink"/>
                </a:solidFill>
                <a:latin typeface="Calibri"/>
                <a:ea typeface="Calibri"/>
                <a:cs typeface="Calibri"/>
                <a:sym typeface="Calibri"/>
                <a:hlinkClick r:id="rId3"/>
              </a:rPr>
              <a:t>http://stadiumteamsales.se</a:t>
            </a:r>
            <a:r>
              <a:rPr lang="sv"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1371600" marR="0" lvl="3" indent="-234950" algn="l" rtl="0">
              <a:lnSpc>
                <a:spcPct val="100000"/>
              </a:lnSpc>
              <a:spcBef>
                <a:spcPts val="0"/>
              </a:spcBef>
              <a:spcAft>
                <a:spcPts val="0"/>
              </a:spcAft>
              <a:buClr>
                <a:srgbClr val="000000"/>
              </a:buClr>
              <a:buSzPts val="1100"/>
              <a:buFont typeface="Arial"/>
              <a:buChar char="●"/>
            </a:pPr>
            <a:r>
              <a:rPr lang="sv" sz="1400" b="0" i="0" u="none" strike="noStrike" cap="none">
                <a:solidFill>
                  <a:schemeClr val="dk1"/>
                </a:solidFill>
                <a:latin typeface="Calibri"/>
                <a:ea typeface="Calibri"/>
                <a:cs typeface="Calibri"/>
                <a:sym typeface="Calibri"/>
              </a:rPr>
              <a:t>lagledare får en inlogg </a:t>
            </a:r>
            <a:endParaRPr sz="1400" b="0" i="0" u="none" strike="noStrike" cap="none">
              <a:solidFill>
                <a:schemeClr val="dk1"/>
              </a:solidFill>
              <a:latin typeface="Calibri"/>
              <a:ea typeface="Calibri"/>
              <a:cs typeface="Calibri"/>
              <a:sym typeface="Calibri"/>
            </a:endParaRPr>
          </a:p>
          <a:p>
            <a:pPr marL="1028700" marR="0" lvl="2" indent="-234950" algn="l" rtl="0">
              <a:lnSpc>
                <a:spcPct val="100000"/>
              </a:lnSpc>
              <a:spcBef>
                <a:spcPts val="0"/>
              </a:spcBef>
              <a:spcAft>
                <a:spcPts val="0"/>
              </a:spcAft>
              <a:buClr>
                <a:srgbClr val="000000"/>
              </a:buClr>
              <a:buSzPts val="1100"/>
              <a:buFont typeface="Arial"/>
              <a:buChar char="■"/>
            </a:pPr>
            <a:r>
              <a:rPr lang="sv" sz="1400" b="0" i="0" u="none" strike="noStrike" cap="none">
                <a:solidFill>
                  <a:schemeClr val="dk1"/>
                </a:solidFill>
                <a:latin typeface="Calibri"/>
                <a:ea typeface="Calibri"/>
                <a:cs typeface="Calibri"/>
                <a:sym typeface="Calibri"/>
              </a:rPr>
              <a:t>Individuell beställning </a:t>
            </a:r>
            <a:endParaRPr sz="1400" b="0" i="0" u="none" strike="noStrike" cap="none">
              <a:solidFill>
                <a:schemeClr val="dk1"/>
              </a:solidFill>
              <a:latin typeface="Calibri"/>
              <a:ea typeface="Calibri"/>
              <a:cs typeface="Calibri"/>
              <a:sym typeface="Calibri"/>
            </a:endParaRPr>
          </a:p>
          <a:p>
            <a:pPr marL="1371600" marR="0" lvl="3" indent="-234950" algn="l" rtl="0">
              <a:lnSpc>
                <a:spcPct val="100000"/>
              </a:lnSpc>
              <a:spcBef>
                <a:spcPts val="0"/>
              </a:spcBef>
              <a:spcAft>
                <a:spcPts val="0"/>
              </a:spcAft>
              <a:buClr>
                <a:srgbClr val="000000"/>
              </a:buClr>
              <a:buSzPts val="1100"/>
              <a:buFont typeface="Arial"/>
              <a:buChar char="●"/>
            </a:pPr>
            <a:r>
              <a:rPr lang="sv" sz="1400" b="0" i="0" u="none" strike="noStrike" cap="none">
                <a:solidFill>
                  <a:schemeClr val="dk1"/>
                </a:solidFill>
                <a:latin typeface="Calibri"/>
                <a:ea typeface="Calibri"/>
                <a:cs typeface="Calibri"/>
                <a:sym typeface="Calibri"/>
              </a:rPr>
              <a:t>IK Fyris på </a:t>
            </a:r>
            <a:r>
              <a:rPr lang="sv" sz="1400" b="0" i="0" u="sng" strike="noStrike" cap="none">
                <a:solidFill>
                  <a:schemeClr val="hlink"/>
                </a:solidFill>
                <a:latin typeface="Calibri"/>
                <a:ea typeface="Calibri"/>
                <a:cs typeface="Calibri"/>
                <a:sym typeface="Calibri"/>
                <a:hlinkClick r:id="rId4"/>
              </a:rPr>
              <a:t>Stadium.se/foreningar</a:t>
            </a:r>
            <a:r>
              <a:rPr lang="sv" u="sng">
                <a:solidFill>
                  <a:schemeClr val="hlink"/>
                </a:solidFill>
                <a:latin typeface="Calibri"/>
                <a:ea typeface="Calibri"/>
                <a:cs typeface="Calibri"/>
                <a:sym typeface="Calibri"/>
                <a:hlinkClick r:id="rId4"/>
              </a:rPr>
              <a:t>/1448442</a:t>
            </a:r>
            <a:r>
              <a:rPr lang="sv" sz="1400" b="0" i="0" u="sng" strike="noStrike" cap="none">
                <a:solidFill>
                  <a:schemeClr val="hlink"/>
                </a:solidFill>
                <a:latin typeface="Calibri"/>
                <a:ea typeface="Calibri"/>
                <a:cs typeface="Calibri"/>
                <a:sym typeface="Calibri"/>
                <a:hlinkClick r:id="rId4"/>
              </a:rPr>
              <a:t> </a:t>
            </a:r>
            <a:endParaRPr sz="1400" b="0" i="0" u="none" strike="noStrike" cap="none">
              <a:solidFill>
                <a:schemeClr val="dk1"/>
              </a:solidFill>
              <a:latin typeface="Calibri"/>
              <a:ea typeface="Calibri"/>
              <a:cs typeface="Calibri"/>
              <a:sym typeface="Calibri"/>
            </a:endParaRPr>
          </a:p>
          <a:p>
            <a:pPr marL="558800" marR="0" lvl="1" indent="-152400" algn="l" rtl="0">
              <a:lnSpc>
                <a:spcPct val="100000"/>
              </a:lnSpc>
              <a:spcBef>
                <a:spcPts val="0"/>
              </a:spcBef>
              <a:spcAft>
                <a:spcPts val="0"/>
              </a:spcAft>
              <a:buClr>
                <a:schemeClr val="dk1"/>
              </a:buClr>
              <a:buSzPts val="1100"/>
              <a:buFont typeface="Arial"/>
              <a:buNone/>
            </a:pPr>
            <a:endParaRPr sz="11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 name="Google Shape;203;p35"/>
          <p:cNvSpPr txBox="1">
            <a:spLocks noGrp="1"/>
          </p:cNvSpPr>
          <p:nvPr>
            <p:ph type="title"/>
          </p:nvPr>
        </p:nvSpPr>
        <p:spPr>
          <a:xfrm>
            <a:off x="1650358"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Kläder, extra inköp</a:t>
            </a:r>
            <a:endParaRPr/>
          </a:p>
        </p:txBody>
      </p:sp>
      <p:pic>
        <p:nvPicPr>
          <p:cNvPr id="204" name="Google Shape;204;p35"/>
          <p:cNvPicPr preferRelativeResize="0"/>
          <p:nvPr/>
        </p:nvPicPr>
        <p:blipFill rotWithShape="1">
          <a:blip r:embed="rId5">
            <a:alphaModFix/>
          </a:blip>
          <a:srcRect/>
          <a:stretch/>
        </p:blipFill>
        <p:spPr>
          <a:xfrm>
            <a:off x="5164578" y="1676350"/>
            <a:ext cx="3979426" cy="3283303"/>
          </a:xfrm>
          <a:prstGeom prst="rect">
            <a:avLst/>
          </a:prstGeom>
          <a:noFill/>
          <a:ln>
            <a:noFill/>
          </a:ln>
        </p:spPr>
      </p:pic>
      <p:pic>
        <p:nvPicPr>
          <p:cNvPr id="205" name="Google Shape;205;p35"/>
          <p:cNvPicPr preferRelativeResize="0"/>
          <p:nvPr/>
        </p:nvPicPr>
        <p:blipFill rotWithShape="1">
          <a:blip r:embed="rId6">
            <a:alphaModFix/>
          </a:blip>
          <a:srcRect/>
          <a:stretch/>
        </p:blipFill>
        <p:spPr>
          <a:xfrm>
            <a:off x="0" y="3098150"/>
            <a:ext cx="1415000" cy="204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1662777" y="273844"/>
            <a:ext cx="6852573" cy="9941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Font typeface="Calibri"/>
              <a:buNone/>
            </a:pPr>
            <a:r>
              <a:rPr lang="sv" sz="3000"/>
              <a:t>Upplägg för träning och match</a:t>
            </a:r>
            <a:endParaRPr sz="3000"/>
          </a:p>
        </p:txBody>
      </p:sp>
      <p:sp>
        <p:nvSpPr>
          <p:cNvPr id="211" name="Google Shape;211;p36"/>
          <p:cNvSpPr txBox="1">
            <a:spLocks noGrp="1"/>
          </p:cNvSpPr>
          <p:nvPr>
            <p:ph type="body" idx="1"/>
          </p:nvPr>
        </p:nvSpPr>
        <p:spPr>
          <a:xfrm>
            <a:off x="628649" y="1834580"/>
            <a:ext cx="7886700" cy="3035077"/>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90000"/>
              </a:lnSpc>
              <a:spcBef>
                <a:spcPts val="0"/>
              </a:spcBef>
              <a:spcAft>
                <a:spcPts val="0"/>
              </a:spcAft>
              <a:buClr>
                <a:srgbClr val="3A3838"/>
              </a:buClr>
              <a:buSzPts val="1800"/>
              <a:buNone/>
            </a:pPr>
            <a:endParaRPr sz="1800"/>
          </a:p>
          <a:p>
            <a:pPr marL="177800" lvl="0" indent="-171450" algn="l" rtl="0">
              <a:lnSpc>
                <a:spcPct val="90000"/>
              </a:lnSpc>
              <a:spcBef>
                <a:spcPts val="800"/>
              </a:spcBef>
              <a:spcAft>
                <a:spcPts val="0"/>
              </a:spcAft>
              <a:buClr>
                <a:srgbClr val="3A3838"/>
              </a:buClr>
              <a:buSzPts val="1500"/>
              <a:buChar char="•"/>
            </a:pPr>
            <a:r>
              <a:rPr lang="sv" sz="1500"/>
              <a:t>I maj öppnar gräsplanerna, och då kör vi två träningar per vecka, måndagar och onsdagar. Inte obligatorisk närvaro. </a:t>
            </a:r>
            <a:endParaRPr sz="1500"/>
          </a:p>
          <a:p>
            <a:pPr marL="177800" lvl="0" indent="-171450" algn="l" rtl="0">
              <a:lnSpc>
                <a:spcPct val="90000"/>
              </a:lnSpc>
              <a:spcBef>
                <a:spcPts val="800"/>
              </a:spcBef>
              <a:spcAft>
                <a:spcPts val="0"/>
              </a:spcAft>
              <a:buClr>
                <a:srgbClr val="3A3838"/>
              </a:buClr>
              <a:buSzPts val="1500"/>
              <a:buChar char="•"/>
            </a:pPr>
            <a:r>
              <a:rPr lang="sv" sz="1500"/>
              <a:t>Ofta matcher på helgen. </a:t>
            </a:r>
            <a:endParaRPr sz="1500"/>
          </a:p>
          <a:p>
            <a:pPr marL="177800" lvl="0" indent="-171450" algn="l" rtl="0">
              <a:lnSpc>
                <a:spcPct val="90000"/>
              </a:lnSpc>
              <a:spcBef>
                <a:spcPts val="800"/>
              </a:spcBef>
              <a:spcAft>
                <a:spcPts val="0"/>
              </a:spcAft>
              <a:buClr>
                <a:srgbClr val="3A3838"/>
              </a:buClr>
              <a:buSzPts val="1500"/>
              <a:buChar char="•"/>
            </a:pPr>
            <a:r>
              <a:rPr lang="sv" sz="1500"/>
              <a:t>Fokus på glädje. ALM:en</a:t>
            </a:r>
            <a:endParaRPr sz="1500"/>
          </a:p>
          <a:p>
            <a:pPr marL="457200" lvl="0" indent="-323850" algn="l" rtl="0">
              <a:lnSpc>
                <a:spcPct val="90000"/>
              </a:lnSpc>
              <a:spcBef>
                <a:spcPts val="0"/>
              </a:spcBef>
              <a:spcAft>
                <a:spcPts val="0"/>
              </a:spcAft>
              <a:buSzPts val="1500"/>
              <a:buChar char="-"/>
            </a:pPr>
            <a:r>
              <a:rPr lang="sv" sz="1500"/>
              <a:t>Ansträngning</a:t>
            </a:r>
            <a:endParaRPr sz="1500"/>
          </a:p>
          <a:p>
            <a:pPr marL="457200" lvl="0" indent="-323850" algn="l" rtl="0">
              <a:lnSpc>
                <a:spcPct val="90000"/>
              </a:lnSpc>
              <a:spcBef>
                <a:spcPts val="0"/>
              </a:spcBef>
              <a:spcAft>
                <a:spcPts val="0"/>
              </a:spcAft>
              <a:buSzPts val="1500"/>
              <a:buChar char="-"/>
            </a:pPr>
            <a:r>
              <a:rPr lang="sv" sz="1500"/>
              <a:t>Lära sig</a:t>
            </a:r>
            <a:endParaRPr sz="1500"/>
          </a:p>
          <a:p>
            <a:pPr marL="457200" lvl="0" indent="-323850" algn="l" rtl="0">
              <a:lnSpc>
                <a:spcPct val="90000"/>
              </a:lnSpc>
              <a:spcBef>
                <a:spcPts val="0"/>
              </a:spcBef>
              <a:spcAft>
                <a:spcPts val="0"/>
              </a:spcAft>
              <a:buSzPts val="1500"/>
              <a:buChar char="-"/>
            </a:pPr>
            <a:r>
              <a:rPr lang="sv" sz="1500"/>
              <a:t>Misstag</a:t>
            </a:r>
            <a:endParaRPr sz="1500"/>
          </a:p>
          <a:p>
            <a:pPr marL="177800" lvl="0" indent="-171450" algn="l" rtl="0">
              <a:lnSpc>
                <a:spcPct val="90000"/>
              </a:lnSpc>
              <a:spcBef>
                <a:spcPts val="800"/>
              </a:spcBef>
              <a:spcAft>
                <a:spcPts val="0"/>
              </a:spcAft>
              <a:buClr>
                <a:srgbClr val="3A3838"/>
              </a:buClr>
              <a:buSzPts val="1500"/>
              <a:buChar char="•"/>
            </a:pPr>
            <a:r>
              <a:rPr lang="sv" sz="1500"/>
              <a:t>Tjejerna har mognat väsentligt under året, så vi ökar mängden lärande något.</a:t>
            </a:r>
            <a:endParaRPr sz="1100"/>
          </a:p>
          <a:p>
            <a:pPr marL="177800" lvl="0" indent="-171450" algn="l" rtl="0">
              <a:lnSpc>
                <a:spcPct val="90000"/>
              </a:lnSpc>
              <a:spcBef>
                <a:spcPts val="800"/>
              </a:spcBef>
              <a:spcAft>
                <a:spcPts val="0"/>
              </a:spcAft>
              <a:buClr>
                <a:srgbClr val="3A3838"/>
              </a:buClr>
              <a:buSzPts val="1500"/>
              <a:buChar char="•"/>
            </a:pPr>
            <a:r>
              <a:rPr lang="sv" sz="1500"/>
              <a:t>Varje träning har ett tema. (tex anfall eller brytningar) </a:t>
            </a:r>
            <a:endParaRPr sz="1100"/>
          </a:p>
          <a:p>
            <a:pPr marL="177800" lvl="0" indent="-171450" algn="l" rtl="0">
              <a:lnSpc>
                <a:spcPct val="90000"/>
              </a:lnSpc>
              <a:spcBef>
                <a:spcPts val="800"/>
              </a:spcBef>
              <a:spcAft>
                <a:spcPts val="0"/>
              </a:spcAft>
              <a:buClr>
                <a:srgbClr val="3A3838"/>
              </a:buClr>
              <a:buSzPts val="1500"/>
              <a:buChar char="•"/>
            </a:pPr>
            <a:r>
              <a:rPr lang="sv" sz="1500"/>
              <a:t>Repeterande övningar ger trygghet och möjlighet till nivåanpassning.</a:t>
            </a:r>
            <a:endParaRPr sz="1100"/>
          </a:p>
          <a:p>
            <a:pPr marL="177800" lvl="0" indent="-171450" algn="l" rtl="0">
              <a:lnSpc>
                <a:spcPct val="90000"/>
              </a:lnSpc>
              <a:spcBef>
                <a:spcPts val="800"/>
              </a:spcBef>
              <a:spcAft>
                <a:spcPts val="0"/>
              </a:spcAft>
              <a:buClr>
                <a:srgbClr val="3A3838"/>
              </a:buClr>
              <a:buSzPts val="1500"/>
              <a:buChar char="•"/>
            </a:pPr>
            <a:r>
              <a:rPr lang="sv" sz="1500"/>
              <a:t>Beröm, beröm, beröm</a:t>
            </a:r>
            <a:endParaRPr sz="1100"/>
          </a:p>
          <a:p>
            <a:pPr marL="177800" lvl="0" indent="-171450" algn="l" rtl="0">
              <a:lnSpc>
                <a:spcPct val="90000"/>
              </a:lnSpc>
              <a:spcBef>
                <a:spcPts val="800"/>
              </a:spcBef>
              <a:spcAft>
                <a:spcPts val="0"/>
              </a:spcAft>
              <a:buClr>
                <a:srgbClr val="3A3838"/>
              </a:buClr>
              <a:buSzPts val="1500"/>
              <a:buChar char="•"/>
            </a:pPr>
            <a:r>
              <a:rPr lang="sv" sz="1500"/>
              <a:t>Positiva avslutningar</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1657424" y="0"/>
            <a:ext cx="5976600" cy="7458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sv"/>
              <a:t>F10-laget (Flickor födda 2011)</a:t>
            </a:r>
            <a:endParaRPr/>
          </a:p>
        </p:txBody>
      </p:sp>
      <p:sp>
        <p:nvSpPr>
          <p:cNvPr id="217" name="Google Shape;217;p37"/>
          <p:cNvSpPr txBox="1">
            <a:spLocks noGrp="1"/>
          </p:cNvSpPr>
          <p:nvPr>
            <p:ph type="body" idx="1"/>
          </p:nvPr>
        </p:nvSpPr>
        <p:spPr>
          <a:xfrm>
            <a:off x="628649" y="1834580"/>
            <a:ext cx="7886700" cy="30351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sv"/>
              <a:t>Säsongen 2021</a:t>
            </a:r>
            <a:endParaRPr/>
          </a:p>
          <a:p>
            <a:pPr marL="0" lvl="0" indent="0" algn="ctr" rtl="0">
              <a:spcBef>
                <a:spcPts val="800"/>
              </a:spcBef>
              <a:spcAft>
                <a:spcPts val="0"/>
              </a:spcAft>
              <a:buNone/>
            </a:pPr>
            <a:endParaRPr/>
          </a:p>
          <a:p>
            <a:pPr marL="457200" lvl="0" indent="-361950" algn="l" rtl="0">
              <a:spcBef>
                <a:spcPts val="800"/>
              </a:spcBef>
              <a:spcAft>
                <a:spcPts val="0"/>
              </a:spcAft>
              <a:buSzPts val="2100"/>
              <a:buChar char="•"/>
            </a:pPr>
            <a:r>
              <a:rPr lang="sv"/>
              <a:t>Två serier: F12 (år) och F11 </a:t>
            </a:r>
            <a:endParaRPr/>
          </a:p>
          <a:p>
            <a:pPr marL="457200" lvl="0" indent="0" algn="l" rtl="0">
              <a:spcBef>
                <a:spcPts val="800"/>
              </a:spcBef>
              <a:spcAft>
                <a:spcPts val="0"/>
              </a:spcAft>
              <a:buNone/>
            </a:pPr>
            <a:r>
              <a:rPr lang="sv"/>
              <a:t>7 mot 7</a:t>
            </a:r>
            <a:endParaRPr/>
          </a:p>
          <a:p>
            <a:pPr marL="457200" lvl="0" indent="0" algn="l" rtl="0">
              <a:spcBef>
                <a:spcPts val="800"/>
              </a:spcBef>
              <a:spcAft>
                <a:spcPts val="0"/>
              </a:spcAft>
              <a:buNone/>
            </a:pPr>
            <a:endParaRPr/>
          </a:p>
          <a:p>
            <a:pPr marL="457200" lvl="0" indent="-361950" algn="l" rtl="0">
              <a:spcBef>
                <a:spcPts val="800"/>
              </a:spcBef>
              <a:spcAft>
                <a:spcPts val="0"/>
              </a:spcAft>
              <a:buSzPts val="2100"/>
              <a:buChar char="•"/>
            </a:pPr>
            <a:r>
              <a:rPr lang="sv"/>
              <a:t>Nystartat F11-lag (födda 2011) “våra” 11:or spelar dubbelt i år </a:t>
            </a:r>
            <a:endParaRPr/>
          </a:p>
          <a:p>
            <a:pPr marL="457200" lvl="0" indent="0" algn="l" rtl="0">
              <a:spcBef>
                <a:spcPts val="800"/>
              </a:spcBef>
              <a:spcAft>
                <a:spcPts val="0"/>
              </a:spcAft>
              <a:buNone/>
            </a:pPr>
            <a:r>
              <a:rPr lang="sv"/>
              <a:t>poolspel 5 mot 5 och 7 mot 7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1662750" y="-1"/>
            <a:ext cx="6852600" cy="75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sv"/>
              <a:t>UNT-cupen</a:t>
            </a:r>
            <a:endParaRPr/>
          </a:p>
        </p:txBody>
      </p:sp>
      <p:sp>
        <p:nvSpPr>
          <p:cNvPr id="223" name="Google Shape;223;p38"/>
          <p:cNvSpPr txBox="1">
            <a:spLocks noGrp="1"/>
          </p:cNvSpPr>
          <p:nvPr>
            <p:ph type="body" idx="1"/>
          </p:nvPr>
        </p:nvSpPr>
        <p:spPr>
          <a:xfrm>
            <a:off x="628649" y="1834580"/>
            <a:ext cx="7886700" cy="3035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800"/>
          </a:p>
          <a:p>
            <a:pPr marL="0" lvl="0" indent="0" algn="l" rtl="0">
              <a:spcBef>
                <a:spcPts val="800"/>
              </a:spcBef>
              <a:spcAft>
                <a:spcPts val="0"/>
              </a:spcAft>
              <a:buNone/>
            </a:pPr>
            <a:endParaRPr sz="1800"/>
          </a:p>
          <a:p>
            <a:pPr marL="0" lvl="0" indent="0" algn="l" rtl="0">
              <a:spcBef>
                <a:spcPts val="800"/>
              </a:spcBef>
              <a:spcAft>
                <a:spcPts val="0"/>
              </a:spcAft>
              <a:buNone/>
            </a:pPr>
            <a:r>
              <a:rPr lang="sv" sz="1800"/>
              <a:t>Helgen 13-15 augusti är vi anmälda till UNT-cupen i Storvreta!</a:t>
            </a:r>
            <a:endParaRPr sz="1800"/>
          </a:p>
          <a:p>
            <a:pPr marL="0" lvl="0" indent="0" algn="l" rtl="0">
              <a:spcBef>
                <a:spcPts val="800"/>
              </a:spcBef>
              <a:spcAft>
                <a:spcPts val="0"/>
              </a:spcAft>
              <a:buNone/>
            </a:pPr>
            <a:endParaRPr sz="1800"/>
          </a:p>
          <a:p>
            <a:pPr marL="0" lvl="0" indent="0" algn="l" rtl="0">
              <a:spcBef>
                <a:spcPts val="800"/>
              </a:spcBef>
              <a:spcAft>
                <a:spcPts val="0"/>
              </a:spcAft>
              <a:buNone/>
            </a:pPr>
            <a:r>
              <a:rPr lang="sv" sz="1200"/>
              <a:t>Anmälningsavgiften till cupen bekostas av klubben, och påverkar inte lagkassan. </a:t>
            </a:r>
            <a:endParaRPr sz="1200"/>
          </a:p>
          <a:p>
            <a:pPr marL="0" lvl="0" indent="0" algn="l" rtl="0">
              <a:spcBef>
                <a:spcPts val="800"/>
              </a:spcBef>
              <a:spcAft>
                <a:spcPts val="0"/>
              </a:spcAft>
              <a:buNone/>
            </a:pPr>
            <a:endParaRPr sz="1200"/>
          </a:p>
          <a:p>
            <a:pPr marL="0" lvl="0" indent="0" algn="l" rtl="0">
              <a:spcBef>
                <a:spcPts val="800"/>
              </a:spcBef>
              <a:spcAft>
                <a:spcPts val="0"/>
              </a:spcAft>
              <a:buNone/>
            </a:pPr>
            <a:r>
              <a:rPr lang="sv" sz="1200"/>
              <a:t>Mer information finns på deras </a:t>
            </a:r>
            <a:r>
              <a:rPr lang="sv" sz="1200" u="sng">
                <a:solidFill>
                  <a:schemeClr val="hlink"/>
                </a:solidFill>
                <a:hlinkClick r:id="rId3"/>
              </a:rPr>
              <a:t>laget.se-sida</a:t>
            </a:r>
            <a:r>
              <a:rPr lang="sv" sz="1200"/>
              <a:t>.</a:t>
            </a:r>
            <a:r>
              <a:rPr lang="sv" sz="1500"/>
              <a:t>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1657433"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Covid-19</a:t>
            </a:r>
            <a:endParaRPr/>
          </a:p>
        </p:txBody>
      </p:sp>
      <p:sp>
        <p:nvSpPr>
          <p:cNvPr id="229" name="Google Shape;229;p39"/>
          <p:cNvSpPr txBox="1"/>
          <p:nvPr/>
        </p:nvSpPr>
        <p:spPr>
          <a:xfrm>
            <a:off x="509000" y="2008175"/>
            <a:ext cx="5646300" cy="26784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rgbClr val="000000"/>
                </a:solidFill>
                <a:latin typeface="Calibri"/>
                <a:ea typeface="Calibri"/>
                <a:cs typeface="Calibri"/>
                <a:sym typeface="Calibri"/>
              </a:rPr>
              <a:t>IK Fyris följer rådet från Upplands </a:t>
            </a:r>
            <a:r>
              <a:rPr lang="sv">
                <a:latin typeface="Calibri"/>
                <a:ea typeface="Calibri"/>
                <a:cs typeface="Calibri"/>
                <a:sym typeface="Calibri"/>
              </a:rPr>
              <a:t>fotbollförbund</a:t>
            </a:r>
            <a:r>
              <a:rPr lang="sv"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rgbClr val="000000"/>
                </a:solidFill>
                <a:latin typeface="Calibri"/>
                <a:ea typeface="Calibri"/>
                <a:cs typeface="Calibri"/>
                <a:sym typeface="Calibri"/>
              </a:rPr>
              <a:t>Svensk fotboll har ett ansvar att bidra till att konsekvenserna blir så hanterbara som möjligt och att så få som möjligt drabbas.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rgbClr val="000000"/>
                </a:solidFill>
                <a:latin typeface="Calibri"/>
                <a:ea typeface="Calibri"/>
                <a:cs typeface="Calibri"/>
                <a:sym typeface="Calibri"/>
              </a:rPr>
              <a:t>Upplands Fotbollförbund följer utvecklingen genom den information som vi erhåller från Svenska Fotbollförbundet och hänvisar också till Folkhälsomyndighetens information om idrotts och träningsanläggningar och riskbedömning av evenemang och sammankomster.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sv" sz="1100" b="0" i="0" u="sng" strike="noStrike" cap="none">
                <a:solidFill>
                  <a:schemeClr val="hlink"/>
                </a:solidFill>
                <a:latin typeface="Calibri"/>
                <a:ea typeface="Calibri"/>
                <a:cs typeface="Calibri"/>
                <a:sym typeface="Calibri"/>
                <a:hlinkClick r:id="rId3"/>
              </a:rPr>
              <a:t>https://uppland.svenskfotboll.se/nyheter/2021/01/covid-19-senast-uppdaterad-210122/</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a:latin typeface="Calibri"/>
                <a:ea typeface="Calibri"/>
                <a:cs typeface="Calibri"/>
                <a:sym typeface="Calibri"/>
              </a:rPr>
              <a:t>S</a:t>
            </a:r>
            <a:r>
              <a:rPr lang="sv" sz="1400" b="0" i="0" u="none" strike="noStrike" cap="none">
                <a:solidFill>
                  <a:srgbClr val="000000"/>
                </a:solidFill>
                <a:latin typeface="Calibri"/>
                <a:ea typeface="Calibri"/>
                <a:cs typeface="Calibri"/>
                <a:sym typeface="Calibri"/>
              </a:rPr>
              <a:t>enaste riktlinjerna är </a:t>
            </a:r>
            <a:r>
              <a:rPr lang="sv" u="sng">
                <a:solidFill>
                  <a:schemeClr val="hlink"/>
                </a:solidFill>
                <a:latin typeface="Calibri"/>
                <a:ea typeface="Calibri"/>
                <a:cs typeface="Calibri"/>
                <a:sym typeface="Calibri"/>
                <a:hlinkClick r:id="rId4"/>
              </a:rPr>
              <a:t>idag, 2021-04-12</a:t>
            </a:r>
            <a:r>
              <a:rPr lang="sv" sz="1400" b="0" i="0" u="none" strike="noStrike" cap="none">
                <a:solidFill>
                  <a:srgbClr val="000000"/>
                </a:solidFill>
                <a:latin typeface="Calibri"/>
                <a:ea typeface="Calibri"/>
                <a:cs typeface="Calibri"/>
                <a:sym typeface="Calibri"/>
              </a:rPr>
              <a:t> och gäller åtminstone t.o.m. </a:t>
            </a:r>
            <a:r>
              <a:rPr lang="sv">
                <a:latin typeface="Calibri"/>
                <a:ea typeface="Calibri"/>
                <a:cs typeface="Calibri"/>
                <a:sym typeface="Calibri"/>
              </a:rPr>
              <a:t>2 maj</a:t>
            </a:r>
            <a:r>
              <a:rPr lang="sv"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230" name="Google Shape;230;p39"/>
          <p:cNvSpPr txBox="1"/>
          <p:nvPr/>
        </p:nvSpPr>
        <p:spPr>
          <a:xfrm>
            <a:off x="6533644" y="2008175"/>
            <a:ext cx="2394600" cy="28476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 sz="1100" b="0" i="0" u="none" strike="noStrike" cap="none">
                <a:solidFill>
                  <a:srgbClr val="000000"/>
                </a:solidFill>
                <a:latin typeface="Calibri"/>
                <a:ea typeface="Calibri"/>
                <a:cs typeface="Calibri"/>
                <a:sym typeface="Calibri"/>
              </a:rPr>
              <a:t>Myndighetens allmänna råd att idrotts- och fritidsaktiviteter är viktiga för folkhälsan. Var och en bör dock bedriva sådana aktiviteter på ett sätt som minimerar risken för smitta.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342900" marR="0" lvl="0" indent="-234950" algn="l" rtl="0">
              <a:lnSpc>
                <a:spcPct val="100000"/>
              </a:lnSpc>
              <a:spcBef>
                <a:spcPts val="0"/>
              </a:spcBef>
              <a:spcAft>
                <a:spcPts val="0"/>
              </a:spcAft>
              <a:buClr>
                <a:srgbClr val="000000"/>
              </a:buClr>
              <a:buSzPts val="1100"/>
              <a:buFont typeface="Calibri"/>
              <a:buChar char="●"/>
            </a:pPr>
            <a:r>
              <a:rPr lang="sv" sz="1100" b="0" i="0" u="none" strike="noStrike" cap="none">
                <a:solidFill>
                  <a:srgbClr val="000000"/>
                </a:solidFill>
                <a:latin typeface="Calibri"/>
                <a:ea typeface="Calibri"/>
                <a:cs typeface="Calibri"/>
                <a:sym typeface="Calibri"/>
              </a:rPr>
              <a:t>hålla avstånd till varandra, inte dela utrustning med varandra, </a:t>
            </a:r>
            <a:endParaRPr sz="1100" b="0" i="0" u="none" strike="noStrike" cap="none">
              <a:solidFill>
                <a:srgbClr val="000000"/>
              </a:solidFill>
              <a:latin typeface="Calibri"/>
              <a:ea typeface="Calibri"/>
              <a:cs typeface="Calibri"/>
              <a:sym typeface="Calibri"/>
            </a:endParaRPr>
          </a:p>
          <a:p>
            <a:pPr marL="342900" marR="0" lvl="0" indent="-234950" algn="l" rtl="0">
              <a:lnSpc>
                <a:spcPct val="100000"/>
              </a:lnSpc>
              <a:spcBef>
                <a:spcPts val="0"/>
              </a:spcBef>
              <a:spcAft>
                <a:spcPts val="0"/>
              </a:spcAft>
              <a:buClr>
                <a:srgbClr val="000000"/>
              </a:buClr>
              <a:buSzPts val="1100"/>
              <a:buFont typeface="Calibri"/>
              <a:buChar char="●"/>
            </a:pPr>
            <a:r>
              <a:rPr lang="sv" sz="1100" b="0" i="0" u="none" strike="noStrike" cap="none">
                <a:solidFill>
                  <a:srgbClr val="000000"/>
                </a:solidFill>
                <a:latin typeface="Calibri"/>
                <a:ea typeface="Calibri"/>
                <a:cs typeface="Calibri"/>
                <a:sym typeface="Calibri"/>
              </a:rPr>
              <a:t>när det är möjligt genomföra aktiviteten utomhus,  </a:t>
            </a:r>
            <a:endParaRPr sz="1100" b="0" i="0" u="none" strike="noStrike" cap="none">
              <a:solidFill>
                <a:srgbClr val="000000"/>
              </a:solidFill>
              <a:latin typeface="Calibri"/>
              <a:ea typeface="Calibri"/>
              <a:cs typeface="Calibri"/>
              <a:sym typeface="Calibri"/>
            </a:endParaRPr>
          </a:p>
          <a:p>
            <a:pPr marL="342900" marR="0" lvl="0" indent="-234950" algn="l" rtl="0">
              <a:lnSpc>
                <a:spcPct val="100000"/>
              </a:lnSpc>
              <a:spcBef>
                <a:spcPts val="0"/>
              </a:spcBef>
              <a:spcAft>
                <a:spcPts val="0"/>
              </a:spcAft>
              <a:buClr>
                <a:srgbClr val="000000"/>
              </a:buClr>
              <a:buSzPts val="1100"/>
              <a:buFont typeface="Calibri"/>
              <a:buChar char="●"/>
            </a:pPr>
            <a:r>
              <a:rPr lang="sv" sz="1100" b="0" i="0" u="none" strike="noStrike" cap="none">
                <a:solidFill>
                  <a:srgbClr val="000000"/>
                </a:solidFill>
                <a:latin typeface="Calibri"/>
                <a:ea typeface="Calibri"/>
                <a:cs typeface="Calibri"/>
                <a:sym typeface="Calibri"/>
              </a:rPr>
              <a:t>undvika gemensamma omklädningsrum, </a:t>
            </a:r>
            <a:endParaRPr sz="1100" b="0" i="0" u="none" strike="noStrike" cap="none">
              <a:solidFill>
                <a:srgbClr val="000000"/>
              </a:solidFill>
              <a:latin typeface="Calibri"/>
              <a:ea typeface="Calibri"/>
              <a:cs typeface="Calibri"/>
              <a:sym typeface="Calibri"/>
            </a:endParaRPr>
          </a:p>
          <a:p>
            <a:pPr marL="342900" marR="0" lvl="0" indent="-234950" algn="l" rtl="0">
              <a:lnSpc>
                <a:spcPct val="100000"/>
              </a:lnSpc>
              <a:spcBef>
                <a:spcPts val="0"/>
              </a:spcBef>
              <a:spcAft>
                <a:spcPts val="0"/>
              </a:spcAft>
              <a:buClr>
                <a:srgbClr val="000000"/>
              </a:buClr>
              <a:buSzPts val="1100"/>
              <a:buFont typeface="Calibri"/>
              <a:buChar char="●"/>
            </a:pPr>
            <a:r>
              <a:rPr lang="sv" sz="1100" b="0" i="0" u="none" strike="noStrike" cap="none">
                <a:solidFill>
                  <a:srgbClr val="000000"/>
                </a:solidFill>
                <a:latin typeface="Calibri"/>
                <a:ea typeface="Calibri"/>
                <a:cs typeface="Calibri"/>
                <a:sym typeface="Calibri"/>
              </a:rPr>
              <a:t>resa till och från aktiviteten individuellt, och  </a:t>
            </a:r>
            <a:endParaRPr sz="1100" b="0" i="0" u="none" strike="noStrike" cap="none">
              <a:solidFill>
                <a:srgbClr val="000000"/>
              </a:solidFill>
              <a:latin typeface="Calibri"/>
              <a:ea typeface="Calibri"/>
              <a:cs typeface="Calibri"/>
              <a:sym typeface="Calibri"/>
            </a:endParaRPr>
          </a:p>
          <a:p>
            <a:pPr marL="342900" marR="0" lvl="0" indent="-234950" algn="l" rtl="0">
              <a:lnSpc>
                <a:spcPct val="100000"/>
              </a:lnSpc>
              <a:spcBef>
                <a:spcPts val="0"/>
              </a:spcBef>
              <a:spcAft>
                <a:spcPts val="0"/>
              </a:spcAft>
              <a:buClr>
                <a:srgbClr val="000000"/>
              </a:buClr>
              <a:buSzPts val="1100"/>
              <a:buFont typeface="Calibri"/>
              <a:buChar char="●"/>
            </a:pPr>
            <a:r>
              <a:rPr lang="sv" sz="1100" b="0" i="0" u="none" strike="noStrike" cap="none">
                <a:solidFill>
                  <a:srgbClr val="000000"/>
                </a:solidFill>
                <a:latin typeface="Calibri"/>
                <a:ea typeface="Calibri"/>
                <a:cs typeface="Calibri"/>
                <a:sym typeface="Calibri"/>
              </a:rPr>
              <a:t>utföra aktiviteten i mindre grupper. </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1662750" y="-1"/>
            <a:ext cx="6852600" cy="75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sv"/>
              <a:t>Avrundning</a:t>
            </a:r>
            <a:endParaRPr/>
          </a:p>
        </p:txBody>
      </p:sp>
      <p:sp>
        <p:nvSpPr>
          <p:cNvPr id="236" name="Google Shape;236;p40"/>
          <p:cNvSpPr txBox="1">
            <a:spLocks noGrp="1"/>
          </p:cNvSpPr>
          <p:nvPr>
            <p:ph type="body" idx="1"/>
          </p:nvPr>
        </p:nvSpPr>
        <p:spPr>
          <a:xfrm>
            <a:off x="628649" y="1834580"/>
            <a:ext cx="7886700" cy="3035100"/>
          </a:xfrm>
          <a:prstGeom prst="rect">
            <a:avLst/>
          </a:prstGeom>
        </p:spPr>
        <p:txBody>
          <a:bodyPr spcFirstLastPara="1" wrap="square" lIns="68575" tIns="34275" rIns="68575" bIns="34275" anchor="t" anchorCtr="0">
            <a:normAutofit/>
          </a:bodyPr>
          <a:lstStyle/>
          <a:p>
            <a:pPr marL="457200" lvl="0" indent="-336550" algn="l" rtl="0">
              <a:spcBef>
                <a:spcPts val="0"/>
              </a:spcBef>
              <a:spcAft>
                <a:spcPts val="0"/>
              </a:spcAft>
              <a:buClr>
                <a:srgbClr val="434343"/>
              </a:buClr>
              <a:buSzPts val="1700"/>
              <a:buChar char="•"/>
            </a:pPr>
            <a:r>
              <a:rPr lang="sv" sz="1700">
                <a:solidFill>
                  <a:srgbClr val="434343"/>
                </a:solidFill>
              </a:rPr>
              <a:t>Övrigt</a:t>
            </a:r>
            <a:endParaRPr sz="1700">
              <a:solidFill>
                <a:srgbClr val="434343"/>
              </a:solidFill>
            </a:endParaRPr>
          </a:p>
          <a:p>
            <a:pPr marL="914400" lvl="1" indent="-336550" algn="l" rtl="0">
              <a:spcBef>
                <a:spcPts val="0"/>
              </a:spcBef>
              <a:spcAft>
                <a:spcPts val="0"/>
              </a:spcAft>
              <a:buClr>
                <a:srgbClr val="434343"/>
              </a:buClr>
              <a:buSzPts val="1700"/>
              <a:buChar char="•"/>
            </a:pPr>
            <a:r>
              <a:rPr lang="sv" sz="1700">
                <a:solidFill>
                  <a:srgbClr val="434343"/>
                </a:solidFill>
              </a:rPr>
              <a:t>Vi diskuterade om vi planerar att vara med på några större Cuper, tex Gothia Cup. Det är ett ganska stort arrangemang kring det som kräver mycket planering. Vi har Gothia, men även andra härliga cuper på vår radar, men inga beslut är tagna ännu. Det blir tidigast nästa år som vi siktar på deltagande. </a:t>
            </a:r>
            <a:endParaRPr sz="1700">
              <a:solidFill>
                <a:srgbClr val="434343"/>
              </a:solidFill>
            </a:endParaRPr>
          </a:p>
          <a:p>
            <a:pPr marL="457200" lvl="0" indent="-336550" algn="l" rtl="0">
              <a:spcBef>
                <a:spcPts val="0"/>
              </a:spcBef>
              <a:spcAft>
                <a:spcPts val="0"/>
              </a:spcAft>
              <a:buClr>
                <a:srgbClr val="434343"/>
              </a:buClr>
              <a:buSzPts val="1700"/>
              <a:buChar char="•"/>
            </a:pPr>
            <a:r>
              <a:rPr lang="sv" sz="1700">
                <a:solidFill>
                  <a:srgbClr val="434343"/>
                </a:solidFill>
              </a:rPr>
              <a:t>Frågor</a:t>
            </a:r>
            <a:endParaRPr sz="1700">
              <a:solidFill>
                <a:srgbClr val="434343"/>
              </a:solidFill>
            </a:endParaRPr>
          </a:p>
          <a:p>
            <a:pPr marL="914400" lvl="1" indent="-336550" algn="l" rtl="0">
              <a:spcBef>
                <a:spcPts val="0"/>
              </a:spcBef>
              <a:spcAft>
                <a:spcPts val="0"/>
              </a:spcAft>
              <a:buClr>
                <a:srgbClr val="434343"/>
              </a:buClr>
              <a:buSzPts val="1700"/>
              <a:buChar char="•"/>
            </a:pPr>
            <a:r>
              <a:rPr lang="sv" sz="1700">
                <a:solidFill>
                  <a:srgbClr val="434343"/>
                </a:solidFill>
              </a:rPr>
              <a:t> </a:t>
            </a:r>
            <a:endParaRPr sz="1700">
              <a:solidFill>
                <a:srgbClr val="434343"/>
              </a:solidFill>
            </a:endParaRPr>
          </a:p>
          <a:p>
            <a:pPr marL="457200" lvl="0" indent="-336550" algn="l" rtl="0">
              <a:spcBef>
                <a:spcPts val="0"/>
              </a:spcBef>
              <a:spcAft>
                <a:spcPts val="0"/>
              </a:spcAft>
              <a:buClr>
                <a:srgbClr val="434343"/>
              </a:buClr>
              <a:buSzPts val="1700"/>
              <a:buChar char="•"/>
            </a:pPr>
            <a:r>
              <a:rPr lang="sv" sz="1700">
                <a:solidFill>
                  <a:srgbClr val="434343"/>
                </a:solidFill>
              </a:rPr>
              <a:t>Diskussion</a:t>
            </a:r>
            <a:endParaRPr sz="1700">
              <a:solidFill>
                <a:srgbClr val="434343"/>
              </a:solidFill>
            </a:endParaRPr>
          </a:p>
          <a:p>
            <a:pPr marL="914400" lvl="1" indent="-336550" algn="l" rtl="0">
              <a:spcBef>
                <a:spcPts val="0"/>
              </a:spcBef>
              <a:spcAft>
                <a:spcPts val="0"/>
              </a:spcAft>
              <a:buClr>
                <a:srgbClr val="434343"/>
              </a:buClr>
              <a:buSzPts val="1700"/>
              <a:buChar char="•"/>
            </a:pPr>
            <a:r>
              <a:rPr lang="sv" sz="1700">
                <a:solidFill>
                  <a:srgbClr val="434343"/>
                </a:solidFill>
              </a:rPr>
              <a:t> </a:t>
            </a:r>
            <a:endParaRPr sz="1700">
              <a:solidFill>
                <a:srgbClr val="434343"/>
              </a:solidFill>
            </a:endParaRPr>
          </a:p>
          <a:p>
            <a:pPr marL="457200" lvl="0" indent="-336550" algn="l" rtl="0">
              <a:spcBef>
                <a:spcPts val="0"/>
              </a:spcBef>
              <a:spcAft>
                <a:spcPts val="0"/>
              </a:spcAft>
              <a:buClr>
                <a:srgbClr val="434343"/>
              </a:buClr>
              <a:buSzPts val="1700"/>
              <a:buChar char="•"/>
            </a:pPr>
            <a:r>
              <a:rPr lang="sv" sz="1700">
                <a:solidFill>
                  <a:srgbClr val="434343"/>
                </a:solidFill>
              </a:rPr>
              <a:t>Avslutning</a:t>
            </a:r>
            <a:endParaRPr sz="1700">
              <a:solidFill>
                <a:srgbClr val="434343"/>
              </a:solidFill>
            </a:endParaRPr>
          </a:p>
          <a:p>
            <a:pPr marL="0" lvl="0" indent="0" algn="l" rtl="0">
              <a:spcBef>
                <a:spcPts val="0"/>
              </a:spcBef>
              <a:spcAft>
                <a:spcPts val="0"/>
              </a:spcAft>
              <a:buNone/>
            </a:pPr>
            <a:endParaRPr sz="17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1662777" y="273844"/>
            <a:ext cx="6852573" cy="9941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Font typeface="Calibri"/>
              <a:buNone/>
            </a:pPr>
            <a:r>
              <a:rPr lang="sv" sz="3000"/>
              <a:t>Agenda</a:t>
            </a:r>
            <a:endParaRPr sz="3000"/>
          </a:p>
        </p:txBody>
      </p:sp>
      <p:sp>
        <p:nvSpPr>
          <p:cNvPr id="138" name="Google Shape;138;p26"/>
          <p:cNvSpPr txBox="1">
            <a:spLocks noGrp="1"/>
          </p:cNvSpPr>
          <p:nvPr>
            <p:ph type="body" idx="1"/>
          </p:nvPr>
        </p:nvSpPr>
        <p:spPr>
          <a:xfrm>
            <a:off x="628650" y="1834575"/>
            <a:ext cx="3943500" cy="30351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3A3838"/>
              </a:buClr>
              <a:buSzPts val="1500"/>
              <a:buChar char="•"/>
            </a:pPr>
            <a:r>
              <a:rPr lang="sv" sz="1500"/>
              <a:t>Snabb presentationsrunda, närvaro</a:t>
            </a:r>
            <a:endParaRPr sz="1100"/>
          </a:p>
          <a:p>
            <a:pPr marL="177800" lvl="0" indent="-171450" algn="l" rtl="0">
              <a:lnSpc>
                <a:spcPct val="90000"/>
              </a:lnSpc>
              <a:spcBef>
                <a:spcPts val="800"/>
              </a:spcBef>
              <a:spcAft>
                <a:spcPts val="0"/>
              </a:spcAft>
              <a:buClr>
                <a:srgbClr val="3A3838"/>
              </a:buClr>
              <a:buSzPts val="1500"/>
              <a:buChar char="•"/>
            </a:pPr>
            <a:r>
              <a:rPr lang="sv" sz="1500"/>
              <a:t>Allmän information från IK Fyris</a:t>
            </a:r>
            <a:endParaRPr sz="1500"/>
          </a:p>
          <a:p>
            <a:pPr marL="520700" lvl="1" indent="-158750" algn="l" rtl="0">
              <a:lnSpc>
                <a:spcPct val="90000"/>
              </a:lnSpc>
              <a:spcBef>
                <a:spcPts val="800"/>
              </a:spcBef>
              <a:spcAft>
                <a:spcPts val="0"/>
              </a:spcAft>
              <a:buClr>
                <a:srgbClr val="3A3838"/>
              </a:buClr>
              <a:buSzPts val="1500"/>
              <a:buChar char="•"/>
            </a:pPr>
            <a:r>
              <a:rPr lang="sv" sz="1500"/>
              <a:t>Värderingar hos IK Fyris</a:t>
            </a:r>
            <a:endParaRPr sz="1500"/>
          </a:p>
          <a:p>
            <a:pPr marL="520700" lvl="1" indent="-158750" algn="l" rtl="0">
              <a:lnSpc>
                <a:spcPct val="90000"/>
              </a:lnSpc>
              <a:spcBef>
                <a:spcPts val="800"/>
              </a:spcBef>
              <a:spcAft>
                <a:spcPts val="0"/>
              </a:spcAft>
              <a:buClr>
                <a:srgbClr val="3A3838"/>
              </a:buClr>
              <a:buSzPts val="1500"/>
              <a:buChar char="•"/>
            </a:pPr>
            <a:r>
              <a:rPr lang="sv" sz="1500"/>
              <a:t>Förväntningar på föräldrar</a:t>
            </a:r>
            <a:endParaRPr sz="1100"/>
          </a:p>
          <a:p>
            <a:pPr marL="863600" lvl="2" indent="-165100" algn="l" rtl="0">
              <a:lnSpc>
                <a:spcPct val="90000"/>
              </a:lnSpc>
              <a:spcBef>
                <a:spcPts val="400"/>
              </a:spcBef>
              <a:spcAft>
                <a:spcPts val="0"/>
              </a:spcAft>
              <a:buClr>
                <a:srgbClr val="3A3838"/>
              </a:buClr>
              <a:buSzPts val="1400"/>
              <a:buChar char="•"/>
            </a:pPr>
            <a:r>
              <a:rPr lang="sv" sz="1400"/>
              <a:t>Att tänka på vid träning och match</a:t>
            </a:r>
            <a:endParaRPr sz="1100"/>
          </a:p>
          <a:p>
            <a:pPr marL="863600" lvl="2" indent="-165100" algn="l" rtl="0">
              <a:lnSpc>
                <a:spcPct val="90000"/>
              </a:lnSpc>
              <a:spcBef>
                <a:spcPts val="400"/>
              </a:spcBef>
              <a:spcAft>
                <a:spcPts val="0"/>
              </a:spcAft>
              <a:buClr>
                <a:srgbClr val="3A3838"/>
              </a:buClr>
              <a:buSzPts val="1400"/>
              <a:buChar char="•"/>
            </a:pPr>
            <a:r>
              <a:rPr lang="sv" sz="1400"/>
              <a:t>Engagemang för laget (Trevligt, samt viktiga inkomster för laget)</a:t>
            </a:r>
            <a:endParaRPr sz="1100"/>
          </a:p>
          <a:p>
            <a:pPr marL="1206500" lvl="3" indent="-158750" algn="l" rtl="0">
              <a:lnSpc>
                <a:spcPct val="90000"/>
              </a:lnSpc>
              <a:spcBef>
                <a:spcPts val="400"/>
              </a:spcBef>
              <a:spcAft>
                <a:spcPts val="0"/>
              </a:spcAft>
              <a:buSzPts val="1100"/>
              <a:buChar char="•"/>
            </a:pPr>
            <a:r>
              <a:rPr lang="sv" sz="1100"/>
              <a:t>Tidigare har vi tex haft danser, i år oklart.</a:t>
            </a:r>
            <a:endParaRPr sz="1100"/>
          </a:p>
          <a:p>
            <a:pPr marL="863600" lvl="2" indent="-165100" algn="l" rtl="0">
              <a:lnSpc>
                <a:spcPct val="90000"/>
              </a:lnSpc>
              <a:spcBef>
                <a:spcPts val="400"/>
              </a:spcBef>
              <a:spcAft>
                <a:spcPts val="0"/>
              </a:spcAft>
              <a:buClr>
                <a:srgbClr val="3A3838"/>
              </a:buClr>
              <a:buSzPts val="1400"/>
              <a:buChar char="•"/>
            </a:pPr>
            <a:r>
              <a:rPr lang="sv" sz="1400"/>
              <a:t>Gärna avlastning av oss Ledare/tränare</a:t>
            </a:r>
            <a:endParaRPr sz="1100"/>
          </a:p>
          <a:p>
            <a:pPr marL="520700" lvl="1" indent="-158750" algn="l" rtl="0">
              <a:lnSpc>
                <a:spcPct val="90000"/>
              </a:lnSpc>
              <a:spcBef>
                <a:spcPts val="800"/>
              </a:spcBef>
              <a:spcAft>
                <a:spcPts val="0"/>
              </a:spcAft>
              <a:buClr>
                <a:srgbClr val="3A3838"/>
              </a:buClr>
              <a:buSzPts val="1500"/>
              <a:buChar char="•"/>
            </a:pPr>
            <a:r>
              <a:rPr lang="sv" sz="1500"/>
              <a:t>Avgifter</a:t>
            </a:r>
            <a:endParaRPr sz="1500"/>
          </a:p>
          <a:p>
            <a:pPr marL="520700" lvl="1" indent="-158750" algn="l" rtl="0">
              <a:spcBef>
                <a:spcPts val="800"/>
              </a:spcBef>
              <a:spcAft>
                <a:spcPts val="0"/>
              </a:spcAft>
              <a:buSzPts val="1500"/>
              <a:buChar char="•"/>
            </a:pPr>
            <a:r>
              <a:rPr lang="sv" sz="1500"/>
              <a:t>Kläder</a:t>
            </a:r>
            <a:endParaRPr sz="1500"/>
          </a:p>
        </p:txBody>
      </p:sp>
      <p:sp>
        <p:nvSpPr>
          <p:cNvPr id="139" name="Google Shape;139;p26"/>
          <p:cNvSpPr txBox="1">
            <a:spLocks noGrp="1"/>
          </p:cNvSpPr>
          <p:nvPr>
            <p:ph type="body" idx="1"/>
          </p:nvPr>
        </p:nvSpPr>
        <p:spPr>
          <a:xfrm>
            <a:off x="4888800" y="1834575"/>
            <a:ext cx="3943500" cy="30351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800"/>
              </a:spcBef>
              <a:spcAft>
                <a:spcPts val="0"/>
              </a:spcAft>
              <a:buClr>
                <a:srgbClr val="3A3838"/>
              </a:buClr>
              <a:buSzPts val="1500"/>
              <a:buChar char="•"/>
            </a:pPr>
            <a:r>
              <a:rPr lang="sv" sz="1500"/>
              <a:t>Upplägg för träning och match</a:t>
            </a:r>
            <a:endParaRPr sz="1500"/>
          </a:p>
          <a:p>
            <a:pPr marL="177800" lvl="0" indent="-171450" algn="l" rtl="0">
              <a:lnSpc>
                <a:spcPct val="90000"/>
              </a:lnSpc>
              <a:spcBef>
                <a:spcPts val="800"/>
              </a:spcBef>
              <a:spcAft>
                <a:spcPts val="0"/>
              </a:spcAft>
              <a:buSzPts val="1500"/>
              <a:buChar char="•"/>
            </a:pPr>
            <a:r>
              <a:rPr lang="sv" sz="1500"/>
              <a:t>Seriespel upplägg (2 seriespel i två olika åldersklasser, F12 och F11).</a:t>
            </a:r>
            <a:endParaRPr sz="1500"/>
          </a:p>
          <a:p>
            <a:pPr marL="177800" lvl="0" indent="-171450" algn="l" rtl="0">
              <a:lnSpc>
                <a:spcPct val="90000"/>
              </a:lnSpc>
              <a:spcBef>
                <a:spcPts val="800"/>
              </a:spcBef>
              <a:spcAft>
                <a:spcPts val="0"/>
              </a:spcAft>
              <a:buSzPts val="1500"/>
              <a:buChar char="•"/>
            </a:pPr>
            <a:r>
              <a:rPr lang="sv" sz="1500"/>
              <a:t>Upplägg kring tjejer födda 2011 (F10)</a:t>
            </a:r>
            <a:endParaRPr sz="1500"/>
          </a:p>
          <a:p>
            <a:pPr marL="177800" lvl="0" indent="-171450" algn="l" rtl="0">
              <a:lnSpc>
                <a:spcPct val="90000"/>
              </a:lnSpc>
              <a:spcBef>
                <a:spcPts val="800"/>
              </a:spcBef>
              <a:spcAft>
                <a:spcPts val="0"/>
              </a:spcAft>
              <a:buSzPts val="1500"/>
              <a:buChar char="•"/>
            </a:pPr>
            <a:r>
              <a:rPr lang="sv" sz="1500"/>
              <a:t>UNT-Cupen</a:t>
            </a:r>
            <a:endParaRPr sz="1500"/>
          </a:p>
          <a:p>
            <a:pPr marL="177800" lvl="0" indent="-171450" algn="l" rtl="0">
              <a:lnSpc>
                <a:spcPct val="90000"/>
              </a:lnSpc>
              <a:spcBef>
                <a:spcPts val="800"/>
              </a:spcBef>
              <a:spcAft>
                <a:spcPts val="0"/>
              </a:spcAft>
              <a:buSzPts val="1500"/>
              <a:buChar char="•"/>
            </a:pPr>
            <a:r>
              <a:rPr lang="sv" sz="1500"/>
              <a:t>Covid-19 anpassningar</a:t>
            </a:r>
            <a:endParaRPr sz="1500"/>
          </a:p>
          <a:p>
            <a:pPr marL="177800" lvl="0" indent="-171450" algn="l" rtl="0">
              <a:lnSpc>
                <a:spcPct val="90000"/>
              </a:lnSpc>
              <a:spcBef>
                <a:spcPts val="800"/>
              </a:spcBef>
              <a:spcAft>
                <a:spcPts val="0"/>
              </a:spcAft>
              <a:buSzPts val="1500"/>
              <a:buChar char="•"/>
            </a:pPr>
            <a:r>
              <a:rPr lang="sv" sz="1500"/>
              <a:t>Avrundning</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1662777" y="273844"/>
            <a:ext cx="6852600" cy="994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Font typeface="Calibri"/>
              <a:buNone/>
            </a:pPr>
            <a:r>
              <a:rPr lang="sv" sz="3000"/>
              <a:t>Presentationsrunda</a:t>
            </a:r>
            <a:endParaRPr sz="3000"/>
          </a:p>
        </p:txBody>
      </p:sp>
      <p:sp>
        <p:nvSpPr>
          <p:cNvPr id="145" name="Google Shape;145;p27"/>
          <p:cNvSpPr txBox="1">
            <a:spLocks noGrp="1"/>
          </p:cNvSpPr>
          <p:nvPr>
            <p:ph type="body" idx="1"/>
          </p:nvPr>
        </p:nvSpPr>
        <p:spPr>
          <a:xfrm>
            <a:off x="628650" y="1834575"/>
            <a:ext cx="3943500" cy="30351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3A3838"/>
              </a:buClr>
              <a:buSzPts val="1500"/>
              <a:buChar char="•"/>
            </a:pPr>
            <a:r>
              <a:rPr lang="sv" sz="1500"/>
              <a:t>Vi gör en snabb presentationsrunda. </a:t>
            </a:r>
            <a:br>
              <a:rPr lang="sv" sz="1500"/>
            </a:b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662777" y="273844"/>
            <a:ext cx="6852573" cy="9941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300"/>
              <a:buFont typeface="Calibri"/>
              <a:buNone/>
            </a:pPr>
            <a:r>
              <a:rPr lang="sv" sz="3000"/>
              <a:t>Värderingar</a:t>
            </a:r>
            <a:endParaRPr sz="3000"/>
          </a:p>
        </p:txBody>
      </p:sp>
      <p:sp>
        <p:nvSpPr>
          <p:cNvPr id="151" name="Google Shape;151;p28"/>
          <p:cNvSpPr txBox="1">
            <a:spLocks noGrp="1"/>
          </p:cNvSpPr>
          <p:nvPr>
            <p:ph type="body" idx="1"/>
          </p:nvPr>
        </p:nvSpPr>
        <p:spPr>
          <a:xfrm>
            <a:off x="628649" y="1834580"/>
            <a:ext cx="7886700" cy="3035077"/>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3A3838"/>
              </a:buClr>
              <a:buSzPts val="1500"/>
              <a:buNone/>
            </a:pPr>
            <a:r>
              <a:rPr lang="sv" sz="1500"/>
              <a:t>IK Fyris jobbar enligt fotbollsförbundets riktlinjer: Spela, Lek och Lär. </a:t>
            </a:r>
            <a:br>
              <a:rPr lang="sv" sz="1500"/>
            </a:br>
            <a:r>
              <a:rPr lang="sv" sz="1500"/>
              <a:t>I princip alla ledare är nu utbildade av Svenska Fotbollförbundet. </a:t>
            </a:r>
            <a:endParaRPr sz="1500"/>
          </a:p>
          <a:p>
            <a:pPr marL="0" lvl="0" indent="0" algn="l" rtl="0">
              <a:lnSpc>
                <a:spcPct val="90000"/>
              </a:lnSpc>
              <a:spcBef>
                <a:spcPts val="0"/>
              </a:spcBef>
              <a:spcAft>
                <a:spcPts val="0"/>
              </a:spcAft>
              <a:buClr>
                <a:srgbClr val="3A3838"/>
              </a:buClr>
              <a:buSzPts val="1500"/>
              <a:buNone/>
            </a:pPr>
            <a:endParaRPr sz="1500"/>
          </a:p>
          <a:p>
            <a:pPr marL="863600" lvl="2" indent="-190500" algn="l" rtl="0">
              <a:lnSpc>
                <a:spcPct val="105000"/>
              </a:lnSpc>
              <a:spcBef>
                <a:spcPts val="0"/>
              </a:spcBef>
              <a:spcAft>
                <a:spcPts val="0"/>
              </a:spcAft>
              <a:buClr>
                <a:srgbClr val="3A3838"/>
              </a:buClr>
              <a:buSzPts val="1800"/>
              <a:buChar char="•"/>
            </a:pPr>
            <a:r>
              <a:rPr lang="sv" sz="1400"/>
              <a:t> Fotboll är för alla</a:t>
            </a:r>
            <a:endParaRPr sz="1400"/>
          </a:p>
          <a:p>
            <a:pPr marL="863600" lvl="2" indent="-190500" algn="l" rtl="0">
              <a:lnSpc>
                <a:spcPct val="105000"/>
              </a:lnSpc>
              <a:spcBef>
                <a:spcPts val="0"/>
              </a:spcBef>
              <a:spcAft>
                <a:spcPts val="0"/>
              </a:spcAft>
              <a:buClr>
                <a:srgbClr val="3A3838"/>
              </a:buClr>
              <a:buSzPts val="1800"/>
              <a:buChar char="•"/>
            </a:pPr>
            <a:r>
              <a:rPr lang="sv" sz="1400"/>
              <a:t> Vi ser till barnens villkor med barnkonventionen i botten</a:t>
            </a:r>
            <a:endParaRPr sz="1400"/>
          </a:p>
          <a:p>
            <a:pPr marL="863600" lvl="2" indent="-190500" algn="l" rtl="0">
              <a:lnSpc>
                <a:spcPct val="105000"/>
              </a:lnSpc>
              <a:spcBef>
                <a:spcPts val="0"/>
              </a:spcBef>
              <a:spcAft>
                <a:spcPts val="0"/>
              </a:spcAft>
              <a:buClr>
                <a:srgbClr val="3A3838"/>
              </a:buClr>
              <a:buSzPts val="1800"/>
              <a:buChar char="•"/>
            </a:pPr>
            <a:r>
              <a:rPr lang="sv" sz="1400"/>
              <a:t> Fokus på glädje, ansträngning och lärande</a:t>
            </a:r>
            <a:endParaRPr sz="1400"/>
          </a:p>
          <a:p>
            <a:pPr marL="863600" lvl="2" indent="-190500" algn="l" rtl="0">
              <a:lnSpc>
                <a:spcPct val="105000"/>
              </a:lnSpc>
              <a:spcBef>
                <a:spcPts val="0"/>
              </a:spcBef>
              <a:spcAft>
                <a:spcPts val="0"/>
              </a:spcAft>
              <a:buClr>
                <a:srgbClr val="3A3838"/>
              </a:buClr>
              <a:buSzPts val="1800"/>
              <a:buChar char="•"/>
            </a:pPr>
            <a:r>
              <a:rPr lang="sv" sz="1400"/>
              <a:t> Hållbart idrottande – Så många som möjligt, så länge som möjligt. </a:t>
            </a:r>
            <a:endParaRPr sz="1400"/>
          </a:p>
          <a:p>
            <a:pPr marL="863600" lvl="2" indent="-190500" algn="l" rtl="0">
              <a:lnSpc>
                <a:spcPct val="105000"/>
              </a:lnSpc>
              <a:spcBef>
                <a:spcPts val="0"/>
              </a:spcBef>
              <a:spcAft>
                <a:spcPts val="0"/>
              </a:spcAft>
              <a:buClr>
                <a:srgbClr val="3A3838"/>
              </a:buClr>
              <a:buSzPts val="1800"/>
              <a:buChar char="•"/>
            </a:pPr>
            <a:r>
              <a:rPr lang="sv" sz="1400"/>
              <a:t> Fair Play</a:t>
            </a:r>
            <a:endParaRPr sz="1400"/>
          </a:p>
          <a:p>
            <a:pPr marL="0" lvl="0" indent="0" algn="l" rtl="0">
              <a:lnSpc>
                <a:spcPct val="105000"/>
              </a:lnSpc>
              <a:spcBef>
                <a:spcPts val="0"/>
              </a:spcBef>
              <a:spcAft>
                <a:spcPts val="0"/>
              </a:spcAft>
              <a:buClr>
                <a:srgbClr val="3A3838"/>
              </a:buClr>
              <a:buSzPts val="2100"/>
              <a:buNone/>
            </a:pPr>
            <a:endParaRPr sz="1100"/>
          </a:p>
          <a:p>
            <a:pPr marL="0" lvl="0" indent="0" algn="l" rtl="0">
              <a:lnSpc>
                <a:spcPct val="90000"/>
              </a:lnSpc>
              <a:spcBef>
                <a:spcPts val="800"/>
              </a:spcBef>
              <a:spcAft>
                <a:spcPts val="0"/>
              </a:spcAft>
              <a:buClr>
                <a:srgbClr val="3A3838"/>
              </a:buClr>
              <a:buSzPts val="2100"/>
              <a:buNone/>
            </a:pP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9"/>
          <p:cNvPicPr preferRelativeResize="0"/>
          <p:nvPr/>
        </p:nvPicPr>
        <p:blipFill rotWithShape="1">
          <a:blip r:embed="rId3">
            <a:alphaModFix/>
          </a:blip>
          <a:srcRect/>
          <a:stretch/>
        </p:blipFill>
        <p:spPr>
          <a:xfrm>
            <a:off x="3713936" y="1776229"/>
            <a:ext cx="5415391" cy="3190399"/>
          </a:xfrm>
          <a:prstGeom prst="rect">
            <a:avLst/>
          </a:prstGeom>
          <a:noFill/>
          <a:ln>
            <a:noFill/>
          </a:ln>
        </p:spPr>
      </p:pic>
      <p:sp>
        <p:nvSpPr>
          <p:cNvPr id="157" name="Google Shape;157;p29"/>
          <p:cNvSpPr txBox="1"/>
          <p:nvPr/>
        </p:nvSpPr>
        <p:spPr>
          <a:xfrm>
            <a:off x="365325" y="4035418"/>
            <a:ext cx="3348600" cy="931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ikfyrisuppsala.se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fyrisfotboll.se</a:t>
            </a:r>
            <a:r>
              <a:rPr lang="sv" sz="1400" b="0" i="0" u="none" strike="noStrike" cap="none">
                <a:solidFill>
                  <a:schemeClr val="dk1"/>
                </a:solidFill>
                <a:latin typeface="Calibri"/>
                <a:ea typeface="Calibri"/>
                <a:cs typeface="Calibri"/>
                <a:sym typeface="Calibri"/>
              </a:rPr>
              <a:t> eller </a:t>
            </a:r>
            <a:r>
              <a:rPr lang="sv"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ikfyrisfotboll.se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Laget.se/IKFyris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 name="Google Shape;158;p29"/>
          <p:cNvSpPr txBox="1"/>
          <p:nvPr/>
        </p:nvSpPr>
        <p:spPr>
          <a:xfrm>
            <a:off x="365326" y="1938950"/>
            <a:ext cx="3024300" cy="2008800"/>
          </a:xfrm>
          <a:prstGeom prst="rect">
            <a:avLst/>
          </a:prstGeom>
          <a:solidFill>
            <a:srgbClr val="F3F3F3"/>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 sz="1400" b="1" i="0" u="sng" strike="noStrike" cap="none">
                <a:solidFill>
                  <a:schemeClr val="dk1"/>
                </a:solidFill>
                <a:latin typeface="Calibri"/>
                <a:ea typeface="Calibri"/>
                <a:cs typeface="Calibri"/>
                <a:sym typeface="Calibri"/>
              </a:rPr>
              <a:t>IK FYRIS FOTBOLL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558800" marR="0" lvl="1"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13 lag (7 pojklag, 6 flicklag)</a:t>
            </a:r>
            <a:endParaRPr sz="1100" b="0" i="0" u="none" strike="noStrike" cap="none">
              <a:solidFill>
                <a:srgbClr val="000000"/>
              </a:solidFill>
              <a:latin typeface="Arial"/>
              <a:ea typeface="Arial"/>
              <a:cs typeface="Arial"/>
              <a:sym typeface="Arial"/>
            </a:endParaRPr>
          </a:p>
          <a:p>
            <a:pPr marL="558800" marR="0" lvl="1"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från 2006 - 2014</a:t>
            </a:r>
            <a:endParaRPr sz="1100" b="0" i="0" u="none" strike="noStrike" cap="none">
              <a:solidFill>
                <a:srgbClr val="000000"/>
              </a:solidFill>
              <a:latin typeface="Arial"/>
              <a:ea typeface="Arial"/>
              <a:cs typeface="Arial"/>
              <a:sym typeface="Arial"/>
            </a:endParaRPr>
          </a:p>
          <a:p>
            <a:pPr marL="901700" marR="0" lvl="2"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Nya för i år:  F2011, F2014</a:t>
            </a:r>
            <a:endParaRPr sz="1100" b="0" i="0" u="none" strike="noStrike" cap="none">
              <a:solidFill>
                <a:srgbClr val="000000"/>
              </a:solidFill>
              <a:latin typeface="Arial"/>
              <a:ea typeface="Arial"/>
              <a:cs typeface="Arial"/>
              <a:sym typeface="Arial"/>
            </a:endParaRPr>
          </a:p>
          <a:p>
            <a:pPr marL="558800" marR="0" lvl="1"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254 spelare (dec ’20)</a:t>
            </a:r>
            <a:endParaRPr sz="1100" b="0" i="0" u="none" strike="noStrike" cap="none">
              <a:solidFill>
                <a:srgbClr val="000000"/>
              </a:solidFill>
              <a:latin typeface="Arial"/>
              <a:ea typeface="Arial"/>
              <a:cs typeface="Arial"/>
              <a:sym typeface="Arial"/>
            </a:endParaRPr>
          </a:p>
          <a:p>
            <a:pPr marL="558800" marR="0" lvl="1"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~45 ledare</a:t>
            </a:r>
            <a:endParaRPr sz="1100" b="0" i="0" u="none" strike="noStrike" cap="none">
              <a:solidFill>
                <a:srgbClr val="000000"/>
              </a:solidFill>
              <a:latin typeface="Arial"/>
              <a:ea typeface="Arial"/>
              <a:cs typeface="Arial"/>
              <a:sym typeface="Arial"/>
            </a:endParaRPr>
          </a:p>
          <a:p>
            <a:pPr marL="558800" marR="0" lvl="1" indent="-215900" algn="l" rtl="0">
              <a:lnSpc>
                <a:spcPct val="100000"/>
              </a:lnSpc>
              <a:spcBef>
                <a:spcPts val="0"/>
              </a:spcBef>
              <a:spcAft>
                <a:spcPts val="0"/>
              </a:spcAft>
              <a:buClr>
                <a:schemeClr val="dk1"/>
              </a:buClr>
              <a:buSzPts val="1400"/>
              <a:buFont typeface="Arial"/>
              <a:buChar char="•"/>
            </a:pPr>
            <a:r>
              <a:rPr lang="sv" sz="1400" b="0" i="0" u="none" strike="noStrike" cap="none">
                <a:solidFill>
                  <a:schemeClr val="dk1"/>
                </a:solidFill>
                <a:latin typeface="Calibri"/>
                <a:ea typeface="Calibri"/>
                <a:cs typeface="Calibri"/>
                <a:sym typeface="Calibri"/>
              </a:rPr>
              <a:t>Omsättning 2021 – ca. 515 tkr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 name="Google Shape;159;p29"/>
          <p:cNvSpPr txBox="1">
            <a:spLocks noGrp="1"/>
          </p:cNvSpPr>
          <p:nvPr>
            <p:ph type="title"/>
          </p:nvPr>
        </p:nvSpPr>
        <p:spPr>
          <a:xfrm>
            <a:off x="1657433"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IK Fyris Lag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1650333"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Våra lag – utifrån spelform</a:t>
            </a:r>
            <a:endParaRPr/>
          </a:p>
        </p:txBody>
      </p:sp>
      <p:sp>
        <p:nvSpPr>
          <p:cNvPr id="165" name="Google Shape;165;p30"/>
          <p:cNvSpPr txBox="1"/>
          <p:nvPr/>
        </p:nvSpPr>
        <p:spPr>
          <a:xfrm>
            <a:off x="1655700" y="1746000"/>
            <a:ext cx="7379100" cy="3086100"/>
          </a:xfrm>
          <a:prstGeom prst="rect">
            <a:avLst/>
          </a:prstGeom>
          <a:solidFill>
            <a:schemeClr val="lt1">
              <a:alpha val="85100"/>
            </a:schemeClr>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SvFF Spelform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strike="noStrike" cap="none">
                <a:solidFill>
                  <a:schemeClr val="dk1"/>
                </a:solidFill>
                <a:latin typeface="Calibri"/>
                <a:ea typeface="Calibri"/>
                <a:cs typeface="Calibri"/>
                <a:sym typeface="Calibri"/>
              </a:rPr>
              <a:t>11 </a:t>
            </a:r>
            <a:r>
              <a:rPr lang="sv">
                <a:solidFill>
                  <a:schemeClr val="dk1"/>
                </a:solidFill>
                <a:latin typeface="Calibri"/>
                <a:ea typeface="Calibri"/>
                <a:cs typeface="Calibri"/>
                <a:sym typeface="Calibri"/>
              </a:rPr>
              <a:t>mot 11</a:t>
            </a:r>
            <a:r>
              <a:rPr lang="sv" sz="1400" b="0" i="0" strike="noStrike" cap="none">
                <a:solidFill>
                  <a:schemeClr val="dk1"/>
                </a:solidFill>
                <a:latin typeface="Calibri"/>
                <a:ea typeface="Calibri"/>
                <a:cs typeface="Calibri"/>
                <a:sym typeface="Calibri"/>
              </a:rPr>
              <a:t> 		U15/P06	Tomas Olausson &amp; Tobias Linnesköld		</a:t>
            </a:r>
            <a:r>
              <a:rPr lang="sv" sz="1400" b="0" i="0" u="sng"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9 </a:t>
            </a:r>
            <a:r>
              <a:rPr lang="sv">
                <a:solidFill>
                  <a:schemeClr val="dk1"/>
                </a:solidFill>
                <a:latin typeface="Calibri"/>
                <a:ea typeface="Calibri"/>
                <a:cs typeface="Calibri"/>
                <a:sym typeface="Calibri"/>
              </a:rPr>
              <a:t>mot 9</a:t>
            </a:r>
            <a:r>
              <a:rPr lang="sv" sz="1400" b="0" i="0" u="none" strike="noStrike" cap="none">
                <a:solidFill>
                  <a:schemeClr val="dk1"/>
                </a:solidFill>
                <a:latin typeface="Calibri"/>
                <a:ea typeface="Calibri"/>
                <a:cs typeface="Calibri"/>
                <a:sym typeface="Calibri"/>
              </a:rPr>
              <a:t>		F0608		Mathias Renholm &amp; Johan Sköldestedt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sng" strike="noStrike" cap="none">
                <a:solidFill>
                  <a:schemeClr val="dk1"/>
                </a:solidFill>
                <a:latin typeface="Calibri"/>
                <a:ea typeface="Calibri"/>
                <a:cs typeface="Calibri"/>
                <a:sym typeface="Calibri"/>
              </a:rPr>
              <a:t>			</a:t>
            </a:r>
            <a:r>
              <a:rPr lang="sv" sz="1400" b="0" i="0" strike="noStrike" cap="none">
                <a:solidFill>
                  <a:schemeClr val="dk1"/>
                </a:solidFill>
                <a:latin typeface="Calibri"/>
                <a:ea typeface="Calibri"/>
                <a:cs typeface="Calibri"/>
                <a:sym typeface="Calibri"/>
              </a:rPr>
              <a:t>P0708		Klas Stenhammar &amp; Peter Åkerhammar</a:t>
            </a:r>
            <a:r>
              <a:rPr lang="sv">
                <a:solidFill>
                  <a:schemeClr val="dk1"/>
                </a:solidFill>
                <a:latin typeface="Calibri"/>
                <a:ea typeface="Calibri"/>
                <a:cs typeface="Calibri"/>
                <a:sym typeface="Calibri"/>
              </a:rPr>
              <a:t> </a:t>
            </a:r>
            <a:r>
              <a:rPr lang="sv" sz="1400" b="0" i="0" strike="noStrike" cap="none">
                <a:solidFill>
                  <a:schemeClr val="dk1"/>
                </a:solidFill>
                <a:latin typeface="Calibri"/>
                <a:ea typeface="Calibri"/>
                <a:cs typeface="Calibri"/>
                <a:sym typeface="Calibri"/>
              </a:rPr>
              <a:t>m.fl	</a:t>
            </a:r>
            <a:endParaRPr sz="1100" b="0" i="0"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7 </a:t>
            </a:r>
            <a:r>
              <a:rPr lang="sv">
                <a:solidFill>
                  <a:schemeClr val="dk1"/>
                </a:solidFill>
                <a:latin typeface="Calibri"/>
                <a:ea typeface="Calibri"/>
                <a:cs typeface="Calibri"/>
                <a:sym typeface="Calibri"/>
              </a:rPr>
              <a:t>mot 7</a:t>
            </a:r>
            <a:r>
              <a:rPr lang="sv" sz="1400" b="0" i="0" u="none" strike="noStrike" cap="none">
                <a:solidFill>
                  <a:schemeClr val="dk1"/>
                </a:solidFill>
                <a:latin typeface="Calibri"/>
                <a:ea typeface="Calibri"/>
                <a:cs typeface="Calibri"/>
                <a:sym typeface="Calibri"/>
              </a:rPr>
              <a:t>		F0910		Sara Jagare, Thomas Sporrong, Per Bendixen</a:t>
            </a:r>
            <a:r>
              <a:rPr lang="sv">
                <a:solidFill>
                  <a:schemeClr val="dk1"/>
                </a:solidFill>
                <a:latin typeface="Calibri"/>
                <a:ea typeface="Calibri"/>
                <a:cs typeface="Calibri"/>
                <a:sym typeface="Calibri"/>
              </a:rPr>
              <a:t>, </a:t>
            </a:r>
            <a:r>
              <a:rPr lang="sv" sz="1400" b="0" i="0" u="none" strike="noStrike" cap="none">
                <a:solidFill>
                  <a:schemeClr val="dk1"/>
                </a:solidFill>
                <a:latin typeface="Calibri"/>
                <a:ea typeface="Calibri"/>
                <a:cs typeface="Calibri"/>
                <a:sym typeface="Calibri"/>
              </a:rPr>
              <a:t>Cecilia Barklem m.fl</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P0910		Mohamed Osman &amp; Pedro Hagel Mamani, m.fl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P11		Ehsan Nasari &amp; Anders Rosenblom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sng" strike="noStrike" cap="none">
                <a:solidFill>
                  <a:schemeClr val="dk1"/>
                </a:solidFill>
                <a:latin typeface="Calibri"/>
                <a:ea typeface="Calibri"/>
                <a:cs typeface="Calibri"/>
                <a:sym typeface="Calibri"/>
              </a:rPr>
              <a:t>			</a:t>
            </a:r>
            <a:r>
              <a:rPr lang="sv" sz="1400" b="0" i="0" strike="noStrike" cap="none">
                <a:solidFill>
                  <a:schemeClr val="dk1"/>
                </a:solidFill>
                <a:latin typeface="Calibri"/>
                <a:ea typeface="Calibri"/>
                <a:cs typeface="Calibri"/>
                <a:sym typeface="Calibri"/>
              </a:rPr>
              <a:t>F11		Anna Åslund, tba	</a:t>
            </a:r>
            <a:r>
              <a:rPr lang="sv" sz="1400" b="0" i="0" u="sng"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5 </a:t>
            </a:r>
            <a:r>
              <a:rPr lang="sv">
                <a:solidFill>
                  <a:schemeClr val="dk1"/>
                </a:solidFill>
                <a:latin typeface="Calibri"/>
                <a:ea typeface="Calibri"/>
                <a:cs typeface="Calibri"/>
                <a:sym typeface="Calibri"/>
              </a:rPr>
              <a:t>mot 5</a:t>
            </a:r>
            <a:r>
              <a:rPr lang="sv" sz="1400" b="0" i="0" u="none" strike="noStrike" cap="none">
                <a:solidFill>
                  <a:schemeClr val="dk1"/>
                </a:solidFill>
                <a:latin typeface="Calibri"/>
                <a:ea typeface="Calibri"/>
                <a:cs typeface="Calibri"/>
                <a:sym typeface="Calibri"/>
              </a:rPr>
              <a:t>		F12		Josefine Monaco, Kajsa Wargemo, Daniel Kalin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P12		Olle Lundberg &amp; Jonas Ödmark m.fl.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P13 		Erdal Kaya,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F13 		Stefan Lindström, Johan Persson, m.fl</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3 m</a:t>
            </a:r>
            <a:r>
              <a:rPr lang="sv">
                <a:solidFill>
                  <a:schemeClr val="dk1"/>
                </a:solidFill>
                <a:latin typeface="Calibri"/>
                <a:ea typeface="Calibri"/>
                <a:cs typeface="Calibri"/>
                <a:sym typeface="Calibri"/>
              </a:rPr>
              <a:t>ot 3</a:t>
            </a:r>
            <a:r>
              <a:rPr lang="sv" sz="1400" b="0" i="0" u="none" strike="noStrike" cap="none">
                <a:solidFill>
                  <a:schemeClr val="dk1"/>
                </a:solidFill>
                <a:latin typeface="Calibri"/>
                <a:ea typeface="Calibri"/>
                <a:cs typeface="Calibri"/>
                <a:sym typeface="Calibri"/>
              </a:rPr>
              <a:t>		P14		Eren Kaya, Christian Monaco, Johan Claesson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			F14 		tba</a:t>
            </a:r>
            <a:endParaRPr sz="1400" b="0" i="0" u="none" strike="noStrike" cap="none">
              <a:solidFill>
                <a:schemeClr val="dk1"/>
              </a:solidFill>
              <a:latin typeface="Calibri"/>
              <a:ea typeface="Calibri"/>
              <a:cs typeface="Calibri"/>
              <a:sym typeface="Calibri"/>
            </a:endParaRPr>
          </a:p>
        </p:txBody>
      </p:sp>
      <p:cxnSp>
        <p:nvCxnSpPr>
          <p:cNvPr id="166" name="Google Shape;166;p30"/>
          <p:cNvCxnSpPr/>
          <p:nvPr/>
        </p:nvCxnSpPr>
        <p:spPr>
          <a:xfrm>
            <a:off x="1764413" y="2205194"/>
            <a:ext cx="4699500" cy="9600"/>
          </a:xfrm>
          <a:prstGeom prst="straightConnector1">
            <a:avLst/>
          </a:prstGeom>
          <a:noFill/>
          <a:ln w="28575" cap="flat" cmpd="sng">
            <a:solidFill>
              <a:schemeClr val="dk2"/>
            </a:solidFill>
            <a:prstDash val="solid"/>
            <a:round/>
            <a:headEnd type="none" w="sm" len="sm"/>
            <a:tailEnd type="none" w="sm" len="sm"/>
          </a:ln>
        </p:spPr>
      </p:cxnSp>
      <p:cxnSp>
        <p:nvCxnSpPr>
          <p:cNvPr id="167" name="Google Shape;167;p30"/>
          <p:cNvCxnSpPr/>
          <p:nvPr/>
        </p:nvCxnSpPr>
        <p:spPr>
          <a:xfrm>
            <a:off x="1740263" y="2630219"/>
            <a:ext cx="4747800" cy="20700"/>
          </a:xfrm>
          <a:prstGeom prst="straightConnector1">
            <a:avLst/>
          </a:prstGeom>
          <a:noFill/>
          <a:ln w="28575" cap="flat" cmpd="sng">
            <a:solidFill>
              <a:schemeClr val="dk2"/>
            </a:solidFill>
            <a:prstDash val="solid"/>
            <a:round/>
            <a:headEnd type="none" w="sm" len="sm"/>
            <a:tailEnd type="none" w="sm" len="sm"/>
          </a:ln>
        </p:spPr>
      </p:cxnSp>
      <p:cxnSp>
        <p:nvCxnSpPr>
          <p:cNvPr id="168" name="Google Shape;168;p30"/>
          <p:cNvCxnSpPr/>
          <p:nvPr/>
        </p:nvCxnSpPr>
        <p:spPr>
          <a:xfrm>
            <a:off x="1740263" y="3484406"/>
            <a:ext cx="4747800" cy="20700"/>
          </a:xfrm>
          <a:prstGeom prst="straightConnector1">
            <a:avLst/>
          </a:prstGeom>
          <a:noFill/>
          <a:ln w="28575" cap="flat" cmpd="sng">
            <a:solidFill>
              <a:schemeClr val="dk2"/>
            </a:solidFill>
            <a:prstDash val="solid"/>
            <a:round/>
            <a:headEnd type="none" w="sm" len="sm"/>
            <a:tailEnd type="none" w="sm" len="sm"/>
          </a:ln>
        </p:spPr>
      </p:cxnSp>
      <p:cxnSp>
        <p:nvCxnSpPr>
          <p:cNvPr id="169" name="Google Shape;169;p30"/>
          <p:cNvCxnSpPr/>
          <p:nvPr/>
        </p:nvCxnSpPr>
        <p:spPr>
          <a:xfrm>
            <a:off x="1716113" y="4338575"/>
            <a:ext cx="4747800" cy="207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1664483"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Vår IP – Stenhagens IP 2021</a:t>
            </a:r>
            <a:endParaRPr/>
          </a:p>
        </p:txBody>
      </p:sp>
      <p:sp>
        <p:nvSpPr>
          <p:cNvPr id="175" name="Google Shape;175;p31"/>
          <p:cNvSpPr txBox="1"/>
          <p:nvPr/>
        </p:nvSpPr>
        <p:spPr>
          <a:xfrm>
            <a:off x="6004830" y="4440167"/>
            <a:ext cx="2592300" cy="500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v" sz="1400" b="0" i="0" u="none" strike="noStrike" cap="none">
                <a:solidFill>
                  <a:schemeClr val="dk1"/>
                </a:solidFill>
                <a:latin typeface="Calibri"/>
                <a:ea typeface="Calibri"/>
                <a:cs typeface="Calibri"/>
                <a:sym typeface="Calibri"/>
              </a:rPr>
              <a:t>Uppsala kommuns Interbook: </a:t>
            </a:r>
            <a:r>
              <a:rPr lang="sv" sz="1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https://ibgo.uppsala.se/</a:t>
            </a:r>
            <a:r>
              <a:rPr lang="sv"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176" name="Google Shape;176;p31"/>
          <p:cNvSpPr txBox="1"/>
          <p:nvPr/>
        </p:nvSpPr>
        <p:spPr>
          <a:xfrm>
            <a:off x="5927725" y="1799150"/>
            <a:ext cx="2746500" cy="692700"/>
          </a:xfrm>
          <a:prstGeom prst="rect">
            <a:avLst/>
          </a:prstGeom>
          <a:solidFill>
            <a:srgbClr val="FCF876"/>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sv" sz="1200" b="1" i="0" u="none" strike="noStrike" cap="none">
                <a:solidFill>
                  <a:srgbClr val="434343"/>
                </a:solidFill>
                <a:latin typeface="Calibri"/>
                <a:ea typeface="Calibri"/>
                <a:cs typeface="Calibri"/>
                <a:sym typeface="Calibri"/>
              </a:rPr>
              <a:t>Kom ihåg att alltid följa Covid rekommendationer och restriktioner på kommunal anläggningar</a:t>
            </a:r>
            <a:endParaRPr sz="1200" b="1" i="0" u="none" strike="noStrike" cap="none">
              <a:solidFill>
                <a:srgbClr val="434343"/>
              </a:solidFill>
              <a:latin typeface="Calibri"/>
              <a:ea typeface="Calibri"/>
              <a:cs typeface="Calibri"/>
              <a:sym typeface="Calibri"/>
            </a:endParaRPr>
          </a:p>
        </p:txBody>
      </p:sp>
      <p:pic>
        <p:nvPicPr>
          <p:cNvPr id="177" name="Google Shape;177;p31"/>
          <p:cNvPicPr preferRelativeResize="0"/>
          <p:nvPr/>
        </p:nvPicPr>
        <p:blipFill rotWithShape="1">
          <a:blip r:embed="rId4">
            <a:alphaModFix/>
          </a:blip>
          <a:srcRect/>
          <a:stretch/>
        </p:blipFill>
        <p:spPr>
          <a:xfrm>
            <a:off x="387319" y="1616050"/>
            <a:ext cx="5095205" cy="3527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1662775" y="0"/>
            <a:ext cx="6852600" cy="735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sv"/>
              <a:t>Förväntningar på föräldrar</a:t>
            </a:r>
            <a:endParaRPr/>
          </a:p>
        </p:txBody>
      </p:sp>
      <p:sp>
        <p:nvSpPr>
          <p:cNvPr id="183" name="Google Shape;183;p32"/>
          <p:cNvSpPr txBox="1">
            <a:spLocks noGrp="1"/>
          </p:cNvSpPr>
          <p:nvPr>
            <p:ph type="body" idx="1"/>
          </p:nvPr>
        </p:nvSpPr>
        <p:spPr>
          <a:xfrm>
            <a:off x="628649" y="1799030"/>
            <a:ext cx="7886700" cy="30351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90000"/>
              </a:lnSpc>
              <a:spcBef>
                <a:spcPts val="0"/>
              </a:spcBef>
              <a:spcAft>
                <a:spcPts val="0"/>
              </a:spcAft>
              <a:buClr>
                <a:srgbClr val="3A3838"/>
              </a:buClr>
              <a:buSzPct val="28846"/>
              <a:buNone/>
            </a:pPr>
            <a:r>
              <a:rPr lang="sv" sz="5200"/>
              <a:t>Vid match och träning: </a:t>
            </a:r>
            <a:endParaRPr sz="5200"/>
          </a:p>
          <a:p>
            <a:pPr marL="457200" lvl="0" indent="0" algn="l" rtl="0">
              <a:lnSpc>
                <a:spcPct val="115000"/>
              </a:lnSpc>
              <a:spcBef>
                <a:spcPts val="0"/>
              </a:spcBef>
              <a:spcAft>
                <a:spcPts val="0"/>
              </a:spcAft>
              <a:buNone/>
            </a:pP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Stötta den enskilda individen och laget i både med- och motgång.</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Inte ställa för höga krav.</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I IK Fyris spelar barn fotboll på barnens villkor, inte vuxnas.</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Ha en positiv attityd till spelarna i motståndarlaget, deras vårdnadshavare och överlåta coachningen av laget till ledarna.</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Alltid respektera domaren och hjälpa hen i sin roll som domare. Ofta är det ungdomar som dömer våra ungdomsmatcher.</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Alltid stå på den långsida där lagen inte har sin avbytarbänk.</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IK Fyris rekommenderar att inte ge ekonomiska eller andra utfästelser till sina barn.</a:t>
            </a:r>
            <a:endParaRPr sz="5200">
              <a:solidFill>
                <a:schemeClr val="dk1"/>
              </a:solidFill>
              <a:highlight>
                <a:srgbClr val="FFFFFF"/>
              </a:highlight>
            </a:endParaRPr>
          </a:p>
          <a:p>
            <a:pPr marL="914400" lvl="0" indent="-311150" algn="l" rtl="0">
              <a:lnSpc>
                <a:spcPct val="115000"/>
              </a:lnSpc>
              <a:spcBef>
                <a:spcPts val="0"/>
              </a:spcBef>
              <a:spcAft>
                <a:spcPts val="0"/>
              </a:spcAft>
              <a:buClr>
                <a:schemeClr val="dk1"/>
              </a:buClr>
              <a:buSzPct val="100000"/>
              <a:buChar char="●"/>
            </a:pPr>
            <a:r>
              <a:rPr lang="sv" sz="5200">
                <a:solidFill>
                  <a:schemeClr val="dk1"/>
                </a:solidFill>
                <a:highlight>
                  <a:srgbClr val="FFFFFF"/>
                </a:highlight>
              </a:rPr>
              <a:t>Tänka på att alltid, i alla situationer, vara ett föredöme.</a:t>
            </a:r>
            <a:endParaRPr sz="5200">
              <a:solidFill>
                <a:schemeClr val="dk1"/>
              </a:solidFill>
              <a:highlight>
                <a:srgbClr val="FFFFFF"/>
              </a:highlight>
            </a:endParaRPr>
          </a:p>
          <a:p>
            <a:pPr marL="177800" lvl="0" indent="0" algn="l" rtl="0">
              <a:lnSpc>
                <a:spcPct val="90000"/>
              </a:lnSpc>
              <a:spcBef>
                <a:spcPts val="800"/>
              </a:spcBef>
              <a:spcAft>
                <a:spcPts val="0"/>
              </a:spcAft>
              <a:buNone/>
            </a:pPr>
            <a:endParaRPr sz="5469"/>
          </a:p>
          <a:p>
            <a:pPr marL="177800" lvl="0" indent="-168275" algn="l" rtl="0">
              <a:spcBef>
                <a:spcPts val="800"/>
              </a:spcBef>
              <a:spcAft>
                <a:spcPts val="0"/>
              </a:spcAft>
              <a:buSzPct val="100000"/>
              <a:buChar char="•"/>
            </a:pPr>
            <a:r>
              <a:rPr lang="sv" sz="5800"/>
              <a:t>Använd gärna appen laget.se. Sena kalenderändringar kan förekomma (mycket Covid-relaterat) </a:t>
            </a:r>
            <a:endParaRPr sz="5800"/>
          </a:p>
          <a:p>
            <a:pPr marL="177800" lvl="0" indent="-168275" algn="l" rtl="0">
              <a:spcBef>
                <a:spcPts val="800"/>
              </a:spcBef>
              <a:spcAft>
                <a:spcPts val="0"/>
              </a:spcAft>
              <a:buSzPct val="100000"/>
              <a:buChar char="•"/>
            </a:pPr>
            <a:r>
              <a:rPr lang="sv" sz="5800"/>
              <a:t>Försök gärna stötta tränare och ledare på olika sätt. :-)</a:t>
            </a:r>
            <a:endParaRPr sz="5800"/>
          </a:p>
          <a:p>
            <a:pPr marL="177800" lvl="0" indent="0" algn="l" rtl="0">
              <a:lnSpc>
                <a:spcPct val="90000"/>
              </a:lnSpc>
              <a:spcBef>
                <a:spcPts val="800"/>
              </a:spcBef>
              <a:spcAft>
                <a:spcPts val="0"/>
              </a:spcAft>
              <a:buNone/>
            </a:pPr>
            <a:endParaRPr sz="5469"/>
          </a:p>
          <a:p>
            <a:pPr marL="0" lvl="0" indent="0" algn="l" rtl="0">
              <a:lnSpc>
                <a:spcPct val="90000"/>
              </a:lnSpc>
              <a:spcBef>
                <a:spcPts val="800"/>
              </a:spcBef>
              <a:spcAft>
                <a:spcPts val="0"/>
              </a:spcAft>
              <a:buClr>
                <a:srgbClr val="3A3838"/>
              </a:buClr>
              <a:buSzPct val="100000"/>
              <a:buNone/>
            </a:pP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p:nvPr/>
        </p:nvSpPr>
        <p:spPr>
          <a:xfrm>
            <a:off x="4195850" y="2950113"/>
            <a:ext cx="4874400" cy="10698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chemeClr val="dk1"/>
              </a:buClr>
              <a:buSzPts val="1300"/>
              <a:buFont typeface="Arial"/>
              <a:buChar char="•"/>
            </a:pPr>
            <a:r>
              <a:rPr lang="sv" sz="1300" b="0" i="0" u="none" strike="noStrike" cap="none">
                <a:solidFill>
                  <a:schemeClr val="dk1"/>
                </a:solidFill>
                <a:latin typeface="Calibri"/>
                <a:ea typeface="Calibri"/>
                <a:cs typeface="Calibri"/>
                <a:sym typeface="Calibri"/>
              </a:rPr>
              <a:t>Lagavgift täcker planhyra, material, domare, registrering m.m.</a:t>
            </a:r>
            <a:endParaRPr sz="1000" b="0" i="0" u="none" strike="noStrike" cap="none">
              <a:solidFill>
                <a:srgbClr val="000000"/>
              </a:solidFill>
              <a:latin typeface="Arial"/>
              <a:ea typeface="Arial"/>
              <a:cs typeface="Arial"/>
              <a:sym typeface="Arial"/>
            </a:endParaRPr>
          </a:p>
          <a:p>
            <a:pPr marL="215900" marR="0" lvl="0" indent="-209550" algn="l" rtl="0">
              <a:lnSpc>
                <a:spcPct val="100000"/>
              </a:lnSpc>
              <a:spcBef>
                <a:spcPts val="0"/>
              </a:spcBef>
              <a:spcAft>
                <a:spcPts val="0"/>
              </a:spcAft>
              <a:buClr>
                <a:schemeClr val="dk1"/>
              </a:buClr>
              <a:buSzPts val="1300"/>
              <a:buFont typeface="Arial"/>
              <a:buChar char="•"/>
            </a:pPr>
            <a:r>
              <a:rPr lang="sv" sz="1300" b="0" i="0" u="none" strike="noStrike" cap="none">
                <a:solidFill>
                  <a:schemeClr val="dk1"/>
                </a:solidFill>
                <a:latin typeface="Calibri"/>
                <a:ea typeface="Calibri"/>
                <a:cs typeface="Calibri"/>
                <a:sym typeface="Calibri"/>
              </a:rPr>
              <a:t>Fyris fotboll står för medlemsavgift till ledare och deras barn </a:t>
            </a:r>
            <a:endParaRPr sz="1000" b="0" i="0" u="none" strike="noStrike" cap="none">
              <a:solidFill>
                <a:srgbClr val="000000"/>
              </a:solidFill>
              <a:latin typeface="Arial"/>
              <a:ea typeface="Arial"/>
              <a:cs typeface="Arial"/>
              <a:sym typeface="Arial"/>
            </a:endParaRPr>
          </a:p>
          <a:p>
            <a:pPr marL="215900" marR="0" lvl="0" indent="-209550" algn="l" rtl="0">
              <a:lnSpc>
                <a:spcPct val="100000"/>
              </a:lnSpc>
              <a:spcBef>
                <a:spcPts val="0"/>
              </a:spcBef>
              <a:spcAft>
                <a:spcPts val="0"/>
              </a:spcAft>
              <a:buClr>
                <a:schemeClr val="dk1"/>
              </a:buClr>
              <a:buSzPts val="1300"/>
              <a:buFont typeface="Arial"/>
              <a:buChar char="•"/>
            </a:pPr>
            <a:r>
              <a:rPr lang="sv" sz="1300" b="0" i="0" u="none" strike="noStrike" cap="none">
                <a:solidFill>
                  <a:schemeClr val="dk1"/>
                </a:solidFill>
                <a:latin typeface="Calibri"/>
                <a:ea typeface="Calibri"/>
                <a:cs typeface="Calibri"/>
                <a:sym typeface="Calibri"/>
              </a:rPr>
              <a:t>Bidrag till deltagandet i cuper – 5000kr/lag</a:t>
            </a:r>
            <a:endParaRPr sz="1000" b="0" i="0" u="none" strike="noStrike" cap="none">
              <a:solidFill>
                <a:srgbClr val="000000"/>
              </a:solidFill>
              <a:latin typeface="Arial"/>
              <a:ea typeface="Arial"/>
              <a:cs typeface="Arial"/>
              <a:sym typeface="Arial"/>
            </a:endParaRPr>
          </a:p>
          <a:p>
            <a:pPr marL="215900" marR="0" lvl="0" indent="-209550" algn="l" rtl="0">
              <a:lnSpc>
                <a:spcPct val="100000"/>
              </a:lnSpc>
              <a:spcBef>
                <a:spcPts val="0"/>
              </a:spcBef>
              <a:spcAft>
                <a:spcPts val="0"/>
              </a:spcAft>
              <a:buClr>
                <a:schemeClr val="dk1"/>
              </a:buClr>
              <a:buSzPts val="1300"/>
              <a:buFont typeface="Arial"/>
              <a:buChar char="•"/>
            </a:pPr>
            <a:r>
              <a:rPr lang="sv" sz="1300" b="0" i="0" u="none" strike="noStrike" cap="none">
                <a:solidFill>
                  <a:schemeClr val="dk1"/>
                </a:solidFill>
                <a:latin typeface="Calibri"/>
                <a:ea typeface="Calibri"/>
                <a:cs typeface="Calibri"/>
                <a:sym typeface="Calibri"/>
              </a:rPr>
              <a:t>Kläder till tränare – 750kr/ledare – beställa via Stadium TeamSales</a:t>
            </a:r>
            <a:endParaRPr sz="1000" b="0" i="0" u="none" strike="noStrike" cap="none">
              <a:solidFill>
                <a:srgbClr val="000000"/>
              </a:solidFill>
              <a:latin typeface="Arial"/>
              <a:ea typeface="Arial"/>
              <a:cs typeface="Arial"/>
              <a:sym typeface="Arial"/>
            </a:endParaRPr>
          </a:p>
          <a:p>
            <a:pPr marL="215900" marR="0" lvl="0" indent="-209550" algn="l" rtl="0">
              <a:lnSpc>
                <a:spcPct val="100000"/>
              </a:lnSpc>
              <a:spcBef>
                <a:spcPts val="0"/>
              </a:spcBef>
              <a:spcAft>
                <a:spcPts val="0"/>
              </a:spcAft>
              <a:buClr>
                <a:schemeClr val="dk1"/>
              </a:buClr>
              <a:buSzPts val="1300"/>
              <a:buFont typeface="Arial"/>
              <a:buChar char="•"/>
            </a:pPr>
            <a:r>
              <a:rPr lang="sv" sz="1300" b="0" i="0" u="none" strike="noStrike" cap="none">
                <a:solidFill>
                  <a:schemeClr val="dk1"/>
                </a:solidFill>
                <a:latin typeface="Calibri"/>
                <a:ea typeface="Calibri"/>
                <a:cs typeface="Calibri"/>
                <a:sym typeface="Calibri"/>
              </a:rPr>
              <a:t>Vid Uppstart av ett nytt lag - lagkassa 2500kr</a:t>
            </a:r>
            <a:endParaRPr sz="1000" b="0" i="0" u="none" strike="noStrike" cap="none">
              <a:solidFill>
                <a:srgbClr val="000000"/>
              </a:solidFill>
              <a:latin typeface="Arial"/>
              <a:ea typeface="Arial"/>
              <a:cs typeface="Arial"/>
              <a:sym typeface="Arial"/>
            </a:endParaRPr>
          </a:p>
        </p:txBody>
      </p:sp>
      <p:pic>
        <p:nvPicPr>
          <p:cNvPr id="189" name="Google Shape;189;p33"/>
          <p:cNvPicPr preferRelativeResize="0"/>
          <p:nvPr/>
        </p:nvPicPr>
        <p:blipFill rotWithShape="1">
          <a:blip r:embed="rId3">
            <a:alphaModFix/>
          </a:blip>
          <a:srcRect/>
          <a:stretch/>
        </p:blipFill>
        <p:spPr>
          <a:xfrm>
            <a:off x="346975" y="2495600"/>
            <a:ext cx="3643300" cy="1978825"/>
          </a:xfrm>
          <a:prstGeom prst="rect">
            <a:avLst/>
          </a:prstGeom>
          <a:noFill/>
          <a:ln>
            <a:noFill/>
          </a:ln>
        </p:spPr>
      </p:pic>
      <p:sp>
        <p:nvSpPr>
          <p:cNvPr id="190" name="Google Shape;190;p33"/>
          <p:cNvSpPr txBox="1">
            <a:spLocks noGrp="1"/>
          </p:cNvSpPr>
          <p:nvPr>
            <p:ph type="title"/>
          </p:nvPr>
        </p:nvSpPr>
        <p:spPr>
          <a:xfrm>
            <a:off x="1664483" y="8"/>
            <a:ext cx="5139300" cy="745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300"/>
              <a:buFont typeface="Calibri"/>
              <a:buNone/>
            </a:pPr>
            <a:r>
              <a:rPr lang="sv"/>
              <a:t>Avgifter, Lagekonomi</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1182</Words>
  <Application>Microsoft Office PowerPoint</Application>
  <PresentationFormat>Bildspel på skärmen (16:9)</PresentationFormat>
  <Paragraphs>147</Paragraphs>
  <Slides>16</Slides>
  <Notes>16</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16</vt:i4>
      </vt:variant>
    </vt:vector>
  </HeadingPairs>
  <TitlesOfParts>
    <vt:vector size="20" baseType="lpstr">
      <vt:lpstr>Arial</vt:lpstr>
      <vt:lpstr>Calibri</vt:lpstr>
      <vt:lpstr>Simple Light</vt:lpstr>
      <vt:lpstr>Office-tema</vt:lpstr>
      <vt:lpstr>Föräldramöte F09/10</vt:lpstr>
      <vt:lpstr>Agenda</vt:lpstr>
      <vt:lpstr>Presentationsrunda</vt:lpstr>
      <vt:lpstr>Värderingar</vt:lpstr>
      <vt:lpstr>IK Fyris Lag</vt:lpstr>
      <vt:lpstr>Våra lag – utifrån spelform</vt:lpstr>
      <vt:lpstr>Vår IP – Stenhagens IP 2021</vt:lpstr>
      <vt:lpstr>Förväntningar på föräldrar</vt:lpstr>
      <vt:lpstr>Avgifter, Lagekonomi</vt:lpstr>
      <vt:lpstr>Kläder, F09/10</vt:lpstr>
      <vt:lpstr>Kläder, extra inköp</vt:lpstr>
      <vt:lpstr>Upplägg för träning och match</vt:lpstr>
      <vt:lpstr>F10-laget (Flickor födda 2011)</vt:lpstr>
      <vt:lpstr>UNT-cupen</vt:lpstr>
      <vt:lpstr>Covid-19</vt:lpstr>
      <vt:lpstr>Avrundning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F09/10</dc:title>
  <dc:creator>Bjorgarden, Stefan</dc:creator>
  <cp:lastModifiedBy>Bjorgarden, Stefan</cp:lastModifiedBy>
  <cp:revision>1</cp:revision>
  <dcterms:modified xsi:type="dcterms:W3CDTF">2021-04-12T18:59:51Z</dcterms:modified>
</cp:coreProperties>
</file>