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9"/>
  </p:notesMasterIdLst>
  <p:sldIdLst>
    <p:sldId id="256" r:id="rId5"/>
    <p:sldId id="257" r:id="rId6"/>
    <p:sldId id="259" r:id="rId7"/>
    <p:sldId id="260" r:id="rId8"/>
    <p:sldId id="310" r:id="rId9"/>
    <p:sldId id="311" r:id="rId10"/>
    <p:sldId id="315" r:id="rId11"/>
    <p:sldId id="280" r:id="rId12"/>
    <p:sldId id="309" r:id="rId13"/>
    <p:sldId id="262" r:id="rId14"/>
    <p:sldId id="281" r:id="rId15"/>
    <p:sldId id="299" r:id="rId16"/>
    <p:sldId id="261" r:id="rId17"/>
    <p:sldId id="313" r:id="rId18"/>
    <p:sldId id="314" r:id="rId19"/>
    <p:sldId id="316" r:id="rId20"/>
    <p:sldId id="317" r:id="rId21"/>
    <p:sldId id="318" r:id="rId22"/>
    <p:sldId id="274" r:id="rId23"/>
    <p:sldId id="319" r:id="rId24"/>
    <p:sldId id="320" r:id="rId25"/>
    <p:sldId id="297" r:id="rId26"/>
    <p:sldId id="321" r:id="rId27"/>
    <p:sldId id="277" r:id="rId28"/>
    <p:sldId id="312" r:id="rId29"/>
    <p:sldId id="322" r:id="rId30"/>
    <p:sldId id="305" r:id="rId31"/>
    <p:sldId id="306" r:id="rId32"/>
    <p:sldId id="289" r:id="rId33"/>
    <p:sldId id="291" r:id="rId34"/>
    <p:sldId id="302" r:id="rId35"/>
    <p:sldId id="283" r:id="rId36"/>
    <p:sldId id="279" r:id="rId37"/>
    <p:sldId id="292" r:id="rId3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C67DC24-56C9-8E62-80DC-94A96CF0EE93}" name="Jenny Granström" initials="JG" userId="Jenny Granström"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7E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75BCF1-6779-45E0-B91A-8372AE214076}" v="11" dt="2026-04-16T06:44:15.1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708" y="2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875454-1E5B-4811-B44B-07A3DFBC8A9A}" type="datetimeFigureOut">
              <a:rPr lang="sv-SE" smtClean="0"/>
              <a:t>2026-04-16</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B45EE5-9B09-464C-8505-037C4E3FD340}" type="slidenum">
              <a:rPr lang="sv-SE" smtClean="0"/>
              <a:t>‹#›</a:t>
            </a:fld>
            <a:endParaRPr lang="sv-SE"/>
          </a:p>
        </p:txBody>
      </p:sp>
    </p:spTree>
    <p:extLst>
      <p:ext uri="{BB962C8B-B14F-4D97-AF65-F5344CB8AC3E}">
        <p14:creationId xmlns:p14="http://schemas.microsoft.com/office/powerpoint/2010/main" val="3156633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F2B45EE5-9B09-464C-8505-037C4E3FD340}" type="slidenum">
              <a:rPr lang="sv-SE" smtClean="0"/>
              <a:t>6</a:t>
            </a:fld>
            <a:endParaRPr lang="sv-SE"/>
          </a:p>
        </p:txBody>
      </p:sp>
    </p:spTree>
    <p:extLst>
      <p:ext uri="{BB962C8B-B14F-4D97-AF65-F5344CB8AC3E}">
        <p14:creationId xmlns:p14="http://schemas.microsoft.com/office/powerpoint/2010/main" val="1363876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B2B013-FADF-D187-D66D-3CC7D0FACB16}"/>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F278C87A-6F3E-16F2-7A8B-104BECE8277C}"/>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137D4E9D-1E8C-B1CF-7B54-18D5282158DD}"/>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688149F5-BCC7-4A32-3890-4EB49CA79E92}"/>
              </a:ext>
            </a:extLst>
          </p:cNvPr>
          <p:cNvSpPr>
            <a:spLocks noGrp="1"/>
          </p:cNvSpPr>
          <p:nvPr>
            <p:ph type="sldNum" sz="quarter" idx="5"/>
          </p:nvPr>
        </p:nvSpPr>
        <p:spPr/>
        <p:txBody>
          <a:bodyPr/>
          <a:lstStyle/>
          <a:p>
            <a:fld id="{F2B45EE5-9B09-464C-8505-037C4E3FD340}" type="slidenum">
              <a:rPr lang="sv-SE" smtClean="0"/>
              <a:t>26</a:t>
            </a:fld>
            <a:endParaRPr lang="sv-SE"/>
          </a:p>
        </p:txBody>
      </p:sp>
    </p:spTree>
    <p:extLst>
      <p:ext uri="{BB962C8B-B14F-4D97-AF65-F5344CB8AC3E}">
        <p14:creationId xmlns:p14="http://schemas.microsoft.com/office/powerpoint/2010/main" val="3157176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t>Färre spelare på plan med stor bredd ger mer plats till anfallare samt större yta att försvara, vilket tvingar spelarna till mer rörlighet. Det leder också till fler avslut och fler potentiella målchanser och därmed mer intensitet. Färre spelare leder även till större grad av delaktighet av alla spelare och därmed högre engagemang. </a:t>
            </a:r>
            <a:br>
              <a:rPr lang="sv-SE" sz="1800" dirty="0"/>
            </a:br>
            <a:r>
              <a:rPr lang="sv-SE" sz="1800" dirty="0"/>
              <a:t>Intentionen är att skapa fler bollkontakter och högre aktivitet hos barnen vilket höjer motivationen.</a:t>
            </a:r>
          </a:p>
          <a:p>
            <a:endParaRPr lang="sv-SE" dirty="0"/>
          </a:p>
        </p:txBody>
      </p:sp>
      <p:sp>
        <p:nvSpPr>
          <p:cNvPr id="4" name="Platshållare för bildnummer 3"/>
          <p:cNvSpPr>
            <a:spLocks noGrp="1"/>
          </p:cNvSpPr>
          <p:nvPr>
            <p:ph type="sldNum" sz="quarter" idx="5"/>
          </p:nvPr>
        </p:nvSpPr>
        <p:spPr/>
        <p:txBody>
          <a:bodyPr/>
          <a:lstStyle/>
          <a:p>
            <a:fld id="{F2B45EE5-9B09-464C-8505-037C4E3FD340}" type="slidenum">
              <a:rPr lang="sv-SE" smtClean="0"/>
              <a:t>29</a:t>
            </a:fld>
            <a:endParaRPr lang="sv-SE"/>
          </a:p>
        </p:txBody>
      </p:sp>
    </p:spTree>
    <p:extLst>
      <p:ext uri="{BB962C8B-B14F-4D97-AF65-F5344CB8AC3E}">
        <p14:creationId xmlns:p14="http://schemas.microsoft.com/office/powerpoint/2010/main" val="1483043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t>Färre spelare på plan med stor bredd ger mer plats till anfallare samt större yta att försvara, vilket tvingar spelarna till mer rörlighet. Det leder också till fler avslut och fler potentiella målchanser och därmed mer intensitet. Färre spelare leder även till större grad av delaktighet av alla spelare och därmed högre engagemang. </a:t>
            </a:r>
            <a:br>
              <a:rPr lang="sv-SE" sz="1800" dirty="0"/>
            </a:br>
            <a:r>
              <a:rPr lang="sv-SE" sz="1800" dirty="0"/>
              <a:t>Intentionen är att skapa fler bollkontakter och högre aktivitet hos barnen vilket höjer motivationen.</a:t>
            </a:r>
          </a:p>
          <a:p>
            <a:endParaRPr lang="sv-SE" dirty="0"/>
          </a:p>
        </p:txBody>
      </p:sp>
      <p:sp>
        <p:nvSpPr>
          <p:cNvPr id="4" name="Platshållare för bildnummer 3"/>
          <p:cNvSpPr>
            <a:spLocks noGrp="1"/>
          </p:cNvSpPr>
          <p:nvPr>
            <p:ph type="sldNum" sz="quarter" idx="5"/>
          </p:nvPr>
        </p:nvSpPr>
        <p:spPr/>
        <p:txBody>
          <a:bodyPr/>
          <a:lstStyle/>
          <a:p>
            <a:fld id="{F2B45EE5-9B09-464C-8505-037C4E3FD340}" type="slidenum">
              <a:rPr lang="sv-SE" smtClean="0"/>
              <a:t>30</a:t>
            </a:fld>
            <a:endParaRPr lang="sv-SE"/>
          </a:p>
        </p:txBody>
      </p:sp>
    </p:spTree>
    <p:extLst>
      <p:ext uri="{BB962C8B-B14F-4D97-AF65-F5344CB8AC3E}">
        <p14:creationId xmlns:p14="http://schemas.microsoft.com/office/powerpoint/2010/main" val="3447420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F2B45EE5-9B09-464C-8505-037C4E3FD340}" type="slidenum">
              <a:rPr lang="sv-SE" smtClean="0"/>
              <a:t>8</a:t>
            </a:fld>
            <a:endParaRPr lang="sv-SE"/>
          </a:p>
        </p:txBody>
      </p:sp>
    </p:spTree>
    <p:extLst>
      <p:ext uri="{BB962C8B-B14F-4D97-AF65-F5344CB8AC3E}">
        <p14:creationId xmlns:p14="http://schemas.microsoft.com/office/powerpoint/2010/main" val="2352628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F2B45EE5-9B09-464C-8505-037C4E3FD340}" type="slidenum">
              <a:rPr lang="sv-SE" smtClean="0"/>
              <a:t>10</a:t>
            </a:fld>
            <a:endParaRPr lang="sv-SE"/>
          </a:p>
        </p:txBody>
      </p:sp>
    </p:spTree>
    <p:extLst>
      <p:ext uri="{BB962C8B-B14F-4D97-AF65-F5344CB8AC3E}">
        <p14:creationId xmlns:p14="http://schemas.microsoft.com/office/powerpoint/2010/main" val="2195923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F2B45EE5-9B09-464C-8505-037C4E3FD340}" type="slidenum">
              <a:rPr lang="sv-SE" smtClean="0"/>
              <a:t>11</a:t>
            </a:fld>
            <a:endParaRPr lang="sv-SE"/>
          </a:p>
        </p:txBody>
      </p:sp>
    </p:spTree>
    <p:extLst>
      <p:ext uri="{BB962C8B-B14F-4D97-AF65-F5344CB8AC3E}">
        <p14:creationId xmlns:p14="http://schemas.microsoft.com/office/powerpoint/2010/main" val="1371107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F2B45EE5-9B09-464C-8505-037C4E3FD340}" type="slidenum">
              <a:rPr lang="sv-SE" smtClean="0"/>
              <a:t>12</a:t>
            </a:fld>
            <a:endParaRPr lang="sv-SE"/>
          </a:p>
        </p:txBody>
      </p:sp>
    </p:spTree>
    <p:extLst>
      <p:ext uri="{BB962C8B-B14F-4D97-AF65-F5344CB8AC3E}">
        <p14:creationId xmlns:p14="http://schemas.microsoft.com/office/powerpoint/2010/main" val="1297489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F2B45EE5-9B09-464C-8505-037C4E3FD340}" type="slidenum">
              <a:rPr lang="sv-SE" smtClean="0"/>
              <a:t>13</a:t>
            </a:fld>
            <a:endParaRPr lang="sv-SE"/>
          </a:p>
        </p:txBody>
      </p:sp>
    </p:spTree>
    <p:extLst>
      <p:ext uri="{BB962C8B-B14F-4D97-AF65-F5344CB8AC3E}">
        <p14:creationId xmlns:p14="http://schemas.microsoft.com/office/powerpoint/2010/main" val="467532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F2B45EE5-9B09-464C-8505-037C4E3FD340}" type="slidenum">
              <a:rPr lang="sv-SE" smtClean="0"/>
              <a:t>14</a:t>
            </a:fld>
            <a:endParaRPr lang="sv-SE"/>
          </a:p>
        </p:txBody>
      </p:sp>
    </p:spTree>
    <p:extLst>
      <p:ext uri="{BB962C8B-B14F-4D97-AF65-F5344CB8AC3E}">
        <p14:creationId xmlns:p14="http://schemas.microsoft.com/office/powerpoint/2010/main" val="1339917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F2B45EE5-9B09-464C-8505-037C4E3FD340}" type="slidenum">
              <a:rPr lang="sv-SE" smtClean="0"/>
              <a:t>15</a:t>
            </a:fld>
            <a:endParaRPr lang="sv-SE"/>
          </a:p>
        </p:txBody>
      </p:sp>
    </p:spTree>
    <p:extLst>
      <p:ext uri="{BB962C8B-B14F-4D97-AF65-F5344CB8AC3E}">
        <p14:creationId xmlns:p14="http://schemas.microsoft.com/office/powerpoint/2010/main" val="18628972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D13C33-49F3-7097-2E6B-6F30B3142201}"/>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48DC16A5-B573-0053-D533-F383F40889FF}"/>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6DC655B0-81F5-EFD5-A03D-CA6BDA703767}"/>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C2CF0552-D86D-D1C6-E3CD-D839327463CC}"/>
              </a:ext>
            </a:extLst>
          </p:cNvPr>
          <p:cNvSpPr>
            <a:spLocks noGrp="1"/>
          </p:cNvSpPr>
          <p:nvPr>
            <p:ph type="sldNum" sz="quarter" idx="5"/>
          </p:nvPr>
        </p:nvSpPr>
        <p:spPr/>
        <p:txBody>
          <a:bodyPr/>
          <a:lstStyle/>
          <a:p>
            <a:fld id="{F2B45EE5-9B09-464C-8505-037C4E3FD340}" type="slidenum">
              <a:rPr lang="sv-SE" smtClean="0"/>
              <a:t>25</a:t>
            </a:fld>
            <a:endParaRPr lang="sv-SE"/>
          </a:p>
        </p:txBody>
      </p:sp>
    </p:spTree>
    <p:extLst>
      <p:ext uri="{BB962C8B-B14F-4D97-AF65-F5344CB8AC3E}">
        <p14:creationId xmlns:p14="http://schemas.microsoft.com/office/powerpoint/2010/main" val="7534806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EBEFB137-2B54-42AD-BDAD-96813FC80FA7}"/>
              </a:ext>
            </a:extLst>
          </p:cNvPr>
          <p:cNvSpPr>
            <a:spLocks noGrp="1"/>
          </p:cNvSpPr>
          <p:nvPr>
            <p:ph type="subTitle" idx="1"/>
          </p:nvPr>
        </p:nvSpPr>
        <p:spPr>
          <a:xfrm>
            <a:off x="894184" y="3989025"/>
            <a:ext cx="6753525"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7" name="Rubrik 6">
            <a:extLst>
              <a:ext uri="{FF2B5EF4-FFF2-40B4-BE49-F238E27FC236}">
                <a16:creationId xmlns:a16="http://schemas.microsoft.com/office/drawing/2014/main" id="{B0B4E0FE-DC57-4515-B085-17792707F11A}"/>
              </a:ext>
            </a:extLst>
          </p:cNvPr>
          <p:cNvSpPr>
            <a:spLocks noGrp="1"/>
          </p:cNvSpPr>
          <p:nvPr>
            <p:ph type="title"/>
          </p:nvPr>
        </p:nvSpPr>
        <p:spPr>
          <a:xfrm>
            <a:off x="894183" y="2385733"/>
            <a:ext cx="6753526" cy="1325563"/>
          </a:xfrm>
        </p:spPr>
        <p:txBody>
          <a:bodyPr/>
          <a:lstStyle>
            <a:lvl1pPr algn="l">
              <a:defRPr sz="3200"/>
            </a:lvl1pPr>
          </a:lstStyle>
          <a:p>
            <a:r>
              <a:rPr lang="sv-SE"/>
              <a:t>Klicka här för att ändra mall för rubrikformat</a:t>
            </a:r>
          </a:p>
        </p:txBody>
      </p:sp>
      <p:pic>
        <p:nvPicPr>
          <p:cNvPr id="4" name="Bildobjekt 3" descr="En bild som visar text, clipart&#10;&#10;Automatiskt genererad beskrivning">
            <a:extLst>
              <a:ext uri="{FF2B5EF4-FFF2-40B4-BE49-F238E27FC236}">
                <a16:creationId xmlns:a16="http://schemas.microsoft.com/office/drawing/2014/main" id="{A347D7B1-083D-49CC-A712-18CCC9C1E3C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4373" y="585050"/>
            <a:ext cx="2172312" cy="1107879"/>
          </a:xfrm>
          <a:prstGeom prst="rect">
            <a:avLst/>
          </a:prstGeom>
        </p:spPr>
      </p:pic>
    </p:spTree>
    <p:extLst>
      <p:ext uri="{BB962C8B-B14F-4D97-AF65-F5344CB8AC3E}">
        <p14:creationId xmlns:p14="http://schemas.microsoft.com/office/powerpoint/2010/main" val="2132110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2_T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768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T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0012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4_T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79512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DF54D53-7974-4323-ABD8-7FA3AA36EFD3}"/>
              </a:ext>
            </a:extLst>
          </p:cNvPr>
          <p:cNvSpPr>
            <a:spLocks noGrp="1"/>
          </p:cNvSpPr>
          <p:nvPr>
            <p:ph type="title"/>
          </p:nvPr>
        </p:nvSpPr>
        <p:spPr>
          <a:xfrm>
            <a:off x="2164702" y="802433"/>
            <a:ext cx="8920064" cy="888255"/>
          </a:xfrm>
          <a:noFill/>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8AA7499-1D93-4179-8918-4C960F029E86}"/>
              </a:ext>
            </a:extLst>
          </p:cNvPr>
          <p:cNvSpPr>
            <a:spLocks noGrp="1"/>
          </p:cNvSpPr>
          <p:nvPr>
            <p:ph idx="1"/>
          </p:nvPr>
        </p:nvSpPr>
        <p:spPr>
          <a:xfrm>
            <a:off x="2164702" y="1987419"/>
            <a:ext cx="8920065" cy="4189543"/>
          </a:xfrm>
        </p:spPr>
        <p:txBody>
          <a:bodyPr/>
          <a:lstStyle>
            <a:lvl1pPr>
              <a:defRPr sz="2400"/>
            </a:lvl1pPr>
            <a:lvl2pPr>
              <a:defRPr sz="2000"/>
            </a:lvl2pPr>
            <a:lvl3pPr>
              <a:defRPr sz="1800"/>
            </a:lvl3pPr>
            <a:lvl4pPr>
              <a:defRPr sz="1600"/>
            </a:lvl4pPr>
            <a:lvl5pP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857243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Rubrik och innehål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DF54D53-7974-4323-ABD8-7FA3AA36EFD3}"/>
              </a:ext>
            </a:extLst>
          </p:cNvPr>
          <p:cNvSpPr>
            <a:spLocks noGrp="1"/>
          </p:cNvSpPr>
          <p:nvPr>
            <p:ph type="title"/>
          </p:nvPr>
        </p:nvSpPr>
        <p:spPr>
          <a:xfrm>
            <a:off x="2164702" y="802433"/>
            <a:ext cx="8920064" cy="888255"/>
          </a:xfrm>
          <a:noFill/>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8AA7499-1D93-4179-8918-4C960F029E86}"/>
              </a:ext>
            </a:extLst>
          </p:cNvPr>
          <p:cNvSpPr>
            <a:spLocks noGrp="1"/>
          </p:cNvSpPr>
          <p:nvPr>
            <p:ph idx="1"/>
          </p:nvPr>
        </p:nvSpPr>
        <p:spPr>
          <a:xfrm>
            <a:off x="2164702" y="1987419"/>
            <a:ext cx="8920065" cy="4189543"/>
          </a:xfrm>
        </p:spPr>
        <p:txBody>
          <a:bodyPr/>
          <a:lstStyle>
            <a:lvl2pPr>
              <a:defRPr sz="2000"/>
            </a:lvl2pPr>
            <a:lvl3pPr>
              <a:defRPr sz="1800"/>
            </a:lvl3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209989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Rubrik och innehål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DF54D53-7974-4323-ABD8-7FA3AA36EFD3}"/>
              </a:ext>
            </a:extLst>
          </p:cNvPr>
          <p:cNvSpPr>
            <a:spLocks noGrp="1"/>
          </p:cNvSpPr>
          <p:nvPr>
            <p:ph type="title"/>
          </p:nvPr>
        </p:nvSpPr>
        <p:spPr>
          <a:xfrm>
            <a:off x="765115" y="802433"/>
            <a:ext cx="6652722" cy="888255"/>
          </a:xfrm>
          <a:noFill/>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8AA7499-1D93-4179-8918-4C960F029E86}"/>
              </a:ext>
            </a:extLst>
          </p:cNvPr>
          <p:cNvSpPr>
            <a:spLocks noGrp="1"/>
          </p:cNvSpPr>
          <p:nvPr>
            <p:ph idx="1"/>
          </p:nvPr>
        </p:nvSpPr>
        <p:spPr>
          <a:xfrm>
            <a:off x="765115" y="1987419"/>
            <a:ext cx="8854747" cy="4189543"/>
          </a:xfrm>
        </p:spPr>
        <p:txBody>
          <a:bodyPr/>
          <a:lstStyle>
            <a:lvl1pPr>
              <a:defRPr sz="2400"/>
            </a:lvl1pPr>
            <a:lvl2pPr>
              <a:defRPr sz="2000"/>
            </a:lvl2pPr>
            <a:lvl3pPr>
              <a:defRPr sz="1800"/>
            </a:lvl3pPr>
            <a:lvl4pPr>
              <a:defRPr sz="1600"/>
            </a:lvl4pPr>
            <a:lvl5pP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52255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Rubrik och innehål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DF54D53-7974-4323-ABD8-7FA3AA36EFD3}"/>
              </a:ext>
            </a:extLst>
          </p:cNvPr>
          <p:cNvSpPr>
            <a:spLocks noGrp="1"/>
          </p:cNvSpPr>
          <p:nvPr>
            <p:ph type="title"/>
          </p:nvPr>
        </p:nvSpPr>
        <p:spPr>
          <a:xfrm>
            <a:off x="1110343" y="802433"/>
            <a:ext cx="9974423" cy="888255"/>
          </a:xfrm>
          <a:noFill/>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8AA7499-1D93-4179-8918-4C960F029E86}"/>
              </a:ext>
            </a:extLst>
          </p:cNvPr>
          <p:cNvSpPr>
            <a:spLocks noGrp="1"/>
          </p:cNvSpPr>
          <p:nvPr>
            <p:ph idx="1"/>
          </p:nvPr>
        </p:nvSpPr>
        <p:spPr>
          <a:xfrm>
            <a:off x="1110344" y="1987419"/>
            <a:ext cx="9974424" cy="4189543"/>
          </a:xfrm>
        </p:spPr>
        <p:txBody>
          <a:bodyPr/>
          <a:lstStyle>
            <a:lvl2pPr>
              <a:defRPr sz="2000"/>
            </a:lvl2pPr>
            <a:lvl3pPr>
              <a:defRPr sz="1800"/>
            </a:lvl3pPr>
            <a:lvl4pPr>
              <a:defRPr sz="1600"/>
            </a:lvl4pPr>
            <a:lvl5pP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888584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Avsnittsrubri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75204-D1BF-4808-A0EC-6D52B2374564}"/>
              </a:ext>
            </a:extLst>
          </p:cNvPr>
          <p:cNvSpPr>
            <a:spLocks noGrp="1"/>
          </p:cNvSpPr>
          <p:nvPr>
            <p:ph type="title"/>
          </p:nvPr>
        </p:nvSpPr>
        <p:spPr>
          <a:xfrm>
            <a:off x="831850" y="1709738"/>
            <a:ext cx="9110172" cy="2852737"/>
          </a:xfrm>
        </p:spPr>
        <p:txBody>
          <a:bodyPr anchor="b">
            <a:normAutofit/>
          </a:bodyPr>
          <a:lstStyle>
            <a:lvl1pPr>
              <a:defRPr sz="32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A14F7D49-EC80-4181-8BEF-512A81EC9EF9}"/>
              </a:ext>
            </a:extLst>
          </p:cNvPr>
          <p:cNvSpPr>
            <a:spLocks noGrp="1"/>
          </p:cNvSpPr>
          <p:nvPr>
            <p:ph type="body" idx="1"/>
          </p:nvPr>
        </p:nvSpPr>
        <p:spPr>
          <a:xfrm>
            <a:off x="831850" y="4589463"/>
            <a:ext cx="9110172" cy="1500187"/>
          </a:xfrm>
        </p:spPr>
        <p:txBody>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pic>
        <p:nvPicPr>
          <p:cNvPr id="6" name="Bildobjekt 5" descr="En bild som visar text, clipart&#10;&#10;Automatiskt genererad beskrivning">
            <a:extLst>
              <a:ext uri="{FF2B5EF4-FFF2-40B4-BE49-F238E27FC236}">
                <a16:creationId xmlns:a16="http://schemas.microsoft.com/office/drawing/2014/main" id="{C2BCAC18-BB79-4A1F-80E6-A09CECB4ACD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4373" y="585050"/>
            <a:ext cx="2172312" cy="1107879"/>
          </a:xfrm>
          <a:prstGeom prst="rect">
            <a:avLst/>
          </a:prstGeom>
        </p:spPr>
      </p:pic>
    </p:spTree>
    <p:extLst>
      <p:ext uri="{BB962C8B-B14F-4D97-AF65-F5344CB8AC3E}">
        <p14:creationId xmlns:p14="http://schemas.microsoft.com/office/powerpoint/2010/main" val="386114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vå del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8021756-92F5-45AA-A968-843F1A3056A0}"/>
              </a:ext>
            </a:extLst>
          </p:cNvPr>
          <p:cNvSpPr>
            <a:spLocks noGrp="1"/>
          </p:cNvSpPr>
          <p:nvPr>
            <p:ph type="title"/>
          </p:nvPr>
        </p:nvSpPr>
        <p:spPr>
          <a:xfrm>
            <a:off x="838200" y="802433"/>
            <a:ext cx="10162592" cy="888255"/>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45553F1-180C-4147-A9B0-AD8D2F489278}"/>
              </a:ext>
            </a:extLst>
          </p:cNvPr>
          <p:cNvSpPr>
            <a:spLocks noGrp="1"/>
          </p:cNvSpPr>
          <p:nvPr>
            <p:ph sz="half" idx="1"/>
          </p:nvPr>
        </p:nvSpPr>
        <p:spPr>
          <a:xfrm>
            <a:off x="838200" y="1825625"/>
            <a:ext cx="5181600" cy="4351338"/>
          </a:xfrm>
        </p:spPr>
        <p:txBody>
          <a:bodyPr/>
          <a:lstStyle>
            <a:lvl1pPr>
              <a:defRPr sz="2400"/>
            </a:lvl1pPr>
            <a:lvl2pPr>
              <a:defRPr sz="2000"/>
            </a:lvl2pPr>
            <a:lvl3pPr>
              <a:defRPr sz="1800"/>
            </a:lvl3pPr>
            <a:lvl4pPr>
              <a:defRPr sz="1600"/>
            </a:lvl4pPr>
            <a:lvl5pP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47E53FF9-D053-46A5-A2AA-0F13D31AA4B2}"/>
              </a:ext>
            </a:extLst>
          </p:cNvPr>
          <p:cNvSpPr>
            <a:spLocks noGrp="1"/>
          </p:cNvSpPr>
          <p:nvPr>
            <p:ph sz="half" idx="2"/>
          </p:nvPr>
        </p:nvSpPr>
        <p:spPr>
          <a:xfrm>
            <a:off x="6172200" y="1825625"/>
            <a:ext cx="5181600" cy="4351338"/>
          </a:xfrm>
        </p:spPr>
        <p:txBody>
          <a:bodyPr/>
          <a:lstStyle>
            <a:lvl1pPr>
              <a:defRPr sz="2400"/>
            </a:lvl1pPr>
            <a:lvl2pPr>
              <a:defRPr sz="2000"/>
            </a:lvl2pPr>
            <a:lvl4pPr>
              <a:defRPr sz="1600"/>
            </a:lvl4pPr>
            <a:lvl5pP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004328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66211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3_T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7779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C75F5A91-0A29-44D1-95B7-4CA1624DE4C6}"/>
              </a:ext>
            </a:extLst>
          </p:cNvPr>
          <p:cNvSpPr>
            <a:spLocks noGrp="1"/>
          </p:cNvSpPr>
          <p:nvPr>
            <p:ph type="title"/>
          </p:nvPr>
        </p:nvSpPr>
        <p:spPr>
          <a:xfrm>
            <a:off x="838200" y="802433"/>
            <a:ext cx="4489580" cy="888255"/>
          </a:xfrm>
          <a:prstGeom prst="rect">
            <a:avLst/>
          </a:prstGeom>
        </p:spPr>
        <p:txBody>
          <a:bodyPr vert="horz" lIns="91440" tIns="45720" rIns="91440" bIns="45720" rtlCol="0" anchor="ctr">
            <a:no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7D1B6A74-989A-4FC8-9155-9D0860E606B5}"/>
              </a:ext>
            </a:extLst>
          </p:cNvPr>
          <p:cNvSpPr>
            <a:spLocks noGrp="1"/>
          </p:cNvSpPr>
          <p:nvPr>
            <p:ph type="body" idx="1"/>
          </p:nvPr>
        </p:nvSpPr>
        <p:spPr>
          <a:xfrm>
            <a:off x="838200" y="1987419"/>
            <a:ext cx="10246567" cy="418954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8764640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5" r:id="rId4"/>
    <p:sldLayoutId id="2147483661" r:id="rId5"/>
    <p:sldLayoutId id="2147483651" r:id="rId6"/>
    <p:sldLayoutId id="2147483652" r:id="rId7"/>
    <p:sldLayoutId id="2147483655" r:id="rId8"/>
    <p:sldLayoutId id="2147483664" r:id="rId9"/>
    <p:sldLayoutId id="2147483663" r:id="rId10"/>
    <p:sldLayoutId id="2147483662" r:id="rId11"/>
    <p:sldLayoutId id="2147483666" r:id="rId12"/>
  </p:sldLayoutIdLst>
  <p:txStyles>
    <p:titleStyle>
      <a:lvl1pPr algn="l" defTabSz="914400" rtl="0" eaLnBrk="1" latinLnBrk="0" hangingPunct="1">
        <a:lnSpc>
          <a:spcPct val="90000"/>
        </a:lnSpc>
        <a:spcBef>
          <a:spcPct val="0"/>
        </a:spcBef>
        <a:buNone/>
        <a:defRPr sz="2800" b="1" kern="1200">
          <a:solidFill>
            <a:schemeClr val="bg1"/>
          </a:solidFill>
          <a:latin typeface="+mn-lt"/>
          <a:ea typeface="+mj-ea"/>
          <a:cs typeface="+mj-cs"/>
        </a:defRPr>
      </a:lvl1pPr>
    </p:titleStyle>
    <p:bodyStyle>
      <a:lvl1pPr marL="228600" indent="-228600" algn="l" defTabSz="914400" rtl="0" eaLnBrk="1" latinLnBrk="0" hangingPunct="1">
        <a:lnSpc>
          <a:spcPct val="114000"/>
        </a:lnSpc>
        <a:spcBef>
          <a:spcPts val="1000"/>
        </a:spcBef>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mailto:jenny.granstr&#246;m@handbollvast.se"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https://youtu.be/W3vLDcyQJqg"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hyperlink" Target="https://www.svenskhandboll.se/nyheter/nyheter/2025-02-27-stod-for-implementering-av-kortplan"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hyperlink" Target="https://handbollvast.sharepoint.com/Shared%20Documents/T&#228;vling/Dokument/Matchv&#228;rdar/Matchv&#228;rdskap%20A4%20pdf.pdf" TargetMode="Externa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Jenny.granstrom@handbollvast.se"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XLTw6zYXgDM"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1229CCB3-FC18-4E25-A601-CCB07B0337CA}"/>
              </a:ext>
            </a:extLst>
          </p:cNvPr>
          <p:cNvSpPr txBox="1"/>
          <p:nvPr/>
        </p:nvSpPr>
        <p:spPr>
          <a:xfrm>
            <a:off x="811530" y="1770205"/>
            <a:ext cx="11189969" cy="3354765"/>
          </a:xfrm>
          <a:prstGeom prst="rect">
            <a:avLst/>
          </a:prstGeom>
          <a:noFill/>
        </p:spPr>
        <p:txBody>
          <a:bodyPr wrap="square" rtlCol="0">
            <a:spAutoFit/>
          </a:bodyPr>
          <a:lstStyle/>
          <a:p>
            <a:pPr algn="ctr"/>
            <a:r>
              <a:rPr lang="sv-SE" sz="4400" b="1" dirty="0">
                <a:solidFill>
                  <a:schemeClr val="bg1"/>
                </a:solidFill>
              </a:rPr>
              <a:t>Informationsmöte </a:t>
            </a:r>
          </a:p>
          <a:p>
            <a:pPr algn="ctr"/>
            <a:r>
              <a:rPr lang="sv-SE" sz="4400" b="1" dirty="0">
                <a:solidFill>
                  <a:schemeClr val="bg1"/>
                </a:solidFill>
              </a:rPr>
              <a:t>HFV</a:t>
            </a:r>
          </a:p>
          <a:p>
            <a:pPr algn="ctr"/>
            <a:r>
              <a:rPr lang="sv-SE" sz="4400" b="1" dirty="0">
                <a:solidFill>
                  <a:schemeClr val="bg1"/>
                </a:solidFill>
              </a:rPr>
              <a:t>U9 hösten 2026</a:t>
            </a:r>
            <a:br>
              <a:rPr lang="sv-SE" sz="4400" b="1" dirty="0">
                <a:solidFill>
                  <a:schemeClr val="bg1"/>
                </a:solidFill>
              </a:rPr>
            </a:br>
            <a:endParaRPr lang="sv-SE" sz="4400" b="1" dirty="0">
              <a:solidFill>
                <a:schemeClr val="bg1"/>
              </a:solidFill>
            </a:endParaRPr>
          </a:p>
          <a:p>
            <a:pPr algn="ctr"/>
            <a:r>
              <a:rPr lang="sv-SE" sz="3600" b="1" dirty="0">
                <a:solidFill>
                  <a:schemeClr val="bg1"/>
                </a:solidFill>
              </a:rPr>
              <a:t>(vi skickar ut presentationen efter mötet)  </a:t>
            </a:r>
          </a:p>
        </p:txBody>
      </p:sp>
      <p:pic>
        <p:nvPicPr>
          <p:cNvPr id="3" name="Bildobjekt 2" descr="En bild som visar Grafik, Teckensnitt, logotyp, symbol&#10;&#10;Automatiskt genererad beskrivning">
            <a:extLst>
              <a:ext uri="{FF2B5EF4-FFF2-40B4-BE49-F238E27FC236}">
                <a16:creationId xmlns:a16="http://schemas.microsoft.com/office/drawing/2014/main" id="{383C1D8C-350B-F65B-EB0C-00FD54FEAC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4956" y="165788"/>
            <a:ext cx="1856791" cy="1853961"/>
          </a:xfrm>
          <a:prstGeom prst="rect">
            <a:avLst/>
          </a:prstGeom>
        </p:spPr>
      </p:pic>
    </p:spTree>
    <p:extLst>
      <p:ext uri="{BB962C8B-B14F-4D97-AF65-F5344CB8AC3E}">
        <p14:creationId xmlns:p14="http://schemas.microsoft.com/office/powerpoint/2010/main" val="2875695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67F3F32B-3C1C-4732-AD89-D162B08CB328}"/>
              </a:ext>
            </a:extLst>
          </p:cNvPr>
          <p:cNvSpPr txBox="1"/>
          <p:nvPr/>
        </p:nvSpPr>
        <p:spPr>
          <a:xfrm>
            <a:off x="1744199" y="1801914"/>
            <a:ext cx="8703601" cy="707886"/>
          </a:xfrm>
          <a:prstGeom prst="rect">
            <a:avLst/>
          </a:prstGeom>
          <a:noFill/>
        </p:spPr>
        <p:txBody>
          <a:bodyPr wrap="none" rtlCol="0">
            <a:spAutoFit/>
          </a:bodyPr>
          <a:lstStyle/>
          <a:p>
            <a:r>
              <a:rPr lang="sv-SE" sz="4000" b="1">
                <a:solidFill>
                  <a:schemeClr val="bg1"/>
                </a:solidFill>
              </a:rPr>
              <a:t>Vad är en Handbollsfestival </a:t>
            </a:r>
            <a:r>
              <a:rPr lang="sv-SE" sz="4000" b="1" err="1">
                <a:solidFill>
                  <a:schemeClr val="bg1"/>
                </a:solidFill>
              </a:rPr>
              <a:t>Light</a:t>
            </a:r>
            <a:r>
              <a:rPr lang="sv-SE" sz="4000" b="1">
                <a:solidFill>
                  <a:schemeClr val="bg1"/>
                </a:solidFill>
              </a:rPr>
              <a:t>? </a:t>
            </a:r>
          </a:p>
        </p:txBody>
      </p:sp>
      <p:sp>
        <p:nvSpPr>
          <p:cNvPr id="7" name="textruta 6">
            <a:extLst>
              <a:ext uri="{FF2B5EF4-FFF2-40B4-BE49-F238E27FC236}">
                <a16:creationId xmlns:a16="http://schemas.microsoft.com/office/drawing/2014/main" id="{B3F17993-FF6C-48AD-B74F-C0EDF661AA35}"/>
              </a:ext>
            </a:extLst>
          </p:cNvPr>
          <p:cNvSpPr txBox="1"/>
          <p:nvPr/>
        </p:nvSpPr>
        <p:spPr>
          <a:xfrm>
            <a:off x="1198788" y="2976183"/>
            <a:ext cx="10078214" cy="905633"/>
          </a:xfrm>
          <a:prstGeom prst="rect">
            <a:avLst/>
          </a:prstGeom>
          <a:noFill/>
        </p:spPr>
        <p:txBody>
          <a:bodyPr wrap="square">
            <a:spAutoFit/>
          </a:bodyPr>
          <a:lstStyle/>
          <a:p>
            <a:pPr>
              <a:lnSpc>
                <a:spcPct val="115000"/>
              </a:lnSpc>
            </a:pPr>
            <a:r>
              <a:rPr lang="sv-SE" sz="2400" dirty="0">
                <a:solidFill>
                  <a:schemeClr val="bg1"/>
                </a:solidFill>
                <a:ea typeface="Calibri" panose="020F0502020204030204" pitchFamily="34" charset="0"/>
                <a:cs typeface="Calibri" panose="020F0502020204030204" pitchFamily="34" charset="0"/>
              </a:rPr>
              <a:t>6-10 lag samlas hos en arrangör för en blandning av gemensamma moment och matchspel.</a:t>
            </a:r>
          </a:p>
        </p:txBody>
      </p:sp>
      <p:sp>
        <p:nvSpPr>
          <p:cNvPr id="9" name="textruta 8">
            <a:extLst>
              <a:ext uri="{FF2B5EF4-FFF2-40B4-BE49-F238E27FC236}">
                <a16:creationId xmlns:a16="http://schemas.microsoft.com/office/drawing/2014/main" id="{BF102CC1-A485-4700-828C-C78849481C46}"/>
              </a:ext>
            </a:extLst>
          </p:cNvPr>
          <p:cNvSpPr txBox="1"/>
          <p:nvPr/>
        </p:nvSpPr>
        <p:spPr>
          <a:xfrm>
            <a:off x="1198788" y="4230711"/>
            <a:ext cx="10078214" cy="461665"/>
          </a:xfrm>
          <a:prstGeom prst="rect">
            <a:avLst/>
          </a:prstGeom>
          <a:noFill/>
        </p:spPr>
        <p:txBody>
          <a:bodyPr wrap="square">
            <a:spAutoFit/>
          </a:bodyPr>
          <a:lstStyle/>
          <a:p>
            <a:pPr lvl="0"/>
            <a:r>
              <a:rPr lang="sv-SE" sz="2400">
                <a:solidFill>
                  <a:schemeClr val="bg1"/>
                </a:solidFill>
              </a:rPr>
              <a:t>- Gemensam samling och uppvärmning </a:t>
            </a:r>
          </a:p>
        </p:txBody>
      </p:sp>
      <p:sp>
        <p:nvSpPr>
          <p:cNvPr id="10" name="textruta 9">
            <a:extLst>
              <a:ext uri="{FF2B5EF4-FFF2-40B4-BE49-F238E27FC236}">
                <a16:creationId xmlns:a16="http://schemas.microsoft.com/office/drawing/2014/main" id="{7F6CA3CC-3A31-4BAE-93EE-00644F936843}"/>
              </a:ext>
            </a:extLst>
          </p:cNvPr>
          <p:cNvSpPr txBox="1"/>
          <p:nvPr/>
        </p:nvSpPr>
        <p:spPr>
          <a:xfrm>
            <a:off x="1198788" y="4936599"/>
            <a:ext cx="10078214" cy="461665"/>
          </a:xfrm>
          <a:prstGeom prst="rect">
            <a:avLst/>
          </a:prstGeom>
          <a:noFill/>
        </p:spPr>
        <p:txBody>
          <a:bodyPr wrap="square">
            <a:spAutoFit/>
          </a:bodyPr>
          <a:lstStyle/>
          <a:p>
            <a:r>
              <a:rPr lang="sv-SE" sz="2400" dirty="0">
                <a:solidFill>
                  <a:schemeClr val="bg1"/>
                </a:solidFill>
              </a:rPr>
              <a:t>- Matchspel i de egna lagen </a:t>
            </a:r>
          </a:p>
        </p:txBody>
      </p:sp>
      <p:pic>
        <p:nvPicPr>
          <p:cNvPr id="2" name="Bildobjekt 1" descr="En bild som visar Grafik, Teckensnitt, logotyp, symbol&#10;&#10;Automatiskt genererad beskrivning">
            <a:extLst>
              <a:ext uri="{FF2B5EF4-FFF2-40B4-BE49-F238E27FC236}">
                <a16:creationId xmlns:a16="http://schemas.microsoft.com/office/drawing/2014/main" id="{DE47B912-19B4-A1A3-E85F-37ACDF9D93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4956" y="165788"/>
            <a:ext cx="1856791" cy="1853961"/>
          </a:xfrm>
          <a:prstGeom prst="rect">
            <a:avLst/>
          </a:prstGeom>
        </p:spPr>
      </p:pic>
      <p:sp>
        <p:nvSpPr>
          <p:cNvPr id="3" name="textruta 2">
            <a:extLst>
              <a:ext uri="{FF2B5EF4-FFF2-40B4-BE49-F238E27FC236}">
                <a16:creationId xmlns:a16="http://schemas.microsoft.com/office/drawing/2014/main" id="{4C479DC2-FECE-BA59-2F27-23614E7A45C2}"/>
              </a:ext>
            </a:extLst>
          </p:cNvPr>
          <p:cNvSpPr txBox="1"/>
          <p:nvPr/>
        </p:nvSpPr>
        <p:spPr>
          <a:xfrm>
            <a:off x="1198788" y="5740509"/>
            <a:ext cx="10078214" cy="461665"/>
          </a:xfrm>
          <a:prstGeom prst="rect">
            <a:avLst/>
          </a:prstGeom>
          <a:noFill/>
        </p:spPr>
        <p:txBody>
          <a:bodyPr wrap="square">
            <a:spAutoFit/>
          </a:bodyPr>
          <a:lstStyle/>
          <a:p>
            <a:r>
              <a:rPr lang="sv-SE" sz="2400" dirty="0">
                <a:solidFill>
                  <a:schemeClr val="bg1"/>
                </a:solidFill>
              </a:rPr>
              <a:t>- Matchtid 1x15 minuter</a:t>
            </a:r>
          </a:p>
        </p:txBody>
      </p:sp>
    </p:spTree>
    <p:extLst>
      <p:ext uri="{BB962C8B-B14F-4D97-AF65-F5344CB8AC3E}">
        <p14:creationId xmlns:p14="http://schemas.microsoft.com/office/powerpoint/2010/main" val="3306191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67F3F32B-3C1C-4732-AD89-D162B08CB328}"/>
              </a:ext>
            </a:extLst>
          </p:cNvPr>
          <p:cNvSpPr txBox="1"/>
          <p:nvPr/>
        </p:nvSpPr>
        <p:spPr>
          <a:xfrm>
            <a:off x="1579788" y="1745567"/>
            <a:ext cx="8448147" cy="707886"/>
          </a:xfrm>
          <a:prstGeom prst="rect">
            <a:avLst/>
          </a:prstGeom>
          <a:noFill/>
        </p:spPr>
        <p:txBody>
          <a:bodyPr wrap="none" rtlCol="0">
            <a:spAutoFit/>
          </a:bodyPr>
          <a:lstStyle/>
          <a:p>
            <a:r>
              <a:rPr lang="sv-SE" sz="4000" b="1" dirty="0">
                <a:solidFill>
                  <a:schemeClr val="bg1"/>
                </a:solidFill>
              </a:rPr>
              <a:t>Minihandbollssammandrag U8-U9</a:t>
            </a:r>
          </a:p>
        </p:txBody>
      </p:sp>
      <p:sp>
        <p:nvSpPr>
          <p:cNvPr id="7" name="textruta 6">
            <a:extLst>
              <a:ext uri="{FF2B5EF4-FFF2-40B4-BE49-F238E27FC236}">
                <a16:creationId xmlns:a16="http://schemas.microsoft.com/office/drawing/2014/main" id="{B3F17993-FF6C-48AD-B74F-C0EDF661AA35}"/>
              </a:ext>
            </a:extLst>
          </p:cNvPr>
          <p:cNvSpPr txBox="1"/>
          <p:nvPr/>
        </p:nvSpPr>
        <p:spPr>
          <a:xfrm>
            <a:off x="1579788" y="2893932"/>
            <a:ext cx="10078214" cy="480901"/>
          </a:xfrm>
          <a:prstGeom prst="rect">
            <a:avLst/>
          </a:prstGeom>
          <a:noFill/>
        </p:spPr>
        <p:txBody>
          <a:bodyPr wrap="square">
            <a:spAutoFit/>
          </a:bodyPr>
          <a:lstStyle/>
          <a:p>
            <a:pPr>
              <a:lnSpc>
                <a:spcPct val="115000"/>
              </a:lnSpc>
            </a:pPr>
            <a:r>
              <a:rPr lang="sv-SE" sz="2400" dirty="0">
                <a:solidFill>
                  <a:schemeClr val="bg1"/>
                </a:solidFill>
                <a:ea typeface="Calibri" panose="020F0502020204030204" pitchFamily="34" charset="0"/>
                <a:cs typeface="Calibri" panose="020F0502020204030204" pitchFamily="34" charset="0"/>
              </a:rPr>
              <a:t>10-16 lag samlas hos en arrangör för matchspel </a:t>
            </a:r>
          </a:p>
        </p:txBody>
      </p:sp>
      <p:sp>
        <p:nvSpPr>
          <p:cNvPr id="9" name="textruta 8">
            <a:extLst>
              <a:ext uri="{FF2B5EF4-FFF2-40B4-BE49-F238E27FC236}">
                <a16:creationId xmlns:a16="http://schemas.microsoft.com/office/drawing/2014/main" id="{BF102CC1-A485-4700-828C-C78849481C46}"/>
              </a:ext>
            </a:extLst>
          </p:cNvPr>
          <p:cNvSpPr txBox="1"/>
          <p:nvPr/>
        </p:nvSpPr>
        <p:spPr>
          <a:xfrm>
            <a:off x="1579788" y="3835523"/>
            <a:ext cx="10078214" cy="830997"/>
          </a:xfrm>
          <a:prstGeom prst="rect">
            <a:avLst/>
          </a:prstGeom>
          <a:noFill/>
        </p:spPr>
        <p:txBody>
          <a:bodyPr wrap="square">
            <a:spAutoFit/>
          </a:bodyPr>
          <a:lstStyle/>
          <a:p>
            <a:pPr lvl="0"/>
            <a:r>
              <a:rPr lang="sv-SE" sz="2400">
                <a:solidFill>
                  <a:schemeClr val="bg1"/>
                </a:solidFill>
              </a:rPr>
              <a:t>I regel tre matcher per lag. Något lag kan få fyra matcher vid ojämnt antal lag</a:t>
            </a:r>
          </a:p>
        </p:txBody>
      </p:sp>
      <p:sp>
        <p:nvSpPr>
          <p:cNvPr id="10" name="textruta 9">
            <a:extLst>
              <a:ext uri="{FF2B5EF4-FFF2-40B4-BE49-F238E27FC236}">
                <a16:creationId xmlns:a16="http://schemas.microsoft.com/office/drawing/2014/main" id="{7F6CA3CC-3A31-4BAE-93EE-00644F936843}"/>
              </a:ext>
            </a:extLst>
          </p:cNvPr>
          <p:cNvSpPr txBox="1"/>
          <p:nvPr/>
        </p:nvSpPr>
        <p:spPr>
          <a:xfrm>
            <a:off x="1579788" y="5106999"/>
            <a:ext cx="10078214" cy="461665"/>
          </a:xfrm>
          <a:prstGeom prst="rect">
            <a:avLst/>
          </a:prstGeom>
          <a:noFill/>
        </p:spPr>
        <p:txBody>
          <a:bodyPr wrap="square">
            <a:spAutoFit/>
          </a:bodyPr>
          <a:lstStyle/>
          <a:p>
            <a:r>
              <a:rPr lang="sv-SE" sz="2400">
                <a:solidFill>
                  <a:schemeClr val="bg1"/>
                </a:solidFill>
              </a:rPr>
              <a:t>Matchtid 1x17 minuter </a:t>
            </a:r>
          </a:p>
        </p:txBody>
      </p:sp>
      <p:pic>
        <p:nvPicPr>
          <p:cNvPr id="3" name="Bildobjekt 2" descr="En bild som visar Grafik, Teckensnitt, logotyp, symbol&#10;&#10;Automatiskt genererad beskrivning">
            <a:extLst>
              <a:ext uri="{FF2B5EF4-FFF2-40B4-BE49-F238E27FC236}">
                <a16:creationId xmlns:a16="http://schemas.microsoft.com/office/drawing/2014/main" id="{5CDE6900-670D-075B-B71B-E735D0251D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4956" y="165788"/>
            <a:ext cx="1856791" cy="1853961"/>
          </a:xfrm>
          <a:prstGeom prst="rect">
            <a:avLst/>
          </a:prstGeom>
        </p:spPr>
      </p:pic>
    </p:spTree>
    <p:extLst>
      <p:ext uri="{BB962C8B-B14F-4D97-AF65-F5344CB8AC3E}">
        <p14:creationId xmlns:p14="http://schemas.microsoft.com/office/powerpoint/2010/main" val="906807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67F3F32B-3C1C-4732-AD89-D162B08CB328}"/>
              </a:ext>
            </a:extLst>
          </p:cNvPr>
          <p:cNvSpPr txBox="1"/>
          <p:nvPr/>
        </p:nvSpPr>
        <p:spPr>
          <a:xfrm>
            <a:off x="1579788" y="1745567"/>
            <a:ext cx="9185528" cy="707886"/>
          </a:xfrm>
          <a:prstGeom prst="rect">
            <a:avLst/>
          </a:prstGeom>
          <a:noFill/>
        </p:spPr>
        <p:txBody>
          <a:bodyPr wrap="none" rtlCol="0">
            <a:spAutoFit/>
          </a:bodyPr>
          <a:lstStyle/>
          <a:p>
            <a:r>
              <a:rPr lang="sv-SE" sz="4000" b="1" dirty="0">
                <a:solidFill>
                  <a:schemeClr val="bg1"/>
                </a:solidFill>
              </a:rPr>
              <a:t>Återbud/lägga till lag i minihandboll?</a:t>
            </a:r>
          </a:p>
        </p:txBody>
      </p:sp>
      <p:sp>
        <p:nvSpPr>
          <p:cNvPr id="7" name="textruta 6">
            <a:extLst>
              <a:ext uri="{FF2B5EF4-FFF2-40B4-BE49-F238E27FC236}">
                <a16:creationId xmlns:a16="http://schemas.microsoft.com/office/drawing/2014/main" id="{B3F17993-FF6C-48AD-B74F-C0EDF661AA35}"/>
              </a:ext>
            </a:extLst>
          </p:cNvPr>
          <p:cNvSpPr txBox="1"/>
          <p:nvPr/>
        </p:nvSpPr>
        <p:spPr>
          <a:xfrm>
            <a:off x="1579788" y="2914143"/>
            <a:ext cx="10078214" cy="3454022"/>
          </a:xfrm>
          <a:prstGeom prst="rect">
            <a:avLst/>
          </a:prstGeom>
          <a:noFill/>
        </p:spPr>
        <p:txBody>
          <a:bodyPr wrap="square">
            <a:spAutoFit/>
          </a:bodyPr>
          <a:lstStyle/>
          <a:p>
            <a:pPr>
              <a:lnSpc>
                <a:spcPct val="115000"/>
              </a:lnSpc>
            </a:pPr>
            <a:r>
              <a:rPr lang="sv-SE" sz="2400" dirty="0">
                <a:solidFill>
                  <a:schemeClr val="bg1"/>
                </a:solidFill>
              </a:rPr>
              <a:t>Vid minihandbollsspel kan lag kostnadsfritt lämna återbud till ett eller flera speltillfällen. Det finns också möjlighet att lägga till lag i efterhand (ingen garanti men det går ofta att lösa).</a:t>
            </a:r>
            <a:br>
              <a:rPr lang="sv-SE" sz="2400" dirty="0">
                <a:solidFill>
                  <a:schemeClr val="bg1"/>
                </a:solidFill>
              </a:rPr>
            </a:br>
            <a:endParaRPr lang="sv-SE" sz="2400" dirty="0">
              <a:solidFill>
                <a:schemeClr val="bg1"/>
              </a:solidFill>
            </a:endParaRPr>
          </a:p>
          <a:p>
            <a:pPr>
              <a:lnSpc>
                <a:spcPct val="115000"/>
              </a:lnSpc>
            </a:pPr>
            <a:r>
              <a:rPr lang="sv-SE" sz="2400" dirty="0">
                <a:solidFill>
                  <a:schemeClr val="bg1"/>
                </a:solidFill>
              </a:rPr>
              <a:t>Om ni behöver lämna återbud till ett sammandrag eller dra ur ett lag så meddelas detta till </a:t>
            </a:r>
            <a:r>
              <a:rPr lang="sv-SE" sz="2400" u="sng" dirty="0">
                <a:solidFill>
                  <a:schemeClr val="bg1"/>
                </a:solidFill>
                <a:hlinkClick r:id="rId3">
                  <a:extLst>
                    <a:ext uri="{A12FA001-AC4F-418D-AE19-62706E023703}">
                      <ahyp:hlinkClr xmlns:ahyp="http://schemas.microsoft.com/office/drawing/2018/hyperlinkcolor" val="tx"/>
                    </a:ext>
                  </a:extLst>
                </a:hlinkClick>
              </a:rPr>
              <a:t>jenny.granstrom@handbollvast.se</a:t>
            </a:r>
            <a:r>
              <a:rPr lang="sv-SE" sz="2400" dirty="0">
                <a:solidFill>
                  <a:schemeClr val="bg1"/>
                </a:solidFill>
              </a:rPr>
              <a:t>. Givetvis vill vi gärna att ni lämnar återbud med så god framförhållning som möjligt. </a:t>
            </a:r>
          </a:p>
          <a:p>
            <a:pPr>
              <a:lnSpc>
                <a:spcPct val="115000"/>
              </a:lnSpc>
            </a:pPr>
            <a:endParaRPr lang="sv-SE" sz="2400" dirty="0">
              <a:solidFill>
                <a:schemeClr val="bg1"/>
              </a:solidFill>
              <a:ea typeface="Calibri" panose="020F0502020204030204" pitchFamily="34" charset="0"/>
              <a:cs typeface="Calibri" panose="020F0502020204030204" pitchFamily="34" charset="0"/>
            </a:endParaRPr>
          </a:p>
        </p:txBody>
      </p:sp>
      <p:pic>
        <p:nvPicPr>
          <p:cNvPr id="3" name="Bildobjekt 2" descr="En bild som visar Grafik, Teckensnitt, logotyp, symbol&#10;&#10;Automatiskt genererad beskrivning">
            <a:extLst>
              <a:ext uri="{FF2B5EF4-FFF2-40B4-BE49-F238E27FC236}">
                <a16:creationId xmlns:a16="http://schemas.microsoft.com/office/drawing/2014/main" id="{5CDE6900-670D-075B-B71B-E735D0251D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44956" y="165788"/>
            <a:ext cx="1856791" cy="1853961"/>
          </a:xfrm>
          <a:prstGeom prst="rect">
            <a:avLst/>
          </a:prstGeom>
        </p:spPr>
      </p:pic>
    </p:spTree>
    <p:extLst>
      <p:ext uri="{BB962C8B-B14F-4D97-AF65-F5344CB8AC3E}">
        <p14:creationId xmlns:p14="http://schemas.microsoft.com/office/powerpoint/2010/main" val="415528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2376E541-F8D4-4EAA-BCDC-E052C5B0E4E3}"/>
              </a:ext>
            </a:extLst>
          </p:cNvPr>
          <p:cNvSpPr txBox="1"/>
          <p:nvPr/>
        </p:nvSpPr>
        <p:spPr>
          <a:xfrm>
            <a:off x="3086100" y="646952"/>
            <a:ext cx="6604269" cy="1323439"/>
          </a:xfrm>
          <a:prstGeom prst="rect">
            <a:avLst/>
          </a:prstGeom>
          <a:noFill/>
        </p:spPr>
        <p:txBody>
          <a:bodyPr wrap="square" rtlCol="0">
            <a:spAutoFit/>
          </a:bodyPr>
          <a:lstStyle/>
          <a:p>
            <a:pPr algn="ctr"/>
            <a:r>
              <a:rPr lang="sv-SE" sz="4000" b="1" dirty="0">
                <a:solidFill>
                  <a:schemeClr val="bg1"/>
                </a:solidFill>
              </a:rPr>
              <a:t>Kortplansspel U9</a:t>
            </a:r>
            <a:br>
              <a:rPr lang="sv-SE" sz="4000" b="1" dirty="0">
                <a:solidFill>
                  <a:schemeClr val="bg1"/>
                </a:solidFill>
              </a:rPr>
            </a:br>
            <a:r>
              <a:rPr lang="sv-SE" sz="4000" b="1" dirty="0">
                <a:solidFill>
                  <a:schemeClr val="bg1"/>
                </a:solidFill>
              </a:rPr>
              <a:t>säsongen 2026-2027</a:t>
            </a:r>
          </a:p>
        </p:txBody>
      </p:sp>
      <p:pic>
        <p:nvPicPr>
          <p:cNvPr id="12" name="Bildobjekt 11">
            <a:extLst>
              <a:ext uri="{FF2B5EF4-FFF2-40B4-BE49-F238E27FC236}">
                <a16:creationId xmlns:a16="http://schemas.microsoft.com/office/drawing/2014/main" id="{7A830057-562D-469F-9CEF-6CF31809E9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9197" y="267717"/>
            <a:ext cx="2189062" cy="1116422"/>
          </a:xfrm>
          <a:prstGeom prst="rect">
            <a:avLst/>
          </a:prstGeom>
        </p:spPr>
      </p:pic>
      <p:sp>
        <p:nvSpPr>
          <p:cNvPr id="2" name="textruta 1">
            <a:extLst>
              <a:ext uri="{FF2B5EF4-FFF2-40B4-BE49-F238E27FC236}">
                <a16:creationId xmlns:a16="http://schemas.microsoft.com/office/drawing/2014/main" id="{06A0768A-45FF-29A6-9F89-779A892EC8F6}"/>
              </a:ext>
            </a:extLst>
          </p:cNvPr>
          <p:cNvSpPr txBox="1"/>
          <p:nvPr/>
        </p:nvSpPr>
        <p:spPr>
          <a:xfrm>
            <a:off x="2387271" y="4079055"/>
            <a:ext cx="8546457" cy="808555"/>
          </a:xfrm>
          <a:prstGeom prst="rect">
            <a:avLst/>
          </a:prstGeom>
          <a:noFill/>
        </p:spPr>
        <p:txBody>
          <a:bodyPr wrap="square">
            <a:spAutoFit/>
          </a:bodyPr>
          <a:lstStyle/>
          <a:p>
            <a:pPr marL="342900" indent="-342900">
              <a:lnSpc>
                <a:spcPct val="115000"/>
              </a:lnSpc>
              <a:buFont typeface="Arial" panose="020B0604020202020204" pitchFamily="34" charset="0"/>
              <a:buChar char="•"/>
            </a:pPr>
            <a:r>
              <a:rPr lang="sv-SE" sz="2400" dirty="0">
                <a:solidFill>
                  <a:schemeClr val="bg1"/>
                </a:solidFill>
                <a:effectLst/>
                <a:ea typeface="Calibri" panose="020F0502020204030204" pitchFamily="34" charset="0"/>
                <a:cs typeface="Calibri" panose="020F0502020204030204" pitchFamily="34" charset="0"/>
              </a:rPr>
              <a:t>Spelas utan resultat- och tabellvisning på hemsidor etc</a:t>
            </a:r>
            <a:r>
              <a:rPr lang="sv-SE" sz="2400" dirty="0">
                <a:solidFill>
                  <a:schemeClr val="bg1"/>
                </a:solidFill>
                <a:ea typeface="Calibri" panose="020F0502020204030204" pitchFamily="34" charset="0"/>
                <a:cs typeface="Calibri" panose="020F0502020204030204" pitchFamily="34" charset="0"/>
              </a:rPr>
              <a:t>.</a:t>
            </a:r>
            <a:r>
              <a:rPr lang="sv-SE" sz="2400" dirty="0">
                <a:solidFill>
                  <a:schemeClr val="bg1"/>
                </a:solidFill>
                <a:effectLst/>
                <a:ea typeface="Calibri" panose="020F0502020204030204" pitchFamily="34" charset="0"/>
                <a:cs typeface="Calibri" panose="020F0502020204030204" pitchFamily="34" charset="0"/>
              </a:rPr>
              <a:t>	</a:t>
            </a:r>
            <a:r>
              <a:rPr lang="sv-SE" sz="1800" dirty="0">
                <a:solidFill>
                  <a:schemeClr val="bg1"/>
                </a:solidFill>
                <a:effectLst/>
                <a:ea typeface="Calibri" panose="020F0502020204030204" pitchFamily="34" charset="0"/>
                <a:cs typeface="Calibri" panose="020F0502020204030204" pitchFamily="34" charset="0"/>
              </a:rPr>
              <a:t>				</a:t>
            </a:r>
          </a:p>
        </p:txBody>
      </p:sp>
      <p:sp>
        <p:nvSpPr>
          <p:cNvPr id="4" name="textruta 3">
            <a:extLst>
              <a:ext uri="{FF2B5EF4-FFF2-40B4-BE49-F238E27FC236}">
                <a16:creationId xmlns:a16="http://schemas.microsoft.com/office/drawing/2014/main" id="{2B8D9259-365B-F990-C517-FD69D1C82765}"/>
              </a:ext>
            </a:extLst>
          </p:cNvPr>
          <p:cNvSpPr txBox="1"/>
          <p:nvPr/>
        </p:nvSpPr>
        <p:spPr>
          <a:xfrm>
            <a:off x="2387271" y="2335839"/>
            <a:ext cx="7252218" cy="808555"/>
          </a:xfrm>
          <a:prstGeom prst="rect">
            <a:avLst/>
          </a:prstGeom>
          <a:noFill/>
        </p:spPr>
        <p:txBody>
          <a:bodyPr wrap="square">
            <a:spAutoFit/>
          </a:bodyPr>
          <a:lstStyle/>
          <a:p>
            <a:pPr marL="342900" indent="-342900">
              <a:lnSpc>
                <a:spcPct val="115000"/>
              </a:lnSpc>
              <a:buFont typeface="Arial" panose="020B0604020202020204" pitchFamily="34" charset="0"/>
              <a:buChar char="•"/>
            </a:pPr>
            <a:r>
              <a:rPr lang="sv-SE" sz="2400" dirty="0">
                <a:solidFill>
                  <a:schemeClr val="bg1"/>
                </a:solidFill>
                <a:effectLst/>
                <a:ea typeface="Calibri" panose="020F0502020204030204" pitchFamily="34" charset="0"/>
                <a:cs typeface="Calibri" panose="020F0502020204030204" pitchFamily="34" charset="0"/>
              </a:rPr>
              <a:t>Spel 5 mot 5 (+ målvakt) på kortplan</a:t>
            </a:r>
            <a:r>
              <a:rPr lang="sv-SE" sz="2400" dirty="0">
                <a:solidFill>
                  <a:schemeClr val="bg1"/>
                </a:solidFill>
                <a:ea typeface="Calibri" panose="020F0502020204030204" pitchFamily="34" charset="0"/>
                <a:cs typeface="Calibri" panose="020F0502020204030204" pitchFamily="34" charset="0"/>
              </a:rPr>
              <a:t> (26x20 m) </a:t>
            </a:r>
            <a:r>
              <a:rPr lang="sv-SE" sz="1800" dirty="0">
                <a:solidFill>
                  <a:schemeClr val="bg1"/>
                </a:solidFill>
                <a:effectLst/>
                <a:ea typeface="Calibri" panose="020F0502020204030204" pitchFamily="34" charset="0"/>
                <a:cs typeface="Calibri" panose="020F0502020204030204" pitchFamily="34" charset="0"/>
              </a:rPr>
              <a:t>	</a:t>
            </a:r>
          </a:p>
        </p:txBody>
      </p:sp>
      <p:sp>
        <p:nvSpPr>
          <p:cNvPr id="5" name="textruta 4">
            <a:extLst>
              <a:ext uri="{FF2B5EF4-FFF2-40B4-BE49-F238E27FC236}">
                <a16:creationId xmlns:a16="http://schemas.microsoft.com/office/drawing/2014/main" id="{CDC676AD-4E16-AE6B-7D0D-B12A3212941A}"/>
              </a:ext>
            </a:extLst>
          </p:cNvPr>
          <p:cNvSpPr txBox="1"/>
          <p:nvPr/>
        </p:nvSpPr>
        <p:spPr>
          <a:xfrm>
            <a:off x="2387271" y="3202412"/>
            <a:ext cx="7252218" cy="480901"/>
          </a:xfrm>
          <a:prstGeom prst="rect">
            <a:avLst/>
          </a:prstGeom>
          <a:noFill/>
        </p:spPr>
        <p:txBody>
          <a:bodyPr wrap="square">
            <a:spAutoFit/>
          </a:bodyPr>
          <a:lstStyle/>
          <a:p>
            <a:pPr marL="342900" indent="-342900">
              <a:lnSpc>
                <a:spcPct val="115000"/>
              </a:lnSpc>
              <a:buFont typeface="Arial" panose="020B0604020202020204" pitchFamily="34" charset="0"/>
              <a:buChar char="•"/>
            </a:pPr>
            <a:r>
              <a:rPr lang="sv-SE" sz="2400" dirty="0">
                <a:solidFill>
                  <a:schemeClr val="bg1"/>
                </a:solidFill>
                <a:effectLst/>
                <a:ea typeface="Calibri" panose="020F0502020204030204" pitchFamily="34" charset="0"/>
                <a:cs typeface="Calibri" panose="020F0502020204030204" pitchFamily="34" charset="0"/>
              </a:rPr>
              <a:t>Sammandragsserie eller rak serie 	</a:t>
            </a:r>
            <a:r>
              <a:rPr lang="sv-SE" sz="1800" dirty="0">
                <a:solidFill>
                  <a:schemeClr val="bg1"/>
                </a:solidFill>
                <a:effectLst/>
                <a:ea typeface="Calibri" panose="020F0502020204030204" pitchFamily="34" charset="0"/>
                <a:cs typeface="Calibri" panose="020F0502020204030204" pitchFamily="34" charset="0"/>
              </a:rPr>
              <a:t>	</a:t>
            </a:r>
          </a:p>
        </p:txBody>
      </p:sp>
      <p:sp>
        <p:nvSpPr>
          <p:cNvPr id="6" name="textruta 5">
            <a:extLst>
              <a:ext uri="{FF2B5EF4-FFF2-40B4-BE49-F238E27FC236}">
                <a16:creationId xmlns:a16="http://schemas.microsoft.com/office/drawing/2014/main" id="{948D64D8-7B34-30A1-5925-6F723FA76C24}"/>
              </a:ext>
            </a:extLst>
          </p:cNvPr>
          <p:cNvSpPr txBox="1"/>
          <p:nvPr/>
        </p:nvSpPr>
        <p:spPr>
          <a:xfrm>
            <a:off x="2387271" y="4959364"/>
            <a:ext cx="8668665" cy="1330364"/>
          </a:xfrm>
          <a:prstGeom prst="rect">
            <a:avLst/>
          </a:prstGeom>
          <a:noFill/>
        </p:spPr>
        <p:txBody>
          <a:bodyPr wrap="square">
            <a:spAutoFit/>
          </a:bodyPr>
          <a:lstStyle/>
          <a:p>
            <a:pPr marL="342900" indent="-342900">
              <a:lnSpc>
                <a:spcPct val="115000"/>
              </a:lnSpc>
              <a:buFont typeface="Arial" panose="020B0604020202020204" pitchFamily="34" charset="0"/>
              <a:buChar char="•"/>
            </a:pPr>
            <a:r>
              <a:rPr lang="sv-SE" sz="2400" dirty="0">
                <a:solidFill>
                  <a:schemeClr val="bg1"/>
                </a:solidFill>
                <a:effectLst/>
                <a:ea typeface="Calibri" panose="020F0502020204030204" pitchFamily="34" charset="0"/>
                <a:cs typeface="Calibri" panose="020F0502020204030204" pitchFamily="34" charset="0"/>
              </a:rPr>
              <a:t>Matchtid 2x20 minuter. </a:t>
            </a:r>
            <a:r>
              <a:rPr lang="sv-SE" sz="2400" dirty="0">
                <a:solidFill>
                  <a:schemeClr val="bg1"/>
                </a:solidFill>
                <a:ea typeface="Calibri" panose="020F0502020204030204" pitchFamily="34" charset="0"/>
                <a:cs typeface="Calibri" panose="020F0502020204030204" pitchFamily="34" charset="0"/>
              </a:rPr>
              <a:t>Vid lämpligt speluppehåll efter ca 10 minuter i respektive halvlek blåser </a:t>
            </a:r>
            <a:r>
              <a:rPr lang="sv-SE" sz="2400">
                <a:solidFill>
                  <a:schemeClr val="bg1"/>
                </a:solidFill>
                <a:ea typeface="Calibri" panose="020F0502020204030204" pitchFamily="34" charset="0"/>
                <a:cs typeface="Calibri" panose="020F0502020204030204" pitchFamily="34" charset="0"/>
              </a:rPr>
              <a:t>domaren av för </a:t>
            </a:r>
            <a:r>
              <a:rPr lang="sv-SE" sz="2400" dirty="0">
                <a:solidFill>
                  <a:schemeClr val="bg1"/>
                </a:solidFill>
                <a:ea typeface="Calibri" panose="020F0502020204030204" pitchFamily="34" charset="0"/>
                <a:cs typeface="Calibri" panose="020F0502020204030204" pitchFamily="34" charset="0"/>
              </a:rPr>
              <a:t>1 minuts utbildningstimeout.</a:t>
            </a:r>
            <a:r>
              <a:rPr lang="sv-SE" sz="2400" dirty="0">
                <a:solidFill>
                  <a:schemeClr val="bg1"/>
                </a:solidFill>
                <a:effectLst/>
                <a:ea typeface="Calibri" panose="020F0502020204030204" pitchFamily="34" charset="0"/>
                <a:cs typeface="Calibri" panose="020F0502020204030204" pitchFamily="34" charset="0"/>
              </a:rPr>
              <a:t>	</a:t>
            </a:r>
            <a:r>
              <a:rPr lang="sv-SE" sz="1800" dirty="0">
                <a:solidFill>
                  <a:schemeClr val="bg1"/>
                </a:solidFill>
                <a:effectLst/>
                <a:ea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034867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objekt 11">
            <a:extLst>
              <a:ext uri="{FF2B5EF4-FFF2-40B4-BE49-F238E27FC236}">
                <a16:creationId xmlns:a16="http://schemas.microsoft.com/office/drawing/2014/main" id="{7A830057-562D-469F-9CEF-6CF31809E9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9197" y="267717"/>
            <a:ext cx="2189062" cy="1116422"/>
          </a:xfrm>
          <a:prstGeom prst="rect">
            <a:avLst/>
          </a:prstGeom>
        </p:spPr>
      </p:pic>
      <p:sp>
        <p:nvSpPr>
          <p:cNvPr id="5" name="textruta 4">
            <a:extLst>
              <a:ext uri="{FF2B5EF4-FFF2-40B4-BE49-F238E27FC236}">
                <a16:creationId xmlns:a16="http://schemas.microsoft.com/office/drawing/2014/main" id="{477682D6-3615-7380-198B-DCFB5E0B01B1}"/>
              </a:ext>
            </a:extLst>
          </p:cNvPr>
          <p:cNvSpPr txBox="1"/>
          <p:nvPr/>
        </p:nvSpPr>
        <p:spPr>
          <a:xfrm>
            <a:off x="1783275" y="3609494"/>
            <a:ext cx="7252218" cy="808555"/>
          </a:xfrm>
          <a:prstGeom prst="rect">
            <a:avLst/>
          </a:prstGeom>
          <a:noFill/>
        </p:spPr>
        <p:txBody>
          <a:bodyPr wrap="square">
            <a:spAutoFit/>
          </a:bodyPr>
          <a:lstStyle/>
          <a:p>
            <a:pPr marL="342900" indent="-342900">
              <a:lnSpc>
                <a:spcPct val="115000"/>
              </a:lnSpc>
              <a:buFont typeface="Arial" panose="020B0604020202020204" pitchFamily="34" charset="0"/>
              <a:buChar char="•"/>
            </a:pPr>
            <a:r>
              <a:rPr lang="sv-SE" sz="2400" dirty="0">
                <a:solidFill>
                  <a:schemeClr val="bg1"/>
                </a:solidFill>
                <a:effectLst/>
                <a:ea typeface="Calibri" panose="020F0502020204030204" pitchFamily="34" charset="0"/>
                <a:cs typeface="Calibri" panose="020F0502020204030204" pitchFamily="34" charset="0"/>
              </a:rPr>
              <a:t>Vi spelar med nedsänkt ribba/påhängsribba. </a:t>
            </a:r>
            <a:r>
              <a:rPr lang="sv-SE" sz="1800" dirty="0">
                <a:solidFill>
                  <a:schemeClr val="bg1"/>
                </a:solidFill>
                <a:effectLst/>
                <a:ea typeface="Calibri" panose="020F0502020204030204" pitchFamily="34" charset="0"/>
                <a:cs typeface="Calibri" panose="020F0502020204030204" pitchFamily="34" charset="0"/>
              </a:rPr>
              <a:t>		</a:t>
            </a:r>
          </a:p>
        </p:txBody>
      </p:sp>
      <p:sp>
        <p:nvSpPr>
          <p:cNvPr id="2" name="textruta 1">
            <a:extLst>
              <a:ext uri="{FF2B5EF4-FFF2-40B4-BE49-F238E27FC236}">
                <a16:creationId xmlns:a16="http://schemas.microsoft.com/office/drawing/2014/main" id="{3F91149E-C25F-507C-B7D2-6A3569F4420E}"/>
              </a:ext>
            </a:extLst>
          </p:cNvPr>
          <p:cNvSpPr txBox="1"/>
          <p:nvPr/>
        </p:nvSpPr>
        <p:spPr>
          <a:xfrm>
            <a:off x="1783275" y="2337126"/>
            <a:ext cx="9745110" cy="905633"/>
          </a:xfrm>
          <a:prstGeom prst="rect">
            <a:avLst/>
          </a:prstGeom>
          <a:noFill/>
        </p:spPr>
        <p:txBody>
          <a:bodyPr wrap="square">
            <a:spAutoFit/>
          </a:bodyPr>
          <a:lstStyle/>
          <a:p>
            <a:pPr marL="342900" indent="-342900">
              <a:lnSpc>
                <a:spcPct val="115000"/>
              </a:lnSpc>
              <a:buFont typeface="Arial" panose="020B0604020202020204" pitchFamily="34" charset="0"/>
              <a:buChar char="•"/>
            </a:pPr>
            <a:r>
              <a:rPr lang="sv-SE" sz="2400" dirty="0">
                <a:solidFill>
                  <a:schemeClr val="bg1"/>
                </a:solidFill>
                <a:effectLst/>
                <a:ea typeface="Calibri" panose="020F0502020204030204" pitchFamily="34" charset="0"/>
                <a:cs typeface="Calibri" panose="020F0502020204030204" pitchFamily="34" charset="0"/>
              </a:rPr>
              <a:t>Utbildningstimeouten</a:t>
            </a:r>
            <a:r>
              <a:rPr lang="sv-SE" sz="2400" dirty="0">
                <a:solidFill>
                  <a:schemeClr val="bg1"/>
                </a:solidFill>
                <a:ea typeface="Calibri" panose="020F0502020204030204" pitchFamily="34" charset="0"/>
                <a:cs typeface="Calibri" panose="020F0502020204030204" pitchFamily="34" charset="0"/>
              </a:rPr>
              <a:t> är till för att tränaren ska kunna utbilda sina spelare. Ingen spelare lämnar planen under utbildningstimeouten.</a:t>
            </a:r>
            <a:endParaRPr lang="sv-SE" sz="2400" dirty="0">
              <a:solidFill>
                <a:schemeClr val="bg1"/>
              </a:solidFill>
              <a:effectLst/>
              <a:ea typeface="Calibri" panose="020F0502020204030204" pitchFamily="34" charset="0"/>
              <a:cs typeface="Calibri" panose="020F0502020204030204" pitchFamily="34" charset="0"/>
            </a:endParaRPr>
          </a:p>
        </p:txBody>
      </p:sp>
      <p:sp>
        <p:nvSpPr>
          <p:cNvPr id="4" name="textruta 3">
            <a:extLst>
              <a:ext uri="{FF2B5EF4-FFF2-40B4-BE49-F238E27FC236}">
                <a16:creationId xmlns:a16="http://schemas.microsoft.com/office/drawing/2014/main" id="{039FE989-8C6F-6E52-630D-12D64E4A54EE}"/>
              </a:ext>
            </a:extLst>
          </p:cNvPr>
          <p:cNvSpPr txBox="1"/>
          <p:nvPr/>
        </p:nvSpPr>
        <p:spPr>
          <a:xfrm>
            <a:off x="3086100" y="646952"/>
            <a:ext cx="6604269" cy="1323439"/>
          </a:xfrm>
          <a:prstGeom prst="rect">
            <a:avLst/>
          </a:prstGeom>
          <a:noFill/>
        </p:spPr>
        <p:txBody>
          <a:bodyPr wrap="square" rtlCol="0">
            <a:spAutoFit/>
          </a:bodyPr>
          <a:lstStyle/>
          <a:p>
            <a:pPr algn="ctr"/>
            <a:r>
              <a:rPr lang="sv-SE" sz="4000" b="1" dirty="0">
                <a:solidFill>
                  <a:schemeClr val="bg1"/>
                </a:solidFill>
              </a:rPr>
              <a:t>Kortplansspel U9</a:t>
            </a:r>
            <a:br>
              <a:rPr lang="sv-SE" sz="4000" b="1" dirty="0">
                <a:solidFill>
                  <a:schemeClr val="bg1"/>
                </a:solidFill>
              </a:rPr>
            </a:br>
            <a:r>
              <a:rPr lang="sv-SE" sz="4000" b="1" dirty="0">
                <a:solidFill>
                  <a:schemeClr val="bg1"/>
                </a:solidFill>
              </a:rPr>
              <a:t>säsongen 2026-2027</a:t>
            </a:r>
          </a:p>
        </p:txBody>
      </p:sp>
      <p:sp>
        <p:nvSpPr>
          <p:cNvPr id="8" name="textruta 7">
            <a:extLst>
              <a:ext uri="{FF2B5EF4-FFF2-40B4-BE49-F238E27FC236}">
                <a16:creationId xmlns:a16="http://schemas.microsoft.com/office/drawing/2014/main" id="{948D64D8-7B34-30A1-5925-6F723FA76C24}"/>
              </a:ext>
            </a:extLst>
          </p:cNvPr>
          <p:cNvSpPr txBox="1"/>
          <p:nvPr/>
        </p:nvSpPr>
        <p:spPr>
          <a:xfrm>
            <a:off x="1783275" y="4418049"/>
            <a:ext cx="8668665" cy="905633"/>
          </a:xfrm>
          <a:prstGeom prst="rect">
            <a:avLst/>
          </a:prstGeom>
          <a:noFill/>
        </p:spPr>
        <p:txBody>
          <a:bodyPr wrap="square">
            <a:spAutoFit/>
          </a:bodyPr>
          <a:lstStyle/>
          <a:p>
            <a:pPr marL="342900" indent="-342900">
              <a:lnSpc>
                <a:spcPct val="115000"/>
              </a:lnSpc>
              <a:buFont typeface="Arial" panose="020B0604020202020204" pitchFamily="34" charset="0"/>
              <a:buChar char="•"/>
            </a:pPr>
            <a:r>
              <a:rPr lang="sv-SE" sz="2400" dirty="0">
                <a:solidFill>
                  <a:schemeClr val="bg1"/>
                </a:solidFill>
                <a:effectLst/>
                <a:ea typeface="Calibri" panose="020F0502020204030204" pitchFamily="34" charset="0"/>
                <a:cs typeface="Calibri" panose="020F0502020204030204" pitchFamily="34" charset="0"/>
              </a:rPr>
              <a:t>Resultat </a:t>
            </a:r>
            <a:r>
              <a:rPr lang="sv-SE" sz="2400" i="1" dirty="0">
                <a:solidFill>
                  <a:schemeClr val="bg1"/>
                </a:solidFill>
                <a:effectLst/>
                <a:ea typeface="Calibri" panose="020F0502020204030204" pitchFamily="34" charset="0"/>
                <a:cs typeface="Calibri" panose="020F0502020204030204" pitchFamily="34" charset="0"/>
              </a:rPr>
              <a:t>får</a:t>
            </a:r>
            <a:r>
              <a:rPr lang="sv-SE" sz="2400" dirty="0">
                <a:solidFill>
                  <a:schemeClr val="bg1"/>
                </a:solidFill>
                <a:effectLst/>
                <a:ea typeface="Calibri" panose="020F0502020204030204" pitchFamily="34" charset="0"/>
                <a:cs typeface="Calibri" panose="020F0502020204030204" pitchFamily="34" charset="0"/>
              </a:rPr>
              <a:t> visas i hallen under matchen – det är upp till arrangerande förening	</a:t>
            </a:r>
            <a:r>
              <a:rPr lang="sv-SE" sz="1800" dirty="0">
                <a:solidFill>
                  <a:schemeClr val="bg1"/>
                </a:solidFill>
                <a:effectLst/>
                <a:ea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419360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objekt 11">
            <a:extLst>
              <a:ext uri="{FF2B5EF4-FFF2-40B4-BE49-F238E27FC236}">
                <a16:creationId xmlns:a16="http://schemas.microsoft.com/office/drawing/2014/main" id="{7A830057-562D-469F-9CEF-6CF31809E9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9197" y="267717"/>
            <a:ext cx="2189062" cy="1116422"/>
          </a:xfrm>
          <a:prstGeom prst="rect">
            <a:avLst/>
          </a:prstGeom>
        </p:spPr>
      </p:pic>
      <p:sp>
        <p:nvSpPr>
          <p:cNvPr id="2" name="textruta 1">
            <a:extLst>
              <a:ext uri="{FF2B5EF4-FFF2-40B4-BE49-F238E27FC236}">
                <a16:creationId xmlns:a16="http://schemas.microsoft.com/office/drawing/2014/main" id="{3F91149E-C25F-507C-B7D2-6A3569F4420E}"/>
              </a:ext>
            </a:extLst>
          </p:cNvPr>
          <p:cNvSpPr txBox="1"/>
          <p:nvPr/>
        </p:nvSpPr>
        <p:spPr>
          <a:xfrm>
            <a:off x="1833679" y="2359639"/>
            <a:ext cx="9745110" cy="1755096"/>
          </a:xfrm>
          <a:prstGeom prst="rect">
            <a:avLst/>
          </a:prstGeom>
          <a:noFill/>
        </p:spPr>
        <p:txBody>
          <a:bodyPr wrap="square">
            <a:spAutoFit/>
          </a:bodyPr>
          <a:lstStyle/>
          <a:p>
            <a:pPr marL="342900" indent="-342900">
              <a:lnSpc>
                <a:spcPct val="115000"/>
              </a:lnSpc>
              <a:buFont typeface="Arial" panose="020B0604020202020204" pitchFamily="34" charset="0"/>
              <a:buChar char="•"/>
            </a:pPr>
            <a:r>
              <a:rPr lang="sv-SE" sz="2400" dirty="0">
                <a:solidFill>
                  <a:schemeClr val="bg1"/>
                </a:solidFill>
                <a:effectLst/>
                <a:ea typeface="Calibri" panose="020F0502020204030204" pitchFamily="34" charset="0"/>
                <a:cs typeface="Calibri" panose="020F0502020204030204" pitchFamily="34" charset="0"/>
              </a:rPr>
              <a:t>Att vi får visa resultat i hallen beror på att vi får tävla/vinna i en enskild match men vi ska inte samla poäng, målskillnad, placeringar etc. över tid vilket kan leda till att vi jagar ”stora vinster” och tabellplaceringar vilket kan leda till toppning och selektering</a:t>
            </a:r>
            <a:r>
              <a:rPr lang="sv-SE" sz="2400" dirty="0">
                <a:solidFill>
                  <a:schemeClr val="bg1"/>
                </a:solidFill>
                <a:ea typeface="Calibri" panose="020F0502020204030204" pitchFamily="34" charset="0"/>
                <a:cs typeface="Calibri" panose="020F0502020204030204" pitchFamily="34" charset="0"/>
              </a:rPr>
              <a:t>.</a:t>
            </a:r>
            <a:r>
              <a:rPr lang="sv-SE" sz="1800" dirty="0">
                <a:solidFill>
                  <a:schemeClr val="bg1"/>
                </a:solidFill>
                <a:effectLst/>
                <a:ea typeface="Calibri" panose="020F0502020204030204" pitchFamily="34" charset="0"/>
                <a:cs typeface="Calibri" panose="020F0502020204030204" pitchFamily="34" charset="0"/>
              </a:rPr>
              <a:t>	</a:t>
            </a:r>
          </a:p>
        </p:txBody>
      </p:sp>
      <p:sp>
        <p:nvSpPr>
          <p:cNvPr id="7" name="textruta 6">
            <a:extLst>
              <a:ext uri="{FF2B5EF4-FFF2-40B4-BE49-F238E27FC236}">
                <a16:creationId xmlns:a16="http://schemas.microsoft.com/office/drawing/2014/main" id="{2CAF6E47-576E-929D-1AEE-D0F7679B89E0}"/>
              </a:ext>
            </a:extLst>
          </p:cNvPr>
          <p:cNvSpPr txBox="1"/>
          <p:nvPr/>
        </p:nvSpPr>
        <p:spPr>
          <a:xfrm>
            <a:off x="1833679" y="4503983"/>
            <a:ext cx="8346332" cy="830997"/>
          </a:xfrm>
          <a:prstGeom prst="rect">
            <a:avLst/>
          </a:prstGeom>
          <a:noFill/>
        </p:spPr>
        <p:txBody>
          <a:bodyPr wrap="square" rtlCol="0">
            <a:spAutoFit/>
          </a:bodyPr>
          <a:lstStyle/>
          <a:p>
            <a:pPr marL="285750" indent="-285750">
              <a:buFont typeface="Arial" panose="020B0604020202020204" pitchFamily="34" charset="0"/>
              <a:buChar char="•"/>
            </a:pPr>
            <a:r>
              <a:rPr lang="sv-SE" sz="2400" dirty="0">
                <a:solidFill>
                  <a:schemeClr val="bg1"/>
                </a:solidFill>
              </a:rPr>
              <a:t>Länk till film från RF:s satsning ”Det ska vara kul att tävla”:</a:t>
            </a:r>
            <a:br>
              <a:rPr lang="sv-SE" sz="2400" dirty="0">
                <a:solidFill>
                  <a:schemeClr val="bg1"/>
                </a:solidFill>
              </a:rPr>
            </a:br>
            <a:r>
              <a:rPr lang="sv-SE" sz="2400" dirty="0">
                <a:solidFill>
                  <a:schemeClr val="bg1"/>
                </a:solidFill>
                <a:ea typeface="Calibri" panose="020F0502020204030204" pitchFamily="34" charset="0"/>
                <a:cs typeface="Calibri" panose="020F0502020204030204" pitchFamily="34" charset="0"/>
                <a:hlinkClick r:id="rId4"/>
              </a:rPr>
              <a:t>https://youtu.be/W3vLDcyQJqg</a:t>
            </a:r>
            <a:r>
              <a:rPr lang="sv-SE" sz="2400" dirty="0">
                <a:solidFill>
                  <a:schemeClr val="bg1"/>
                </a:solidFill>
              </a:rPr>
              <a:t> </a:t>
            </a:r>
          </a:p>
        </p:txBody>
      </p:sp>
      <p:sp>
        <p:nvSpPr>
          <p:cNvPr id="5" name="textruta 4">
            <a:extLst>
              <a:ext uri="{FF2B5EF4-FFF2-40B4-BE49-F238E27FC236}">
                <a16:creationId xmlns:a16="http://schemas.microsoft.com/office/drawing/2014/main" id="{A4680CBB-9668-6897-62C0-64FC0BBECEA2}"/>
              </a:ext>
            </a:extLst>
          </p:cNvPr>
          <p:cNvSpPr txBox="1"/>
          <p:nvPr/>
        </p:nvSpPr>
        <p:spPr>
          <a:xfrm>
            <a:off x="3086100" y="646952"/>
            <a:ext cx="6604269" cy="1323439"/>
          </a:xfrm>
          <a:prstGeom prst="rect">
            <a:avLst/>
          </a:prstGeom>
          <a:noFill/>
        </p:spPr>
        <p:txBody>
          <a:bodyPr wrap="square" rtlCol="0">
            <a:spAutoFit/>
          </a:bodyPr>
          <a:lstStyle/>
          <a:p>
            <a:pPr algn="ctr"/>
            <a:r>
              <a:rPr lang="sv-SE" sz="4000" b="1" dirty="0">
                <a:solidFill>
                  <a:schemeClr val="bg1"/>
                </a:solidFill>
              </a:rPr>
              <a:t>Kortplansspel U9</a:t>
            </a:r>
            <a:br>
              <a:rPr lang="sv-SE" sz="4000" b="1" dirty="0">
                <a:solidFill>
                  <a:schemeClr val="bg1"/>
                </a:solidFill>
              </a:rPr>
            </a:br>
            <a:r>
              <a:rPr lang="sv-SE" sz="4000" b="1" dirty="0">
                <a:solidFill>
                  <a:schemeClr val="bg1"/>
                </a:solidFill>
              </a:rPr>
              <a:t>säsongen 2026-2027</a:t>
            </a:r>
          </a:p>
        </p:txBody>
      </p:sp>
    </p:spTree>
    <p:extLst>
      <p:ext uri="{BB962C8B-B14F-4D97-AF65-F5344CB8AC3E}">
        <p14:creationId xmlns:p14="http://schemas.microsoft.com/office/powerpoint/2010/main" val="720451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F3B146-835D-64FD-A848-213A3FA3EFFB}"/>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4D3D9234-93A7-4D20-4422-CB0F59F9359F}"/>
              </a:ext>
            </a:extLst>
          </p:cNvPr>
          <p:cNvSpPr txBox="1">
            <a:spLocks/>
          </p:cNvSpPr>
          <p:nvPr/>
        </p:nvSpPr>
        <p:spPr>
          <a:xfrm>
            <a:off x="2644354" y="943809"/>
            <a:ext cx="6903291" cy="1325562"/>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altLang="sv-SE" sz="2800" b="1" dirty="0">
                <a:solidFill>
                  <a:schemeClr val="bg1"/>
                </a:solidFill>
                <a:latin typeface="Arial"/>
                <a:cs typeface="Arial"/>
              </a:rPr>
              <a:t>Vad är syftet med kortplan? </a:t>
            </a:r>
          </a:p>
        </p:txBody>
      </p:sp>
      <p:sp>
        <p:nvSpPr>
          <p:cNvPr id="4" name="Platshållare för innehåll 2">
            <a:extLst>
              <a:ext uri="{FF2B5EF4-FFF2-40B4-BE49-F238E27FC236}">
                <a16:creationId xmlns:a16="http://schemas.microsoft.com/office/drawing/2014/main" id="{3C97A69B-FCE7-975B-8452-9B4E4AE40A4B}"/>
              </a:ext>
            </a:extLst>
          </p:cNvPr>
          <p:cNvSpPr txBox="1">
            <a:spLocks/>
          </p:cNvSpPr>
          <p:nvPr/>
        </p:nvSpPr>
        <p:spPr>
          <a:xfrm>
            <a:off x="1568823" y="2142566"/>
            <a:ext cx="9493623" cy="4410634"/>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sv-SE" altLang="sv-SE" sz="2400" dirty="0">
                <a:solidFill>
                  <a:schemeClr val="bg1"/>
                </a:solidFill>
                <a:latin typeface="Arial"/>
                <a:cs typeface="Arial"/>
              </a:rPr>
              <a:t>Ett bra mellansteg mellan minihandboll och spel på stor plan som gör det lättare för barn att lära sig spela handboll.</a:t>
            </a:r>
          </a:p>
          <a:p>
            <a:pPr>
              <a:spcAft>
                <a:spcPts val="1200"/>
              </a:spcAft>
            </a:pPr>
            <a:r>
              <a:rPr lang="sv-SE" altLang="sv-SE" sz="2400" dirty="0">
                <a:solidFill>
                  <a:schemeClr val="bg1"/>
                </a:solidFill>
                <a:latin typeface="Arial"/>
                <a:cs typeface="Arial"/>
              </a:rPr>
              <a:t>Kortare transportsträcka ger färre tekniska fel på vägen och därmed fler utvecklande spelsituationer. </a:t>
            </a:r>
          </a:p>
          <a:p>
            <a:pPr>
              <a:spcAft>
                <a:spcPts val="1200"/>
              </a:spcAft>
            </a:pPr>
            <a:r>
              <a:rPr lang="sv-SE" altLang="sv-SE" sz="2400" dirty="0">
                <a:solidFill>
                  <a:schemeClr val="bg1"/>
                </a:solidFill>
                <a:latin typeface="Arial"/>
                <a:cs typeface="Arial"/>
              </a:rPr>
              <a:t>Fler tillfällen för uppställt anfalls- och försvarsspel vilket är det som spelare i den här åldern framförallt behöver träna på. Ex:</a:t>
            </a:r>
            <a:br>
              <a:rPr lang="sv-SE" altLang="sv-SE" sz="2400" dirty="0">
                <a:solidFill>
                  <a:schemeClr val="bg1"/>
                </a:solidFill>
                <a:latin typeface="Arial"/>
                <a:cs typeface="Arial"/>
              </a:rPr>
            </a:br>
            <a:r>
              <a:rPr lang="sv-SE" altLang="sv-SE" sz="2400" dirty="0">
                <a:solidFill>
                  <a:schemeClr val="bg1"/>
                </a:solidFill>
                <a:latin typeface="Arial"/>
                <a:cs typeface="Arial"/>
              </a:rPr>
              <a:t>- Få bollen i fart och satsa i lucka </a:t>
            </a:r>
            <a:br>
              <a:rPr lang="sv-SE" altLang="sv-SE" sz="2400" dirty="0">
                <a:solidFill>
                  <a:schemeClr val="bg1"/>
                </a:solidFill>
                <a:latin typeface="Arial"/>
                <a:cs typeface="Arial"/>
              </a:rPr>
            </a:br>
            <a:r>
              <a:rPr lang="sv-SE" altLang="sv-SE" sz="2400" dirty="0">
                <a:solidFill>
                  <a:schemeClr val="bg1"/>
                </a:solidFill>
                <a:latin typeface="Arial"/>
                <a:cs typeface="Arial"/>
              </a:rPr>
              <a:t>- Kunna släppa vidare bollen i fart</a:t>
            </a:r>
            <a:br>
              <a:rPr lang="sv-SE" altLang="sv-SE" sz="2400" dirty="0">
                <a:solidFill>
                  <a:schemeClr val="bg1"/>
                </a:solidFill>
                <a:latin typeface="Arial"/>
                <a:cs typeface="Arial"/>
              </a:rPr>
            </a:br>
            <a:r>
              <a:rPr lang="sv-SE" altLang="sv-SE" sz="2400" dirty="0">
                <a:solidFill>
                  <a:schemeClr val="bg1"/>
                </a:solidFill>
                <a:latin typeface="Arial"/>
                <a:cs typeface="Arial"/>
              </a:rPr>
              <a:t>- Träna på olika finter </a:t>
            </a:r>
            <a:br>
              <a:rPr lang="sv-SE" altLang="sv-SE" sz="2400" dirty="0">
                <a:solidFill>
                  <a:schemeClr val="bg1"/>
                </a:solidFill>
                <a:latin typeface="Arial"/>
                <a:cs typeface="Arial"/>
              </a:rPr>
            </a:br>
            <a:endParaRPr lang="sv-SE" altLang="sv-SE" sz="2400" dirty="0">
              <a:solidFill>
                <a:schemeClr val="bg1"/>
              </a:solidFill>
              <a:latin typeface="Arial"/>
              <a:cs typeface="Arial"/>
            </a:endParaRPr>
          </a:p>
        </p:txBody>
      </p:sp>
    </p:spTree>
    <p:extLst>
      <p:ext uri="{BB962C8B-B14F-4D97-AF65-F5344CB8AC3E}">
        <p14:creationId xmlns:p14="http://schemas.microsoft.com/office/powerpoint/2010/main" val="16902668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E01BD2-67E2-10E3-A2E6-94438FB8E44F}"/>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BB2CDAEF-30C5-7779-ABEB-157244FB6487}"/>
              </a:ext>
            </a:extLst>
          </p:cNvPr>
          <p:cNvSpPr txBox="1">
            <a:spLocks/>
          </p:cNvSpPr>
          <p:nvPr/>
        </p:nvSpPr>
        <p:spPr>
          <a:xfrm>
            <a:off x="2644354" y="943809"/>
            <a:ext cx="6903291" cy="1325562"/>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altLang="sv-SE" sz="2800" b="1" dirty="0">
                <a:solidFill>
                  <a:schemeClr val="bg1"/>
                </a:solidFill>
                <a:latin typeface="Arial"/>
                <a:cs typeface="Arial"/>
              </a:rPr>
              <a:t>Vad är syftet med kortplan? </a:t>
            </a:r>
          </a:p>
        </p:txBody>
      </p:sp>
      <p:sp>
        <p:nvSpPr>
          <p:cNvPr id="4" name="Platshållare för innehåll 2">
            <a:extLst>
              <a:ext uri="{FF2B5EF4-FFF2-40B4-BE49-F238E27FC236}">
                <a16:creationId xmlns:a16="http://schemas.microsoft.com/office/drawing/2014/main" id="{A3F2CBFD-C9D3-D028-0C3E-17A4BEE79CA6}"/>
              </a:ext>
            </a:extLst>
          </p:cNvPr>
          <p:cNvSpPr txBox="1">
            <a:spLocks/>
          </p:cNvSpPr>
          <p:nvPr/>
        </p:nvSpPr>
        <p:spPr>
          <a:xfrm>
            <a:off x="1568823" y="2142565"/>
            <a:ext cx="9493623" cy="3340247"/>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v-SE" altLang="sv-SE" sz="2400" dirty="0">
              <a:solidFill>
                <a:srgbClr val="032B73"/>
              </a:solidFill>
              <a:latin typeface="Arial"/>
              <a:cs typeface="Arial"/>
            </a:endParaRPr>
          </a:p>
          <a:p>
            <a:pPr>
              <a:spcAft>
                <a:spcPts val="1200"/>
              </a:spcAft>
            </a:pPr>
            <a:r>
              <a:rPr lang="sv-SE" altLang="sv-SE" sz="2400" dirty="0">
                <a:solidFill>
                  <a:schemeClr val="bg1"/>
                </a:solidFill>
                <a:cs typeface="Arial"/>
              </a:rPr>
              <a:t>Fler avslut och fler målchanser för barnen vilket leder till större delaktighet och spelglädje för alla spelare.</a:t>
            </a:r>
          </a:p>
          <a:p>
            <a:pPr>
              <a:spcAft>
                <a:spcPts val="1200"/>
              </a:spcAft>
            </a:pPr>
            <a:r>
              <a:rPr lang="sv-SE" altLang="sv-SE" sz="2400" dirty="0">
                <a:solidFill>
                  <a:schemeClr val="bg1"/>
                </a:solidFill>
                <a:cs typeface="Arial"/>
              </a:rPr>
              <a:t>Nyttja träningsytan bättre för att sätta fler barn i rörelse samtidigt.</a:t>
            </a:r>
          </a:p>
          <a:p>
            <a:pPr>
              <a:spcAft>
                <a:spcPts val="1200"/>
              </a:spcAft>
            </a:pPr>
            <a:endParaRPr lang="sv-SE" altLang="sv-SE" sz="2400" dirty="0">
              <a:solidFill>
                <a:schemeClr val="bg1"/>
              </a:solidFill>
              <a:latin typeface="Arial"/>
              <a:cs typeface="Arial"/>
            </a:endParaRPr>
          </a:p>
        </p:txBody>
      </p:sp>
    </p:spTree>
    <p:extLst>
      <p:ext uri="{BB962C8B-B14F-4D97-AF65-F5344CB8AC3E}">
        <p14:creationId xmlns:p14="http://schemas.microsoft.com/office/powerpoint/2010/main" val="2350327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2F9D49-A40F-EE2C-ECC1-A8B3D7751A6B}"/>
            </a:ext>
          </a:extLst>
        </p:cNvPr>
        <p:cNvGrpSpPr/>
        <p:nvPr/>
      </p:nvGrpSpPr>
      <p:grpSpPr>
        <a:xfrm>
          <a:off x="0" y="0"/>
          <a:ext cx="0" cy="0"/>
          <a:chOff x="0" y="0"/>
          <a:chExt cx="0" cy="0"/>
        </a:xfrm>
      </p:grpSpPr>
      <p:pic>
        <p:nvPicPr>
          <p:cNvPr id="4" name="Bildobjekt 3" descr="En bild som visar diagram, text, cirkel, linje&#10;&#10;AI-genererat innehåll kan vara felaktigt.">
            <a:extLst>
              <a:ext uri="{FF2B5EF4-FFF2-40B4-BE49-F238E27FC236}">
                <a16:creationId xmlns:a16="http://schemas.microsoft.com/office/drawing/2014/main" id="{4CC53B5F-C0FB-C95D-2E17-B3E599FD10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098622" y="68263"/>
            <a:ext cx="9994755" cy="6721475"/>
          </a:xfrm>
          <a:prstGeom prst="rect">
            <a:avLst/>
          </a:prstGeom>
          <a:noFill/>
          <a:ln>
            <a:noFill/>
          </a:ln>
        </p:spPr>
      </p:pic>
    </p:spTree>
    <p:extLst>
      <p:ext uri="{BB962C8B-B14F-4D97-AF65-F5344CB8AC3E}">
        <p14:creationId xmlns:p14="http://schemas.microsoft.com/office/powerpoint/2010/main" val="27323940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AB7E6F-70E3-B200-5D94-90AF6CB9B355}"/>
            </a:ext>
          </a:extLst>
        </p:cNvPr>
        <p:cNvGrpSpPr/>
        <p:nvPr/>
      </p:nvGrpSpPr>
      <p:grpSpPr>
        <a:xfrm>
          <a:off x="0" y="0"/>
          <a:ext cx="0" cy="0"/>
          <a:chOff x="0" y="0"/>
          <a:chExt cx="0" cy="0"/>
        </a:xfrm>
      </p:grpSpPr>
      <p:pic>
        <p:nvPicPr>
          <p:cNvPr id="2" name="Bildobjekt 1">
            <a:extLst>
              <a:ext uri="{FF2B5EF4-FFF2-40B4-BE49-F238E27FC236}">
                <a16:creationId xmlns:a16="http://schemas.microsoft.com/office/drawing/2014/main" id="{31E5A48E-A2E3-B313-7EAF-F32AC6710C77}"/>
              </a:ext>
            </a:extLst>
          </p:cNvPr>
          <p:cNvPicPr>
            <a:picLocks noChangeAspect="1"/>
          </p:cNvPicPr>
          <p:nvPr/>
        </p:nvPicPr>
        <p:blipFill>
          <a:blip r:embed="rId2">
            <a:extLst>
              <a:ext uri="{28A0092B-C50C-407E-A947-70E740481C1C}">
                <a14:useLocalDpi xmlns:a14="http://schemas.microsoft.com/office/drawing/2010/main" val="0"/>
              </a:ext>
            </a:extLst>
          </a:blip>
          <a:stretch/>
        </p:blipFill>
        <p:spPr bwMode="auto">
          <a:xfrm>
            <a:off x="1098622" y="68263"/>
            <a:ext cx="9994755" cy="6721475"/>
          </a:xfrm>
          <a:prstGeom prst="rect">
            <a:avLst/>
          </a:prstGeom>
          <a:noFill/>
          <a:ln>
            <a:noFill/>
          </a:ln>
        </p:spPr>
      </p:pic>
    </p:spTree>
    <p:extLst>
      <p:ext uri="{BB962C8B-B14F-4D97-AF65-F5344CB8AC3E}">
        <p14:creationId xmlns:p14="http://schemas.microsoft.com/office/powerpoint/2010/main" val="2365857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217D7B39-EA0A-41BC-8AA4-97179C7AF1DB}"/>
              </a:ext>
            </a:extLst>
          </p:cNvPr>
          <p:cNvSpPr txBox="1"/>
          <p:nvPr/>
        </p:nvSpPr>
        <p:spPr>
          <a:xfrm>
            <a:off x="3147059" y="746992"/>
            <a:ext cx="4685899" cy="707886"/>
          </a:xfrm>
          <a:prstGeom prst="rect">
            <a:avLst/>
          </a:prstGeom>
          <a:noFill/>
        </p:spPr>
        <p:txBody>
          <a:bodyPr wrap="none" rtlCol="0">
            <a:spAutoFit/>
          </a:bodyPr>
          <a:lstStyle/>
          <a:p>
            <a:pPr algn="ctr"/>
            <a:r>
              <a:rPr lang="sv-SE" sz="4000" b="1">
                <a:solidFill>
                  <a:schemeClr val="bg1"/>
                </a:solidFill>
              </a:rPr>
              <a:t>Förhållningsregler</a:t>
            </a:r>
          </a:p>
        </p:txBody>
      </p:sp>
      <p:sp>
        <p:nvSpPr>
          <p:cNvPr id="7" name="textruta 6">
            <a:extLst>
              <a:ext uri="{FF2B5EF4-FFF2-40B4-BE49-F238E27FC236}">
                <a16:creationId xmlns:a16="http://schemas.microsoft.com/office/drawing/2014/main" id="{2AEF3439-BE3D-40F3-8D01-F24D8ADA2D4D}"/>
              </a:ext>
            </a:extLst>
          </p:cNvPr>
          <p:cNvSpPr txBox="1"/>
          <p:nvPr/>
        </p:nvSpPr>
        <p:spPr>
          <a:xfrm>
            <a:off x="933267" y="1971413"/>
            <a:ext cx="9561720" cy="3323987"/>
          </a:xfrm>
          <a:prstGeom prst="rect">
            <a:avLst/>
          </a:prstGeom>
          <a:noFill/>
        </p:spPr>
        <p:txBody>
          <a:bodyPr wrap="none" rtlCol="0">
            <a:spAutoFit/>
          </a:bodyPr>
          <a:lstStyle/>
          <a:p>
            <a:r>
              <a:rPr lang="sv-SE" sz="3000" b="1" dirty="0">
                <a:solidFill>
                  <a:schemeClr val="bg1"/>
                </a:solidFill>
              </a:rPr>
              <a:t>”Räck upp handen” eller skriv i chatten vid frågor</a:t>
            </a:r>
          </a:p>
          <a:p>
            <a:endParaRPr lang="sv-SE" sz="3000" dirty="0">
              <a:solidFill>
                <a:schemeClr val="bg1"/>
              </a:solidFill>
            </a:endParaRPr>
          </a:p>
          <a:p>
            <a:r>
              <a:rPr lang="sv-SE" sz="3000" b="1" dirty="0">
                <a:solidFill>
                  <a:schemeClr val="bg1"/>
                </a:solidFill>
              </a:rPr>
              <a:t>Stäng av mikrofonen när du inte ska prata</a:t>
            </a:r>
          </a:p>
          <a:p>
            <a:pPr marL="285750" indent="-285750">
              <a:buFont typeface="Arial" panose="020B0604020202020204" pitchFamily="34" charset="0"/>
              <a:buChar char="•"/>
            </a:pPr>
            <a:endParaRPr lang="sv-SE" sz="3000" dirty="0">
              <a:solidFill>
                <a:schemeClr val="bg1"/>
              </a:solidFill>
            </a:endParaRPr>
          </a:p>
          <a:p>
            <a:r>
              <a:rPr lang="sv-SE" sz="3000" b="1" dirty="0">
                <a:solidFill>
                  <a:schemeClr val="bg1"/>
                </a:solidFill>
              </a:rPr>
              <a:t>Ha gärna på kameran när du ska prata</a:t>
            </a:r>
          </a:p>
          <a:p>
            <a:endParaRPr lang="sv-SE" sz="3000" b="1" dirty="0">
              <a:solidFill>
                <a:schemeClr val="bg1"/>
              </a:solidFill>
            </a:endParaRPr>
          </a:p>
          <a:p>
            <a:r>
              <a:rPr lang="sv-SE" sz="3000" b="1" dirty="0">
                <a:solidFill>
                  <a:schemeClr val="bg1"/>
                </a:solidFill>
              </a:rPr>
              <a:t>Vi går igenom presentationen – frågor tar vi efteråt </a:t>
            </a:r>
          </a:p>
        </p:txBody>
      </p:sp>
      <p:pic>
        <p:nvPicPr>
          <p:cNvPr id="3" name="Bildobjekt 2" descr="En bild som visar Grafik, Teckensnitt, logotyp, symbol&#10;&#10;Automatiskt genererad beskrivning">
            <a:extLst>
              <a:ext uri="{FF2B5EF4-FFF2-40B4-BE49-F238E27FC236}">
                <a16:creationId xmlns:a16="http://schemas.microsoft.com/office/drawing/2014/main" id="{9A5A17AC-1B0C-B93E-097A-1AEAFB6F0D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4956" y="165788"/>
            <a:ext cx="1856791" cy="1853961"/>
          </a:xfrm>
          <a:prstGeom prst="rect">
            <a:avLst/>
          </a:prstGeom>
        </p:spPr>
      </p:pic>
    </p:spTree>
    <p:extLst>
      <p:ext uri="{BB962C8B-B14F-4D97-AF65-F5344CB8AC3E}">
        <p14:creationId xmlns:p14="http://schemas.microsoft.com/office/powerpoint/2010/main" val="14279278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F592BF-5E68-0AF7-4A1C-1BD557037818}"/>
            </a:ext>
          </a:extLst>
        </p:cNvPr>
        <p:cNvGrpSpPr/>
        <p:nvPr/>
      </p:nvGrpSpPr>
      <p:grpSpPr>
        <a:xfrm>
          <a:off x="0" y="0"/>
          <a:ext cx="0" cy="0"/>
          <a:chOff x="0" y="0"/>
          <a:chExt cx="0" cy="0"/>
        </a:xfrm>
      </p:grpSpPr>
      <p:sp>
        <p:nvSpPr>
          <p:cNvPr id="3" name="Rubrik 1">
            <a:extLst>
              <a:ext uri="{FF2B5EF4-FFF2-40B4-BE49-F238E27FC236}">
                <a16:creationId xmlns:a16="http://schemas.microsoft.com/office/drawing/2014/main" id="{32BA2223-D286-9F73-0561-3D9CE129646C}"/>
              </a:ext>
            </a:extLst>
          </p:cNvPr>
          <p:cNvSpPr txBox="1">
            <a:spLocks/>
          </p:cNvSpPr>
          <p:nvPr/>
        </p:nvSpPr>
        <p:spPr>
          <a:xfrm>
            <a:off x="3293807" y="739792"/>
            <a:ext cx="7293512" cy="1325562"/>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altLang="sv-SE" sz="2800" b="1" dirty="0">
                <a:solidFill>
                  <a:schemeClr val="bg1"/>
                </a:solidFill>
                <a:latin typeface="Arial"/>
                <a:cs typeface="Arial"/>
              </a:rPr>
              <a:t>Skapa en provisorisk kortplan </a:t>
            </a:r>
          </a:p>
        </p:txBody>
      </p:sp>
      <p:pic>
        <p:nvPicPr>
          <p:cNvPr id="5" name="Bildobjekt 4">
            <a:extLst>
              <a:ext uri="{FF2B5EF4-FFF2-40B4-BE49-F238E27FC236}">
                <a16:creationId xmlns:a16="http://schemas.microsoft.com/office/drawing/2014/main" id="{41DCBCC8-6D6E-B687-5556-123D93F493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8367" y="2060424"/>
            <a:ext cx="4307840" cy="3230880"/>
          </a:xfrm>
          <a:prstGeom prst="rect">
            <a:avLst/>
          </a:prstGeom>
        </p:spPr>
      </p:pic>
      <p:pic>
        <p:nvPicPr>
          <p:cNvPr id="7" name="Bildobjekt 6">
            <a:extLst>
              <a:ext uri="{FF2B5EF4-FFF2-40B4-BE49-F238E27FC236}">
                <a16:creationId xmlns:a16="http://schemas.microsoft.com/office/drawing/2014/main" id="{BAA3E431-7DC7-B8C1-40FD-9112844FF7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8528" y="2060425"/>
            <a:ext cx="4307839" cy="3230879"/>
          </a:xfrm>
          <a:prstGeom prst="rect">
            <a:avLst/>
          </a:prstGeom>
        </p:spPr>
      </p:pic>
      <p:sp>
        <p:nvSpPr>
          <p:cNvPr id="8" name="textruta 7">
            <a:extLst>
              <a:ext uri="{FF2B5EF4-FFF2-40B4-BE49-F238E27FC236}">
                <a16:creationId xmlns:a16="http://schemas.microsoft.com/office/drawing/2014/main" id="{77A9E1EE-399C-FF91-6649-8F1F154C6398}"/>
              </a:ext>
            </a:extLst>
          </p:cNvPr>
          <p:cNvSpPr txBox="1"/>
          <p:nvPr/>
        </p:nvSpPr>
        <p:spPr>
          <a:xfrm>
            <a:off x="1258528" y="5869858"/>
            <a:ext cx="5234368" cy="646331"/>
          </a:xfrm>
          <a:prstGeom prst="rect">
            <a:avLst/>
          </a:prstGeom>
          <a:noFill/>
        </p:spPr>
        <p:txBody>
          <a:bodyPr wrap="square" rtlCol="0">
            <a:spAutoFit/>
          </a:bodyPr>
          <a:lstStyle/>
          <a:p>
            <a:r>
              <a:rPr lang="sv-SE" dirty="0">
                <a:solidFill>
                  <a:schemeClr val="bg1"/>
                </a:solidFill>
              </a:rPr>
              <a:t>Cirka 40 platta konor behövs för en målgårdslinje + förlängd mållinje</a:t>
            </a:r>
          </a:p>
        </p:txBody>
      </p:sp>
      <p:sp>
        <p:nvSpPr>
          <p:cNvPr id="9" name="textruta 8">
            <a:extLst>
              <a:ext uri="{FF2B5EF4-FFF2-40B4-BE49-F238E27FC236}">
                <a16:creationId xmlns:a16="http://schemas.microsoft.com/office/drawing/2014/main" id="{69004BAB-F3BB-1449-160D-D068C35CF4CA}"/>
              </a:ext>
            </a:extLst>
          </p:cNvPr>
          <p:cNvSpPr txBox="1"/>
          <p:nvPr/>
        </p:nvSpPr>
        <p:spPr>
          <a:xfrm>
            <a:off x="6631857" y="5795042"/>
            <a:ext cx="5234368" cy="923330"/>
          </a:xfrm>
          <a:prstGeom prst="rect">
            <a:avLst/>
          </a:prstGeom>
          <a:noFill/>
        </p:spPr>
        <p:txBody>
          <a:bodyPr wrap="square" lIns="91440" tIns="45720" rIns="91440" bIns="45720" rtlCol="0" anchor="t">
            <a:spAutoFit/>
          </a:bodyPr>
          <a:lstStyle/>
          <a:p>
            <a:r>
              <a:rPr lang="sv-SE" dirty="0" err="1">
                <a:solidFill>
                  <a:schemeClr val="bg1"/>
                </a:solidFill>
              </a:rPr>
              <a:t>PowerShot</a:t>
            </a:r>
            <a:r>
              <a:rPr lang="sv-SE" dirty="0">
                <a:solidFill>
                  <a:schemeClr val="bg1"/>
                </a:solidFill>
              </a:rPr>
              <a:t> </a:t>
            </a:r>
            <a:r>
              <a:rPr lang="sv-SE" dirty="0" err="1">
                <a:solidFill>
                  <a:schemeClr val="bg1"/>
                </a:solidFill>
              </a:rPr>
              <a:t>Flex</a:t>
            </a:r>
            <a:r>
              <a:rPr lang="sv-SE" dirty="0">
                <a:solidFill>
                  <a:schemeClr val="bg1"/>
                </a:solidFill>
              </a:rPr>
              <a:t> Handbollsmål Multi-</a:t>
            </a:r>
            <a:r>
              <a:rPr lang="sv-SE" dirty="0" err="1">
                <a:solidFill>
                  <a:schemeClr val="bg1"/>
                </a:solidFill>
              </a:rPr>
              <a:t>size</a:t>
            </a:r>
            <a:endParaRPr lang="sv-SE" dirty="0">
              <a:solidFill>
                <a:schemeClr val="bg1"/>
              </a:solidFill>
            </a:endParaRPr>
          </a:p>
          <a:p>
            <a:r>
              <a:rPr lang="sv-SE" dirty="0">
                <a:solidFill>
                  <a:schemeClr val="bg1"/>
                </a:solidFill>
              </a:rPr>
              <a:t> som går att justera storleken på. Fullstort, full bredd men lägre ribba och minihandbollsstorlek.</a:t>
            </a:r>
          </a:p>
        </p:txBody>
      </p:sp>
    </p:spTree>
    <p:extLst>
      <p:ext uri="{BB962C8B-B14F-4D97-AF65-F5344CB8AC3E}">
        <p14:creationId xmlns:p14="http://schemas.microsoft.com/office/powerpoint/2010/main" val="2754201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29B9EA-5AFD-98E5-34F2-92CCF42DD6DB}"/>
            </a:ext>
          </a:extLst>
        </p:cNvPr>
        <p:cNvGrpSpPr/>
        <p:nvPr/>
      </p:nvGrpSpPr>
      <p:grpSpPr>
        <a:xfrm>
          <a:off x="0" y="0"/>
          <a:ext cx="0" cy="0"/>
          <a:chOff x="0" y="0"/>
          <a:chExt cx="0" cy="0"/>
        </a:xfrm>
      </p:grpSpPr>
      <p:sp>
        <p:nvSpPr>
          <p:cNvPr id="3" name="Rubrik 1">
            <a:extLst>
              <a:ext uri="{FF2B5EF4-FFF2-40B4-BE49-F238E27FC236}">
                <a16:creationId xmlns:a16="http://schemas.microsoft.com/office/drawing/2014/main" id="{CAC1E387-08D9-0362-9856-31C118E8DEF6}"/>
              </a:ext>
            </a:extLst>
          </p:cNvPr>
          <p:cNvSpPr txBox="1">
            <a:spLocks/>
          </p:cNvSpPr>
          <p:nvPr/>
        </p:nvSpPr>
        <p:spPr>
          <a:xfrm>
            <a:off x="3684027" y="898985"/>
            <a:ext cx="6903291" cy="1325562"/>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altLang="sv-SE" sz="2800" b="1" dirty="0">
                <a:solidFill>
                  <a:schemeClr val="bg1"/>
                </a:solidFill>
                <a:latin typeface="Arial"/>
                <a:cs typeface="Arial"/>
              </a:rPr>
              <a:t>Mer information och stöd för implementering av kortplan </a:t>
            </a:r>
          </a:p>
        </p:txBody>
      </p:sp>
      <p:sp>
        <p:nvSpPr>
          <p:cNvPr id="4" name="Platshållare för innehåll 2">
            <a:extLst>
              <a:ext uri="{FF2B5EF4-FFF2-40B4-BE49-F238E27FC236}">
                <a16:creationId xmlns:a16="http://schemas.microsoft.com/office/drawing/2014/main" id="{6223419E-F802-C976-F084-9D24265044C6}"/>
              </a:ext>
            </a:extLst>
          </p:cNvPr>
          <p:cNvSpPr txBox="1">
            <a:spLocks/>
          </p:cNvSpPr>
          <p:nvPr/>
        </p:nvSpPr>
        <p:spPr>
          <a:xfrm>
            <a:off x="3684027" y="2538312"/>
            <a:ext cx="5594444" cy="2926571"/>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altLang="sv-SE" sz="2400" dirty="0">
                <a:solidFill>
                  <a:schemeClr val="bg1"/>
                </a:solidFill>
                <a:latin typeface="Arial"/>
                <a:cs typeface="Arial"/>
              </a:rPr>
              <a:t>Länk till SHF:s sida om kortplan:</a:t>
            </a:r>
          </a:p>
          <a:p>
            <a:pPr marL="0" indent="0">
              <a:spcAft>
                <a:spcPts val="1200"/>
              </a:spcAft>
              <a:buNone/>
            </a:pPr>
            <a:r>
              <a:rPr lang="sv-SE" altLang="sv-SE" sz="2400" dirty="0">
                <a:solidFill>
                  <a:schemeClr val="bg1"/>
                </a:solidFill>
                <a:cs typeface="Arial"/>
                <a:hlinkClick r:id="rId2">
                  <a:extLst>
                    <a:ext uri="{A12FA001-AC4F-418D-AE19-62706E023703}">
                      <ahyp:hlinkClr xmlns:ahyp="http://schemas.microsoft.com/office/drawing/2018/hyperlinkcolor" val="tx"/>
                    </a:ext>
                  </a:extLst>
                </a:hlinkClick>
              </a:rPr>
              <a:t>Stöd för implementering </a:t>
            </a:r>
            <a:endParaRPr lang="sv-SE" altLang="sv-SE" sz="2400" dirty="0">
              <a:solidFill>
                <a:schemeClr val="bg1"/>
              </a:solidFill>
              <a:latin typeface="Arial"/>
              <a:cs typeface="Arial"/>
            </a:endParaRPr>
          </a:p>
        </p:txBody>
      </p:sp>
    </p:spTree>
    <p:extLst>
      <p:ext uri="{BB962C8B-B14F-4D97-AF65-F5344CB8AC3E}">
        <p14:creationId xmlns:p14="http://schemas.microsoft.com/office/powerpoint/2010/main" val="35370034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4F3403D1-3313-EDF7-6498-E8613BEE9B4C}"/>
              </a:ext>
            </a:extLst>
          </p:cNvPr>
          <p:cNvSpPr txBox="1"/>
          <p:nvPr/>
        </p:nvSpPr>
        <p:spPr>
          <a:xfrm>
            <a:off x="2842707" y="398777"/>
            <a:ext cx="7373359" cy="1200329"/>
          </a:xfrm>
          <a:prstGeom prst="rect">
            <a:avLst/>
          </a:prstGeom>
          <a:noFill/>
        </p:spPr>
        <p:txBody>
          <a:bodyPr wrap="square" rtlCol="0">
            <a:spAutoFit/>
          </a:bodyPr>
          <a:lstStyle/>
          <a:p>
            <a:r>
              <a:rPr lang="sv-SE" sz="3600" b="1" dirty="0">
                <a:solidFill>
                  <a:schemeClr val="bg1"/>
                </a:solidFill>
              </a:rPr>
              <a:t>Varför 5 mot 5 (+MV) vid spel på kortplan i U9 och U10?</a:t>
            </a:r>
          </a:p>
        </p:txBody>
      </p:sp>
      <p:sp>
        <p:nvSpPr>
          <p:cNvPr id="6" name="textruta 5">
            <a:extLst>
              <a:ext uri="{FF2B5EF4-FFF2-40B4-BE49-F238E27FC236}">
                <a16:creationId xmlns:a16="http://schemas.microsoft.com/office/drawing/2014/main" id="{94A38DE6-46A5-0860-4A1E-A50AB921C7B3}"/>
              </a:ext>
            </a:extLst>
          </p:cNvPr>
          <p:cNvSpPr txBox="1"/>
          <p:nvPr/>
        </p:nvSpPr>
        <p:spPr>
          <a:xfrm>
            <a:off x="1904999" y="1914525"/>
            <a:ext cx="9248776" cy="769441"/>
          </a:xfrm>
          <a:prstGeom prst="rect">
            <a:avLst/>
          </a:prstGeom>
          <a:noFill/>
        </p:spPr>
        <p:txBody>
          <a:bodyPr wrap="square" rtlCol="0">
            <a:spAutoFit/>
          </a:bodyPr>
          <a:lstStyle/>
          <a:p>
            <a:r>
              <a:rPr lang="sv-SE" sz="2200" b="1" dirty="0">
                <a:solidFill>
                  <a:schemeClr val="bg1"/>
                </a:solidFill>
              </a:rPr>
              <a:t>På kortplan spelar vi med 5 utespelare + målvakt. Varför kan man fråga sig?</a:t>
            </a:r>
            <a:endParaRPr lang="sv-SE" sz="2200" b="1" dirty="0"/>
          </a:p>
        </p:txBody>
      </p:sp>
      <p:sp>
        <p:nvSpPr>
          <p:cNvPr id="7" name="textruta 6">
            <a:extLst>
              <a:ext uri="{FF2B5EF4-FFF2-40B4-BE49-F238E27FC236}">
                <a16:creationId xmlns:a16="http://schemas.microsoft.com/office/drawing/2014/main" id="{36557B54-ED56-C080-683C-514E340CF261}"/>
              </a:ext>
            </a:extLst>
          </p:cNvPr>
          <p:cNvSpPr txBox="1"/>
          <p:nvPr/>
        </p:nvSpPr>
        <p:spPr>
          <a:xfrm>
            <a:off x="1904999" y="2667000"/>
            <a:ext cx="9248776" cy="769441"/>
          </a:xfrm>
          <a:prstGeom prst="rect">
            <a:avLst/>
          </a:prstGeom>
          <a:noFill/>
        </p:spPr>
        <p:txBody>
          <a:bodyPr wrap="square" rtlCol="0">
            <a:spAutoFit/>
          </a:bodyPr>
          <a:lstStyle/>
          <a:p>
            <a:pPr marL="285750" lvl="0" indent="-285750">
              <a:buFont typeface="Arial" panose="020B0604020202020204" pitchFamily="34" charset="0"/>
              <a:buChar char="•"/>
            </a:pPr>
            <a:r>
              <a:rPr lang="sv-SE" sz="2200" dirty="0">
                <a:solidFill>
                  <a:schemeClr val="bg1"/>
                </a:solidFill>
              </a:rPr>
              <a:t>Färre spelare på plan med stor bredd ger </a:t>
            </a:r>
            <a:r>
              <a:rPr lang="sv-SE" sz="2200" b="1" dirty="0">
                <a:solidFill>
                  <a:schemeClr val="bg1"/>
                </a:solidFill>
              </a:rPr>
              <a:t>mer plats </a:t>
            </a:r>
            <a:r>
              <a:rPr lang="sv-SE" sz="2200" dirty="0">
                <a:solidFill>
                  <a:schemeClr val="bg1"/>
                </a:solidFill>
              </a:rPr>
              <a:t>till </a:t>
            </a:r>
            <a:r>
              <a:rPr lang="sv-SE" sz="2200" b="1" dirty="0">
                <a:solidFill>
                  <a:schemeClr val="bg1"/>
                </a:solidFill>
              </a:rPr>
              <a:t>anfallare</a:t>
            </a:r>
            <a:r>
              <a:rPr lang="sv-SE" sz="2200" dirty="0">
                <a:solidFill>
                  <a:schemeClr val="bg1"/>
                </a:solidFill>
              </a:rPr>
              <a:t> samt </a:t>
            </a:r>
            <a:r>
              <a:rPr lang="sv-SE" sz="2200" b="1" dirty="0">
                <a:solidFill>
                  <a:schemeClr val="bg1"/>
                </a:solidFill>
              </a:rPr>
              <a:t>större yta att försvara</a:t>
            </a:r>
            <a:r>
              <a:rPr lang="sv-SE" sz="2200" dirty="0">
                <a:solidFill>
                  <a:schemeClr val="bg1"/>
                </a:solidFill>
              </a:rPr>
              <a:t>, vilket tvingar spelarna till mer </a:t>
            </a:r>
            <a:r>
              <a:rPr lang="sv-SE" sz="2200" b="1" dirty="0">
                <a:solidFill>
                  <a:schemeClr val="bg1"/>
                </a:solidFill>
              </a:rPr>
              <a:t>rörlighet</a:t>
            </a:r>
            <a:r>
              <a:rPr lang="sv-SE" sz="2200" dirty="0">
                <a:solidFill>
                  <a:schemeClr val="bg1"/>
                </a:solidFill>
              </a:rPr>
              <a:t>. </a:t>
            </a:r>
          </a:p>
        </p:txBody>
      </p:sp>
      <p:sp>
        <p:nvSpPr>
          <p:cNvPr id="8" name="textruta 7">
            <a:extLst>
              <a:ext uri="{FF2B5EF4-FFF2-40B4-BE49-F238E27FC236}">
                <a16:creationId xmlns:a16="http://schemas.microsoft.com/office/drawing/2014/main" id="{0319DE58-7EFE-853F-B3F4-47A31E26F480}"/>
              </a:ext>
            </a:extLst>
          </p:cNvPr>
          <p:cNvSpPr txBox="1"/>
          <p:nvPr/>
        </p:nvSpPr>
        <p:spPr>
          <a:xfrm>
            <a:off x="1904999" y="3574505"/>
            <a:ext cx="9248776" cy="769441"/>
          </a:xfrm>
          <a:prstGeom prst="rect">
            <a:avLst/>
          </a:prstGeom>
          <a:noFill/>
        </p:spPr>
        <p:txBody>
          <a:bodyPr wrap="square" rtlCol="0">
            <a:spAutoFit/>
          </a:bodyPr>
          <a:lstStyle/>
          <a:p>
            <a:pPr marL="285750" lvl="0" indent="-285750">
              <a:buFont typeface="Arial" panose="020B0604020202020204" pitchFamily="34" charset="0"/>
              <a:buChar char="•"/>
            </a:pPr>
            <a:r>
              <a:rPr lang="sv-SE" sz="2200" dirty="0">
                <a:solidFill>
                  <a:schemeClr val="bg1"/>
                </a:solidFill>
              </a:rPr>
              <a:t>Det leder också till </a:t>
            </a:r>
            <a:r>
              <a:rPr lang="sv-SE" sz="2200" b="1" dirty="0">
                <a:solidFill>
                  <a:schemeClr val="bg1"/>
                </a:solidFill>
              </a:rPr>
              <a:t>fler avslut </a:t>
            </a:r>
            <a:r>
              <a:rPr lang="sv-SE" sz="2200" dirty="0">
                <a:solidFill>
                  <a:schemeClr val="bg1"/>
                </a:solidFill>
              </a:rPr>
              <a:t>och fler potentiella målchanser och därmed mer intensitet.</a:t>
            </a:r>
          </a:p>
        </p:txBody>
      </p:sp>
      <p:sp>
        <p:nvSpPr>
          <p:cNvPr id="9" name="textruta 8">
            <a:extLst>
              <a:ext uri="{FF2B5EF4-FFF2-40B4-BE49-F238E27FC236}">
                <a16:creationId xmlns:a16="http://schemas.microsoft.com/office/drawing/2014/main" id="{C25508D8-FDD7-3B40-CBB4-965FA748DA6F}"/>
              </a:ext>
            </a:extLst>
          </p:cNvPr>
          <p:cNvSpPr txBox="1"/>
          <p:nvPr/>
        </p:nvSpPr>
        <p:spPr>
          <a:xfrm>
            <a:off x="1904999" y="4489453"/>
            <a:ext cx="9248776" cy="769441"/>
          </a:xfrm>
          <a:prstGeom prst="rect">
            <a:avLst/>
          </a:prstGeom>
          <a:noFill/>
        </p:spPr>
        <p:txBody>
          <a:bodyPr wrap="square" rtlCol="0">
            <a:spAutoFit/>
          </a:bodyPr>
          <a:lstStyle/>
          <a:p>
            <a:pPr marL="285750" indent="-285750">
              <a:buFont typeface="Arial" panose="020B0604020202020204" pitchFamily="34" charset="0"/>
              <a:buChar char="•"/>
            </a:pPr>
            <a:r>
              <a:rPr lang="sv-SE" sz="2200" dirty="0">
                <a:solidFill>
                  <a:schemeClr val="bg1"/>
                </a:solidFill>
              </a:rPr>
              <a:t>Färre spelare leder även till </a:t>
            </a:r>
            <a:r>
              <a:rPr lang="sv-SE" sz="2200" b="1" dirty="0">
                <a:solidFill>
                  <a:schemeClr val="bg1"/>
                </a:solidFill>
              </a:rPr>
              <a:t>större grad av delaktighet </a:t>
            </a:r>
            <a:r>
              <a:rPr lang="sv-SE" sz="2200" dirty="0">
                <a:solidFill>
                  <a:schemeClr val="bg1"/>
                </a:solidFill>
              </a:rPr>
              <a:t>av alla spelare och därmed </a:t>
            </a:r>
            <a:r>
              <a:rPr lang="sv-SE" sz="2200" b="1" dirty="0">
                <a:solidFill>
                  <a:schemeClr val="bg1"/>
                </a:solidFill>
              </a:rPr>
              <a:t>högre engagemang.</a:t>
            </a:r>
          </a:p>
        </p:txBody>
      </p:sp>
      <p:sp>
        <p:nvSpPr>
          <p:cNvPr id="10" name="textruta 9">
            <a:extLst>
              <a:ext uri="{FF2B5EF4-FFF2-40B4-BE49-F238E27FC236}">
                <a16:creationId xmlns:a16="http://schemas.microsoft.com/office/drawing/2014/main" id="{B8513CAF-4C1D-69AD-EF05-6CAECE87D07D}"/>
              </a:ext>
            </a:extLst>
          </p:cNvPr>
          <p:cNvSpPr txBox="1"/>
          <p:nvPr/>
        </p:nvSpPr>
        <p:spPr>
          <a:xfrm>
            <a:off x="1904999" y="5549907"/>
            <a:ext cx="9248776" cy="769441"/>
          </a:xfrm>
          <a:prstGeom prst="rect">
            <a:avLst/>
          </a:prstGeom>
          <a:noFill/>
        </p:spPr>
        <p:txBody>
          <a:bodyPr wrap="square" rtlCol="0">
            <a:spAutoFit/>
          </a:bodyPr>
          <a:lstStyle/>
          <a:p>
            <a:pPr marL="285750" indent="-285750">
              <a:buFont typeface="Arial" panose="020B0604020202020204" pitchFamily="34" charset="0"/>
              <a:buChar char="•"/>
            </a:pPr>
            <a:r>
              <a:rPr lang="sv-SE" sz="2200" dirty="0">
                <a:solidFill>
                  <a:schemeClr val="bg1"/>
                </a:solidFill>
              </a:rPr>
              <a:t>Intentionen är att skapa </a:t>
            </a:r>
            <a:r>
              <a:rPr lang="sv-SE" sz="2200" b="1" dirty="0">
                <a:solidFill>
                  <a:schemeClr val="bg1"/>
                </a:solidFill>
              </a:rPr>
              <a:t>fler bollkontakter </a:t>
            </a:r>
            <a:r>
              <a:rPr lang="sv-SE" sz="2200" dirty="0">
                <a:solidFill>
                  <a:schemeClr val="bg1"/>
                </a:solidFill>
              </a:rPr>
              <a:t>och </a:t>
            </a:r>
            <a:r>
              <a:rPr lang="sv-SE" sz="2200" b="1" dirty="0">
                <a:solidFill>
                  <a:schemeClr val="bg1"/>
                </a:solidFill>
              </a:rPr>
              <a:t>högre aktivitet </a:t>
            </a:r>
            <a:r>
              <a:rPr lang="sv-SE" sz="2200" dirty="0">
                <a:solidFill>
                  <a:schemeClr val="bg1"/>
                </a:solidFill>
              </a:rPr>
              <a:t>hos barnen vilket höjer motivationen.</a:t>
            </a:r>
          </a:p>
        </p:txBody>
      </p:sp>
    </p:spTree>
    <p:extLst>
      <p:ext uri="{BB962C8B-B14F-4D97-AF65-F5344CB8AC3E}">
        <p14:creationId xmlns:p14="http://schemas.microsoft.com/office/powerpoint/2010/main" val="3866861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ruta 9">
            <a:extLst>
              <a:ext uri="{FF2B5EF4-FFF2-40B4-BE49-F238E27FC236}">
                <a16:creationId xmlns:a16="http://schemas.microsoft.com/office/drawing/2014/main" id="{7F6CA3CC-3A31-4BAE-93EE-00644F936843}"/>
              </a:ext>
            </a:extLst>
          </p:cNvPr>
          <p:cNvSpPr txBox="1"/>
          <p:nvPr/>
        </p:nvSpPr>
        <p:spPr>
          <a:xfrm>
            <a:off x="1176018" y="3429000"/>
            <a:ext cx="10078214" cy="2891561"/>
          </a:xfrm>
          <a:prstGeom prst="rect">
            <a:avLst/>
          </a:prstGeom>
          <a:noFill/>
        </p:spPr>
        <p:txBody>
          <a:bodyPr wrap="square">
            <a:spAutoFit/>
          </a:bodyPr>
          <a:lstStyle/>
          <a:p>
            <a:pPr lvl="0"/>
            <a:r>
              <a:rPr lang="sv-SE" sz="2200" b="1" dirty="0">
                <a:solidFill>
                  <a:schemeClr val="bg1"/>
                </a:solidFill>
              </a:rPr>
              <a:t>Försvarsspel vid 5 mot 5:</a:t>
            </a:r>
          </a:p>
          <a:p>
            <a:pPr>
              <a:lnSpc>
                <a:spcPct val="115000"/>
              </a:lnSpc>
            </a:pPr>
            <a:r>
              <a:rPr lang="sv-SE" sz="2200" dirty="0">
                <a:solidFill>
                  <a:schemeClr val="bg1"/>
                </a:solidFill>
              </a:rPr>
              <a:t>Svensk handboll förespråkar </a:t>
            </a:r>
            <a:r>
              <a:rPr lang="sv-SE" sz="2200" b="1" dirty="0">
                <a:solidFill>
                  <a:schemeClr val="bg1"/>
                </a:solidFill>
              </a:rPr>
              <a:t>offensiva försvarsspel </a:t>
            </a:r>
            <a:r>
              <a:rPr lang="sv-SE" sz="2200" dirty="0">
                <a:solidFill>
                  <a:schemeClr val="bg1"/>
                </a:solidFill>
              </a:rPr>
              <a:t>i barnhandboll då detta utvecklar den individuella tekniken och spelförståelsen mer än ett defensivt försvarsspel . </a:t>
            </a:r>
            <a:endParaRPr lang="sv-SE" sz="2200" dirty="0">
              <a:solidFill>
                <a:schemeClr val="bg1"/>
              </a:solidFill>
              <a:ea typeface="Calibri" panose="020F0502020204030204" pitchFamily="34" charset="0"/>
              <a:cs typeface="Calibri" panose="020F0502020204030204" pitchFamily="34" charset="0"/>
            </a:endParaRPr>
          </a:p>
          <a:p>
            <a:pPr lvl="0"/>
            <a:endParaRPr lang="sv-SE" sz="2200" dirty="0">
              <a:solidFill>
                <a:schemeClr val="bg1"/>
              </a:solidFill>
            </a:endParaRPr>
          </a:p>
          <a:p>
            <a:r>
              <a:rPr lang="sv-SE" sz="2200" dirty="0">
                <a:solidFill>
                  <a:schemeClr val="bg1"/>
                </a:solidFill>
              </a:rPr>
              <a:t>Vid spel med 5 försvarsspelare rekommenderas 3-2 eller 2-3-försvar. Man ska vara offensiv men försöka hålla försvarsuppställningarna. </a:t>
            </a:r>
            <a:endParaRPr lang="sv-SE" sz="2200" b="1" dirty="0">
              <a:solidFill>
                <a:schemeClr val="bg1"/>
              </a:solidFill>
            </a:endParaRPr>
          </a:p>
          <a:p>
            <a:pPr lvl="0"/>
            <a:endParaRPr lang="sv-SE" dirty="0">
              <a:solidFill>
                <a:schemeClr val="bg1"/>
              </a:solidFill>
            </a:endParaRPr>
          </a:p>
        </p:txBody>
      </p:sp>
      <p:sp>
        <p:nvSpPr>
          <p:cNvPr id="2" name="textruta 1">
            <a:extLst>
              <a:ext uri="{FF2B5EF4-FFF2-40B4-BE49-F238E27FC236}">
                <a16:creationId xmlns:a16="http://schemas.microsoft.com/office/drawing/2014/main" id="{E5689A33-70FC-7381-4F83-FD9E6A18677D}"/>
              </a:ext>
            </a:extLst>
          </p:cNvPr>
          <p:cNvSpPr txBox="1"/>
          <p:nvPr/>
        </p:nvSpPr>
        <p:spPr>
          <a:xfrm>
            <a:off x="1176018" y="1808836"/>
            <a:ext cx="10078214" cy="1785104"/>
          </a:xfrm>
          <a:prstGeom prst="rect">
            <a:avLst/>
          </a:prstGeom>
          <a:noFill/>
        </p:spPr>
        <p:txBody>
          <a:bodyPr wrap="square">
            <a:spAutoFit/>
          </a:bodyPr>
          <a:lstStyle/>
          <a:p>
            <a:pPr lvl="0"/>
            <a:r>
              <a:rPr lang="sv-SE" sz="2200" b="1" dirty="0">
                <a:solidFill>
                  <a:schemeClr val="bg1"/>
                </a:solidFill>
              </a:rPr>
              <a:t>Anfallsspel vid 5 mot 5:</a:t>
            </a:r>
          </a:p>
          <a:p>
            <a:pPr lvl="0"/>
            <a:r>
              <a:rPr lang="sv-SE" sz="2200" dirty="0">
                <a:solidFill>
                  <a:schemeClr val="bg1"/>
                </a:solidFill>
              </a:rPr>
              <a:t>Vi spelar då med 5 utespelare utan Mitt-6:a då denna ofta blir stående overksam på linjen i dessa unga åldrar. Givetvis kan vi jobba med övergångar in på linjen ändå.</a:t>
            </a:r>
          </a:p>
          <a:p>
            <a:pPr lvl="0"/>
            <a:endParaRPr lang="sv-SE" sz="2200" dirty="0">
              <a:solidFill>
                <a:schemeClr val="bg1"/>
              </a:solidFill>
            </a:endParaRPr>
          </a:p>
        </p:txBody>
      </p:sp>
    </p:spTree>
    <p:extLst>
      <p:ext uri="{BB962C8B-B14F-4D97-AF65-F5344CB8AC3E}">
        <p14:creationId xmlns:p14="http://schemas.microsoft.com/office/powerpoint/2010/main" val="3698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ruta 9">
            <a:extLst>
              <a:ext uri="{FF2B5EF4-FFF2-40B4-BE49-F238E27FC236}">
                <a16:creationId xmlns:a16="http://schemas.microsoft.com/office/drawing/2014/main" id="{7F6CA3CC-3A31-4BAE-93EE-00644F936843}"/>
              </a:ext>
            </a:extLst>
          </p:cNvPr>
          <p:cNvSpPr txBox="1"/>
          <p:nvPr/>
        </p:nvSpPr>
        <p:spPr>
          <a:xfrm>
            <a:off x="1261079" y="1818627"/>
            <a:ext cx="10078214" cy="769441"/>
          </a:xfrm>
          <a:prstGeom prst="rect">
            <a:avLst/>
          </a:prstGeom>
          <a:noFill/>
        </p:spPr>
        <p:txBody>
          <a:bodyPr wrap="square">
            <a:spAutoFit/>
          </a:bodyPr>
          <a:lstStyle/>
          <a:p>
            <a:pPr lvl="0"/>
            <a:r>
              <a:rPr lang="sv-SE" sz="2200" b="1" dirty="0">
                <a:solidFill>
                  <a:schemeClr val="bg1"/>
                </a:solidFill>
              </a:rPr>
              <a:t>Försvarsspel vid 5 mot 5 forts:</a:t>
            </a:r>
          </a:p>
          <a:p>
            <a:pPr lvl="0"/>
            <a:endParaRPr lang="sv-SE" sz="2200" b="1" dirty="0">
              <a:solidFill>
                <a:schemeClr val="bg1"/>
              </a:solidFill>
            </a:endParaRPr>
          </a:p>
        </p:txBody>
      </p:sp>
      <p:sp>
        <p:nvSpPr>
          <p:cNvPr id="2" name="textruta 1">
            <a:extLst>
              <a:ext uri="{FF2B5EF4-FFF2-40B4-BE49-F238E27FC236}">
                <a16:creationId xmlns:a16="http://schemas.microsoft.com/office/drawing/2014/main" id="{A9694362-5717-A7C8-CB10-AAFE01308810}"/>
              </a:ext>
            </a:extLst>
          </p:cNvPr>
          <p:cNvSpPr txBox="1"/>
          <p:nvPr/>
        </p:nvSpPr>
        <p:spPr>
          <a:xfrm>
            <a:off x="1181069" y="3863179"/>
            <a:ext cx="8121046" cy="1446550"/>
          </a:xfrm>
          <a:prstGeom prst="rect">
            <a:avLst/>
          </a:prstGeom>
          <a:noFill/>
        </p:spPr>
        <p:txBody>
          <a:bodyPr wrap="square" rtlCol="0">
            <a:spAutoFit/>
          </a:bodyPr>
          <a:lstStyle/>
          <a:p>
            <a:r>
              <a:rPr lang="sv-SE" sz="2200" dirty="0">
                <a:solidFill>
                  <a:schemeClr val="bg1"/>
                </a:solidFill>
              </a:rPr>
              <a:t>Informera barnen om att försvarsspel är att stoppa anfallsspelaren, täppa till luckor, hjälpa varandra och arbeta intensivt med fötterna.</a:t>
            </a:r>
          </a:p>
          <a:p>
            <a:endParaRPr lang="sv-SE" sz="2200" dirty="0"/>
          </a:p>
        </p:txBody>
      </p:sp>
      <p:sp>
        <p:nvSpPr>
          <p:cNvPr id="4" name="textruta 3">
            <a:extLst>
              <a:ext uri="{FF2B5EF4-FFF2-40B4-BE49-F238E27FC236}">
                <a16:creationId xmlns:a16="http://schemas.microsoft.com/office/drawing/2014/main" id="{8766A88C-C7A5-C9C0-3F31-F2BBDC75AF07}"/>
              </a:ext>
            </a:extLst>
          </p:cNvPr>
          <p:cNvSpPr txBox="1"/>
          <p:nvPr/>
        </p:nvSpPr>
        <p:spPr>
          <a:xfrm>
            <a:off x="1261079" y="2464958"/>
            <a:ext cx="10078214" cy="1107996"/>
          </a:xfrm>
          <a:prstGeom prst="rect">
            <a:avLst/>
          </a:prstGeom>
          <a:noFill/>
        </p:spPr>
        <p:txBody>
          <a:bodyPr wrap="square">
            <a:spAutoFit/>
          </a:bodyPr>
          <a:lstStyle/>
          <a:p>
            <a:pPr lvl="0"/>
            <a:r>
              <a:rPr lang="sv-SE" sz="2200" dirty="0">
                <a:solidFill>
                  <a:schemeClr val="bg1"/>
                </a:solidFill>
              </a:rPr>
              <a:t>Då anfallande lag med största sannolikhet kommer att ha två 6-metersspelare (kanterna) och tre 9-metersspelare så kan en naturlig försvarsuppställning vara 2-3 = två defensiva försvarare och tre offensiva försvarare.</a:t>
            </a:r>
            <a:endParaRPr lang="sv-SE" sz="2200" b="1" dirty="0">
              <a:solidFill>
                <a:schemeClr val="bg1"/>
              </a:solidFill>
            </a:endParaRPr>
          </a:p>
        </p:txBody>
      </p:sp>
    </p:spTree>
    <p:extLst>
      <p:ext uri="{BB962C8B-B14F-4D97-AF65-F5344CB8AC3E}">
        <p14:creationId xmlns:p14="http://schemas.microsoft.com/office/powerpoint/2010/main" val="14342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ADA9C1-07BA-4FB4-84B5-B5AF75B144B9}"/>
            </a:ext>
          </a:extLst>
        </p:cNvPr>
        <p:cNvGrpSpPr/>
        <p:nvPr/>
      </p:nvGrpSpPr>
      <p:grpSpPr>
        <a:xfrm>
          <a:off x="0" y="0"/>
          <a:ext cx="0" cy="0"/>
          <a:chOff x="0" y="0"/>
          <a:chExt cx="0" cy="0"/>
        </a:xfrm>
      </p:grpSpPr>
      <p:sp>
        <p:nvSpPr>
          <p:cNvPr id="6" name="textruta 5">
            <a:extLst>
              <a:ext uri="{FF2B5EF4-FFF2-40B4-BE49-F238E27FC236}">
                <a16:creationId xmlns:a16="http://schemas.microsoft.com/office/drawing/2014/main" id="{EA39FD9D-A760-901D-2038-8164528E5EA1}"/>
              </a:ext>
            </a:extLst>
          </p:cNvPr>
          <p:cNvSpPr txBox="1"/>
          <p:nvPr/>
        </p:nvSpPr>
        <p:spPr>
          <a:xfrm>
            <a:off x="1579788" y="1405117"/>
            <a:ext cx="7566495" cy="707886"/>
          </a:xfrm>
          <a:prstGeom prst="rect">
            <a:avLst/>
          </a:prstGeom>
          <a:noFill/>
        </p:spPr>
        <p:txBody>
          <a:bodyPr wrap="none" rtlCol="0">
            <a:spAutoFit/>
          </a:bodyPr>
          <a:lstStyle/>
          <a:p>
            <a:r>
              <a:rPr lang="sv-SE" sz="4000" b="1" dirty="0">
                <a:solidFill>
                  <a:schemeClr val="bg1"/>
                </a:solidFill>
              </a:rPr>
              <a:t>Återbud kortplansspel 5 mot 5</a:t>
            </a:r>
          </a:p>
        </p:txBody>
      </p:sp>
      <p:sp>
        <p:nvSpPr>
          <p:cNvPr id="7" name="textruta 6">
            <a:extLst>
              <a:ext uri="{FF2B5EF4-FFF2-40B4-BE49-F238E27FC236}">
                <a16:creationId xmlns:a16="http://schemas.microsoft.com/office/drawing/2014/main" id="{3E0775DF-3C4E-948A-F6C7-E766A1B0BA2E}"/>
              </a:ext>
            </a:extLst>
          </p:cNvPr>
          <p:cNvSpPr txBox="1"/>
          <p:nvPr/>
        </p:nvSpPr>
        <p:spPr>
          <a:xfrm>
            <a:off x="1579788" y="2255382"/>
            <a:ext cx="10078214" cy="4728217"/>
          </a:xfrm>
          <a:prstGeom prst="rect">
            <a:avLst/>
          </a:prstGeom>
          <a:noFill/>
        </p:spPr>
        <p:txBody>
          <a:bodyPr wrap="square">
            <a:spAutoFit/>
          </a:bodyPr>
          <a:lstStyle/>
          <a:p>
            <a:pPr>
              <a:lnSpc>
                <a:spcPct val="115000"/>
              </a:lnSpc>
            </a:pPr>
            <a:r>
              <a:rPr lang="sv-SE" sz="2400" dirty="0">
                <a:solidFill>
                  <a:schemeClr val="bg1"/>
                </a:solidFill>
              </a:rPr>
              <a:t>Då kortplansspelet hanteras som övrigt seriespel i U10-U19 så gäller även ordinarie regelverk för matchändringar/återbud/utdragning av lag. </a:t>
            </a:r>
          </a:p>
          <a:p>
            <a:pPr>
              <a:lnSpc>
                <a:spcPct val="115000"/>
              </a:lnSpc>
            </a:pPr>
            <a:endParaRPr lang="sv-SE" sz="2400" dirty="0">
              <a:solidFill>
                <a:schemeClr val="bg1"/>
              </a:solidFill>
            </a:endParaRPr>
          </a:p>
          <a:p>
            <a:pPr>
              <a:lnSpc>
                <a:spcPct val="115000"/>
              </a:lnSpc>
            </a:pPr>
            <a:r>
              <a:rPr lang="sv-SE" sz="2400" dirty="0">
                <a:solidFill>
                  <a:schemeClr val="bg1"/>
                </a:solidFill>
              </a:rPr>
              <a:t>Det innebär att samtliga matcher i serien SKA spelas. Vid behov att flytta en match måste motståndarna kontaktas och de ska godkänna att matchen flyttas. </a:t>
            </a:r>
            <a:br>
              <a:rPr lang="sv-SE" sz="2400" dirty="0">
                <a:solidFill>
                  <a:schemeClr val="bg1"/>
                </a:solidFill>
              </a:rPr>
            </a:br>
            <a:r>
              <a:rPr lang="sv-SE" sz="2400" dirty="0">
                <a:solidFill>
                  <a:schemeClr val="bg1"/>
                </a:solidFill>
              </a:rPr>
              <a:t>Ändrande förening måste ansöka om matchändring i Profixio och vid ändringar senare än 21 dagar innan matchen ska spelas tas en matchändringsavgift ut. Detsamma gäller vid </a:t>
            </a:r>
            <a:r>
              <a:rPr lang="sv-SE" sz="2400" dirty="0" err="1">
                <a:solidFill>
                  <a:schemeClr val="bg1"/>
                </a:solidFill>
              </a:rPr>
              <a:t>urdragning</a:t>
            </a:r>
            <a:r>
              <a:rPr lang="sv-SE" sz="2400" dirty="0">
                <a:solidFill>
                  <a:schemeClr val="bg1"/>
                </a:solidFill>
              </a:rPr>
              <a:t> av lag = </a:t>
            </a:r>
            <a:r>
              <a:rPr lang="sv-SE" sz="2400" dirty="0" err="1">
                <a:solidFill>
                  <a:schemeClr val="bg1"/>
                </a:solidFill>
              </a:rPr>
              <a:t>urdragningsavgift</a:t>
            </a:r>
            <a:r>
              <a:rPr lang="sv-SE" sz="2400" dirty="0">
                <a:solidFill>
                  <a:schemeClr val="bg1"/>
                </a:solidFill>
              </a:rPr>
              <a:t>.</a:t>
            </a:r>
          </a:p>
          <a:p>
            <a:pPr>
              <a:lnSpc>
                <a:spcPct val="115000"/>
              </a:lnSpc>
            </a:pPr>
            <a:endParaRPr lang="sv-SE" sz="2400" dirty="0">
              <a:solidFill>
                <a:schemeClr val="bg1"/>
              </a:solidFill>
              <a:ea typeface="Calibri" panose="020F0502020204030204" pitchFamily="34" charset="0"/>
              <a:cs typeface="Calibri" panose="020F0502020204030204" pitchFamily="34" charset="0"/>
            </a:endParaRPr>
          </a:p>
        </p:txBody>
      </p:sp>
      <p:pic>
        <p:nvPicPr>
          <p:cNvPr id="3" name="Bildobjekt 2" descr="En bild som visar Grafik, Teckensnitt, logotyp, symbol&#10;&#10;Automatiskt genererad beskrivning">
            <a:extLst>
              <a:ext uri="{FF2B5EF4-FFF2-40B4-BE49-F238E27FC236}">
                <a16:creationId xmlns:a16="http://schemas.microsoft.com/office/drawing/2014/main" id="{632D54E1-96D7-20CB-8396-188B2D2414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4956" y="165788"/>
            <a:ext cx="1856791" cy="1853961"/>
          </a:xfrm>
          <a:prstGeom prst="rect">
            <a:avLst/>
          </a:prstGeom>
        </p:spPr>
      </p:pic>
    </p:spTree>
    <p:extLst>
      <p:ext uri="{BB962C8B-B14F-4D97-AF65-F5344CB8AC3E}">
        <p14:creationId xmlns:p14="http://schemas.microsoft.com/office/powerpoint/2010/main" val="1716780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E75E3D-FB0A-3A88-F605-7328832558D1}"/>
            </a:ext>
          </a:extLst>
        </p:cNvPr>
        <p:cNvGrpSpPr/>
        <p:nvPr/>
      </p:nvGrpSpPr>
      <p:grpSpPr>
        <a:xfrm>
          <a:off x="0" y="0"/>
          <a:ext cx="0" cy="0"/>
          <a:chOff x="0" y="0"/>
          <a:chExt cx="0" cy="0"/>
        </a:xfrm>
      </p:grpSpPr>
      <p:sp>
        <p:nvSpPr>
          <p:cNvPr id="6" name="textruta 5">
            <a:extLst>
              <a:ext uri="{FF2B5EF4-FFF2-40B4-BE49-F238E27FC236}">
                <a16:creationId xmlns:a16="http://schemas.microsoft.com/office/drawing/2014/main" id="{749BFCB3-5997-042C-BB53-E728D1BDA530}"/>
              </a:ext>
            </a:extLst>
          </p:cNvPr>
          <p:cNvSpPr txBox="1"/>
          <p:nvPr/>
        </p:nvSpPr>
        <p:spPr>
          <a:xfrm>
            <a:off x="1579788" y="1405117"/>
            <a:ext cx="6141425" cy="707886"/>
          </a:xfrm>
          <a:prstGeom prst="rect">
            <a:avLst/>
          </a:prstGeom>
          <a:noFill/>
        </p:spPr>
        <p:txBody>
          <a:bodyPr wrap="none" rtlCol="0">
            <a:spAutoFit/>
          </a:bodyPr>
          <a:lstStyle/>
          <a:p>
            <a:r>
              <a:rPr lang="sv-SE" sz="4000" b="1" dirty="0">
                <a:solidFill>
                  <a:schemeClr val="bg1"/>
                </a:solidFill>
              </a:rPr>
              <a:t>Extra lag kortplansspel?</a:t>
            </a:r>
          </a:p>
        </p:txBody>
      </p:sp>
      <p:sp>
        <p:nvSpPr>
          <p:cNvPr id="7" name="textruta 6">
            <a:extLst>
              <a:ext uri="{FF2B5EF4-FFF2-40B4-BE49-F238E27FC236}">
                <a16:creationId xmlns:a16="http://schemas.microsoft.com/office/drawing/2014/main" id="{EC9C7364-9052-B3E5-674F-038E9017CB97}"/>
              </a:ext>
            </a:extLst>
          </p:cNvPr>
          <p:cNvSpPr txBox="1"/>
          <p:nvPr/>
        </p:nvSpPr>
        <p:spPr>
          <a:xfrm>
            <a:off x="1579788" y="2255382"/>
            <a:ext cx="10078214" cy="1755096"/>
          </a:xfrm>
          <a:prstGeom prst="rect">
            <a:avLst/>
          </a:prstGeom>
          <a:noFill/>
        </p:spPr>
        <p:txBody>
          <a:bodyPr wrap="square">
            <a:spAutoFit/>
          </a:bodyPr>
          <a:lstStyle/>
          <a:p>
            <a:pPr>
              <a:lnSpc>
                <a:spcPct val="115000"/>
              </a:lnSpc>
            </a:pPr>
            <a:r>
              <a:rPr lang="sv-SE" sz="2400" dirty="0">
                <a:solidFill>
                  <a:schemeClr val="bg1"/>
                </a:solidFill>
                <a:ea typeface="Calibri" panose="020F0502020204030204" pitchFamily="34" charset="0"/>
                <a:cs typeface="Calibri" panose="020F0502020204030204" pitchFamily="34" charset="0"/>
              </a:rPr>
              <a:t>I ett seriespel går det inte att lägga till lag i efterhand i annat fall än att ett annat lag drar sig ur så att man kan ta över lagets plats i seriespelet.</a:t>
            </a:r>
          </a:p>
          <a:p>
            <a:pPr>
              <a:lnSpc>
                <a:spcPct val="115000"/>
              </a:lnSpc>
            </a:pPr>
            <a:endParaRPr lang="sv-SE" sz="2400" dirty="0">
              <a:solidFill>
                <a:schemeClr val="bg1"/>
              </a:solidFill>
              <a:ea typeface="Calibri" panose="020F0502020204030204" pitchFamily="34" charset="0"/>
              <a:cs typeface="Calibri" panose="020F0502020204030204" pitchFamily="34" charset="0"/>
            </a:endParaRPr>
          </a:p>
          <a:p>
            <a:pPr>
              <a:lnSpc>
                <a:spcPct val="115000"/>
              </a:lnSpc>
            </a:pPr>
            <a:r>
              <a:rPr lang="sv-SE" sz="2400" dirty="0">
                <a:solidFill>
                  <a:schemeClr val="bg1"/>
                </a:solidFill>
                <a:ea typeface="Calibri" panose="020F0502020204030204" pitchFamily="34" charset="0"/>
                <a:cs typeface="Calibri" panose="020F0502020204030204" pitchFamily="34" charset="0"/>
              </a:rPr>
              <a:t>Anmäl därför hellre ett lag för mycket än ett lag för lite om ni är osäkra.</a:t>
            </a:r>
          </a:p>
        </p:txBody>
      </p:sp>
      <p:pic>
        <p:nvPicPr>
          <p:cNvPr id="3" name="Bildobjekt 2" descr="En bild som visar Grafik, Teckensnitt, logotyp, symbol&#10;&#10;Automatiskt genererad beskrivning">
            <a:extLst>
              <a:ext uri="{FF2B5EF4-FFF2-40B4-BE49-F238E27FC236}">
                <a16:creationId xmlns:a16="http://schemas.microsoft.com/office/drawing/2014/main" id="{D4C6D734-5186-6F39-7E2D-C8B63A1482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4956" y="165788"/>
            <a:ext cx="1856791" cy="1853961"/>
          </a:xfrm>
          <a:prstGeom prst="rect">
            <a:avLst/>
          </a:prstGeom>
        </p:spPr>
      </p:pic>
    </p:spTree>
    <p:extLst>
      <p:ext uri="{BB962C8B-B14F-4D97-AF65-F5344CB8AC3E}">
        <p14:creationId xmlns:p14="http://schemas.microsoft.com/office/powerpoint/2010/main" val="2198098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182BA017-3C21-492A-A539-5FD83935A505}"/>
              </a:ext>
            </a:extLst>
          </p:cNvPr>
          <p:cNvSpPr txBox="1"/>
          <p:nvPr/>
        </p:nvSpPr>
        <p:spPr>
          <a:xfrm>
            <a:off x="3309071" y="846183"/>
            <a:ext cx="3454792" cy="630942"/>
          </a:xfrm>
          <a:prstGeom prst="rect">
            <a:avLst/>
          </a:prstGeom>
          <a:noFill/>
        </p:spPr>
        <p:txBody>
          <a:bodyPr wrap="none" rtlCol="0">
            <a:spAutoFit/>
          </a:bodyPr>
          <a:lstStyle/>
          <a:p>
            <a:r>
              <a:rPr lang="sv-SE" sz="3500" b="1" dirty="0">
                <a:solidFill>
                  <a:schemeClr val="bg1"/>
                </a:solidFill>
              </a:rPr>
              <a:t>Ålderdispenser</a:t>
            </a:r>
          </a:p>
        </p:txBody>
      </p:sp>
      <p:sp>
        <p:nvSpPr>
          <p:cNvPr id="5" name="textruta 4">
            <a:extLst>
              <a:ext uri="{FF2B5EF4-FFF2-40B4-BE49-F238E27FC236}">
                <a16:creationId xmlns:a16="http://schemas.microsoft.com/office/drawing/2014/main" id="{232C81A8-D817-2886-137F-2F506C4EC73A}"/>
              </a:ext>
            </a:extLst>
          </p:cNvPr>
          <p:cNvSpPr txBox="1"/>
          <p:nvPr/>
        </p:nvSpPr>
        <p:spPr>
          <a:xfrm>
            <a:off x="1098176" y="1823309"/>
            <a:ext cx="9726706" cy="1077218"/>
          </a:xfrm>
          <a:prstGeom prst="rect">
            <a:avLst/>
          </a:prstGeom>
          <a:noFill/>
        </p:spPr>
        <p:txBody>
          <a:bodyPr wrap="square" rtlCol="0">
            <a:spAutoFit/>
          </a:bodyPr>
          <a:lstStyle/>
          <a:p>
            <a:r>
              <a:rPr lang="sv-SE" sz="1800" b="1" dirty="0">
                <a:solidFill>
                  <a:schemeClr val="bg1"/>
                </a:solidFill>
                <a:effectLst/>
                <a:ea typeface="Aptos" panose="020B0004020202020204" pitchFamily="34" charset="0"/>
                <a:cs typeface="Aptos" panose="020B0004020202020204" pitchFamily="34" charset="0"/>
              </a:rPr>
              <a:t>Generell dispens  - </a:t>
            </a:r>
            <a:r>
              <a:rPr lang="sv-SE" sz="1800" dirty="0">
                <a:solidFill>
                  <a:schemeClr val="bg1"/>
                </a:solidFill>
                <a:effectLst/>
                <a:ea typeface="Aptos" panose="020B0004020202020204" pitchFamily="34" charset="0"/>
                <a:cs typeface="Aptos" panose="020B0004020202020204" pitchFamily="34" charset="0"/>
              </a:rPr>
              <a:t>I svensk barn- och ungdomshandboll råder det generell dispens för ett år för gamla spelare. Antal överåriga spelare per match är dock begränsat.  </a:t>
            </a:r>
            <a:br>
              <a:rPr lang="sv-SE" sz="1800" dirty="0">
                <a:solidFill>
                  <a:schemeClr val="bg1"/>
                </a:solidFill>
                <a:effectLst/>
                <a:ea typeface="Aptos" panose="020B0004020202020204" pitchFamily="34" charset="0"/>
                <a:cs typeface="Aptos" panose="020B0004020202020204" pitchFamily="34" charset="0"/>
              </a:rPr>
            </a:br>
            <a:br>
              <a:rPr lang="sv-SE" sz="1000" dirty="0">
                <a:solidFill>
                  <a:schemeClr val="bg1"/>
                </a:solidFill>
                <a:effectLst/>
                <a:ea typeface="Aptos" panose="020B0004020202020204" pitchFamily="34" charset="0"/>
                <a:cs typeface="Aptos" panose="020B0004020202020204" pitchFamily="34" charset="0"/>
              </a:rPr>
            </a:br>
            <a:r>
              <a:rPr lang="sv-SE" dirty="0">
                <a:solidFill>
                  <a:schemeClr val="bg1"/>
                </a:solidFill>
                <a:effectLst/>
                <a:ea typeface="Aptos" panose="020B0004020202020204" pitchFamily="34" charset="0"/>
                <a:cs typeface="Aptos" panose="020B0004020202020204" pitchFamily="34" charset="0"/>
              </a:rPr>
              <a:t>Förutsättningar generell dispens:</a:t>
            </a:r>
            <a:endParaRPr lang="sv-SE" dirty="0">
              <a:solidFill>
                <a:schemeClr val="bg1"/>
              </a:solidFill>
            </a:endParaRPr>
          </a:p>
        </p:txBody>
      </p:sp>
      <p:sp>
        <p:nvSpPr>
          <p:cNvPr id="6" name="textruta 5">
            <a:extLst>
              <a:ext uri="{FF2B5EF4-FFF2-40B4-BE49-F238E27FC236}">
                <a16:creationId xmlns:a16="http://schemas.microsoft.com/office/drawing/2014/main" id="{9DB7D796-0049-770A-8471-F1C1ABC1F1AF}"/>
              </a:ext>
            </a:extLst>
          </p:cNvPr>
          <p:cNvSpPr txBox="1"/>
          <p:nvPr/>
        </p:nvSpPr>
        <p:spPr>
          <a:xfrm>
            <a:off x="1228161" y="2977798"/>
            <a:ext cx="10116671" cy="2308324"/>
          </a:xfrm>
          <a:prstGeom prst="rect">
            <a:avLst/>
          </a:prstGeom>
          <a:noFill/>
        </p:spPr>
        <p:txBody>
          <a:bodyPr wrap="square" rtlCol="0">
            <a:spAutoFit/>
          </a:bodyPr>
          <a:lstStyle/>
          <a:p>
            <a:pPr marL="285750" indent="-285750">
              <a:buFont typeface="Arial" panose="020B0604020202020204" pitchFamily="34" charset="0"/>
              <a:buChar char="•"/>
            </a:pPr>
            <a:r>
              <a:rPr lang="sv-SE" sz="1800" dirty="0">
                <a:solidFill>
                  <a:schemeClr val="bg1"/>
                </a:solidFill>
                <a:effectLst/>
                <a:ea typeface="Aptos" panose="020B0004020202020204" pitchFamily="34" charset="0"/>
                <a:cs typeface="Aptos" panose="020B0004020202020204" pitchFamily="34" charset="0"/>
              </a:rPr>
              <a:t>Generell dispens avser representation i den yngre åldersklassen även om föreningen har lag i spelarens ordinarie åldersklass.  </a:t>
            </a:r>
          </a:p>
          <a:p>
            <a:pPr marL="285750" indent="-285750">
              <a:buFont typeface="Arial" panose="020B0604020202020204" pitchFamily="34" charset="0"/>
              <a:buChar char="•"/>
            </a:pPr>
            <a:r>
              <a:rPr lang="sv-SE" sz="1800" dirty="0">
                <a:solidFill>
                  <a:schemeClr val="bg1"/>
                </a:solidFill>
                <a:effectLst/>
                <a:ea typeface="Aptos" panose="020B0004020202020204" pitchFamily="34" charset="0"/>
                <a:cs typeface="Aptos" panose="020B0004020202020204" pitchFamily="34" charset="0"/>
              </a:rPr>
              <a:t>Spelare som nyttjar den generella dispensen är låst till den yngre åldersklassen under hela året.  </a:t>
            </a:r>
            <a:endParaRPr lang="sv-SE" dirty="0">
              <a:solidFill>
                <a:schemeClr val="bg1"/>
              </a:solidFill>
              <a:ea typeface="Aptos" panose="020B0004020202020204" pitchFamily="34" charset="0"/>
              <a:cs typeface="Aptos" panose="020B0004020202020204" pitchFamily="34" charset="0"/>
            </a:endParaRPr>
          </a:p>
          <a:p>
            <a:pPr marL="285750" indent="-285750">
              <a:buFont typeface="Arial" panose="020B0604020202020204" pitchFamily="34" charset="0"/>
              <a:buChar char="•"/>
            </a:pPr>
            <a:r>
              <a:rPr lang="sv-SE" sz="1800" dirty="0">
                <a:solidFill>
                  <a:schemeClr val="bg1"/>
                </a:solidFill>
                <a:effectLst/>
                <a:ea typeface="Aptos" panose="020B0004020202020204" pitchFamily="34" charset="0"/>
                <a:cs typeface="Aptos" panose="020B0004020202020204" pitchFamily="34" charset="0"/>
              </a:rPr>
              <a:t>Generell dispens gäller för max två spelare per match. </a:t>
            </a:r>
          </a:p>
          <a:p>
            <a:pPr marL="285750" indent="-285750">
              <a:buFont typeface="Arial" panose="020B0604020202020204" pitchFamily="34" charset="0"/>
              <a:buChar char="•"/>
            </a:pPr>
            <a:r>
              <a:rPr lang="sv-SE" dirty="0">
                <a:solidFill>
                  <a:schemeClr val="bg1"/>
                </a:solidFill>
                <a:ea typeface="Aptos" panose="020B0004020202020204" pitchFamily="34" charset="0"/>
                <a:cs typeface="Aptos" panose="020B0004020202020204" pitchFamily="34" charset="0"/>
              </a:rPr>
              <a:t>Det kan vara olika spelare i varje match.  </a:t>
            </a:r>
          </a:p>
          <a:p>
            <a:endParaRPr lang="sv-SE" sz="1800" dirty="0">
              <a:solidFill>
                <a:schemeClr val="bg1"/>
              </a:solidFill>
              <a:effectLst/>
              <a:ea typeface="Aptos" panose="020B0004020202020204" pitchFamily="34" charset="0"/>
              <a:cs typeface="Aptos" panose="020B0004020202020204" pitchFamily="34" charset="0"/>
            </a:endParaRPr>
          </a:p>
          <a:p>
            <a:pPr marL="285750" indent="-285750">
              <a:buFont typeface="Arial" panose="020B0604020202020204" pitchFamily="34" charset="0"/>
              <a:buChar char="•"/>
            </a:pPr>
            <a:endParaRPr lang="sv-SE" dirty="0">
              <a:solidFill>
                <a:schemeClr val="bg1"/>
              </a:solidFill>
            </a:endParaRPr>
          </a:p>
        </p:txBody>
      </p:sp>
      <p:sp>
        <p:nvSpPr>
          <p:cNvPr id="7" name="textruta 6">
            <a:extLst>
              <a:ext uri="{FF2B5EF4-FFF2-40B4-BE49-F238E27FC236}">
                <a16:creationId xmlns:a16="http://schemas.microsoft.com/office/drawing/2014/main" id="{9806889A-8A8D-D3FE-C94B-24C299EAACBB}"/>
              </a:ext>
            </a:extLst>
          </p:cNvPr>
          <p:cNvSpPr txBox="1"/>
          <p:nvPr/>
        </p:nvSpPr>
        <p:spPr>
          <a:xfrm>
            <a:off x="1098176" y="5130278"/>
            <a:ext cx="10322299" cy="1200329"/>
          </a:xfrm>
          <a:prstGeom prst="rect">
            <a:avLst/>
          </a:prstGeom>
          <a:noFill/>
        </p:spPr>
        <p:txBody>
          <a:bodyPr wrap="square" rtlCol="0">
            <a:spAutoFit/>
          </a:bodyPr>
          <a:lstStyle/>
          <a:p>
            <a:r>
              <a:rPr lang="sv-SE" sz="1800" dirty="0">
                <a:solidFill>
                  <a:schemeClr val="bg1"/>
                </a:solidFill>
                <a:effectLst/>
                <a:ea typeface="Aptos" panose="020B0004020202020204" pitchFamily="34" charset="0"/>
                <a:cs typeface="Aptos" panose="020B0004020202020204" pitchFamily="34" charset="0"/>
              </a:rPr>
              <a:t>Administrerande förbund har möjlighet att begära in information om nyttjande av generella dispenser. </a:t>
            </a:r>
            <a:br>
              <a:rPr lang="sv-SE" sz="1800" dirty="0">
                <a:solidFill>
                  <a:schemeClr val="bg1"/>
                </a:solidFill>
                <a:effectLst/>
                <a:ea typeface="Aptos" panose="020B0004020202020204" pitchFamily="34" charset="0"/>
                <a:cs typeface="Aptos" panose="020B0004020202020204" pitchFamily="34" charset="0"/>
              </a:rPr>
            </a:br>
            <a:r>
              <a:rPr lang="sv-SE" sz="1800" dirty="0">
                <a:solidFill>
                  <a:schemeClr val="bg1"/>
                </a:solidFill>
                <a:effectLst/>
                <a:ea typeface="Aptos" panose="020B0004020202020204" pitchFamily="34" charset="0"/>
                <a:cs typeface="Aptos" panose="020B0004020202020204" pitchFamily="34" charset="0"/>
              </a:rPr>
              <a:t>Användandet av generella dispenser utreds endast vid anmälan om missbruk. Generella dispenser gäller hos administrerande förbund och är alltid giltiga i sanktionerade ungdomsturneringar. </a:t>
            </a:r>
            <a:endParaRPr lang="sv-SE" dirty="0">
              <a:solidFill>
                <a:schemeClr val="bg1"/>
              </a:solidFill>
            </a:endParaRPr>
          </a:p>
        </p:txBody>
      </p:sp>
    </p:spTree>
    <p:extLst>
      <p:ext uri="{BB962C8B-B14F-4D97-AF65-F5344CB8AC3E}">
        <p14:creationId xmlns:p14="http://schemas.microsoft.com/office/powerpoint/2010/main" val="68419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C7427A-5CB5-64B4-090F-BF2A9DDA60C4}"/>
            </a:ext>
          </a:extLst>
        </p:cNvPr>
        <p:cNvGrpSpPr/>
        <p:nvPr/>
      </p:nvGrpSpPr>
      <p:grpSpPr>
        <a:xfrm>
          <a:off x="0" y="0"/>
          <a:ext cx="0" cy="0"/>
          <a:chOff x="0" y="0"/>
          <a:chExt cx="0" cy="0"/>
        </a:xfrm>
      </p:grpSpPr>
      <p:sp>
        <p:nvSpPr>
          <p:cNvPr id="2" name="textruta 1">
            <a:extLst>
              <a:ext uri="{FF2B5EF4-FFF2-40B4-BE49-F238E27FC236}">
                <a16:creationId xmlns:a16="http://schemas.microsoft.com/office/drawing/2014/main" id="{7E7CCEE5-932C-C3E9-2991-FCF37EB94E48}"/>
              </a:ext>
            </a:extLst>
          </p:cNvPr>
          <p:cNvSpPr txBox="1"/>
          <p:nvPr/>
        </p:nvSpPr>
        <p:spPr>
          <a:xfrm>
            <a:off x="3309071" y="846183"/>
            <a:ext cx="3454792" cy="630942"/>
          </a:xfrm>
          <a:prstGeom prst="rect">
            <a:avLst/>
          </a:prstGeom>
          <a:noFill/>
        </p:spPr>
        <p:txBody>
          <a:bodyPr wrap="none" rtlCol="0">
            <a:spAutoFit/>
          </a:bodyPr>
          <a:lstStyle/>
          <a:p>
            <a:r>
              <a:rPr lang="sv-SE" sz="3500" b="1" dirty="0">
                <a:solidFill>
                  <a:schemeClr val="bg1"/>
                </a:solidFill>
              </a:rPr>
              <a:t>Ålderdispenser</a:t>
            </a:r>
          </a:p>
        </p:txBody>
      </p:sp>
      <p:sp>
        <p:nvSpPr>
          <p:cNvPr id="4" name="textruta 3">
            <a:extLst>
              <a:ext uri="{FF2B5EF4-FFF2-40B4-BE49-F238E27FC236}">
                <a16:creationId xmlns:a16="http://schemas.microsoft.com/office/drawing/2014/main" id="{439C9D81-0983-3AF3-C28F-759FDF2F1983}"/>
              </a:ext>
            </a:extLst>
          </p:cNvPr>
          <p:cNvSpPr txBox="1"/>
          <p:nvPr/>
        </p:nvSpPr>
        <p:spPr>
          <a:xfrm>
            <a:off x="1497107" y="2400344"/>
            <a:ext cx="11255928" cy="2308324"/>
          </a:xfrm>
          <a:prstGeom prst="rect">
            <a:avLst/>
          </a:prstGeom>
          <a:noFill/>
        </p:spPr>
        <p:txBody>
          <a:bodyPr wrap="square">
            <a:spAutoFit/>
          </a:bodyPr>
          <a:lstStyle/>
          <a:p>
            <a:pPr marL="285750" indent="-285750">
              <a:buFont typeface="Arial" panose="020B0604020202020204" pitchFamily="34" charset="0"/>
              <a:buChar char="•"/>
            </a:pPr>
            <a:r>
              <a:rPr lang="sv-SE" dirty="0">
                <a:solidFill>
                  <a:schemeClr val="bg1"/>
                </a:solidFill>
              </a:rPr>
              <a:t>Möjligt att söka dispens för spel i sin egen ålder och det yngre laget </a:t>
            </a:r>
          </a:p>
          <a:p>
            <a:pPr marL="285750" indent="-285750">
              <a:buFont typeface="Arial" panose="020B0604020202020204" pitchFamily="34" charset="0"/>
              <a:buChar char="•"/>
            </a:pPr>
            <a:r>
              <a:rPr lang="sv-SE" dirty="0">
                <a:solidFill>
                  <a:schemeClr val="bg1"/>
                </a:solidFill>
              </a:rPr>
              <a:t>Möjligt att söka dispens för fler än två spelare per match (dock begränsat antal överåriga </a:t>
            </a:r>
            <a:br>
              <a:rPr lang="sv-SE" dirty="0">
                <a:solidFill>
                  <a:schemeClr val="bg1"/>
                </a:solidFill>
              </a:rPr>
            </a:br>
            <a:r>
              <a:rPr lang="sv-SE" dirty="0">
                <a:solidFill>
                  <a:schemeClr val="bg1"/>
                </a:solidFill>
              </a:rPr>
              <a:t>på spelplanen)</a:t>
            </a:r>
          </a:p>
          <a:p>
            <a:pPr marL="285750" indent="-285750">
              <a:buFont typeface="Arial" panose="020B0604020202020204" pitchFamily="34" charset="0"/>
              <a:buChar char="•"/>
            </a:pPr>
            <a:r>
              <a:rPr lang="sv-SE" dirty="0">
                <a:solidFill>
                  <a:schemeClr val="bg1"/>
                </a:solidFill>
              </a:rPr>
              <a:t>Ovan gäller i särskilda fall</a:t>
            </a:r>
          </a:p>
          <a:p>
            <a:pPr marL="285750" indent="-285750">
              <a:buFont typeface="Arial" panose="020B0604020202020204" pitchFamily="34" charset="0"/>
              <a:buChar char="•"/>
            </a:pPr>
            <a:r>
              <a:rPr lang="sv-SE" dirty="0">
                <a:solidFill>
                  <a:schemeClr val="bg1"/>
                </a:solidFill>
              </a:rPr>
              <a:t>Dispenser kan gälla del av säsong, hela året eller vid enskilda matcher</a:t>
            </a:r>
          </a:p>
          <a:p>
            <a:pPr marL="285750" indent="-285750">
              <a:buFont typeface="Arial" panose="020B0604020202020204" pitchFamily="34" charset="0"/>
              <a:buChar char="•"/>
            </a:pPr>
            <a:r>
              <a:rPr lang="sv-SE" dirty="0">
                <a:solidFill>
                  <a:schemeClr val="bg1"/>
                </a:solidFill>
              </a:rPr>
              <a:t>Ansökan görs via hemsidan till serieadministratören som beslutar om dispensen godkänns.</a:t>
            </a:r>
          </a:p>
          <a:p>
            <a:r>
              <a:rPr lang="sv-SE" dirty="0">
                <a:solidFill>
                  <a:schemeClr val="bg1"/>
                </a:solidFill>
              </a:rPr>
              <a:t>			</a:t>
            </a:r>
          </a:p>
          <a:p>
            <a:endParaRPr lang="sv-SE" dirty="0">
              <a:solidFill>
                <a:schemeClr val="bg1"/>
              </a:solidFill>
            </a:endParaRPr>
          </a:p>
        </p:txBody>
      </p:sp>
      <p:sp>
        <p:nvSpPr>
          <p:cNvPr id="3" name="textruta 2">
            <a:extLst>
              <a:ext uri="{FF2B5EF4-FFF2-40B4-BE49-F238E27FC236}">
                <a16:creationId xmlns:a16="http://schemas.microsoft.com/office/drawing/2014/main" id="{6667CAC4-ECE6-8C6C-6BA2-462EE185A608}"/>
              </a:ext>
            </a:extLst>
          </p:cNvPr>
          <p:cNvSpPr txBox="1"/>
          <p:nvPr/>
        </p:nvSpPr>
        <p:spPr>
          <a:xfrm>
            <a:off x="1497107" y="1943144"/>
            <a:ext cx="6526305" cy="369332"/>
          </a:xfrm>
          <a:prstGeom prst="rect">
            <a:avLst/>
          </a:prstGeom>
          <a:noFill/>
        </p:spPr>
        <p:txBody>
          <a:bodyPr wrap="square" rtlCol="0">
            <a:spAutoFit/>
          </a:bodyPr>
          <a:lstStyle/>
          <a:p>
            <a:r>
              <a:rPr lang="sv-SE" b="1">
                <a:solidFill>
                  <a:schemeClr val="bg1"/>
                </a:solidFill>
              </a:rPr>
              <a:t>Övriga dispenser</a:t>
            </a:r>
            <a:endParaRPr lang="sv-SE" dirty="0"/>
          </a:p>
        </p:txBody>
      </p:sp>
    </p:spTree>
    <p:extLst>
      <p:ext uri="{BB962C8B-B14F-4D97-AF65-F5344CB8AC3E}">
        <p14:creationId xmlns:p14="http://schemas.microsoft.com/office/powerpoint/2010/main" val="274627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67F3F32B-3C1C-4732-AD89-D162B08CB328}"/>
              </a:ext>
            </a:extLst>
          </p:cNvPr>
          <p:cNvSpPr txBox="1"/>
          <p:nvPr/>
        </p:nvSpPr>
        <p:spPr>
          <a:xfrm>
            <a:off x="2925070" y="720843"/>
            <a:ext cx="9125416" cy="707886"/>
          </a:xfrm>
          <a:prstGeom prst="rect">
            <a:avLst/>
          </a:prstGeom>
          <a:noFill/>
        </p:spPr>
        <p:txBody>
          <a:bodyPr wrap="square" rtlCol="0">
            <a:spAutoFit/>
          </a:bodyPr>
          <a:lstStyle/>
          <a:p>
            <a:r>
              <a:rPr lang="sv-SE" sz="4000" b="1" dirty="0">
                <a:solidFill>
                  <a:schemeClr val="bg1"/>
                </a:solidFill>
              </a:rPr>
              <a:t>Hur spelar vi barnhandboll?</a:t>
            </a:r>
          </a:p>
        </p:txBody>
      </p:sp>
      <p:sp>
        <p:nvSpPr>
          <p:cNvPr id="2" name="textruta 1">
            <a:extLst>
              <a:ext uri="{FF2B5EF4-FFF2-40B4-BE49-F238E27FC236}">
                <a16:creationId xmlns:a16="http://schemas.microsoft.com/office/drawing/2014/main" id="{AA682381-ADB8-D1FC-396D-FD3C5C20925A}"/>
              </a:ext>
            </a:extLst>
          </p:cNvPr>
          <p:cNvSpPr txBox="1"/>
          <p:nvPr/>
        </p:nvSpPr>
        <p:spPr>
          <a:xfrm>
            <a:off x="1085376" y="1907013"/>
            <a:ext cx="10623859" cy="480901"/>
          </a:xfrm>
          <a:prstGeom prst="rect">
            <a:avLst/>
          </a:prstGeom>
          <a:noFill/>
        </p:spPr>
        <p:txBody>
          <a:bodyPr wrap="square">
            <a:spAutoFit/>
          </a:bodyPr>
          <a:lstStyle/>
          <a:p>
            <a:pPr>
              <a:lnSpc>
                <a:spcPct val="115000"/>
              </a:lnSpc>
            </a:pPr>
            <a:r>
              <a:rPr lang="sv-SE" sz="2400" dirty="0">
                <a:solidFill>
                  <a:schemeClr val="bg1"/>
                </a:solidFill>
              </a:rPr>
              <a:t>Matcher inom barnhandboll bör genomföras enligt principen:</a:t>
            </a:r>
            <a:endParaRPr lang="sv-SE" sz="2400" dirty="0">
              <a:solidFill>
                <a:schemeClr val="bg1"/>
              </a:solidFill>
              <a:ea typeface="Calibri" panose="020F0502020204030204" pitchFamily="34" charset="0"/>
              <a:cs typeface="Calibri" panose="020F0502020204030204" pitchFamily="34" charset="0"/>
            </a:endParaRPr>
          </a:p>
        </p:txBody>
      </p:sp>
      <p:sp>
        <p:nvSpPr>
          <p:cNvPr id="3" name="textruta 2">
            <a:extLst>
              <a:ext uri="{FF2B5EF4-FFF2-40B4-BE49-F238E27FC236}">
                <a16:creationId xmlns:a16="http://schemas.microsoft.com/office/drawing/2014/main" id="{A1BCF807-C79E-40EE-0CAD-3A458A92CED7}"/>
              </a:ext>
            </a:extLst>
          </p:cNvPr>
          <p:cNvSpPr txBox="1"/>
          <p:nvPr/>
        </p:nvSpPr>
        <p:spPr>
          <a:xfrm>
            <a:off x="1085375" y="2789717"/>
            <a:ext cx="10623859" cy="480901"/>
          </a:xfrm>
          <a:prstGeom prst="rect">
            <a:avLst/>
          </a:prstGeom>
          <a:noFill/>
        </p:spPr>
        <p:txBody>
          <a:bodyPr wrap="square">
            <a:spAutoFit/>
          </a:bodyPr>
          <a:lstStyle/>
          <a:p>
            <a:pPr>
              <a:lnSpc>
                <a:spcPct val="115000"/>
              </a:lnSpc>
            </a:pPr>
            <a:r>
              <a:rPr lang="sv-SE" sz="2400" dirty="0">
                <a:solidFill>
                  <a:schemeClr val="bg1"/>
                </a:solidFill>
              </a:rPr>
              <a:t>• Att alla spelar lika mycket.</a:t>
            </a:r>
            <a:endParaRPr lang="sv-SE" sz="2400" dirty="0">
              <a:solidFill>
                <a:schemeClr val="bg1"/>
              </a:solidFill>
              <a:ea typeface="Calibri" panose="020F0502020204030204" pitchFamily="34" charset="0"/>
              <a:cs typeface="Calibri" panose="020F0502020204030204" pitchFamily="34" charset="0"/>
            </a:endParaRPr>
          </a:p>
        </p:txBody>
      </p:sp>
      <p:sp>
        <p:nvSpPr>
          <p:cNvPr id="4" name="textruta 3">
            <a:extLst>
              <a:ext uri="{FF2B5EF4-FFF2-40B4-BE49-F238E27FC236}">
                <a16:creationId xmlns:a16="http://schemas.microsoft.com/office/drawing/2014/main" id="{66DE002A-4D19-0F28-19D2-1D9F95AE1367}"/>
              </a:ext>
            </a:extLst>
          </p:cNvPr>
          <p:cNvSpPr txBox="1"/>
          <p:nvPr/>
        </p:nvSpPr>
        <p:spPr>
          <a:xfrm>
            <a:off x="1085375" y="3672422"/>
            <a:ext cx="10623859" cy="480901"/>
          </a:xfrm>
          <a:prstGeom prst="rect">
            <a:avLst/>
          </a:prstGeom>
          <a:noFill/>
        </p:spPr>
        <p:txBody>
          <a:bodyPr wrap="square">
            <a:spAutoFit/>
          </a:bodyPr>
          <a:lstStyle/>
          <a:p>
            <a:pPr>
              <a:lnSpc>
                <a:spcPct val="115000"/>
              </a:lnSpc>
            </a:pPr>
            <a:r>
              <a:rPr lang="sv-SE" sz="2400" dirty="0">
                <a:solidFill>
                  <a:schemeClr val="bg1"/>
                </a:solidFill>
              </a:rPr>
              <a:t>• Att alla spelare de första åren får spela utan positioner i anfall och försvar.</a:t>
            </a:r>
            <a:endParaRPr lang="sv-SE" sz="2400" dirty="0">
              <a:solidFill>
                <a:schemeClr val="bg1"/>
              </a:solidFill>
              <a:ea typeface="Calibri" panose="020F0502020204030204" pitchFamily="34" charset="0"/>
              <a:cs typeface="Calibri" panose="020F0502020204030204" pitchFamily="34" charset="0"/>
            </a:endParaRPr>
          </a:p>
        </p:txBody>
      </p:sp>
      <p:sp>
        <p:nvSpPr>
          <p:cNvPr id="7" name="textruta 6">
            <a:extLst>
              <a:ext uri="{FF2B5EF4-FFF2-40B4-BE49-F238E27FC236}">
                <a16:creationId xmlns:a16="http://schemas.microsoft.com/office/drawing/2014/main" id="{4CE234CC-8952-6A2F-CFAA-7AF45A288E55}"/>
              </a:ext>
            </a:extLst>
          </p:cNvPr>
          <p:cNvSpPr txBox="1"/>
          <p:nvPr/>
        </p:nvSpPr>
        <p:spPr>
          <a:xfrm>
            <a:off x="1085375" y="4504112"/>
            <a:ext cx="10623859" cy="905633"/>
          </a:xfrm>
          <a:prstGeom prst="rect">
            <a:avLst/>
          </a:prstGeom>
          <a:noFill/>
        </p:spPr>
        <p:txBody>
          <a:bodyPr wrap="square">
            <a:spAutoFit/>
          </a:bodyPr>
          <a:lstStyle/>
          <a:p>
            <a:pPr>
              <a:lnSpc>
                <a:spcPct val="115000"/>
              </a:lnSpc>
            </a:pPr>
            <a:r>
              <a:rPr lang="sv-SE" sz="2400" dirty="0">
                <a:solidFill>
                  <a:schemeClr val="bg1"/>
                </a:solidFill>
              </a:rPr>
              <a:t>• Att barnen får möjlighet att tävla, vinna och förlora utan fokusering på tabeller och resultat</a:t>
            </a:r>
            <a:endParaRPr lang="sv-SE" sz="2400" dirty="0">
              <a:solidFill>
                <a:schemeClr val="bg1"/>
              </a:solidFill>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59050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BC75C1A3-3C3D-4B40-8A86-F01BBF37AF73}"/>
              </a:ext>
            </a:extLst>
          </p:cNvPr>
          <p:cNvSpPr txBox="1"/>
          <p:nvPr/>
        </p:nvSpPr>
        <p:spPr>
          <a:xfrm>
            <a:off x="3842887" y="1092768"/>
            <a:ext cx="4349268" cy="707886"/>
          </a:xfrm>
          <a:prstGeom prst="rect">
            <a:avLst/>
          </a:prstGeom>
          <a:noFill/>
        </p:spPr>
        <p:txBody>
          <a:bodyPr wrap="none" rtlCol="0">
            <a:spAutoFit/>
          </a:bodyPr>
          <a:lstStyle/>
          <a:p>
            <a:r>
              <a:rPr lang="sv-SE" sz="4000" b="1" dirty="0">
                <a:solidFill>
                  <a:schemeClr val="bg1"/>
                </a:solidFill>
              </a:rPr>
              <a:t>Syftet med mötet</a:t>
            </a:r>
          </a:p>
        </p:txBody>
      </p:sp>
      <p:sp>
        <p:nvSpPr>
          <p:cNvPr id="3" name="textruta 2">
            <a:extLst>
              <a:ext uri="{FF2B5EF4-FFF2-40B4-BE49-F238E27FC236}">
                <a16:creationId xmlns:a16="http://schemas.microsoft.com/office/drawing/2014/main" id="{96F41BB2-CF4E-489D-9C88-4ACBD1263338}"/>
              </a:ext>
            </a:extLst>
          </p:cNvPr>
          <p:cNvSpPr txBox="1"/>
          <p:nvPr/>
        </p:nvSpPr>
        <p:spPr>
          <a:xfrm>
            <a:off x="2391299" y="2613988"/>
            <a:ext cx="7835799" cy="1015663"/>
          </a:xfrm>
          <a:prstGeom prst="rect">
            <a:avLst/>
          </a:prstGeom>
          <a:noFill/>
        </p:spPr>
        <p:txBody>
          <a:bodyPr wrap="none" rtlCol="0">
            <a:spAutoFit/>
          </a:bodyPr>
          <a:lstStyle/>
          <a:p>
            <a:r>
              <a:rPr lang="sv-SE" sz="3000" b="1" dirty="0">
                <a:solidFill>
                  <a:schemeClr val="bg1"/>
                </a:solidFill>
              </a:rPr>
              <a:t>Ge information och vägledning kring de </a:t>
            </a:r>
          </a:p>
          <a:p>
            <a:r>
              <a:rPr lang="sv-SE" sz="3000" b="1" dirty="0">
                <a:solidFill>
                  <a:schemeClr val="bg1"/>
                </a:solidFill>
              </a:rPr>
              <a:t>olika spelformerna för U9-lag hösten 2026</a:t>
            </a:r>
          </a:p>
        </p:txBody>
      </p:sp>
      <p:pic>
        <p:nvPicPr>
          <p:cNvPr id="5" name="Bildobjekt 4" descr="En bild som visar Grafik, Teckensnitt, logotyp, symbol&#10;&#10;Automatiskt genererad beskrivning">
            <a:extLst>
              <a:ext uri="{FF2B5EF4-FFF2-40B4-BE49-F238E27FC236}">
                <a16:creationId xmlns:a16="http://schemas.microsoft.com/office/drawing/2014/main" id="{DB13BE50-1EE2-1DC0-C06F-410F84A5B7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4956" y="165788"/>
            <a:ext cx="1856791" cy="1853961"/>
          </a:xfrm>
          <a:prstGeom prst="rect">
            <a:avLst/>
          </a:prstGeom>
        </p:spPr>
      </p:pic>
      <p:sp>
        <p:nvSpPr>
          <p:cNvPr id="4" name="textruta 3">
            <a:extLst>
              <a:ext uri="{FF2B5EF4-FFF2-40B4-BE49-F238E27FC236}">
                <a16:creationId xmlns:a16="http://schemas.microsoft.com/office/drawing/2014/main" id="{1DD1F1B6-8645-E0A0-A753-10F7BC3C143D}"/>
              </a:ext>
            </a:extLst>
          </p:cNvPr>
          <p:cNvSpPr txBox="1"/>
          <p:nvPr/>
        </p:nvSpPr>
        <p:spPr>
          <a:xfrm>
            <a:off x="2391299" y="3774280"/>
            <a:ext cx="4992072" cy="1015663"/>
          </a:xfrm>
          <a:prstGeom prst="rect">
            <a:avLst/>
          </a:prstGeom>
          <a:noFill/>
        </p:spPr>
        <p:txBody>
          <a:bodyPr wrap="none" rtlCol="0">
            <a:spAutoFit/>
          </a:bodyPr>
          <a:lstStyle/>
          <a:p>
            <a:pPr algn="ctr"/>
            <a:endParaRPr lang="sv-SE" sz="3000" b="1" dirty="0">
              <a:solidFill>
                <a:schemeClr val="bg1"/>
              </a:solidFill>
            </a:endParaRPr>
          </a:p>
          <a:p>
            <a:pPr algn="ctr"/>
            <a:r>
              <a:rPr lang="sv-SE" sz="3000" b="1" dirty="0">
                <a:solidFill>
                  <a:schemeClr val="bg1"/>
                </a:solidFill>
              </a:rPr>
              <a:t>Svara på eventuella frågor</a:t>
            </a:r>
          </a:p>
        </p:txBody>
      </p:sp>
    </p:spTree>
    <p:extLst>
      <p:ext uri="{BB962C8B-B14F-4D97-AF65-F5344CB8AC3E}">
        <p14:creationId xmlns:p14="http://schemas.microsoft.com/office/powerpoint/2010/main" val="337883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67F3F32B-3C1C-4732-AD89-D162B08CB328}"/>
              </a:ext>
            </a:extLst>
          </p:cNvPr>
          <p:cNvSpPr txBox="1"/>
          <p:nvPr/>
        </p:nvSpPr>
        <p:spPr>
          <a:xfrm>
            <a:off x="2925070" y="720843"/>
            <a:ext cx="9125416" cy="707886"/>
          </a:xfrm>
          <a:prstGeom prst="rect">
            <a:avLst/>
          </a:prstGeom>
          <a:noFill/>
        </p:spPr>
        <p:txBody>
          <a:bodyPr wrap="square" rtlCol="0">
            <a:spAutoFit/>
          </a:bodyPr>
          <a:lstStyle/>
          <a:p>
            <a:r>
              <a:rPr lang="sv-SE" sz="4000" b="1" dirty="0">
                <a:solidFill>
                  <a:schemeClr val="bg1"/>
                </a:solidFill>
              </a:rPr>
              <a:t>Hur spelar vi barnhandboll?</a:t>
            </a:r>
          </a:p>
        </p:txBody>
      </p:sp>
      <p:sp>
        <p:nvSpPr>
          <p:cNvPr id="2" name="textruta 1">
            <a:extLst>
              <a:ext uri="{FF2B5EF4-FFF2-40B4-BE49-F238E27FC236}">
                <a16:creationId xmlns:a16="http://schemas.microsoft.com/office/drawing/2014/main" id="{AA682381-ADB8-D1FC-396D-FD3C5C20925A}"/>
              </a:ext>
            </a:extLst>
          </p:cNvPr>
          <p:cNvSpPr txBox="1"/>
          <p:nvPr/>
        </p:nvSpPr>
        <p:spPr>
          <a:xfrm>
            <a:off x="1085371" y="2016642"/>
            <a:ext cx="10623859" cy="480901"/>
          </a:xfrm>
          <a:prstGeom prst="rect">
            <a:avLst/>
          </a:prstGeom>
          <a:noFill/>
        </p:spPr>
        <p:txBody>
          <a:bodyPr wrap="square">
            <a:spAutoFit/>
          </a:bodyPr>
          <a:lstStyle/>
          <a:p>
            <a:pPr>
              <a:lnSpc>
                <a:spcPct val="115000"/>
              </a:lnSpc>
            </a:pPr>
            <a:r>
              <a:rPr lang="sv-SE" sz="2400" dirty="0">
                <a:solidFill>
                  <a:schemeClr val="bg1"/>
                </a:solidFill>
              </a:rPr>
              <a:t>Matcher inom barnhandboll bör genomföras enligt principen:</a:t>
            </a:r>
            <a:endParaRPr lang="sv-SE" sz="2400" dirty="0">
              <a:solidFill>
                <a:schemeClr val="bg1"/>
              </a:solidFill>
              <a:ea typeface="Calibri" panose="020F0502020204030204" pitchFamily="34" charset="0"/>
              <a:cs typeface="Calibri" panose="020F0502020204030204" pitchFamily="34" charset="0"/>
            </a:endParaRPr>
          </a:p>
        </p:txBody>
      </p:sp>
      <p:sp>
        <p:nvSpPr>
          <p:cNvPr id="4" name="textruta 3">
            <a:extLst>
              <a:ext uri="{FF2B5EF4-FFF2-40B4-BE49-F238E27FC236}">
                <a16:creationId xmlns:a16="http://schemas.microsoft.com/office/drawing/2014/main" id="{66DE002A-4D19-0F28-19D2-1D9F95AE1367}"/>
              </a:ext>
            </a:extLst>
          </p:cNvPr>
          <p:cNvSpPr txBox="1"/>
          <p:nvPr/>
        </p:nvSpPr>
        <p:spPr>
          <a:xfrm>
            <a:off x="1085372" y="4085114"/>
            <a:ext cx="10623859" cy="480901"/>
          </a:xfrm>
          <a:prstGeom prst="rect">
            <a:avLst/>
          </a:prstGeom>
          <a:noFill/>
        </p:spPr>
        <p:txBody>
          <a:bodyPr wrap="square">
            <a:spAutoFit/>
          </a:bodyPr>
          <a:lstStyle/>
          <a:p>
            <a:pPr>
              <a:lnSpc>
                <a:spcPct val="115000"/>
              </a:lnSpc>
            </a:pPr>
            <a:r>
              <a:rPr lang="sv-SE" sz="2400" dirty="0">
                <a:solidFill>
                  <a:schemeClr val="bg1"/>
                </a:solidFill>
              </a:rPr>
              <a:t>• Att ha fokus på individens utveckling.</a:t>
            </a:r>
            <a:endParaRPr lang="sv-SE" sz="2400" dirty="0">
              <a:solidFill>
                <a:schemeClr val="bg1"/>
              </a:solidFill>
              <a:ea typeface="Calibri" panose="020F0502020204030204" pitchFamily="34" charset="0"/>
              <a:cs typeface="Calibri" panose="020F0502020204030204" pitchFamily="34" charset="0"/>
            </a:endParaRPr>
          </a:p>
        </p:txBody>
      </p:sp>
      <p:sp>
        <p:nvSpPr>
          <p:cNvPr id="7" name="textruta 6">
            <a:extLst>
              <a:ext uri="{FF2B5EF4-FFF2-40B4-BE49-F238E27FC236}">
                <a16:creationId xmlns:a16="http://schemas.microsoft.com/office/drawing/2014/main" id="{4CE234CC-8952-6A2F-CFAA-7AF45A288E55}"/>
              </a:ext>
            </a:extLst>
          </p:cNvPr>
          <p:cNvSpPr txBox="1"/>
          <p:nvPr/>
        </p:nvSpPr>
        <p:spPr>
          <a:xfrm>
            <a:off x="1085373" y="4956929"/>
            <a:ext cx="10623859" cy="905633"/>
          </a:xfrm>
          <a:prstGeom prst="rect">
            <a:avLst/>
          </a:prstGeom>
          <a:noFill/>
        </p:spPr>
        <p:txBody>
          <a:bodyPr wrap="square">
            <a:spAutoFit/>
          </a:bodyPr>
          <a:lstStyle/>
          <a:p>
            <a:pPr>
              <a:lnSpc>
                <a:spcPct val="115000"/>
              </a:lnSpc>
            </a:pPr>
            <a:r>
              <a:rPr lang="sv-SE" sz="2400" dirty="0">
                <a:solidFill>
                  <a:schemeClr val="bg1"/>
                </a:solidFill>
              </a:rPr>
              <a:t>• En naturlig progression där spelformen följer spelarens individuella utveckling, där inriktningen på offensivt försvar prioriteras. </a:t>
            </a:r>
            <a:endParaRPr lang="sv-SE" sz="2400" dirty="0">
              <a:solidFill>
                <a:schemeClr val="bg1"/>
              </a:solidFill>
              <a:ea typeface="Calibri" panose="020F0502020204030204" pitchFamily="34" charset="0"/>
              <a:cs typeface="Calibri" panose="020F0502020204030204" pitchFamily="34" charset="0"/>
            </a:endParaRPr>
          </a:p>
        </p:txBody>
      </p:sp>
      <p:sp>
        <p:nvSpPr>
          <p:cNvPr id="8" name="textruta 7">
            <a:extLst>
              <a:ext uri="{FF2B5EF4-FFF2-40B4-BE49-F238E27FC236}">
                <a16:creationId xmlns:a16="http://schemas.microsoft.com/office/drawing/2014/main" id="{26A26643-C8AC-5BAE-6E00-0B2EFAAF0180}"/>
              </a:ext>
            </a:extLst>
          </p:cNvPr>
          <p:cNvSpPr txBox="1"/>
          <p:nvPr/>
        </p:nvSpPr>
        <p:spPr>
          <a:xfrm>
            <a:off x="1085372" y="2740012"/>
            <a:ext cx="10623859" cy="905633"/>
          </a:xfrm>
          <a:prstGeom prst="rect">
            <a:avLst/>
          </a:prstGeom>
          <a:noFill/>
        </p:spPr>
        <p:txBody>
          <a:bodyPr wrap="square">
            <a:spAutoFit/>
          </a:bodyPr>
          <a:lstStyle/>
          <a:p>
            <a:pPr>
              <a:lnSpc>
                <a:spcPct val="115000"/>
              </a:lnSpc>
            </a:pPr>
            <a:r>
              <a:rPr lang="sv-SE" sz="2400" dirty="0">
                <a:solidFill>
                  <a:schemeClr val="bg1"/>
                </a:solidFill>
              </a:rPr>
              <a:t>• Att använda färre spelare vid varje matchtillfälle för att ge varje spelare mer speltid.</a:t>
            </a:r>
            <a:endParaRPr lang="sv-SE" sz="2400" dirty="0">
              <a:solidFill>
                <a:schemeClr val="bg1"/>
              </a:solidFill>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50048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08D34D25-775D-4DAA-887D-92B4CB5C6B5B}"/>
              </a:ext>
            </a:extLst>
          </p:cNvPr>
          <p:cNvSpPr txBox="1"/>
          <p:nvPr/>
        </p:nvSpPr>
        <p:spPr>
          <a:xfrm>
            <a:off x="3905968" y="777353"/>
            <a:ext cx="3680816" cy="630942"/>
          </a:xfrm>
          <a:prstGeom prst="rect">
            <a:avLst/>
          </a:prstGeom>
          <a:noFill/>
        </p:spPr>
        <p:txBody>
          <a:bodyPr wrap="none" rtlCol="0">
            <a:spAutoFit/>
          </a:bodyPr>
          <a:lstStyle/>
          <a:p>
            <a:r>
              <a:rPr lang="sv-SE" sz="3500" b="1" dirty="0">
                <a:solidFill>
                  <a:schemeClr val="bg1"/>
                </a:solidFill>
              </a:rPr>
              <a:t>#schysstmatch  </a:t>
            </a:r>
          </a:p>
        </p:txBody>
      </p:sp>
      <p:sp>
        <p:nvSpPr>
          <p:cNvPr id="5" name="textruta 4">
            <a:extLst>
              <a:ext uri="{FF2B5EF4-FFF2-40B4-BE49-F238E27FC236}">
                <a16:creationId xmlns:a16="http://schemas.microsoft.com/office/drawing/2014/main" id="{9B69B691-1DD8-4E45-A2C8-9AF5E499DA54}"/>
              </a:ext>
            </a:extLst>
          </p:cNvPr>
          <p:cNvSpPr txBox="1"/>
          <p:nvPr/>
        </p:nvSpPr>
        <p:spPr>
          <a:xfrm>
            <a:off x="1048872" y="2007088"/>
            <a:ext cx="10363200" cy="646331"/>
          </a:xfrm>
          <a:prstGeom prst="rect">
            <a:avLst/>
          </a:prstGeom>
          <a:noFill/>
        </p:spPr>
        <p:txBody>
          <a:bodyPr wrap="square" rtlCol="0">
            <a:spAutoFit/>
          </a:bodyPr>
          <a:lstStyle/>
          <a:p>
            <a:r>
              <a:rPr lang="sv-SE" dirty="0">
                <a:solidFill>
                  <a:schemeClr val="bg1"/>
                </a:solidFill>
              </a:rPr>
              <a:t>Som ni nog vet har svensk handboll ett nationellt projekt för att få ett bättre klimat i hallarna –</a:t>
            </a:r>
            <a:r>
              <a:rPr lang="sv-SE" b="1" dirty="0">
                <a:solidFill>
                  <a:schemeClr val="bg1"/>
                </a:solidFill>
              </a:rPr>
              <a:t> #schysstmatch</a:t>
            </a:r>
            <a:r>
              <a:rPr lang="sv-SE" dirty="0">
                <a:solidFill>
                  <a:schemeClr val="bg1"/>
                </a:solidFill>
              </a:rPr>
              <a:t>.</a:t>
            </a:r>
          </a:p>
        </p:txBody>
      </p:sp>
      <p:pic>
        <p:nvPicPr>
          <p:cNvPr id="3" name="Bildobjekt 2" descr="En bild som visar Teckensnitt, logotyp, text, cirkel&#10;&#10;Automatiskt genererad beskrivning">
            <a:extLst>
              <a:ext uri="{FF2B5EF4-FFF2-40B4-BE49-F238E27FC236}">
                <a16:creationId xmlns:a16="http://schemas.microsoft.com/office/drawing/2014/main" id="{A14DF37E-2252-1AC6-808A-3132D524B7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0151" y="429805"/>
            <a:ext cx="2784475" cy="1569085"/>
          </a:xfrm>
          <a:prstGeom prst="rect">
            <a:avLst/>
          </a:prstGeom>
          <a:ln>
            <a:noFill/>
          </a:ln>
          <a:effectLst>
            <a:softEdge rad="112500"/>
          </a:effectLst>
        </p:spPr>
      </p:pic>
      <p:sp>
        <p:nvSpPr>
          <p:cNvPr id="4" name="textruta 3">
            <a:extLst>
              <a:ext uri="{FF2B5EF4-FFF2-40B4-BE49-F238E27FC236}">
                <a16:creationId xmlns:a16="http://schemas.microsoft.com/office/drawing/2014/main" id="{2D4A7790-C220-6BCA-9BE6-BF6B1B9BA573}"/>
              </a:ext>
            </a:extLst>
          </p:cNvPr>
          <p:cNvSpPr txBox="1"/>
          <p:nvPr/>
        </p:nvSpPr>
        <p:spPr>
          <a:xfrm>
            <a:off x="1048872" y="3004253"/>
            <a:ext cx="10363200" cy="1200329"/>
          </a:xfrm>
          <a:prstGeom prst="rect">
            <a:avLst/>
          </a:prstGeom>
          <a:noFill/>
        </p:spPr>
        <p:txBody>
          <a:bodyPr wrap="square" rtlCol="0">
            <a:spAutoFit/>
          </a:bodyPr>
          <a:lstStyle/>
          <a:p>
            <a:r>
              <a:rPr lang="sv-SE" sz="1800" b="1" dirty="0">
                <a:solidFill>
                  <a:schemeClr val="bg1"/>
                </a:solidFill>
                <a:effectLst/>
                <a:latin typeface="Arial" panose="020B0604020202020204" pitchFamily="34" charset="0"/>
                <a:ea typeface="MS Mincho" panose="02020609040205080304" pitchFamily="49" charset="-128"/>
                <a:cs typeface="Times New Roman" panose="02020603050405020304" pitchFamily="18" charset="0"/>
              </a:rPr>
              <a:t>Syfte</a:t>
            </a:r>
            <a:r>
              <a:rPr lang="sv-SE" sz="1800" dirty="0">
                <a:solidFill>
                  <a:schemeClr val="bg1"/>
                </a:solidFill>
                <a:effectLst/>
                <a:latin typeface="Arial" panose="020B0604020202020204" pitchFamily="34" charset="0"/>
                <a:ea typeface="MS Mincho" panose="02020609040205080304" pitchFamily="49" charset="-128"/>
                <a:cs typeface="Times New Roman" panose="02020603050405020304" pitchFamily="18" charset="0"/>
              </a:rPr>
              <a:t> </a:t>
            </a:r>
            <a:endParaRPr lang="sv-SE"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p>
            <a:r>
              <a:rPr lang="sv-SE" dirty="0">
                <a:solidFill>
                  <a:schemeClr val="bg1"/>
                </a:solidFill>
                <a:latin typeface="Helvetica" panose="020B0604020202020204" pitchFamily="34" charset="0"/>
              </a:rPr>
              <a:t>S</a:t>
            </a:r>
            <a:r>
              <a:rPr lang="sv-SE" b="0" i="0" dirty="0">
                <a:solidFill>
                  <a:schemeClr val="bg1"/>
                </a:solidFill>
                <a:effectLst/>
                <a:latin typeface="Helvetica" panose="020B0604020202020204" pitchFamily="34" charset="0"/>
              </a:rPr>
              <a:t>yftet med kampanjen är att utveckla och bygga en </a:t>
            </a:r>
            <a:r>
              <a:rPr lang="sv-SE" b="1" i="1" dirty="0">
                <a:solidFill>
                  <a:schemeClr val="bg1"/>
                </a:solidFill>
                <a:effectLst/>
                <a:latin typeface="Helvetica" panose="020B0604020202020204" pitchFamily="34" charset="0"/>
              </a:rPr>
              <a:t>långsiktig kultur av Fair play</a:t>
            </a:r>
            <a:r>
              <a:rPr lang="sv-SE" b="0" i="0" dirty="0">
                <a:solidFill>
                  <a:schemeClr val="bg1"/>
                </a:solidFill>
                <a:effectLst/>
                <a:latin typeface="Helvetica" panose="020B0604020202020204" pitchFamily="34" charset="0"/>
              </a:rPr>
              <a:t> där handbollen ses som ett föredöme inom idrotten och därmed blir en attraktivare sport.</a:t>
            </a:r>
            <a:br>
              <a:rPr lang="sv-SE" sz="1800" dirty="0">
                <a:solidFill>
                  <a:schemeClr val="bg1"/>
                </a:solidFill>
                <a:effectLst/>
                <a:latin typeface="Arial" panose="020B0604020202020204" pitchFamily="34" charset="0"/>
                <a:ea typeface="MS Mincho" panose="02020609040205080304" pitchFamily="49" charset="-128"/>
                <a:cs typeface="Times New Roman" panose="02020603050405020304" pitchFamily="18" charset="0"/>
              </a:rPr>
            </a:br>
            <a:endParaRPr lang="sv-SE"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8" name="textruta 7">
            <a:extLst>
              <a:ext uri="{FF2B5EF4-FFF2-40B4-BE49-F238E27FC236}">
                <a16:creationId xmlns:a16="http://schemas.microsoft.com/office/drawing/2014/main" id="{5054984F-47C5-C073-0CD5-6468E9E263A5}"/>
              </a:ext>
            </a:extLst>
          </p:cNvPr>
          <p:cNvSpPr txBox="1"/>
          <p:nvPr/>
        </p:nvSpPr>
        <p:spPr>
          <a:xfrm>
            <a:off x="1048872" y="4403482"/>
            <a:ext cx="10363200" cy="1200329"/>
          </a:xfrm>
          <a:prstGeom prst="rect">
            <a:avLst/>
          </a:prstGeom>
          <a:noFill/>
        </p:spPr>
        <p:txBody>
          <a:bodyPr wrap="square" rtlCol="0">
            <a:spAutoFit/>
          </a:bodyPr>
          <a:lstStyle/>
          <a:p>
            <a:r>
              <a:rPr lang="sv-SE" sz="1800" b="1" dirty="0">
                <a:solidFill>
                  <a:schemeClr val="bg1"/>
                </a:solidFill>
                <a:effectLst/>
                <a:latin typeface="Arial" panose="020B0604020202020204" pitchFamily="34" charset="0"/>
                <a:ea typeface="MS Mincho" panose="02020609040205080304" pitchFamily="49" charset="-128"/>
                <a:cs typeface="Times New Roman" panose="02020603050405020304" pitchFamily="18" charset="0"/>
              </a:rPr>
              <a:t>#schysstmatchmöte </a:t>
            </a:r>
            <a:endParaRPr lang="sv-SE"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p>
            <a:r>
              <a:rPr lang="sv-SE" sz="1800" dirty="0">
                <a:solidFill>
                  <a:schemeClr val="bg1"/>
                </a:solidFill>
                <a:effectLst/>
                <a:latin typeface="Arial" panose="020B0604020202020204" pitchFamily="34" charset="0"/>
                <a:ea typeface="MS Mincho" panose="02020609040205080304" pitchFamily="49" charset="-128"/>
              </a:rPr>
              <a:t>5 minuter innan alla barn- och ungdomsmatcher kommer ett obligatoriskt möte med ledare, domare, funktionärer och matchvärd att hållas med syftet att påminna alla om att samarbeta för att matchen ska genomföras på ett schysst sätt. </a:t>
            </a:r>
            <a:endParaRPr lang="sv-SE" b="1" dirty="0">
              <a:solidFill>
                <a:schemeClr val="bg1"/>
              </a:solidFill>
            </a:endParaRPr>
          </a:p>
        </p:txBody>
      </p:sp>
    </p:spTree>
    <p:extLst>
      <p:ext uri="{BB962C8B-B14F-4D97-AF65-F5344CB8AC3E}">
        <p14:creationId xmlns:p14="http://schemas.microsoft.com/office/powerpoint/2010/main" val="10053771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08D34D25-775D-4DAA-887D-92B4CB5C6B5B}"/>
              </a:ext>
            </a:extLst>
          </p:cNvPr>
          <p:cNvSpPr txBox="1"/>
          <p:nvPr/>
        </p:nvSpPr>
        <p:spPr>
          <a:xfrm>
            <a:off x="4988164" y="1652027"/>
            <a:ext cx="2215671" cy="630942"/>
          </a:xfrm>
          <a:prstGeom prst="rect">
            <a:avLst/>
          </a:prstGeom>
          <a:noFill/>
        </p:spPr>
        <p:txBody>
          <a:bodyPr wrap="none" rtlCol="0">
            <a:spAutoFit/>
          </a:bodyPr>
          <a:lstStyle/>
          <a:p>
            <a:r>
              <a:rPr lang="sv-SE" sz="2500" b="1" dirty="0">
                <a:solidFill>
                  <a:schemeClr val="bg1"/>
                </a:solidFill>
              </a:rPr>
              <a:t>Matchvärdar</a:t>
            </a:r>
            <a:r>
              <a:rPr lang="sv-SE" sz="3500" b="1" dirty="0">
                <a:solidFill>
                  <a:schemeClr val="bg1"/>
                </a:solidFill>
              </a:rPr>
              <a:t> </a:t>
            </a:r>
          </a:p>
        </p:txBody>
      </p:sp>
      <p:sp>
        <p:nvSpPr>
          <p:cNvPr id="5" name="textruta 4">
            <a:extLst>
              <a:ext uri="{FF2B5EF4-FFF2-40B4-BE49-F238E27FC236}">
                <a16:creationId xmlns:a16="http://schemas.microsoft.com/office/drawing/2014/main" id="{9B69B691-1DD8-4E45-A2C8-9AF5E499DA54}"/>
              </a:ext>
            </a:extLst>
          </p:cNvPr>
          <p:cNvSpPr txBox="1"/>
          <p:nvPr/>
        </p:nvSpPr>
        <p:spPr>
          <a:xfrm>
            <a:off x="1183343" y="2675339"/>
            <a:ext cx="10363200" cy="646331"/>
          </a:xfrm>
          <a:prstGeom prst="rect">
            <a:avLst/>
          </a:prstGeom>
          <a:noFill/>
        </p:spPr>
        <p:txBody>
          <a:bodyPr wrap="square" rtlCol="0">
            <a:spAutoFit/>
          </a:bodyPr>
          <a:lstStyle/>
          <a:p>
            <a:r>
              <a:rPr lang="sv-SE" dirty="0">
                <a:solidFill>
                  <a:schemeClr val="bg1"/>
                </a:solidFill>
              </a:rPr>
              <a:t>Tyvärr får vi varje säsong till oss ärenden där domare eller lag upplever att en eller flera personer i publiken beter sig på ett olämpligt sätt vilket skapar en otrygg matchmiljö. </a:t>
            </a:r>
          </a:p>
        </p:txBody>
      </p:sp>
      <p:sp>
        <p:nvSpPr>
          <p:cNvPr id="6" name="textruta 5">
            <a:extLst>
              <a:ext uri="{FF2B5EF4-FFF2-40B4-BE49-F238E27FC236}">
                <a16:creationId xmlns:a16="http://schemas.microsoft.com/office/drawing/2014/main" id="{3A641A49-AF82-881A-ADA3-C0EC2EECD30A}"/>
              </a:ext>
            </a:extLst>
          </p:cNvPr>
          <p:cNvSpPr txBox="1"/>
          <p:nvPr/>
        </p:nvSpPr>
        <p:spPr>
          <a:xfrm>
            <a:off x="1183343" y="3714040"/>
            <a:ext cx="10363200" cy="646331"/>
          </a:xfrm>
          <a:prstGeom prst="rect">
            <a:avLst/>
          </a:prstGeom>
          <a:noFill/>
        </p:spPr>
        <p:txBody>
          <a:bodyPr wrap="square" rtlCol="0">
            <a:spAutoFit/>
          </a:bodyPr>
          <a:lstStyle/>
          <a:p>
            <a:r>
              <a:rPr lang="sv-SE" dirty="0">
                <a:solidFill>
                  <a:schemeClr val="bg1"/>
                </a:solidFill>
              </a:rPr>
              <a:t>För att förhoppningsvis kunna erbjuda domare, spelare och ledare en välkomnande och stöttande miljö så är det obligatoriskt att ha matchvärdar på alla våra barn- och ungdomsmatcher. </a:t>
            </a:r>
          </a:p>
        </p:txBody>
      </p:sp>
      <p:sp>
        <p:nvSpPr>
          <p:cNvPr id="7" name="textruta 6">
            <a:extLst>
              <a:ext uri="{FF2B5EF4-FFF2-40B4-BE49-F238E27FC236}">
                <a16:creationId xmlns:a16="http://schemas.microsoft.com/office/drawing/2014/main" id="{9D5F3699-A3B0-F3E6-E11B-7DB98A3E5423}"/>
              </a:ext>
            </a:extLst>
          </p:cNvPr>
          <p:cNvSpPr txBox="1"/>
          <p:nvPr/>
        </p:nvSpPr>
        <p:spPr>
          <a:xfrm>
            <a:off x="1183343" y="4836641"/>
            <a:ext cx="10363200" cy="369332"/>
          </a:xfrm>
          <a:prstGeom prst="rect">
            <a:avLst/>
          </a:prstGeom>
          <a:noFill/>
        </p:spPr>
        <p:txBody>
          <a:bodyPr wrap="square" rtlCol="0">
            <a:spAutoFit/>
          </a:bodyPr>
          <a:lstStyle/>
          <a:p>
            <a:pPr marL="285750" indent="-285750">
              <a:buFont typeface="Arial" panose="020B0604020202020204" pitchFamily="34" charset="0"/>
              <a:buChar char="•"/>
            </a:pPr>
            <a:r>
              <a:rPr lang="sv-SE" dirty="0">
                <a:solidFill>
                  <a:schemeClr val="bg1"/>
                </a:solidFill>
                <a:hlinkClick r:id="rId2"/>
              </a:rPr>
              <a:t>Dokument om matchvärdskap </a:t>
            </a:r>
            <a:endParaRPr lang="sv-SE" dirty="0">
              <a:solidFill>
                <a:schemeClr val="bg1"/>
              </a:solidFill>
            </a:endParaRPr>
          </a:p>
        </p:txBody>
      </p:sp>
      <p:sp>
        <p:nvSpPr>
          <p:cNvPr id="3" name="textruta 2">
            <a:extLst>
              <a:ext uri="{FF2B5EF4-FFF2-40B4-BE49-F238E27FC236}">
                <a16:creationId xmlns:a16="http://schemas.microsoft.com/office/drawing/2014/main" id="{2B5B0F59-A45D-50CD-8E7C-D00F5440F037}"/>
              </a:ext>
            </a:extLst>
          </p:cNvPr>
          <p:cNvSpPr txBox="1"/>
          <p:nvPr/>
        </p:nvSpPr>
        <p:spPr>
          <a:xfrm>
            <a:off x="4363901" y="824083"/>
            <a:ext cx="3680816" cy="630942"/>
          </a:xfrm>
          <a:prstGeom prst="rect">
            <a:avLst/>
          </a:prstGeom>
          <a:noFill/>
        </p:spPr>
        <p:txBody>
          <a:bodyPr wrap="none" rtlCol="0">
            <a:spAutoFit/>
          </a:bodyPr>
          <a:lstStyle/>
          <a:p>
            <a:r>
              <a:rPr lang="sv-SE" sz="3500" b="1" dirty="0">
                <a:solidFill>
                  <a:schemeClr val="bg1"/>
                </a:solidFill>
              </a:rPr>
              <a:t>#schysstmatch  </a:t>
            </a:r>
          </a:p>
        </p:txBody>
      </p:sp>
    </p:spTree>
    <p:extLst>
      <p:ext uri="{BB962C8B-B14F-4D97-AF65-F5344CB8AC3E}">
        <p14:creationId xmlns:p14="http://schemas.microsoft.com/office/powerpoint/2010/main" val="39394728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08D34D25-775D-4DAA-887D-92B4CB5C6B5B}"/>
              </a:ext>
            </a:extLst>
          </p:cNvPr>
          <p:cNvSpPr txBox="1"/>
          <p:nvPr/>
        </p:nvSpPr>
        <p:spPr>
          <a:xfrm>
            <a:off x="4406567" y="2588919"/>
            <a:ext cx="2512226" cy="830997"/>
          </a:xfrm>
          <a:prstGeom prst="rect">
            <a:avLst/>
          </a:prstGeom>
          <a:noFill/>
        </p:spPr>
        <p:txBody>
          <a:bodyPr wrap="none" rtlCol="0">
            <a:spAutoFit/>
          </a:bodyPr>
          <a:lstStyle/>
          <a:p>
            <a:r>
              <a:rPr lang="sv-SE" sz="4800" b="1">
                <a:solidFill>
                  <a:schemeClr val="bg1"/>
                </a:solidFill>
              </a:rPr>
              <a:t>Frågor?</a:t>
            </a:r>
          </a:p>
        </p:txBody>
      </p:sp>
      <p:pic>
        <p:nvPicPr>
          <p:cNvPr id="4" name="Bildobjekt 3" descr="En bild som visar Grafik, Teckensnitt, logotyp, symbol&#10;&#10;Automatiskt genererad beskrivning">
            <a:extLst>
              <a:ext uri="{FF2B5EF4-FFF2-40B4-BE49-F238E27FC236}">
                <a16:creationId xmlns:a16="http://schemas.microsoft.com/office/drawing/2014/main" id="{711046F8-C5E5-60C0-21B1-C56DBC2768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4956" y="165788"/>
            <a:ext cx="1856791" cy="1853961"/>
          </a:xfrm>
          <a:prstGeom prst="rect">
            <a:avLst/>
          </a:prstGeom>
        </p:spPr>
      </p:pic>
    </p:spTree>
    <p:extLst>
      <p:ext uri="{BB962C8B-B14F-4D97-AF65-F5344CB8AC3E}">
        <p14:creationId xmlns:p14="http://schemas.microsoft.com/office/powerpoint/2010/main" val="35119853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08D34D25-775D-4DAA-887D-92B4CB5C6B5B}"/>
              </a:ext>
            </a:extLst>
          </p:cNvPr>
          <p:cNvSpPr txBox="1"/>
          <p:nvPr/>
        </p:nvSpPr>
        <p:spPr>
          <a:xfrm>
            <a:off x="2954957" y="2703219"/>
            <a:ext cx="6665927" cy="147732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3000" b="1">
                <a:solidFill>
                  <a:prstClr val="white"/>
                </a:solidFill>
                <a:latin typeface="Arial"/>
              </a:rPr>
              <a:t>Ytterligare frågor – maila: </a:t>
            </a:r>
            <a:br>
              <a:rPr lang="sv-SE" sz="3000" b="1">
                <a:solidFill>
                  <a:prstClr val="white"/>
                </a:solidFill>
                <a:latin typeface="Arial"/>
              </a:rPr>
            </a:br>
            <a:endParaRPr lang="sv-SE" sz="3000" b="1">
              <a:solidFill>
                <a:prstClr val="white"/>
              </a:solid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3000" b="1">
                <a:solidFill>
                  <a:prstClr val="white"/>
                </a:solidFill>
                <a:latin typeface="Arial"/>
                <a:hlinkClick r:id="rId2"/>
              </a:rPr>
              <a:t>j</a:t>
            </a:r>
            <a:r>
              <a:rPr kumimoji="0" lang="sv-SE" sz="3000" b="1" i="0" u="none" strike="noStrike" kern="1200" cap="none" spc="0" normalizeH="0" baseline="0" noProof="0">
                <a:ln>
                  <a:noFill/>
                </a:ln>
                <a:solidFill>
                  <a:prstClr val="white"/>
                </a:solidFill>
                <a:effectLst/>
                <a:uLnTx/>
                <a:uFillTx/>
                <a:latin typeface="Arial"/>
                <a:ea typeface="+mn-ea"/>
                <a:cs typeface="+mn-cs"/>
                <a:hlinkClick r:id="rId2"/>
              </a:rPr>
              <a:t>enny.granstrom@handbollvast.se</a:t>
            </a:r>
            <a:r>
              <a:rPr kumimoji="0" lang="sv-SE" sz="3000" b="1" i="0" u="none" strike="noStrike" kern="1200" cap="none" spc="0" normalizeH="0" baseline="0" noProof="0">
                <a:ln>
                  <a:noFill/>
                </a:ln>
                <a:solidFill>
                  <a:prstClr val="white"/>
                </a:solidFill>
                <a:effectLst/>
                <a:uLnTx/>
                <a:uFillTx/>
                <a:latin typeface="Arial"/>
                <a:ea typeface="+mn-ea"/>
                <a:cs typeface="+mn-cs"/>
              </a:rPr>
              <a:t> </a:t>
            </a:r>
          </a:p>
        </p:txBody>
      </p:sp>
      <p:pic>
        <p:nvPicPr>
          <p:cNvPr id="4" name="Bildobjekt 3" descr="En bild som visar Grafik, Teckensnitt, logotyp, symbol&#10;&#10;Automatiskt genererad beskrivning">
            <a:extLst>
              <a:ext uri="{FF2B5EF4-FFF2-40B4-BE49-F238E27FC236}">
                <a16:creationId xmlns:a16="http://schemas.microsoft.com/office/drawing/2014/main" id="{66AFD505-E4EA-82B5-026F-874BFF1C4F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4956" y="165788"/>
            <a:ext cx="1856791" cy="1853961"/>
          </a:xfrm>
          <a:prstGeom prst="rect">
            <a:avLst/>
          </a:prstGeom>
        </p:spPr>
      </p:pic>
    </p:spTree>
    <p:extLst>
      <p:ext uri="{BB962C8B-B14F-4D97-AF65-F5344CB8AC3E}">
        <p14:creationId xmlns:p14="http://schemas.microsoft.com/office/powerpoint/2010/main" val="3745104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DA571245-B271-4992-AD0B-0382DEA06DF6}"/>
              </a:ext>
            </a:extLst>
          </p:cNvPr>
          <p:cNvSpPr txBox="1"/>
          <p:nvPr/>
        </p:nvSpPr>
        <p:spPr>
          <a:xfrm>
            <a:off x="2796356" y="1231865"/>
            <a:ext cx="6136616" cy="1323439"/>
          </a:xfrm>
          <a:prstGeom prst="rect">
            <a:avLst/>
          </a:prstGeom>
          <a:noFill/>
        </p:spPr>
        <p:txBody>
          <a:bodyPr wrap="none" rtlCol="0">
            <a:spAutoFit/>
          </a:bodyPr>
          <a:lstStyle/>
          <a:p>
            <a:r>
              <a:rPr lang="sv-SE" sz="4000" b="1" dirty="0">
                <a:solidFill>
                  <a:schemeClr val="bg1"/>
                </a:solidFill>
              </a:rPr>
              <a:t>Handbollförbundet Väst </a:t>
            </a:r>
            <a:br>
              <a:rPr lang="sv-SE" sz="4000" b="1" dirty="0">
                <a:solidFill>
                  <a:schemeClr val="bg1"/>
                </a:solidFill>
              </a:rPr>
            </a:br>
            <a:r>
              <a:rPr lang="sv-SE" sz="4000" b="1" dirty="0">
                <a:solidFill>
                  <a:schemeClr val="bg1"/>
                </a:solidFill>
              </a:rPr>
              <a:t>– geografi </a:t>
            </a:r>
          </a:p>
        </p:txBody>
      </p:sp>
      <p:sp>
        <p:nvSpPr>
          <p:cNvPr id="3" name="textruta 2">
            <a:extLst>
              <a:ext uri="{FF2B5EF4-FFF2-40B4-BE49-F238E27FC236}">
                <a16:creationId xmlns:a16="http://schemas.microsoft.com/office/drawing/2014/main" id="{4B892464-2ABB-4082-8C64-0E4D20308AD9}"/>
              </a:ext>
            </a:extLst>
          </p:cNvPr>
          <p:cNvSpPr txBox="1"/>
          <p:nvPr/>
        </p:nvSpPr>
        <p:spPr>
          <a:xfrm>
            <a:off x="997280" y="2611784"/>
            <a:ext cx="10197439" cy="3014351"/>
          </a:xfrm>
          <a:prstGeom prst="rect">
            <a:avLst/>
          </a:prstGeom>
          <a:noFill/>
        </p:spPr>
        <p:txBody>
          <a:bodyPr wrap="square">
            <a:spAutoFit/>
          </a:bodyPr>
          <a:lstStyle/>
          <a:p>
            <a:pPr>
              <a:lnSpc>
                <a:spcPct val="115000"/>
              </a:lnSpc>
              <a:spcAft>
                <a:spcPts val="1000"/>
              </a:spcAft>
            </a:pPr>
            <a:r>
              <a:rPr lang="sv-SE" sz="2800" b="1">
                <a:solidFill>
                  <a:schemeClr val="bg1"/>
                </a:solidFill>
                <a:effectLst/>
                <a:ea typeface="Dotum" panose="020B0503020000020004" pitchFamily="34" charset="-127"/>
                <a:cs typeface="Calibri" panose="020F0502020204030204" pitchFamily="34" charset="0"/>
              </a:rPr>
              <a:t>HFV består av föreningar tillhörande:</a:t>
            </a:r>
          </a:p>
          <a:p>
            <a:pPr marL="285750" indent="-285750">
              <a:lnSpc>
                <a:spcPct val="115000"/>
              </a:lnSpc>
              <a:spcAft>
                <a:spcPts val="1000"/>
              </a:spcAft>
              <a:buFontTx/>
              <a:buChar char="-"/>
            </a:pPr>
            <a:r>
              <a:rPr lang="sv-SE" sz="2200">
                <a:solidFill>
                  <a:schemeClr val="bg1"/>
                </a:solidFill>
                <a:effectLst/>
                <a:ea typeface="Dotum" panose="020B0503020000020004" pitchFamily="34" charset="-127"/>
                <a:cs typeface="Calibri" panose="020F0502020204030204" pitchFamily="34" charset="0"/>
              </a:rPr>
              <a:t>Västra Götalands län</a:t>
            </a:r>
            <a:endParaRPr lang="sv-SE" sz="2200">
              <a:solidFill>
                <a:schemeClr val="bg1"/>
              </a:solidFill>
              <a:ea typeface="Dotum" panose="020B0503020000020004" pitchFamily="34" charset="-127"/>
              <a:cs typeface="Calibri" panose="020F0502020204030204" pitchFamily="34" charset="0"/>
            </a:endParaRPr>
          </a:p>
          <a:p>
            <a:pPr marL="285750" indent="-285750">
              <a:lnSpc>
                <a:spcPct val="115000"/>
              </a:lnSpc>
              <a:spcAft>
                <a:spcPts val="1000"/>
              </a:spcAft>
              <a:buFontTx/>
              <a:buChar char="-"/>
            </a:pPr>
            <a:r>
              <a:rPr lang="sv-SE" sz="2200">
                <a:solidFill>
                  <a:schemeClr val="bg1"/>
                </a:solidFill>
                <a:effectLst/>
                <a:ea typeface="Dotum" panose="020B0503020000020004" pitchFamily="34" charset="-127"/>
                <a:cs typeface="Calibri" panose="020F0502020204030204" pitchFamily="34" charset="0"/>
              </a:rPr>
              <a:t>Värmlands län</a:t>
            </a:r>
            <a:endParaRPr lang="sv-SE" sz="2200">
              <a:solidFill>
                <a:schemeClr val="bg1"/>
              </a:solidFill>
              <a:ea typeface="Dotum" panose="020B0503020000020004" pitchFamily="34" charset="-127"/>
              <a:cs typeface="Calibri" panose="020F0502020204030204" pitchFamily="34" charset="0"/>
            </a:endParaRPr>
          </a:p>
          <a:p>
            <a:pPr marL="285750" indent="-285750">
              <a:lnSpc>
                <a:spcPct val="115000"/>
              </a:lnSpc>
              <a:spcAft>
                <a:spcPts val="1000"/>
              </a:spcAft>
              <a:buFontTx/>
              <a:buChar char="-"/>
            </a:pPr>
            <a:r>
              <a:rPr lang="sv-SE" sz="2200">
                <a:solidFill>
                  <a:schemeClr val="bg1"/>
                </a:solidFill>
                <a:effectLst/>
                <a:ea typeface="Dotum" panose="020B0503020000020004" pitchFamily="34" charset="-127"/>
                <a:cs typeface="Calibri" panose="020F0502020204030204" pitchFamily="34" charset="0"/>
              </a:rPr>
              <a:t>Kungsbacka, Varberg, Falkenberg och Hylte från Hallands län</a:t>
            </a:r>
          </a:p>
          <a:p>
            <a:pPr marL="285750" indent="-285750">
              <a:lnSpc>
                <a:spcPct val="115000"/>
              </a:lnSpc>
              <a:spcAft>
                <a:spcPts val="1000"/>
              </a:spcAft>
              <a:buFontTx/>
              <a:buChar char="-"/>
            </a:pPr>
            <a:r>
              <a:rPr lang="sv-SE" sz="2200">
                <a:solidFill>
                  <a:schemeClr val="bg1"/>
                </a:solidFill>
                <a:effectLst/>
                <a:ea typeface="Dotum" panose="020B0503020000020004" pitchFamily="34" charset="-127"/>
                <a:cs typeface="Calibri" panose="020F0502020204030204" pitchFamily="34" charset="0"/>
              </a:rPr>
              <a:t>Mullsjö, Habo, Jönköping, Gislaved, Värnamo, Vaggeryd och Gnosjö från Jönköpings län. </a:t>
            </a:r>
            <a:endParaRPr lang="sv-SE" sz="2200">
              <a:solidFill>
                <a:schemeClr val="bg1"/>
              </a:solidFill>
              <a:effectLst/>
              <a:ea typeface="Dotum" panose="020B0503020000020004" pitchFamily="34" charset="-127"/>
              <a:cs typeface="Times New Roman" panose="02020603050405020304" pitchFamily="18" charset="0"/>
            </a:endParaRPr>
          </a:p>
        </p:txBody>
      </p:sp>
      <p:pic>
        <p:nvPicPr>
          <p:cNvPr id="5" name="Bildobjekt 4" descr="En bild som visar Grafik, Teckensnitt, logotyp, symbol&#10;&#10;Automatiskt genererad beskrivning">
            <a:extLst>
              <a:ext uri="{FF2B5EF4-FFF2-40B4-BE49-F238E27FC236}">
                <a16:creationId xmlns:a16="http://schemas.microsoft.com/office/drawing/2014/main" id="{5D64B427-8888-548A-5CD7-07FB2D224C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4956" y="165788"/>
            <a:ext cx="1856791" cy="1853961"/>
          </a:xfrm>
          <a:prstGeom prst="rect">
            <a:avLst/>
          </a:prstGeom>
        </p:spPr>
      </p:pic>
    </p:spTree>
    <p:extLst>
      <p:ext uri="{BB962C8B-B14F-4D97-AF65-F5344CB8AC3E}">
        <p14:creationId xmlns:p14="http://schemas.microsoft.com/office/powerpoint/2010/main" val="1068013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FE15E3-9E1E-00C4-EF07-BC7CDF59D774}"/>
            </a:ext>
          </a:extLst>
        </p:cNvPr>
        <p:cNvGrpSpPr/>
        <p:nvPr/>
      </p:nvGrpSpPr>
      <p:grpSpPr>
        <a:xfrm>
          <a:off x="0" y="0"/>
          <a:ext cx="0" cy="0"/>
          <a:chOff x="0" y="0"/>
          <a:chExt cx="0" cy="0"/>
        </a:xfrm>
      </p:grpSpPr>
      <p:sp>
        <p:nvSpPr>
          <p:cNvPr id="2" name="textruta 1">
            <a:extLst>
              <a:ext uri="{FF2B5EF4-FFF2-40B4-BE49-F238E27FC236}">
                <a16:creationId xmlns:a16="http://schemas.microsoft.com/office/drawing/2014/main" id="{53CCC4AF-B8B8-72F8-8087-AE92FA76F06F}"/>
              </a:ext>
            </a:extLst>
          </p:cNvPr>
          <p:cNvSpPr txBox="1"/>
          <p:nvPr/>
        </p:nvSpPr>
        <p:spPr>
          <a:xfrm>
            <a:off x="2559812" y="1270275"/>
            <a:ext cx="7848623" cy="600164"/>
          </a:xfrm>
          <a:prstGeom prst="rect">
            <a:avLst/>
          </a:prstGeom>
          <a:noFill/>
        </p:spPr>
        <p:txBody>
          <a:bodyPr wrap="none" rtlCol="0">
            <a:spAutoFit/>
          </a:bodyPr>
          <a:lstStyle/>
          <a:p>
            <a:r>
              <a:rPr lang="sv-SE" sz="3300" b="1" dirty="0">
                <a:solidFill>
                  <a:schemeClr val="bg1"/>
                </a:solidFill>
              </a:rPr>
              <a:t>Möjliga spelformer hösten 2026 för U9</a:t>
            </a:r>
          </a:p>
        </p:txBody>
      </p:sp>
      <p:sp>
        <p:nvSpPr>
          <p:cNvPr id="3" name="textruta 2">
            <a:extLst>
              <a:ext uri="{FF2B5EF4-FFF2-40B4-BE49-F238E27FC236}">
                <a16:creationId xmlns:a16="http://schemas.microsoft.com/office/drawing/2014/main" id="{6047212E-16C5-4E63-B14C-00991DD02F10}"/>
              </a:ext>
            </a:extLst>
          </p:cNvPr>
          <p:cNvSpPr txBox="1"/>
          <p:nvPr/>
        </p:nvSpPr>
        <p:spPr>
          <a:xfrm>
            <a:off x="1224567" y="2380416"/>
            <a:ext cx="10197439" cy="4341894"/>
          </a:xfrm>
          <a:prstGeom prst="rect">
            <a:avLst/>
          </a:prstGeom>
          <a:noFill/>
        </p:spPr>
        <p:txBody>
          <a:bodyPr wrap="square">
            <a:spAutoFit/>
          </a:bodyPr>
          <a:lstStyle/>
          <a:p>
            <a:pPr>
              <a:lnSpc>
                <a:spcPct val="115000"/>
              </a:lnSpc>
              <a:spcAft>
                <a:spcPts val="1000"/>
              </a:spcAft>
            </a:pPr>
            <a:r>
              <a:rPr lang="sv-SE" sz="2200" b="1" dirty="0">
                <a:solidFill>
                  <a:schemeClr val="bg1"/>
                </a:solidFill>
                <a:effectLst/>
                <a:ea typeface="Dotum" panose="020B0503020000020004" pitchFamily="34" charset="-127"/>
                <a:cs typeface="Calibri" panose="020F0502020204030204" pitchFamily="34" charset="0"/>
              </a:rPr>
              <a:t>Hösten 2026 (anmälan görs senast 1 maj):</a:t>
            </a:r>
            <a:br>
              <a:rPr lang="sv-SE" sz="2200" b="1" dirty="0">
                <a:solidFill>
                  <a:schemeClr val="bg1"/>
                </a:solidFill>
                <a:ea typeface="Dotum" panose="020B0503020000020004" pitchFamily="34" charset="-127"/>
                <a:cs typeface="Calibri" panose="020F0502020204030204" pitchFamily="34" charset="0"/>
              </a:rPr>
            </a:br>
            <a:br>
              <a:rPr lang="sv-SE" sz="2200" b="1" dirty="0">
                <a:solidFill>
                  <a:schemeClr val="bg1"/>
                </a:solidFill>
                <a:effectLst/>
                <a:ea typeface="Dotum" panose="020B0503020000020004" pitchFamily="34" charset="-127"/>
                <a:cs typeface="Calibri" panose="020F0502020204030204" pitchFamily="34" charset="0"/>
              </a:rPr>
            </a:br>
            <a:r>
              <a:rPr lang="sv-SE" sz="2200" b="1" dirty="0">
                <a:solidFill>
                  <a:schemeClr val="bg1"/>
                </a:solidFill>
              </a:rPr>
              <a:t>Handbollsfestival: </a:t>
            </a:r>
            <a:r>
              <a:rPr lang="sv-SE" sz="2200" dirty="0">
                <a:solidFill>
                  <a:schemeClr val="bg1"/>
                </a:solidFill>
              </a:rPr>
              <a:t>kan väljas om man är U8-U9. Två speltillfällen under hösten med gemensam samling och uppvärmning. 6-10 lag per speltillfälle.  </a:t>
            </a:r>
            <a:br>
              <a:rPr lang="sv-SE" b="1" dirty="0">
                <a:solidFill>
                  <a:schemeClr val="bg1"/>
                </a:solidFill>
              </a:rPr>
            </a:br>
            <a:r>
              <a:rPr lang="sv-SE" sz="2200" dirty="0">
                <a:solidFill>
                  <a:schemeClr val="bg1"/>
                </a:solidFill>
              </a:rPr>
              <a:t>Riktar sig till U8-lag samt U9-lag som mår bra av lite “enklare” matchning. </a:t>
            </a:r>
            <a:br>
              <a:rPr lang="sv-SE" sz="2200" b="1" dirty="0">
                <a:solidFill>
                  <a:schemeClr val="bg1"/>
                </a:solidFill>
                <a:ea typeface="Dotum" panose="020B0503020000020004" pitchFamily="34" charset="-127"/>
                <a:cs typeface="Calibri" panose="020F0502020204030204" pitchFamily="34" charset="0"/>
              </a:rPr>
            </a:br>
            <a:br>
              <a:rPr lang="sv-SE" sz="2200" b="1" dirty="0">
                <a:solidFill>
                  <a:schemeClr val="bg1"/>
                </a:solidFill>
                <a:ea typeface="Dotum" panose="020B0503020000020004" pitchFamily="34" charset="-127"/>
                <a:cs typeface="Calibri" panose="020F0502020204030204" pitchFamily="34" charset="0"/>
              </a:rPr>
            </a:br>
            <a:r>
              <a:rPr lang="sv-SE" sz="2200" b="1" dirty="0">
                <a:solidFill>
                  <a:schemeClr val="bg1"/>
                </a:solidFill>
                <a:ea typeface="Dotum" panose="020B0503020000020004" pitchFamily="34" charset="-127"/>
                <a:cs typeface="Calibri" panose="020F0502020204030204" pitchFamily="34" charset="0"/>
              </a:rPr>
              <a:t>Minihandbollssammandrag: </a:t>
            </a:r>
            <a:r>
              <a:rPr lang="sv-SE" sz="2200" dirty="0">
                <a:solidFill>
                  <a:schemeClr val="bg1"/>
                </a:solidFill>
              </a:rPr>
              <a:t>kan väljas om man är U8-U9. Endast matchspel vid tre tillfällen under hösten. 10-16 lag per speltillfälle. Riktar sig till U9-lag samt U8-lag som vill ha en extra utmaning. U8- och U9-lag kommer att spela tillsammans. </a:t>
            </a:r>
            <a:br>
              <a:rPr lang="sv-SE" sz="2200" dirty="0">
                <a:solidFill>
                  <a:schemeClr val="bg1"/>
                </a:solidFill>
                <a:ea typeface="Dotum" panose="020B0503020000020004" pitchFamily="34" charset="-127"/>
                <a:cs typeface="Calibri" panose="020F0502020204030204" pitchFamily="34" charset="0"/>
              </a:rPr>
            </a:br>
            <a:endParaRPr lang="sv-SE" sz="2200" dirty="0">
              <a:solidFill>
                <a:schemeClr val="bg1"/>
              </a:solidFill>
              <a:ea typeface="Dotum" panose="020B0503020000020004" pitchFamily="34" charset="-127"/>
              <a:cs typeface="Calibri" panose="020F0502020204030204" pitchFamily="34" charset="0"/>
            </a:endParaRPr>
          </a:p>
        </p:txBody>
      </p:sp>
    </p:spTree>
    <p:extLst>
      <p:ext uri="{BB962C8B-B14F-4D97-AF65-F5344CB8AC3E}">
        <p14:creationId xmlns:p14="http://schemas.microsoft.com/office/powerpoint/2010/main" val="1977094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4D0765-8DA7-2AE0-F909-FC64ED8A975F}"/>
            </a:ext>
          </a:extLst>
        </p:cNvPr>
        <p:cNvGrpSpPr/>
        <p:nvPr/>
      </p:nvGrpSpPr>
      <p:grpSpPr>
        <a:xfrm>
          <a:off x="0" y="0"/>
          <a:ext cx="0" cy="0"/>
          <a:chOff x="0" y="0"/>
          <a:chExt cx="0" cy="0"/>
        </a:xfrm>
      </p:grpSpPr>
      <p:sp>
        <p:nvSpPr>
          <p:cNvPr id="2" name="textruta 1">
            <a:extLst>
              <a:ext uri="{FF2B5EF4-FFF2-40B4-BE49-F238E27FC236}">
                <a16:creationId xmlns:a16="http://schemas.microsoft.com/office/drawing/2014/main" id="{03523622-A06E-9734-2363-2471D2DAE247}"/>
              </a:ext>
            </a:extLst>
          </p:cNvPr>
          <p:cNvSpPr txBox="1"/>
          <p:nvPr/>
        </p:nvSpPr>
        <p:spPr>
          <a:xfrm>
            <a:off x="2559812" y="1270275"/>
            <a:ext cx="7848623" cy="600164"/>
          </a:xfrm>
          <a:prstGeom prst="rect">
            <a:avLst/>
          </a:prstGeom>
          <a:noFill/>
        </p:spPr>
        <p:txBody>
          <a:bodyPr wrap="none" rtlCol="0">
            <a:spAutoFit/>
          </a:bodyPr>
          <a:lstStyle/>
          <a:p>
            <a:r>
              <a:rPr lang="sv-SE" sz="3300" b="1" dirty="0">
                <a:solidFill>
                  <a:schemeClr val="bg1"/>
                </a:solidFill>
              </a:rPr>
              <a:t>Möjliga spelformer hösten 2026 för U9</a:t>
            </a:r>
          </a:p>
        </p:txBody>
      </p:sp>
      <p:sp>
        <p:nvSpPr>
          <p:cNvPr id="3" name="textruta 2">
            <a:extLst>
              <a:ext uri="{FF2B5EF4-FFF2-40B4-BE49-F238E27FC236}">
                <a16:creationId xmlns:a16="http://schemas.microsoft.com/office/drawing/2014/main" id="{C0FD571E-2383-8A50-E86F-19F9EF92A330}"/>
              </a:ext>
            </a:extLst>
          </p:cNvPr>
          <p:cNvSpPr txBox="1"/>
          <p:nvPr/>
        </p:nvSpPr>
        <p:spPr>
          <a:xfrm>
            <a:off x="1224567" y="2380416"/>
            <a:ext cx="10197439" cy="2479846"/>
          </a:xfrm>
          <a:prstGeom prst="rect">
            <a:avLst/>
          </a:prstGeom>
          <a:noFill/>
        </p:spPr>
        <p:txBody>
          <a:bodyPr wrap="square">
            <a:spAutoFit/>
          </a:bodyPr>
          <a:lstStyle/>
          <a:p>
            <a:pPr fontAlgn="base"/>
            <a:r>
              <a:rPr lang="sv-SE" sz="2200" b="1" dirty="0">
                <a:solidFill>
                  <a:schemeClr val="bg1"/>
                </a:solidFill>
                <a:ea typeface="Dotum" panose="020B0503020000020004" pitchFamily="34" charset="-127"/>
                <a:cs typeface="Calibri" panose="020F0502020204030204" pitchFamily="34" charset="0"/>
              </a:rPr>
              <a:t>Kortplan 5 mot 5: </a:t>
            </a:r>
            <a:r>
              <a:rPr lang="sv-SE" sz="2200" dirty="0">
                <a:solidFill>
                  <a:schemeClr val="bg1"/>
                </a:solidFill>
              </a:rPr>
              <a:t>kan väljas om man är U9 redan till höstens spel. Riktar sig till U9-lag som tycker sig ha vuxit ur minihandbollsspelet. </a:t>
            </a:r>
          </a:p>
          <a:p>
            <a:pPr fontAlgn="base"/>
            <a:r>
              <a:rPr lang="sv-SE" sz="2200" dirty="0">
                <a:solidFill>
                  <a:schemeClr val="bg1"/>
                </a:solidFill>
              </a:rPr>
              <a:t>För att kunna anmäla lag hit är kravet att matcherna</a:t>
            </a:r>
            <a:r>
              <a:rPr lang="sv-SE" sz="2200" b="1" dirty="0">
                <a:solidFill>
                  <a:schemeClr val="bg1"/>
                </a:solidFill>
              </a:rPr>
              <a:t> SKA</a:t>
            </a:r>
            <a:r>
              <a:rPr lang="sv-SE" sz="2200" dirty="0">
                <a:solidFill>
                  <a:schemeClr val="bg1"/>
                </a:solidFill>
              </a:rPr>
              <a:t> spelas på kortplan. </a:t>
            </a:r>
            <a:br>
              <a:rPr lang="sv-SE" sz="2200" dirty="0">
                <a:solidFill>
                  <a:schemeClr val="bg1"/>
                </a:solidFill>
              </a:rPr>
            </a:br>
            <a:endParaRPr lang="sv-SE" sz="2200" dirty="0">
              <a:solidFill>
                <a:schemeClr val="bg1"/>
              </a:solidFill>
            </a:endParaRPr>
          </a:p>
          <a:p>
            <a:pPr fontAlgn="base"/>
            <a:r>
              <a:rPr lang="sv-SE" sz="2200" dirty="0">
                <a:solidFill>
                  <a:schemeClr val="bg1"/>
                </a:solidFill>
              </a:rPr>
              <a:t>Detsamma kommer att gälla kortplansspelet våren 2027 så det är viktigt att er förening och kommun arbetar för att skapa kortplan om </a:t>
            </a:r>
          </a:p>
          <a:p>
            <a:pPr>
              <a:lnSpc>
                <a:spcPct val="115000"/>
              </a:lnSpc>
              <a:spcAft>
                <a:spcPts val="1000"/>
              </a:spcAft>
            </a:pPr>
            <a:r>
              <a:rPr lang="sv-SE" sz="2200" dirty="0">
                <a:solidFill>
                  <a:schemeClr val="bg1"/>
                </a:solidFill>
                <a:ea typeface="Dotum" panose="020B0503020000020004" pitchFamily="34" charset="-127"/>
                <a:cs typeface="Calibri" panose="020F0502020204030204" pitchFamily="34" charset="0"/>
              </a:rPr>
              <a:t> </a:t>
            </a:r>
          </a:p>
        </p:txBody>
      </p:sp>
    </p:spTree>
    <p:extLst>
      <p:ext uri="{BB962C8B-B14F-4D97-AF65-F5344CB8AC3E}">
        <p14:creationId xmlns:p14="http://schemas.microsoft.com/office/powerpoint/2010/main" val="1370959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F07EA499-9E3F-3577-FE18-8FA71AAC9AA8}"/>
              </a:ext>
            </a:extLst>
          </p:cNvPr>
          <p:cNvSpPr txBox="1">
            <a:spLocks/>
          </p:cNvSpPr>
          <p:nvPr/>
        </p:nvSpPr>
        <p:spPr>
          <a:xfrm>
            <a:off x="2926080" y="1016961"/>
            <a:ext cx="5935765" cy="1325562"/>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altLang="sv-SE" sz="2800" b="1" dirty="0">
                <a:solidFill>
                  <a:schemeClr val="bg1"/>
                </a:solidFill>
                <a:latin typeface="Arial"/>
                <a:cs typeface="Arial"/>
              </a:rPr>
              <a:t>Vad är kortplan? </a:t>
            </a:r>
          </a:p>
        </p:txBody>
      </p:sp>
      <p:sp>
        <p:nvSpPr>
          <p:cNvPr id="4" name="Platshållare för innehåll 2">
            <a:extLst>
              <a:ext uri="{FF2B5EF4-FFF2-40B4-BE49-F238E27FC236}">
                <a16:creationId xmlns:a16="http://schemas.microsoft.com/office/drawing/2014/main" id="{1072F520-FE9A-2948-B598-0C239D9BF33E}"/>
              </a:ext>
            </a:extLst>
          </p:cNvPr>
          <p:cNvSpPr txBox="1">
            <a:spLocks/>
          </p:cNvSpPr>
          <p:nvPr/>
        </p:nvSpPr>
        <p:spPr>
          <a:xfrm>
            <a:off x="4383275" y="2511418"/>
            <a:ext cx="4222844" cy="2926571"/>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altLang="sv-SE" sz="2400" dirty="0">
                <a:solidFill>
                  <a:schemeClr val="bg1"/>
                </a:solidFill>
                <a:latin typeface="Arial"/>
                <a:cs typeface="Arial"/>
              </a:rPr>
              <a:t>Länk till informationsfilm: </a:t>
            </a:r>
          </a:p>
          <a:p>
            <a:pPr marL="0" indent="0">
              <a:spcAft>
                <a:spcPts val="1200"/>
              </a:spcAft>
              <a:buNone/>
            </a:pPr>
            <a:r>
              <a:rPr lang="sv-SE" altLang="sv-SE" sz="2400" dirty="0">
                <a:solidFill>
                  <a:schemeClr val="bg1"/>
                </a:solidFill>
                <a:cs typeface="Arial"/>
                <a:hlinkClick r:id="rId2">
                  <a:extLst>
                    <a:ext uri="{A12FA001-AC4F-418D-AE19-62706E023703}">
                      <ahyp:hlinkClr xmlns:ahyp="http://schemas.microsoft.com/office/drawing/2018/hyperlinkcolor" val="tx"/>
                    </a:ext>
                  </a:extLst>
                </a:hlinkClick>
              </a:rPr>
              <a:t>Spel på kortplan </a:t>
            </a:r>
            <a:endParaRPr lang="sv-SE" altLang="sv-SE" sz="2400" dirty="0">
              <a:solidFill>
                <a:schemeClr val="bg1"/>
              </a:solidFill>
              <a:latin typeface="Arial"/>
              <a:cs typeface="Arial"/>
            </a:endParaRPr>
          </a:p>
        </p:txBody>
      </p:sp>
    </p:spTree>
    <p:extLst>
      <p:ext uri="{BB962C8B-B14F-4D97-AF65-F5344CB8AC3E}">
        <p14:creationId xmlns:p14="http://schemas.microsoft.com/office/powerpoint/2010/main" val="3240411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2376E541-F8D4-4EAA-BCDC-E052C5B0E4E3}"/>
              </a:ext>
            </a:extLst>
          </p:cNvPr>
          <p:cNvSpPr txBox="1"/>
          <p:nvPr/>
        </p:nvSpPr>
        <p:spPr>
          <a:xfrm>
            <a:off x="2830585" y="825928"/>
            <a:ext cx="5711820" cy="707886"/>
          </a:xfrm>
          <a:prstGeom prst="rect">
            <a:avLst/>
          </a:prstGeom>
          <a:noFill/>
        </p:spPr>
        <p:txBody>
          <a:bodyPr wrap="none" rtlCol="0">
            <a:spAutoFit/>
          </a:bodyPr>
          <a:lstStyle/>
          <a:p>
            <a:pPr algn="ctr"/>
            <a:r>
              <a:rPr lang="sv-SE" sz="4000" b="1" dirty="0" err="1">
                <a:solidFill>
                  <a:schemeClr val="bg1"/>
                </a:solidFill>
              </a:rPr>
              <a:t>Bolltyp</a:t>
            </a:r>
            <a:r>
              <a:rPr lang="sv-SE" sz="4000" b="1" dirty="0">
                <a:solidFill>
                  <a:schemeClr val="bg1"/>
                </a:solidFill>
              </a:rPr>
              <a:t> och </a:t>
            </a:r>
            <a:r>
              <a:rPr lang="sv-SE" sz="4000" b="1" dirty="0" err="1">
                <a:solidFill>
                  <a:schemeClr val="bg1"/>
                </a:solidFill>
              </a:rPr>
              <a:t>bollstorlek</a:t>
            </a:r>
            <a:endParaRPr lang="sv-SE" sz="4000" b="1" dirty="0">
              <a:solidFill>
                <a:schemeClr val="bg1"/>
              </a:solidFill>
            </a:endParaRPr>
          </a:p>
        </p:txBody>
      </p:sp>
      <p:sp>
        <p:nvSpPr>
          <p:cNvPr id="6" name="textruta 5">
            <a:extLst>
              <a:ext uri="{FF2B5EF4-FFF2-40B4-BE49-F238E27FC236}">
                <a16:creationId xmlns:a16="http://schemas.microsoft.com/office/drawing/2014/main" id="{0DE3FEB5-F2CF-4A0E-8589-2E61E19B1A1C}"/>
              </a:ext>
            </a:extLst>
          </p:cNvPr>
          <p:cNvSpPr txBox="1"/>
          <p:nvPr/>
        </p:nvSpPr>
        <p:spPr>
          <a:xfrm>
            <a:off x="889661" y="2274659"/>
            <a:ext cx="11218219" cy="480901"/>
          </a:xfrm>
          <a:prstGeom prst="rect">
            <a:avLst/>
          </a:prstGeom>
          <a:noFill/>
        </p:spPr>
        <p:txBody>
          <a:bodyPr wrap="square">
            <a:spAutoFit/>
          </a:bodyPr>
          <a:lstStyle/>
          <a:p>
            <a:pPr>
              <a:lnSpc>
                <a:spcPct val="115000"/>
              </a:lnSpc>
            </a:pPr>
            <a:r>
              <a:rPr lang="sv-SE" sz="2400" dirty="0">
                <a:solidFill>
                  <a:schemeClr val="bg1"/>
                </a:solidFill>
                <a:effectLst/>
                <a:ea typeface="Calibri" panose="020F0502020204030204" pitchFamily="34" charset="0"/>
                <a:cs typeface="Calibri" panose="020F0502020204030204" pitchFamily="34" charset="0"/>
              </a:rPr>
              <a:t>U9 Mini: 		G</a:t>
            </a:r>
            <a:r>
              <a:rPr lang="sv-SE" sz="2400" dirty="0">
                <a:solidFill>
                  <a:schemeClr val="bg1"/>
                </a:solidFill>
                <a:ea typeface="Calibri" panose="020F0502020204030204" pitchFamily="34" charset="0"/>
                <a:cs typeface="Calibri" panose="020F0502020204030204" pitchFamily="34" charset="0"/>
              </a:rPr>
              <a:t>ummiboll storlek 00 Micro</a:t>
            </a:r>
            <a:r>
              <a:rPr lang="sv-SE" sz="2400" dirty="0">
                <a:solidFill>
                  <a:schemeClr val="bg1"/>
                </a:solidFill>
                <a:effectLst/>
                <a:ea typeface="Calibri" panose="020F0502020204030204" pitchFamily="34" charset="0"/>
                <a:cs typeface="Calibri" panose="020F0502020204030204" pitchFamily="34" charset="0"/>
              </a:rPr>
              <a:t>	</a:t>
            </a:r>
          </a:p>
        </p:txBody>
      </p:sp>
      <p:pic>
        <p:nvPicPr>
          <p:cNvPr id="12" name="Bildobjekt 11">
            <a:extLst>
              <a:ext uri="{FF2B5EF4-FFF2-40B4-BE49-F238E27FC236}">
                <a16:creationId xmlns:a16="http://schemas.microsoft.com/office/drawing/2014/main" id="{7A830057-562D-469F-9CEF-6CF31809E9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9197" y="267717"/>
            <a:ext cx="2189062" cy="1116422"/>
          </a:xfrm>
          <a:prstGeom prst="rect">
            <a:avLst/>
          </a:prstGeom>
        </p:spPr>
      </p:pic>
      <p:pic>
        <p:nvPicPr>
          <p:cNvPr id="1026" name="Picture 2">
            <a:extLst>
              <a:ext uri="{FF2B5EF4-FFF2-40B4-BE49-F238E27FC236}">
                <a16:creationId xmlns:a16="http://schemas.microsoft.com/office/drawing/2014/main" id="{D761CE6F-3CFA-783D-B6DE-D06483F0E1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96525" y="1724941"/>
            <a:ext cx="2048431" cy="1894114"/>
          </a:xfrm>
          <a:prstGeom prst="rect">
            <a:avLst/>
          </a:prstGeom>
          <a:pattFill prst="pct5">
            <a:fgClr>
              <a:schemeClr val="accent1"/>
            </a:fgClr>
            <a:bgClr>
              <a:schemeClr val="bg1"/>
            </a:bgClr>
          </a:pattFill>
          <a:ln>
            <a:noFill/>
          </a:ln>
        </p:spPr>
      </p:pic>
      <p:sp>
        <p:nvSpPr>
          <p:cNvPr id="2" name="textruta 1">
            <a:extLst>
              <a:ext uri="{FF2B5EF4-FFF2-40B4-BE49-F238E27FC236}">
                <a16:creationId xmlns:a16="http://schemas.microsoft.com/office/drawing/2014/main" id="{BE38831C-9396-606A-1A8A-E08D713B0C4C}"/>
              </a:ext>
            </a:extLst>
          </p:cNvPr>
          <p:cNvSpPr txBox="1"/>
          <p:nvPr/>
        </p:nvSpPr>
        <p:spPr>
          <a:xfrm>
            <a:off x="889662" y="4126983"/>
            <a:ext cx="11218219" cy="1330364"/>
          </a:xfrm>
          <a:prstGeom prst="rect">
            <a:avLst/>
          </a:prstGeom>
          <a:noFill/>
        </p:spPr>
        <p:txBody>
          <a:bodyPr wrap="square">
            <a:spAutoFit/>
          </a:bodyPr>
          <a:lstStyle/>
          <a:p>
            <a:pPr>
              <a:lnSpc>
                <a:spcPct val="115000"/>
              </a:lnSpc>
            </a:pPr>
            <a:r>
              <a:rPr lang="sv-SE" sz="2400" dirty="0">
                <a:solidFill>
                  <a:schemeClr val="bg1"/>
                </a:solidFill>
                <a:effectLst/>
                <a:ea typeface="Calibri" panose="020F0502020204030204" pitchFamily="34" charset="0"/>
                <a:cs typeface="Calibri" panose="020F0502020204030204" pitchFamily="34" charset="0"/>
              </a:rPr>
              <a:t>U9 </a:t>
            </a:r>
            <a:r>
              <a:rPr lang="sv-SE" sz="2400" dirty="0">
                <a:solidFill>
                  <a:schemeClr val="bg1"/>
                </a:solidFill>
                <a:ea typeface="Calibri" panose="020F0502020204030204" pitchFamily="34" charset="0"/>
                <a:cs typeface="Calibri" panose="020F0502020204030204" pitchFamily="34" charset="0"/>
              </a:rPr>
              <a:t>kort</a:t>
            </a:r>
            <a:r>
              <a:rPr lang="sv-SE" sz="2400" dirty="0">
                <a:solidFill>
                  <a:schemeClr val="bg1"/>
                </a:solidFill>
                <a:effectLst/>
                <a:ea typeface="Calibri" panose="020F0502020204030204" pitchFamily="34" charset="0"/>
                <a:cs typeface="Calibri" panose="020F0502020204030204" pitchFamily="34" charset="0"/>
              </a:rPr>
              <a:t>plan</a:t>
            </a:r>
            <a:r>
              <a:rPr lang="sv-SE" sz="2400" dirty="0">
                <a:solidFill>
                  <a:schemeClr val="bg1"/>
                </a:solidFill>
                <a:ea typeface="Calibri" panose="020F0502020204030204" pitchFamily="34" charset="0"/>
                <a:cs typeface="Calibri" panose="020F0502020204030204" pitchFamily="34" charset="0"/>
              </a:rPr>
              <a:t>:		”Vanlig handboll” storlek 00.</a:t>
            </a:r>
            <a:br>
              <a:rPr lang="sv-SE" sz="2400" dirty="0">
                <a:solidFill>
                  <a:schemeClr val="bg1"/>
                </a:solidFill>
                <a:ea typeface="Calibri" panose="020F0502020204030204" pitchFamily="34" charset="0"/>
                <a:cs typeface="Calibri" panose="020F0502020204030204" pitchFamily="34" charset="0"/>
              </a:rPr>
            </a:br>
            <a:r>
              <a:rPr lang="sv-SE" sz="2400" dirty="0">
                <a:solidFill>
                  <a:schemeClr val="bg1"/>
                </a:solidFill>
                <a:ea typeface="Calibri" panose="020F0502020204030204" pitchFamily="34" charset="0"/>
                <a:cs typeface="Calibri" panose="020F0502020204030204" pitchFamily="34" charset="0"/>
              </a:rPr>
              <a:t>			43-45 cm. 200-250 g. </a:t>
            </a:r>
            <a:br>
              <a:rPr lang="sv-SE" sz="2400" dirty="0">
                <a:solidFill>
                  <a:schemeClr val="bg1"/>
                </a:solidFill>
                <a:ea typeface="Calibri" panose="020F0502020204030204" pitchFamily="34" charset="0"/>
                <a:cs typeface="Calibri" panose="020F0502020204030204" pitchFamily="34" charset="0"/>
              </a:rPr>
            </a:br>
            <a:r>
              <a:rPr lang="sv-SE" sz="2400" dirty="0">
                <a:solidFill>
                  <a:schemeClr val="bg1"/>
                </a:solidFill>
                <a:ea typeface="Calibri" panose="020F0502020204030204" pitchFamily="34" charset="0"/>
                <a:cs typeface="Calibri" panose="020F0502020204030204" pitchFamily="34" charset="0"/>
              </a:rPr>
              <a:t>		</a:t>
            </a:r>
            <a:endParaRPr lang="sv-SE" sz="2400" dirty="0">
              <a:solidFill>
                <a:schemeClr val="bg1"/>
              </a:solidFill>
              <a:effectLst/>
              <a:ea typeface="Calibri" panose="020F0502020204030204" pitchFamily="34" charset="0"/>
              <a:cs typeface="Calibri" panose="020F0502020204030204" pitchFamily="34" charset="0"/>
            </a:endParaRPr>
          </a:p>
        </p:txBody>
      </p:sp>
      <p:pic>
        <p:nvPicPr>
          <p:cNvPr id="4" name="Bildobjekt 3" descr="En bild som visar Grafik, Teckensnitt, logotyp, symbol&#10;&#10;Automatiskt genererad beskrivning">
            <a:extLst>
              <a:ext uri="{FF2B5EF4-FFF2-40B4-BE49-F238E27FC236}">
                <a16:creationId xmlns:a16="http://schemas.microsoft.com/office/drawing/2014/main" id="{C564D67A-2D96-548D-C521-96CF39C365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44956" y="165788"/>
            <a:ext cx="1856791" cy="1853961"/>
          </a:xfrm>
          <a:prstGeom prst="rect">
            <a:avLst/>
          </a:prstGeom>
        </p:spPr>
      </p:pic>
      <p:pic>
        <p:nvPicPr>
          <p:cNvPr id="8" name="Bildobjekt 7">
            <a:extLst>
              <a:ext uri="{FF2B5EF4-FFF2-40B4-BE49-F238E27FC236}">
                <a16:creationId xmlns:a16="http://schemas.microsoft.com/office/drawing/2014/main" id="{51D9DD39-3BD6-D458-DC6B-F59925F2F87C}"/>
              </a:ext>
            </a:extLst>
          </p:cNvPr>
          <p:cNvPicPr>
            <a:picLocks noChangeAspect="1"/>
          </p:cNvPicPr>
          <p:nvPr/>
        </p:nvPicPr>
        <p:blipFill>
          <a:blip r:embed="rId6"/>
          <a:stretch>
            <a:fillRect/>
          </a:stretch>
        </p:blipFill>
        <p:spPr>
          <a:xfrm>
            <a:off x="7996525" y="3647912"/>
            <a:ext cx="2048432" cy="2015628"/>
          </a:xfrm>
          <a:prstGeom prst="rect">
            <a:avLst/>
          </a:prstGeom>
        </p:spPr>
      </p:pic>
    </p:spTree>
    <p:extLst>
      <p:ext uri="{BB962C8B-B14F-4D97-AF65-F5344CB8AC3E}">
        <p14:creationId xmlns:p14="http://schemas.microsoft.com/office/powerpoint/2010/main" val="3393705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0215F1-2A4F-B8A2-ADD7-05D1AF85485E}"/>
            </a:ext>
          </a:extLst>
        </p:cNvPr>
        <p:cNvGrpSpPr/>
        <p:nvPr/>
      </p:nvGrpSpPr>
      <p:grpSpPr>
        <a:xfrm>
          <a:off x="0" y="0"/>
          <a:ext cx="0" cy="0"/>
          <a:chOff x="0" y="0"/>
          <a:chExt cx="0" cy="0"/>
        </a:xfrm>
      </p:grpSpPr>
      <p:sp>
        <p:nvSpPr>
          <p:cNvPr id="2" name="textruta 1">
            <a:extLst>
              <a:ext uri="{FF2B5EF4-FFF2-40B4-BE49-F238E27FC236}">
                <a16:creationId xmlns:a16="http://schemas.microsoft.com/office/drawing/2014/main" id="{7DA5644D-B19A-5DC2-E86D-0D85F77C5B50}"/>
              </a:ext>
            </a:extLst>
          </p:cNvPr>
          <p:cNvSpPr txBox="1"/>
          <p:nvPr/>
        </p:nvSpPr>
        <p:spPr>
          <a:xfrm>
            <a:off x="2178142" y="1355426"/>
            <a:ext cx="6974986" cy="630942"/>
          </a:xfrm>
          <a:prstGeom prst="rect">
            <a:avLst/>
          </a:prstGeom>
          <a:noFill/>
        </p:spPr>
        <p:txBody>
          <a:bodyPr wrap="none" rtlCol="0">
            <a:spAutoFit/>
          </a:bodyPr>
          <a:lstStyle/>
          <a:p>
            <a:r>
              <a:rPr lang="sv-SE" sz="3500" b="1">
                <a:solidFill>
                  <a:schemeClr val="bg1"/>
                </a:solidFill>
              </a:rPr>
              <a:t>Utvärdering Bollstorlek 00 i U10</a:t>
            </a:r>
          </a:p>
        </p:txBody>
      </p:sp>
      <p:sp>
        <p:nvSpPr>
          <p:cNvPr id="3" name="textruta 2">
            <a:extLst>
              <a:ext uri="{FF2B5EF4-FFF2-40B4-BE49-F238E27FC236}">
                <a16:creationId xmlns:a16="http://schemas.microsoft.com/office/drawing/2014/main" id="{019D1C97-DE16-C038-86A7-0AC74CC4C432}"/>
              </a:ext>
            </a:extLst>
          </p:cNvPr>
          <p:cNvSpPr txBox="1"/>
          <p:nvPr/>
        </p:nvSpPr>
        <p:spPr>
          <a:xfrm>
            <a:off x="1131397" y="2361945"/>
            <a:ext cx="10197439" cy="3425746"/>
          </a:xfrm>
          <a:prstGeom prst="rect">
            <a:avLst/>
          </a:prstGeom>
          <a:noFill/>
        </p:spPr>
        <p:txBody>
          <a:bodyPr wrap="square">
            <a:spAutoFit/>
          </a:bodyPr>
          <a:lstStyle/>
          <a:p>
            <a:pPr marL="342900" indent="-342900">
              <a:lnSpc>
                <a:spcPct val="115000"/>
              </a:lnSpc>
              <a:spcAft>
                <a:spcPts val="1000"/>
              </a:spcAft>
              <a:buFontTx/>
              <a:buChar char="-"/>
            </a:pPr>
            <a:r>
              <a:rPr lang="sv-SE" sz="2200" b="1" dirty="0">
                <a:solidFill>
                  <a:schemeClr val="bg1"/>
                </a:solidFill>
                <a:effectLst/>
                <a:ea typeface="Dotum" panose="020B0503020000020004" pitchFamily="34" charset="-127"/>
                <a:cs typeface="Calibri" panose="020F0502020204030204" pitchFamily="34" charset="0"/>
              </a:rPr>
              <a:t>Enkät skickad till alla kontakter för U10-lag i seriespel.</a:t>
            </a:r>
          </a:p>
          <a:p>
            <a:pPr marL="342900" indent="-342900">
              <a:lnSpc>
                <a:spcPct val="115000"/>
              </a:lnSpc>
              <a:spcAft>
                <a:spcPts val="1000"/>
              </a:spcAft>
              <a:buFontTx/>
              <a:buChar char="-"/>
            </a:pPr>
            <a:r>
              <a:rPr lang="sv-SE" sz="2200" b="1">
                <a:solidFill>
                  <a:schemeClr val="bg1"/>
                </a:solidFill>
                <a:ea typeface="Dotum" panose="020B0503020000020004" pitchFamily="34" charset="-127"/>
                <a:cs typeface="Calibri" panose="020F0502020204030204" pitchFamily="34" charset="0"/>
              </a:rPr>
              <a:t>118 svar inkom </a:t>
            </a:r>
          </a:p>
          <a:p>
            <a:pPr marL="342900" indent="-342900">
              <a:lnSpc>
                <a:spcPct val="115000"/>
              </a:lnSpc>
              <a:spcAft>
                <a:spcPts val="1000"/>
              </a:spcAft>
              <a:buFontTx/>
              <a:buChar char="-"/>
            </a:pPr>
            <a:r>
              <a:rPr lang="sv-SE" sz="2200" b="1" dirty="0">
                <a:solidFill>
                  <a:schemeClr val="bg1"/>
                </a:solidFill>
                <a:effectLst/>
                <a:ea typeface="Dotum" panose="020B0503020000020004" pitchFamily="34" charset="-127"/>
                <a:cs typeface="Calibri" panose="020F0502020204030204" pitchFamily="34" charset="0"/>
              </a:rPr>
              <a:t>85 % tycker att 00 är den storlek vi ska spela med i U10-klassen.</a:t>
            </a:r>
          </a:p>
          <a:p>
            <a:pPr marL="342900" indent="-342900">
              <a:lnSpc>
                <a:spcPct val="115000"/>
              </a:lnSpc>
              <a:spcAft>
                <a:spcPts val="1000"/>
              </a:spcAft>
              <a:buFontTx/>
              <a:buChar char="-"/>
            </a:pPr>
            <a:r>
              <a:rPr lang="sv-SE" sz="2200" b="1" dirty="0">
                <a:solidFill>
                  <a:schemeClr val="bg1"/>
                </a:solidFill>
                <a:ea typeface="Dotum" panose="020B0503020000020004" pitchFamily="34" charset="-127"/>
                <a:cs typeface="Calibri" panose="020F0502020204030204" pitchFamily="34" charset="0"/>
              </a:rPr>
              <a:t>Som referens var det 54 % föregående år.</a:t>
            </a:r>
            <a:endParaRPr lang="sv-SE" sz="2200" b="1" dirty="0">
              <a:solidFill>
                <a:schemeClr val="bg1"/>
              </a:solidFill>
              <a:effectLst/>
              <a:ea typeface="Dotum" panose="020B0503020000020004" pitchFamily="34" charset="-127"/>
              <a:cs typeface="Calibri" panose="020F0502020204030204" pitchFamily="34" charset="0"/>
            </a:endParaRPr>
          </a:p>
          <a:p>
            <a:pPr marL="342900" indent="-342900">
              <a:lnSpc>
                <a:spcPct val="115000"/>
              </a:lnSpc>
              <a:spcAft>
                <a:spcPts val="1000"/>
              </a:spcAft>
              <a:buFontTx/>
              <a:buChar char="-"/>
            </a:pPr>
            <a:r>
              <a:rPr lang="sv-SE" sz="2200" b="1" dirty="0">
                <a:solidFill>
                  <a:schemeClr val="bg1"/>
                </a:solidFill>
                <a:ea typeface="Dotum" panose="020B0503020000020004" pitchFamily="34" charset="-127"/>
                <a:cs typeface="Calibri" panose="020F0502020204030204" pitchFamily="34" charset="0"/>
              </a:rPr>
              <a:t>Av de 15 % som hellre vill spela med 0-boll kan vi konstatera att 71% av dessa lag har inte tränat med 00-bollar.</a:t>
            </a:r>
          </a:p>
          <a:p>
            <a:pPr marL="342900" indent="-342900">
              <a:lnSpc>
                <a:spcPct val="115000"/>
              </a:lnSpc>
              <a:spcAft>
                <a:spcPts val="1000"/>
              </a:spcAft>
              <a:buFontTx/>
              <a:buChar char="-"/>
            </a:pPr>
            <a:r>
              <a:rPr lang="sv-SE" sz="2200" b="1" dirty="0">
                <a:solidFill>
                  <a:schemeClr val="bg1"/>
                </a:solidFill>
                <a:effectLst/>
                <a:ea typeface="Dotum" panose="020B0503020000020004" pitchFamily="34" charset="-127"/>
                <a:cs typeface="Calibri" panose="020F0502020204030204" pitchFamily="34" charset="0"/>
              </a:rPr>
              <a:t>Av de lag som har tränat med 00-bollar vill 95 % spela med 00-boll i U10</a:t>
            </a:r>
            <a:endParaRPr lang="sv-SE" sz="2200" dirty="0">
              <a:solidFill>
                <a:schemeClr val="bg1"/>
              </a:solidFill>
              <a:effectLst/>
              <a:ea typeface="Dotum" panose="020B0503020000020004" pitchFamily="34" charset="-127"/>
              <a:cs typeface="Calibri" panose="020F0502020204030204" pitchFamily="34" charset="0"/>
            </a:endParaRPr>
          </a:p>
        </p:txBody>
      </p:sp>
    </p:spTree>
    <p:extLst>
      <p:ext uri="{BB962C8B-B14F-4D97-AF65-F5344CB8AC3E}">
        <p14:creationId xmlns:p14="http://schemas.microsoft.com/office/powerpoint/2010/main" val="840018025"/>
      </p:ext>
    </p:extLst>
  </p:cSld>
  <p:clrMapOvr>
    <a:masterClrMapping/>
  </p:clrMapOvr>
</p:sld>
</file>

<file path=ppt/theme/theme1.xml><?xml version="1.0" encoding="utf-8"?>
<a:theme xmlns:a="http://schemas.openxmlformats.org/drawingml/2006/main" name="Office-tema">
  <a:themeElements>
    <a:clrScheme name="Handboll Väst">
      <a:dk1>
        <a:sysClr val="windowText" lastClr="000000"/>
      </a:dk1>
      <a:lt1>
        <a:sysClr val="window" lastClr="FFFFFF"/>
      </a:lt1>
      <a:dk2>
        <a:srgbClr val="107EBE"/>
      </a:dk2>
      <a:lt2>
        <a:srgbClr val="E7E6E6"/>
      </a:lt2>
      <a:accent1>
        <a:srgbClr val="107EBE"/>
      </a:accent1>
      <a:accent2>
        <a:srgbClr val="ED7D31"/>
      </a:accent2>
      <a:accent3>
        <a:srgbClr val="A5A5A5"/>
      </a:accent3>
      <a:accent4>
        <a:srgbClr val="FFC000"/>
      </a:accent4>
      <a:accent5>
        <a:srgbClr val="5B9BD5"/>
      </a:accent5>
      <a:accent6>
        <a:srgbClr val="70AD47"/>
      </a:accent6>
      <a:hlink>
        <a:srgbClr val="1F3864"/>
      </a:hlink>
      <a:folHlink>
        <a:srgbClr val="954F72"/>
      </a:folHlink>
    </a:clrScheme>
    <a:fontScheme name="Grafisk profil SDF">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andboll Väst mall version 1  -  Skrivskyddad" id="{77A17CB5-2308-4DF9-877B-0BFFB34FD32B}" vid="{8DE8815E-1481-4DDB-8AF9-CA0AC3AAAE4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A81BDA8C43A1DB429DB34750755B23AA" ma:contentTypeVersion="19" ma:contentTypeDescription="Skapa ett nytt dokument." ma:contentTypeScope="" ma:versionID="af219821b7579691a7fd5ffd65ecb131">
  <xsd:schema xmlns:xsd="http://www.w3.org/2001/XMLSchema" xmlns:xs="http://www.w3.org/2001/XMLSchema" xmlns:p="http://schemas.microsoft.com/office/2006/metadata/properties" xmlns:ns2="aeec1cfd-ee20-4fab-9935-8252f9403901" xmlns:ns3="820950aa-98b0-49aa-af9b-e3853c1f17f1" targetNamespace="http://schemas.microsoft.com/office/2006/metadata/properties" ma:root="true" ma:fieldsID="56fdb4fd1c83551bf5f83bdae3e20219" ns2:_="" ns3:_="">
    <xsd:import namespace="aeec1cfd-ee20-4fab-9935-8252f9403901"/>
    <xsd:import namespace="820950aa-98b0-49aa-af9b-e3853c1f17f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ec1cfd-ee20-4fab-9935-8252f94039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Bildmarkeringar" ma:readOnly="false" ma:fieldId="{5cf76f15-5ced-4ddc-b409-7134ff3c332f}" ma:taxonomyMulti="true" ma:sspId="8d629f7f-fa84-4484-99e4-5612385231f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20950aa-98b0-49aa-af9b-e3853c1f17f1" elementFormDefault="qualified">
    <xsd:import namespace="http://schemas.microsoft.com/office/2006/documentManagement/types"/>
    <xsd:import namespace="http://schemas.microsoft.com/office/infopath/2007/PartnerControls"/>
    <xsd:element name="SharedWithUsers" ma:index="13"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Delat med information" ma:internalName="SharedWithDetails" ma:readOnly="true">
      <xsd:simpleType>
        <xsd:restriction base="dms:Note">
          <xsd:maxLength value="255"/>
        </xsd:restriction>
      </xsd:simpleType>
    </xsd:element>
    <xsd:element name="TaxCatchAll" ma:index="23" nillable="true" ma:displayName="Taxonomy Catch All Column" ma:hidden="true" ma:list="{fb175d8b-f89d-4869-bcbc-297eb22b6972}" ma:internalName="TaxCatchAll" ma:showField="CatchAllData" ma:web="820950aa-98b0-49aa-af9b-e3853c1f17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20950aa-98b0-49aa-af9b-e3853c1f17f1" xsi:nil="true"/>
    <lcf76f155ced4ddcb4097134ff3c332f xmlns="aeec1cfd-ee20-4fab-9935-8252f940390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7B61206-D33D-40FA-90B0-03492449E1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ec1cfd-ee20-4fab-9935-8252f9403901"/>
    <ds:schemaRef ds:uri="820950aa-98b0-49aa-af9b-e3853c1f17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11084CC-ECBF-4F14-8730-AD3EC807E927}">
  <ds:schemaRefs>
    <ds:schemaRef ds:uri="http://schemas.microsoft.com/sharepoint/v3/contenttype/forms"/>
  </ds:schemaRefs>
</ds:datastoreItem>
</file>

<file path=customXml/itemProps3.xml><?xml version="1.0" encoding="utf-8"?>
<ds:datastoreItem xmlns:ds="http://schemas.openxmlformats.org/officeDocument/2006/customXml" ds:itemID="{97F58390-D47A-472A-B08E-BB34B54A4AA3}">
  <ds:schemaRefs>
    <ds:schemaRef ds:uri="820950aa-98b0-49aa-af9b-e3853c1f17f1"/>
    <ds:schemaRef ds:uri="aeec1cfd-ee20-4fab-9935-8252f940390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Presentation tävling ungdom 22-23</Template>
  <TotalTime>1176</TotalTime>
  <Words>1991</Words>
  <Application>Microsoft Office PowerPoint</Application>
  <PresentationFormat>Bredbild</PresentationFormat>
  <Paragraphs>158</Paragraphs>
  <Slides>34</Slides>
  <Notes>12</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34</vt:i4>
      </vt:variant>
    </vt:vector>
  </HeadingPairs>
  <TitlesOfParts>
    <vt:vector size="41" baseType="lpstr">
      <vt:lpstr>Dotum</vt:lpstr>
      <vt:lpstr>Aptos</vt:lpstr>
      <vt:lpstr>Arial</vt:lpstr>
      <vt:lpstr>Calibri</vt:lpstr>
      <vt:lpstr>Cambria</vt:lpstr>
      <vt:lpstr>Helvetica</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Sabina Cederkvarn</dc:creator>
  <cp:lastModifiedBy>ingalill hafstrom</cp:lastModifiedBy>
  <cp:revision>9</cp:revision>
  <dcterms:created xsi:type="dcterms:W3CDTF">2022-03-28T13:36:33Z</dcterms:created>
  <dcterms:modified xsi:type="dcterms:W3CDTF">2026-04-16T07:09:13Z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0x010100A81BDA8C43A1DB429DB34750755B23AA</vt:lpwstr>
  </property>
  <property fmtid="{D5CDD505-2E9C-101B-9397-08002B2CF9AE}" pid="3" name="MediaServiceImageTags">
    <vt:lpwstr/>
  </property>
</Properties>
</file>