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7" r:id="rId6"/>
    <p:sldId id="259" r:id="rId7"/>
    <p:sldId id="260" r:id="rId8"/>
    <p:sldId id="261" r:id="rId9"/>
    <p:sldId id="301" r:id="rId10"/>
    <p:sldId id="300" r:id="rId11"/>
    <p:sldId id="311" r:id="rId12"/>
    <p:sldId id="270" r:id="rId13"/>
    <p:sldId id="308" r:id="rId14"/>
    <p:sldId id="280" r:id="rId15"/>
    <p:sldId id="273" r:id="rId16"/>
    <p:sldId id="274" r:id="rId17"/>
    <p:sldId id="309" r:id="rId18"/>
    <p:sldId id="279" r:id="rId19"/>
    <p:sldId id="297" r:id="rId20"/>
    <p:sldId id="296" r:id="rId21"/>
    <p:sldId id="277" r:id="rId22"/>
    <p:sldId id="289" r:id="rId23"/>
    <p:sldId id="291" r:id="rId24"/>
    <p:sldId id="263" r:id="rId25"/>
    <p:sldId id="293" r:id="rId26"/>
    <p:sldId id="266" r:id="rId27"/>
    <p:sldId id="281" r:id="rId28"/>
    <p:sldId id="307" r:id="rId29"/>
    <p:sldId id="294" r:id="rId30"/>
    <p:sldId id="284" r:id="rId31"/>
    <p:sldId id="302" r:id="rId32"/>
    <p:sldId id="283" r:id="rId33"/>
    <p:sldId id="303" r:id="rId34"/>
    <p:sldId id="295" r:id="rId35"/>
    <p:sldId id="305" r:id="rId36"/>
    <p:sldId id="306" r:id="rId37"/>
    <p:sldId id="271" r:id="rId38"/>
    <p:sldId id="278"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67DC24-56C9-8E62-80DC-94A96CF0EE93}" name="Jenny Granström" initials="JG" userId="Jenny Granström" providerId="None"/>
  <p188:author id="{3D23C5C8-5572-FB8B-164D-6A0734A9519F}" name="Towa Almqvist" initials="TA" userId="S::towa.almqvist@handbollvast.se::90e6e054-1830-4473-89af-fb2a5d9202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46B58-4A7F-43C1-A4CC-BDB972D0DB20}" v="259" dt="2026-04-13T13:31:39.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08"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75454-1E5B-4811-B44B-07A3DFBC8A9A}" type="datetimeFigureOut">
              <a:rPr lang="sv-SE" smtClean="0"/>
              <a:t>2026-04-14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45EE5-9B09-464C-8505-037C4E3FD340}" type="slidenum">
              <a:rPr lang="sv-SE" smtClean="0"/>
              <a:t>‹#›</a:t>
            </a:fld>
            <a:endParaRPr lang="sv-SE"/>
          </a:p>
        </p:txBody>
      </p:sp>
    </p:spTree>
    <p:extLst>
      <p:ext uri="{BB962C8B-B14F-4D97-AF65-F5344CB8AC3E}">
        <p14:creationId xmlns:p14="http://schemas.microsoft.com/office/powerpoint/2010/main" val="31566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5</a:t>
            </a:fld>
            <a:endParaRPr lang="sv-SE"/>
          </a:p>
        </p:txBody>
      </p:sp>
    </p:spTree>
    <p:extLst>
      <p:ext uri="{BB962C8B-B14F-4D97-AF65-F5344CB8AC3E}">
        <p14:creationId xmlns:p14="http://schemas.microsoft.com/office/powerpoint/2010/main" val="4675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6</a:t>
            </a:fld>
            <a:endParaRPr lang="sv-SE"/>
          </a:p>
        </p:txBody>
      </p:sp>
    </p:spTree>
    <p:extLst>
      <p:ext uri="{BB962C8B-B14F-4D97-AF65-F5344CB8AC3E}">
        <p14:creationId xmlns:p14="http://schemas.microsoft.com/office/powerpoint/2010/main" val="133991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7</a:t>
            </a:fld>
            <a:endParaRPr lang="sv-SE"/>
          </a:p>
        </p:txBody>
      </p:sp>
    </p:spTree>
    <p:extLst>
      <p:ext uri="{BB962C8B-B14F-4D97-AF65-F5344CB8AC3E}">
        <p14:creationId xmlns:p14="http://schemas.microsoft.com/office/powerpoint/2010/main" val="186289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80BDA-3122-9748-A68C-E4E475ACEDD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4700825-AA8C-54B5-58EA-52351555CE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F40173A-DB02-FBD4-DE8B-363D7DBD564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696B26B-EADD-AE12-D9D7-C95DF1485C37}"/>
              </a:ext>
            </a:extLst>
          </p:cNvPr>
          <p:cNvSpPr>
            <a:spLocks noGrp="1"/>
          </p:cNvSpPr>
          <p:nvPr>
            <p:ph type="sldNum" sz="quarter" idx="5"/>
          </p:nvPr>
        </p:nvSpPr>
        <p:spPr/>
        <p:txBody>
          <a:bodyPr/>
          <a:lstStyle/>
          <a:p>
            <a:fld id="{F2B45EE5-9B09-464C-8505-037C4E3FD340}" type="slidenum">
              <a:rPr lang="sv-SE" smtClean="0"/>
              <a:t>8</a:t>
            </a:fld>
            <a:endParaRPr lang="sv-SE"/>
          </a:p>
        </p:txBody>
      </p:sp>
    </p:spTree>
    <p:extLst>
      <p:ext uri="{BB962C8B-B14F-4D97-AF65-F5344CB8AC3E}">
        <p14:creationId xmlns:p14="http://schemas.microsoft.com/office/powerpoint/2010/main" val="383031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16</a:t>
            </a:fld>
            <a:endParaRPr lang="sv-SE"/>
          </a:p>
        </p:txBody>
      </p:sp>
    </p:spTree>
    <p:extLst>
      <p:ext uri="{BB962C8B-B14F-4D97-AF65-F5344CB8AC3E}">
        <p14:creationId xmlns:p14="http://schemas.microsoft.com/office/powerpoint/2010/main" val="244134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dirty="0"/>
            </a:br>
            <a:r>
              <a:rPr lang="sv-SE" sz="1800" dirty="0"/>
              <a:t>Intentionen är att skapa fler bollkontakter och högre aktivitet hos barnen vilket höjer motivationen.</a:t>
            </a:r>
          </a:p>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19</a:t>
            </a:fld>
            <a:endParaRPr lang="sv-SE"/>
          </a:p>
        </p:txBody>
      </p:sp>
    </p:spTree>
    <p:extLst>
      <p:ext uri="{BB962C8B-B14F-4D97-AF65-F5344CB8AC3E}">
        <p14:creationId xmlns:p14="http://schemas.microsoft.com/office/powerpoint/2010/main" val="148304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dirty="0"/>
            </a:br>
            <a:r>
              <a:rPr lang="sv-SE" sz="1800" dirty="0"/>
              <a:t>Intentionen är att skapa fler bollkontakter och högre aktivitet hos barnen vilket höjer motivationen.</a:t>
            </a:r>
          </a:p>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20</a:t>
            </a:fld>
            <a:endParaRPr lang="sv-SE"/>
          </a:p>
        </p:txBody>
      </p:sp>
    </p:spTree>
    <p:extLst>
      <p:ext uri="{BB962C8B-B14F-4D97-AF65-F5344CB8AC3E}">
        <p14:creationId xmlns:p14="http://schemas.microsoft.com/office/powerpoint/2010/main" val="344742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23</a:t>
            </a:fld>
            <a:endParaRPr lang="sv-SE"/>
          </a:p>
        </p:txBody>
      </p:sp>
    </p:spTree>
    <p:extLst>
      <p:ext uri="{BB962C8B-B14F-4D97-AF65-F5344CB8AC3E}">
        <p14:creationId xmlns:p14="http://schemas.microsoft.com/office/powerpoint/2010/main" val="16743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BEFB137-2B54-42AD-BDAD-96813FC80FA7}"/>
              </a:ext>
            </a:extLst>
          </p:cNvPr>
          <p:cNvSpPr>
            <a:spLocks noGrp="1"/>
          </p:cNvSpPr>
          <p:nvPr>
            <p:ph type="subTitle" idx="1"/>
          </p:nvPr>
        </p:nvSpPr>
        <p:spPr>
          <a:xfrm>
            <a:off x="894184" y="3989025"/>
            <a:ext cx="6753525"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Rubrik 6">
            <a:extLst>
              <a:ext uri="{FF2B5EF4-FFF2-40B4-BE49-F238E27FC236}">
                <a16:creationId xmlns:a16="http://schemas.microsoft.com/office/drawing/2014/main" id="{B0B4E0FE-DC57-4515-B085-17792707F11A}"/>
              </a:ext>
            </a:extLst>
          </p:cNvPr>
          <p:cNvSpPr>
            <a:spLocks noGrp="1"/>
          </p:cNvSpPr>
          <p:nvPr>
            <p:ph type="title"/>
          </p:nvPr>
        </p:nvSpPr>
        <p:spPr>
          <a:xfrm>
            <a:off x="894183" y="2385733"/>
            <a:ext cx="6753526" cy="1325563"/>
          </a:xfrm>
        </p:spPr>
        <p:txBody>
          <a:bodyPr/>
          <a:lstStyle>
            <a:lvl1pPr algn="l">
              <a:defRPr sz="3200"/>
            </a:lvl1pPr>
          </a:lstStyle>
          <a:p>
            <a:r>
              <a:rPr lang="sv-SE"/>
              <a:t>Klicka här för att ändra mall för rubrikformat</a:t>
            </a:r>
          </a:p>
        </p:txBody>
      </p:sp>
      <p:pic>
        <p:nvPicPr>
          <p:cNvPr id="4" name="Bildobjekt 3" descr="En bild som visar text, clipart&#10;&#10;Automatiskt genererad beskrivning">
            <a:extLst>
              <a:ext uri="{FF2B5EF4-FFF2-40B4-BE49-F238E27FC236}">
                <a16:creationId xmlns:a16="http://schemas.microsoft.com/office/drawing/2014/main" id="{A347D7B1-083D-49CC-A712-18CCC9C1E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21321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6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00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1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24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2pPr>
              <a:defRPr sz="2000"/>
            </a:lvl2pPr>
            <a:lvl3pPr>
              <a:defRPr sz="18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0998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765115" y="802433"/>
            <a:ext cx="6652722"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765115" y="1987419"/>
            <a:ext cx="8854747"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25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1110343" y="802433"/>
            <a:ext cx="9974423"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1110344" y="1987419"/>
            <a:ext cx="9974424" cy="4189543"/>
          </a:xfrm>
        </p:spPr>
        <p:txBody>
          <a:bodyPr/>
          <a:lstStyle>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858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75204-D1BF-4808-A0EC-6D52B2374564}"/>
              </a:ext>
            </a:extLst>
          </p:cNvPr>
          <p:cNvSpPr>
            <a:spLocks noGrp="1"/>
          </p:cNvSpPr>
          <p:nvPr>
            <p:ph type="title"/>
          </p:nvPr>
        </p:nvSpPr>
        <p:spPr>
          <a:xfrm>
            <a:off x="831850" y="1709738"/>
            <a:ext cx="9110172" cy="2852737"/>
          </a:xfrm>
        </p:spPr>
        <p:txBody>
          <a:bodyPr anchor="b">
            <a:normAutofit/>
          </a:bodyPr>
          <a:lstStyle>
            <a:lvl1pPr>
              <a:defRPr sz="32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4F7D49-EC80-4181-8BEF-512A81EC9EF9}"/>
              </a:ext>
            </a:extLst>
          </p:cNvPr>
          <p:cNvSpPr>
            <a:spLocks noGrp="1"/>
          </p:cNvSpPr>
          <p:nvPr>
            <p:ph type="body" idx="1"/>
          </p:nvPr>
        </p:nvSpPr>
        <p:spPr>
          <a:xfrm>
            <a:off x="831850" y="4589463"/>
            <a:ext cx="9110172" cy="150018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descr="En bild som visar text, clipart&#10;&#10;Automatiskt genererad beskrivning">
            <a:extLst>
              <a:ext uri="{FF2B5EF4-FFF2-40B4-BE49-F238E27FC236}">
                <a16:creationId xmlns:a16="http://schemas.microsoft.com/office/drawing/2014/main" id="{C2BCAC18-BB79-4A1F-80E6-A09CECB4AC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3861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021756-92F5-45AA-A968-843F1A3056A0}"/>
              </a:ext>
            </a:extLst>
          </p:cNvPr>
          <p:cNvSpPr>
            <a:spLocks noGrp="1"/>
          </p:cNvSpPr>
          <p:nvPr>
            <p:ph type="title"/>
          </p:nvPr>
        </p:nvSpPr>
        <p:spPr>
          <a:xfrm>
            <a:off x="838200" y="802433"/>
            <a:ext cx="10162592" cy="888255"/>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5553F1-180C-4147-A9B0-AD8D2F489278}"/>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7E53FF9-D053-46A5-A2AA-0F13D31AA4B2}"/>
              </a:ext>
            </a:extLst>
          </p:cNvPr>
          <p:cNvSpPr>
            <a:spLocks noGrp="1"/>
          </p:cNvSpPr>
          <p:nvPr>
            <p:ph sz="half" idx="2"/>
          </p:nvPr>
        </p:nvSpPr>
        <p:spPr>
          <a:xfrm>
            <a:off x="6172200" y="1825625"/>
            <a:ext cx="5181600" cy="4351338"/>
          </a:xfrm>
        </p:spPr>
        <p:txBody>
          <a:bodyPr/>
          <a:lstStyle>
            <a:lvl1pPr>
              <a:defRPr sz="2400"/>
            </a:lvl1pPr>
            <a:lvl2pPr>
              <a:defRPr sz="2000"/>
            </a:lvl2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043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21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77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75F5A91-0A29-44D1-95B7-4CA1624DE4C6}"/>
              </a:ext>
            </a:extLst>
          </p:cNvPr>
          <p:cNvSpPr>
            <a:spLocks noGrp="1"/>
          </p:cNvSpPr>
          <p:nvPr>
            <p:ph type="title"/>
          </p:nvPr>
        </p:nvSpPr>
        <p:spPr>
          <a:xfrm>
            <a:off x="838200" y="802433"/>
            <a:ext cx="4489580" cy="888255"/>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D1B6A74-989A-4FC8-9155-9D0860E606B5}"/>
              </a:ext>
            </a:extLst>
          </p:cNvPr>
          <p:cNvSpPr>
            <a:spLocks noGrp="1"/>
          </p:cNvSpPr>
          <p:nvPr>
            <p:ph type="body" idx="1"/>
          </p:nvPr>
        </p:nvSpPr>
        <p:spPr>
          <a:xfrm>
            <a:off x="838200" y="1987419"/>
            <a:ext cx="10246567" cy="418954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646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1" r:id="rId5"/>
    <p:sldLayoutId id="2147483651" r:id="rId6"/>
    <p:sldLayoutId id="2147483652" r:id="rId7"/>
    <p:sldLayoutId id="2147483655" r:id="rId8"/>
    <p:sldLayoutId id="2147483664" r:id="rId9"/>
    <p:sldLayoutId id="2147483663" r:id="rId10"/>
    <p:sldLayoutId id="2147483662" r:id="rId11"/>
    <p:sldLayoutId id="2147483666" r:id="rId12"/>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svenskhandboll.se/nyheter/nyheter/2025-02-27-stod-for-implementering-av-kortplan"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handbollvast.sharepoint.com/Shared%20Documents/T&#228;vling/Dokument/Matchv&#228;rdar/Matchv&#228;rdskap%20A4%20pdf.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youtu.be/W3vLDcyQJqg"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XLTw6zYXgD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229CCB3-FC18-4E25-A601-CCB07B0337CA}"/>
              </a:ext>
            </a:extLst>
          </p:cNvPr>
          <p:cNvSpPr txBox="1"/>
          <p:nvPr/>
        </p:nvSpPr>
        <p:spPr>
          <a:xfrm>
            <a:off x="1189703" y="2167533"/>
            <a:ext cx="10392697" cy="3785652"/>
          </a:xfrm>
          <a:prstGeom prst="rect">
            <a:avLst/>
          </a:prstGeom>
          <a:noFill/>
        </p:spPr>
        <p:txBody>
          <a:bodyPr wrap="square" rtlCol="0">
            <a:spAutoFit/>
          </a:bodyPr>
          <a:lstStyle/>
          <a:p>
            <a:pPr algn="ctr"/>
            <a:r>
              <a:rPr lang="sv-SE" sz="4000" b="1" dirty="0">
                <a:solidFill>
                  <a:schemeClr val="bg1"/>
                </a:solidFill>
              </a:rPr>
              <a:t>Informationsmöte </a:t>
            </a:r>
          </a:p>
          <a:p>
            <a:pPr algn="ctr"/>
            <a:r>
              <a:rPr lang="sv-SE" sz="4000" b="1" dirty="0">
                <a:solidFill>
                  <a:schemeClr val="bg1"/>
                </a:solidFill>
              </a:rPr>
              <a:t>HFV</a:t>
            </a:r>
          </a:p>
          <a:p>
            <a:pPr algn="ctr"/>
            <a:r>
              <a:rPr lang="sv-SE" sz="4000" b="1" dirty="0">
                <a:solidFill>
                  <a:schemeClr val="bg1"/>
                </a:solidFill>
              </a:rPr>
              <a:t>för U10-ledare</a:t>
            </a:r>
          </a:p>
          <a:p>
            <a:pPr algn="ctr"/>
            <a:endParaRPr lang="sv-SE" sz="4000" b="1" dirty="0">
              <a:solidFill>
                <a:schemeClr val="bg1"/>
              </a:solidFill>
            </a:endParaRPr>
          </a:p>
          <a:p>
            <a:pPr algn="ctr"/>
            <a:r>
              <a:rPr lang="sv-SE" sz="4000" b="1" dirty="0">
                <a:solidFill>
                  <a:schemeClr val="bg1"/>
                </a:solidFill>
              </a:rPr>
              <a:t>(vi skickar ut presentationen efter mötet)  </a:t>
            </a:r>
          </a:p>
          <a:p>
            <a:pPr algn="ctr"/>
            <a:endParaRPr lang="sv-SE" sz="4000" b="1" dirty="0">
              <a:solidFill>
                <a:schemeClr val="bg1"/>
              </a:solidFill>
            </a:endParaRPr>
          </a:p>
        </p:txBody>
      </p:sp>
    </p:spTree>
    <p:extLst>
      <p:ext uri="{BB962C8B-B14F-4D97-AF65-F5344CB8AC3E}">
        <p14:creationId xmlns:p14="http://schemas.microsoft.com/office/powerpoint/2010/main" val="287569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3B146-835D-64FD-A848-213A3FA3EFF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D3D9234-93A7-4D20-4422-CB0F59F9359F}"/>
              </a:ext>
            </a:extLst>
          </p:cNvPr>
          <p:cNvSpPr txBox="1">
            <a:spLocks/>
          </p:cNvSpPr>
          <p:nvPr/>
        </p:nvSpPr>
        <p:spPr>
          <a:xfrm>
            <a:off x="2644354" y="943809"/>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2800" b="1" dirty="0">
                <a:solidFill>
                  <a:schemeClr val="bg1"/>
                </a:solidFill>
                <a:latin typeface="Arial"/>
                <a:cs typeface="Arial"/>
              </a:rPr>
              <a:t>Vad är syftet med kortplan? </a:t>
            </a:r>
          </a:p>
        </p:txBody>
      </p:sp>
      <p:sp>
        <p:nvSpPr>
          <p:cNvPr id="4" name="Platshållare för innehåll 2">
            <a:extLst>
              <a:ext uri="{FF2B5EF4-FFF2-40B4-BE49-F238E27FC236}">
                <a16:creationId xmlns:a16="http://schemas.microsoft.com/office/drawing/2014/main" id="{3C97A69B-FCE7-975B-8452-9B4E4AE40A4B}"/>
              </a:ext>
            </a:extLst>
          </p:cNvPr>
          <p:cNvSpPr txBox="1">
            <a:spLocks/>
          </p:cNvSpPr>
          <p:nvPr/>
        </p:nvSpPr>
        <p:spPr>
          <a:xfrm>
            <a:off x="1568823" y="2142566"/>
            <a:ext cx="9493623" cy="441063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sv-SE" altLang="sv-SE" sz="2400" dirty="0">
                <a:solidFill>
                  <a:schemeClr val="bg1"/>
                </a:solidFill>
                <a:latin typeface="Arial"/>
                <a:cs typeface="Arial"/>
              </a:rPr>
              <a:t>Ett bra mellansteg mellan minihandboll och spel på stor plan som gör det lättare för barn att lära sig spela handboll.</a:t>
            </a:r>
          </a:p>
          <a:p>
            <a:pPr>
              <a:spcAft>
                <a:spcPts val="1200"/>
              </a:spcAft>
            </a:pPr>
            <a:r>
              <a:rPr lang="sv-SE" altLang="sv-SE" sz="2400" dirty="0">
                <a:solidFill>
                  <a:schemeClr val="bg1"/>
                </a:solidFill>
                <a:latin typeface="Arial"/>
                <a:cs typeface="Arial"/>
              </a:rPr>
              <a:t>Kortare transportsträcka ger färre tekniska fel på vägen och därmed fler utvecklande spelsituationer. </a:t>
            </a:r>
          </a:p>
          <a:p>
            <a:pPr>
              <a:spcAft>
                <a:spcPts val="1200"/>
              </a:spcAft>
            </a:pPr>
            <a:r>
              <a:rPr lang="sv-SE" altLang="sv-SE" sz="2400" dirty="0">
                <a:solidFill>
                  <a:schemeClr val="bg1"/>
                </a:solidFill>
                <a:latin typeface="Arial"/>
                <a:cs typeface="Arial"/>
              </a:rPr>
              <a:t>Fler tillfällen för uppställt anfalls- och försvarsspel vilket är det som spelare i den här åldern framförallt behöver träna på. Ex:</a:t>
            </a:r>
            <a:br>
              <a:rPr lang="sv-SE" altLang="sv-SE" sz="2400" dirty="0">
                <a:solidFill>
                  <a:schemeClr val="bg1"/>
                </a:solidFill>
                <a:latin typeface="Arial"/>
                <a:cs typeface="Arial"/>
              </a:rPr>
            </a:br>
            <a:r>
              <a:rPr lang="sv-SE" altLang="sv-SE" sz="2400" dirty="0">
                <a:solidFill>
                  <a:schemeClr val="bg1"/>
                </a:solidFill>
                <a:latin typeface="Arial"/>
                <a:cs typeface="Arial"/>
              </a:rPr>
              <a:t>- Få bollen i fart och satsa i lucka </a:t>
            </a:r>
            <a:br>
              <a:rPr lang="sv-SE" altLang="sv-SE" sz="2400" dirty="0">
                <a:solidFill>
                  <a:schemeClr val="bg1"/>
                </a:solidFill>
                <a:latin typeface="Arial"/>
                <a:cs typeface="Arial"/>
              </a:rPr>
            </a:br>
            <a:r>
              <a:rPr lang="sv-SE" altLang="sv-SE" sz="2400" dirty="0">
                <a:solidFill>
                  <a:schemeClr val="bg1"/>
                </a:solidFill>
                <a:latin typeface="Arial"/>
                <a:cs typeface="Arial"/>
              </a:rPr>
              <a:t>- Kunna släppa vidare bollen i fart</a:t>
            </a:r>
            <a:br>
              <a:rPr lang="sv-SE" altLang="sv-SE" sz="2400" dirty="0">
                <a:solidFill>
                  <a:schemeClr val="bg1"/>
                </a:solidFill>
                <a:latin typeface="Arial"/>
                <a:cs typeface="Arial"/>
              </a:rPr>
            </a:br>
            <a:r>
              <a:rPr lang="sv-SE" altLang="sv-SE" sz="2400" dirty="0">
                <a:solidFill>
                  <a:schemeClr val="bg1"/>
                </a:solidFill>
                <a:latin typeface="Arial"/>
                <a:cs typeface="Arial"/>
              </a:rPr>
              <a:t>- Träna på olika finter </a:t>
            </a:r>
            <a:br>
              <a:rPr lang="sv-SE" altLang="sv-SE" sz="2400" dirty="0">
                <a:solidFill>
                  <a:schemeClr val="bg1"/>
                </a:solidFill>
                <a:latin typeface="Arial"/>
                <a:cs typeface="Arial"/>
              </a:rPr>
            </a:b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218404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1BD2-67E2-10E3-A2E6-94438FB8E44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2CDAEF-30C5-7779-ABEB-157244FB6487}"/>
              </a:ext>
            </a:extLst>
          </p:cNvPr>
          <p:cNvSpPr txBox="1">
            <a:spLocks/>
          </p:cNvSpPr>
          <p:nvPr/>
        </p:nvSpPr>
        <p:spPr>
          <a:xfrm>
            <a:off x="2644354" y="943809"/>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2800" b="1" dirty="0">
                <a:solidFill>
                  <a:schemeClr val="bg1"/>
                </a:solidFill>
                <a:latin typeface="Arial"/>
                <a:cs typeface="Arial"/>
              </a:rPr>
              <a:t>Vad är syftet med kortplan? </a:t>
            </a:r>
          </a:p>
        </p:txBody>
      </p:sp>
      <p:sp>
        <p:nvSpPr>
          <p:cNvPr id="4" name="Platshållare för innehåll 2">
            <a:extLst>
              <a:ext uri="{FF2B5EF4-FFF2-40B4-BE49-F238E27FC236}">
                <a16:creationId xmlns:a16="http://schemas.microsoft.com/office/drawing/2014/main" id="{A3F2CBFD-C9D3-D028-0C3E-17A4BEE79CA6}"/>
              </a:ext>
            </a:extLst>
          </p:cNvPr>
          <p:cNvSpPr txBox="1">
            <a:spLocks/>
          </p:cNvSpPr>
          <p:nvPr/>
        </p:nvSpPr>
        <p:spPr>
          <a:xfrm>
            <a:off x="1568823" y="2142565"/>
            <a:ext cx="9493623" cy="33402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ltLang="sv-SE" sz="2400" dirty="0">
              <a:solidFill>
                <a:srgbClr val="032B73"/>
              </a:solidFill>
              <a:latin typeface="Arial"/>
              <a:cs typeface="Arial"/>
            </a:endParaRPr>
          </a:p>
          <a:p>
            <a:pPr>
              <a:spcAft>
                <a:spcPts val="1200"/>
              </a:spcAft>
            </a:pPr>
            <a:r>
              <a:rPr lang="sv-SE" altLang="sv-SE" sz="2400" dirty="0">
                <a:solidFill>
                  <a:schemeClr val="bg1"/>
                </a:solidFill>
                <a:cs typeface="Arial"/>
              </a:rPr>
              <a:t>Fler avslut och fler målchanser för barnen vilket leder till större delaktighet och spelglädje för alla spelare.</a:t>
            </a:r>
          </a:p>
          <a:p>
            <a:pPr>
              <a:spcAft>
                <a:spcPts val="1200"/>
              </a:spcAft>
            </a:pPr>
            <a:r>
              <a:rPr lang="sv-SE" altLang="sv-SE" sz="2400" dirty="0">
                <a:solidFill>
                  <a:schemeClr val="bg1"/>
                </a:solidFill>
                <a:cs typeface="Arial"/>
              </a:rPr>
              <a:t>Nyttja träningsytan bättre för att sätta fler barn i rörelse samtidigt.</a:t>
            </a:r>
          </a:p>
          <a:p>
            <a:pPr>
              <a:spcAft>
                <a:spcPts val="1200"/>
              </a:spcAft>
            </a:pP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241206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F9D49-A40F-EE2C-ECC1-A8B3D7751A6B}"/>
            </a:ext>
          </a:extLst>
        </p:cNvPr>
        <p:cNvGrpSpPr/>
        <p:nvPr/>
      </p:nvGrpSpPr>
      <p:grpSpPr>
        <a:xfrm>
          <a:off x="0" y="0"/>
          <a:ext cx="0" cy="0"/>
          <a:chOff x="0" y="0"/>
          <a:chExt cx="0" cy="0"/>
        </a:xfrm>
      </p:grpSpPr>
      <p:pic>
        <p:nvPicPr>
          <p:cNvPr id="4" name="Bildobjekt 3" descr="En bild som visar diagram, text, cirkel, linje&#10;&#10;AI-genererat innehåll kan vara felaktigt.">
            <a:extLst>
              <a:ext uri="{FF2B5EF4-FFF2-40B4-BE49-F238E27FC236}">
                <a16:creationId xmlns:a16="http://schemas.microsoft.com/office/drawing/2014/main" id="{4CC53B5F-C0FB-C95D-2E17-B3E599FD1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22" y="68263"/>
            <a:ext cx="9994755" cy="6721475"/>
          </a:xfrm>
          <a:prstGeom prst="rect">
            <a:avLst/>
          </a:prstGeom>
          <a:noFill/>
          <a:ln>
            <a:noFill/>
          </a:ln>
        </p:spPr>
      </p:pic>
    </p:spTree>
    <p:extLst>
      <p:ext uri="{BB962C8B-B14F-4D97-AF65-F5344CB8AC3E}">
        <p14:creationId xmlns:p14="http://schemas.microsoft.com/office/powerpoint/2010/main" val="66925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B7E6F-70E3-B200-5D94-90AF6CB9B355}"/>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31E5A48E-A2E3-B313-7EAF-F32AC6710C77}"/>
              </a:ext>
            </a:extLst>
          </p:cNvPr>
          <p:cNvPicPr>
            <a:picLocks noChangeAspect="1"/>
          </p:cNvPicPr>
          <p:nvPr/>
        </p:nvPicPr>
        <p:blipFill>
          <a:blip r:embed="rId2">
            <a:extLst>
              <a:ext uri="{28A0092B-C50C-407E-A947-70E740481C1C}">
                <a14:useLocalDpi xmlns:a14="http://schemas.microsoft.com/office/drawing/2010/main" val="0"/>
              </a:ext>
            </a:extLst>
          </a:blip>
          <a:stretch/>
        </p:blipFill>
        <p:spPr bwMode="auto">
          <a:xfrm>
            <a:off x="1098622" y="68263"/>
            <a:ext cx="9994755" cy="6721475"/>
          </a:xfrm>
          <a:prstGeom prst="rect">
            <a:avLst/>
          </a:prstGeom>
          <a:noFill/>
          <a:ln>
            <a:noFill/>
          </a:ln>
        </p:spPr>
      </p:pic>
    </p:spTree>
    <p:extLst>
      <p:ext uri="{BB962C8B-B14F-4D97-AF65-F5344CB8AC3E}">
        <p14:creationId xmlns:p14="http://schemas.microsoft.com/office/powerpoint/2010/main" val="236585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592BF-5E68-0AF7-4A1C-1BD557037818}"/>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32BA2223-D286-9F73-0561-3D9CE129646C}"/>
              </a:ext>
            </a:extLst>
          </p:cNvPr>
          <p:cNvSpPr txBox="1">
            <a:spLocks/>
          </p:cNvSpPr>
          <p:nvPr/>
        </p:nvSpPr>
        <p:spPr>
          <a:xfrm>
            <a:off x="3293807" y="739792"/>
            <a:ext cx="7293512"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2800" b="1" dirty="0">
                <a:solidFill>
                  <a:schemeClr val="bg1"/>
                </a:solidFill>
                <a:latin typeface="Arial"/>
                <a:cs typeface="Arial"/>
              </a:rPr>
              <a:t>Skapa en provisorisk kortplan </a:t>
            </a:r>
          </a:p>
        </p:txBody>
      </p:sp>
      <p:pic>
        <p:nvPicPr>
          <p:cNvPr id="5" name="Bildobjekt 4">
            <a:extLst>
              <a:ext uri="{FF2B5EF4-FFF2-40B4-BE49-F238E27FC236}">
                <a16:creationId xmlns:a16="http://schemas.microsoft.com/office/drawing/2014/main" id="{41DCBCC8-6D6E-B687-5556-123D93F49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367" y="2224547"/>
            <a:ext cx="4307840" cy="3230880"/>
          </a:xfrm>
          <a:prstGeom prst="rect">
            <a:avLst/>
          </a:prstGeom>
        </p:spPr>
      </p:pic>
      <p:pic>
        <p:nvPicPr>
          <p:cNvPr id="7" name="Bildobjekt 6">
            <a:extLst>
              <a:ext uri="{FF2B5EF4-FFF2-40B4-BE49-F238E27FC236}">
                <a16:creationId xmlns:a16="http://schemas.microsoft.com/office/drawing/2014/main" id="{BAA3E431-7DC7-B8C1-40FD-9112844FF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528" y="2224548"/>
            <a:ext cx="4307839" cy="3230879"/>
          </a:xfrm>
          <a:prstGeom prst="rect">
            <a:avLst/>
          </a:prstGeom>
        </p:spPr>
      </p:pic>
      <p:sp>
        <p:nvSpPr>
          <p:cNvPr id="8" name="textruta 7">
            <a:extLst>
              <a:ext uri="{FF2B5EF4-FFF2-40B4-BE49-F238E27FC236}">
                <a16:creationId xmlns:a16="http://schemas.microsoft.com/office/drawing/2014/main" id="{77A9E1EE-399C-FF91-6649-8F1F154C6398}"/>
              </a:ext>
            </a:extLst>
          </p:cNvPr>
          <p:cNvSpPr txBox="1"/>
          <p:nvPr/>
        </p:nvSpPr>
        <p:spPr>
          <a:xfrm>
            <a:off x="1258528" y="5869858"/>
            <a:ext cx="5234368" cy="646331"/>
          </a:xfrm>
          <a:prstGeom prst="rect">
            <a:avLst/>
          </a:prstGeom>
          <a:noFill/>
        </p:spPr>
        <p:txBody>
          <a:bodyPr wrap="square" rtlCol="0">
            <a:spAutoFit/>
          </a:bodyPr>
          <a:lstStyle/>
          <a:p>
            <a:r>
              <a:rPr lang="sv-SE" dirty="0">
                <a:solidFill>
                  <a:schemeClr val="bg1"/>
                </a:solidFill>
              </a:rPr>
              <a:t>Cirka 40 platta konor behövs för en målgårdslinje + förlängd mållinje</a:t>
            </a:r>
          </a:p>
        </p:txBody>
      </p:sp>
      <p:sp>
        <p:nvSpPr>
          <p:cNvPr id="2" name="textruta 1">
            <a:extLst>
              <a:ext uri="{FF2B5EF4-FFF2-40B4-BE49-F238E27FC236}">
                <a16:creationId xmlns:a16="http://schemas.microsoft.com/office/drawing/2014/main" id="{1C21BCD9-75ED-6A35-F5C5-7D371E33B8CE}"/>
              </a:ext>
            </a:extLst>
          </p:cNvPr>
          <p:cNvSpPr txBox="1"/>
          <p:nvPr/>
        </p:nvSpPr>
        <p:spPr>
          <a:xfrm>
            <a:off x="6631857" y="5795042"/>
            <a:ext cx="5234368" cy="923330"/>
          </a:xfrm>
          <a:prstGeom prst="rect">
            <a:avLst/>
          </a:prstGeom>
          <a:noFill/>
        </p:spPr>
        <p:txBody>
          <a:bodyPr wrap="square" lIns="91440" tIns="45720" rIns="91440" bIns="45720" rtlCol="0" anchor="t">
            <a:spAutoFit/>
          </a:bodyPr>
          <a:lstStyle/>
          <a:p>
            <a:r>
              <a:rPr lang="sv-SE" dirty="0" err="1">
                <a:solidFill>
                  <a:schemeClr val="bg1"/>
                </a:solidFill>
              </a:rPr>
              <a:t>PowerShot</a:t>
            </a:r>
            <a:r>
              <a:rPr lang="sv-SE" dirty="0">
                <a:solidFill>
                  <a:schemeClr val="bg1"/>
                </a:solidFill>
              </a:rPr>
              <a:t> </a:t>
            </a:r>
            <a:r>
              <a:rPr lang="sv-SE" dirty="0" err="1">
                <a:solidFill>
                  <a:schemeClr val="bg1"/>
                </a:solidFill>
              </a:rPr>
              <a:t>Flex</a:t>
            </a:r>
            <a:r>
              <a:rPr lang="sv-SE" dirty="0">
                <a:solidFill>
                  <a:schemeClr val="bg1"/>
                </a:solidFill>
              </a:rPr>
              <a:t> Handbollsmål Multi-</a:t>
            </a:r>
            <a:r>
              <a:rPr lang="sv-SE" dirty="0" err="1">
                <a:solidFill>
                  <a:schemeClr val="bg1"/>
                </a:solidFill>
              </a:rPr>
              <a:t>size</a:t>
            </a:r>
            <a:endParaRPr lang="sv-SE" dirty="0">
              <a:solidFill>
                <a:schemeClr val="bg1"/>
              </a:solidFill>
            </a:endParaRPr>
          </a:p>
          <a:p>
            <a:r>
              <a:rPr lang="sv-SE" dirty="0">
                <a:solidFill>
                  <a:schemeClr val="bg1"/>
                </a:solidFill>
              </a:rPr>
              <a:t> som går att justera storleken på. Fullstort, full bredd men lägre ribba och minihandbollsstorlek.</a:t>
            </a:r>
          </a:p>
        </p:txBody>
      </p:sp>
    </p:spTree>
    <p:extLst>
      <p:ext uri="{BB962C8B-B14F-4D97-AF65-F5344CB8AC3E}">
        <p14:creationId xmlns:p14="http://schemas.microsoft.com/office/powerpoint/2010/main" val="275420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B9EA-5AFD-98E5-34F2-92CCF42DD6DB}"/>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CAC1E387-08D9-0362-9856-31C118E8DEF6}"/>
              </a:ext>
            </a:extLst>
          </p:cNvPr>
          <p:cNvSpPr txBox="1">
            <a:spLocks/>
          </p:cNvSpPr>
          <p:nvPr/>
        </p:nvSpPr>
        <p:spPr>
          <a:xfrm>
            <a:off x="3684027" y="898985"/>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2800" b="1" dirty="0">
                <a:solidFill>
                  <a:schemeClr val="bg1"/>
                </a:solidFill>
                <a:latin typeface="Arial"/>
                <a:cs typeface="Arial"/>
              </a:rPr>
              <a:t>Mer information och stöd för implementering av kortplan </a:t>
            </a:r>
          </a:p>
        </p:txBody>
      </p:sp>
      <p:sp>
        <p:nvSpPr>
          <p:cNvPr id="4" name="Platshållare för innehåll 2">
            <a:extLst>
              <a:ext uri="{FF2B5EF4-FFF2-40B4-BE49-F238E27FC236}">
                <a16:creationId xmlns:a16="http://schemas.microsoft.com/office/drawing/2014/main" id="{6223419E-F802-C976-F084-9D24265044C6}"/>
              </a:ext>
            </a:extLst>
          </p:cNvPr>
          <p:cNvSpPr txBox="1">
            <a:spLocks/>
          </p:cNvSpPr>
          <p:nvPr/>
        </p:nvSpPr>
        <p:spPr>
          <a:xfrm>
            <a:off x="3684027" y="2538312"/>
            <a:ext cx="5594444" cy="29265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2400" dirty="0">
                <a:solidFill>
                  <a:schemeClr val="bg1"/>
                </a:solidFill>
                <a:latin typeface="Arial"/>
                <a:cs typeface="Arial"/>
              </a:rPr>
              <a:t>Länk till SHF:s sida om kortplan:</a:t>
            </a:r>
          </a:p>
          <a:p>
            <a:pPr marL="0" indent="0">
              <a:spcAft>
                <a:spcPts val="1200"/>
              </a:spcAft>
              <a:buNone/>
            </a:pPr>
            <a:r>
              <a:rPr lang="sv-SE" altLang="sv-SE" sz="2400" dirty="0">
                <a:solidFill>
                  <a:schemeClr val="bg1"/>
                </a:solidFill>
                <a:cs typeface="Arial"/>
                <a:hlinkClick r:id="rId2">
                  <a:extLst>
                    <a:ext uri="{A12FA001-AC4F-418D-AE19-62706E023703}">
                      <ahyp:hlinkClr xmlns:ahyp="http://schemas.microsoft.com/office/drawing/2018/hyperlinkcolor" val="tx"/>
                    </a:ext>
                  </a:extLst>
                </a:hlinkClick>
              </a:rPr>
              <a:t>Stöd för implementering </a:t>
            </a: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150143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F3403D1-3313-EDF7-6498-E8613BEE9B4C}"/>
              </a:ext>
            </a:extLst>
          </p:cNvPr>
          <p:cNvSpPr txBox="1"/>
          <p:nvPr/>
        </p:nvSpPr>
        <p:spPr>
          <a:xfrm>
            <a:off x="3142240" y="423663"/>
            <a:ext cx="7373359" cy="1200329"/>
          </a:xfrm>
          <a:prstGeom prst="rect">
            <a:avLst/>
          </a:prstGeom>
          <a:noFill/>
        </p:spPr>
        <p:txBody>
          <a:bodyPr wrap="square" rtlCol="0">
            <a:spAutoFit/>
          </a:bodyPr>
          <a:lstStyle/>
          <a:p>
            <a:r>
              <a:rPr lang="sv-SE" sz="3600" b="1" dirty="0">
                <a:solidFill>
                  <a:schemeClr val="bg1"/>
                </a:solidFill>
              </a:rPr>
              <a:t>Varför 5 mot 5 (+MV) i </a:t>
            </a:r>
            <a:br>
              <a:rPr lang="sv-SE" sz="3600" b="1" dirty="0">
                <a:solidFill>
                  <a:schemeClr val="bg1"/>
                </a:solidFill>
              </a:rPr>
            </a:br>
            <a:r>
              <a:rPr lang="sv-SE" sz="3600" b="1" dirty="0">
                <a:solidFill>
                  <a:schemeClr val="bg1"/>
                </a:solidFill>
              </a:rPr>
              <a:t>U9 och U10 på kortplan?</a:t>
            </a:r>
          </a:p>
        </p:txBody>
      </p:sp>
      <p:sp>
        <p:nvSpPr>
          <p:cNvPr id="6" name="textruta 5">
            <a:extLst>
              <a:ext uri="{FF2B5EF4-FFF2-40B4-BE49-F238E27FC236}">
                <a16:creationId xmlns:a16="http://schemas.microsoft.com/office/drawing/2014/main" id="{94A38DE6-46A5-0860-4A1E-A50AB921C7B3}"/>
              </a:ext>
            </a:extLst>
          </p:cNvPr>
          <p:cNvSpPr txBox="1"/>
          <p:nvPr/>
        </p:nvSpPr>
        <p:spPr>
          <a:xfrm>
            <a:off x="1904999" y="1914525"/>
            <a:ext cx="9248776" cy="769441"/>
          </a:xfrm>
          <a:prstGeom prst="rect">
            <a:avLst/>
          </a:prstGeom>
          <a:noFill/>
        </p:spPr>
        <p:txBody>
          <a:bodyPr wrap="square" rtlCol="0">
            <a:spAutoFit/>
          </a:bodyPr>
          <a:lstStyle/>
          <a:p>
            <a:r>
              <a:rPr lang="sv-SE" sz="2200" b="1" dirty="0">
                <a:solidFill>
                  <a:schemeClr val="bg1"/>
                </a:solidFill>
              </a:rPr>
              <a:t>I U10-klassen spelar vi med 5 utespelare + målvakt. Varför kan man fråga sig?</a:t>
            </a:r>
            <a:endParaRPr lang="sv-SE" sz="2200" b="1" dirty="0"/>
          </a:p>
        </p:txBody>
      </p:sp>
      <p:sp>
        <p:nvSpPr>
          <p:cNvPr id="7" name="textruta 6">
            <a:extLst>
              <a:ext uri="{FF2B5EF4-FFF2-40B4-BE49-F238E27FC236}">
                <a16:creationId xmlns:a16="http://schemas.microsoft.com/office/drawing/2014/main" id="{36557B54-ED56-C080-683C-514E340CF261}"/>
              </a:ext>
            </a:extLst>
          </p:cNvPr>
          <p:cNvSpPr txBox="1"/>
          <p:nvPr/>
        </p:nvSpPr>
        <p:spPr>
          <a:xfrm>
            <a:off x="1904999" y="2667000"/>
            <a:ext cx="9248776" cy="769441"/>
          </a:xfrm>
          <a:prstGeom prst="rect">
            <a:avLst/>
          </a:prstGeom>
          <a:noFill/>
        </p:spPr>
        <p:txBody>
          <a:bodyPr wrap="square" rtlCol="0">
            <a:spAutoFit/>
          </a:bodyPr>
          <a:lstStyle/>
          <a:p>
            <a:pPr marL="285750" lvl="0" indent="-285750">
              <a:buFont typeface="Arial" panose="020B0604020202020204" pitchFamily="34" charset="0"/>
              <a:buChar char="•"/>
            </a:pPr>
            <a:r>
              <a:rPr lang="sv-SE" sz="2200" dirty="0">
                <a:solidFill>
                  <a:schemeClr val="bg1"/>
                </a:solidFill>
              </a:rPr>
              <a:t>Färre spelare på plan med stor bredd ger </a:t>
            </a:r>
            <a:r>
              <a:rPr lang="sv-SE" sz="2200" b="1" dirty="0">
                <a:solidFill>
                  <a:schemeClr val="bg1"/>
                </a:solidFill>
              </a:rPr>
              <a:t>mer plats </a:t>
            </a:r>
            <a:r>
              <a:rPr lang="sv-SE" sz="2200" dirty="0">
                <a:solidFill>
                  <a:schemeClr val="bg1"/>
                </a:solidFill>
              </a:rPr>
              <a:t>till </a:t>
            </a:r>
            <a:r>
              <a:rPr lang="sv-SE" sz="2200" b="1" dirty="0">
                <a:solidFill>
                  <a:schemeClr val="bg1"/>
                </a:solidFill>
              </a:rPr>
              <a:t>anfallare</a:t>
            </a:r>
            <a:r>
              <a:rPr lang="sv-SE" sz="2200" dirty="0">
                <a:solidFill>
                  <a:schemeClr val="bg1"/>
                </a:solidFill>
              </a:rPr>
              <a:t> samt </a:t>
            </a:r>
            <a:r>
              <a:rPr lang="sv-SE" sz="2200" b="1" dirty="0">
                <a:solidFill>
                  <a:schemeClr val="bg1"/>
                </a:solidFill>
              </a:rPr>
              <a:t>större yta att försvara</a:t>
            </a:r>
            <a:r>
              <a:rPr lang="sv-SE" sz="2200" dirty="0">
                <a:solidFill>
                  <a:schemeClr val="bg1"/>
                </a:solidFill>
              </a:rPr>
              <a:t>, vilket tvingar spelarna till mer </a:t>
            </a:r>
            <a:r>
              <a:rPr lang="sv-SE" sz="2200" b="1" dirty="0">
                <a:solidFill>
                  <a:schemeClr val="bg1"/>
                </a:solidFill>
              </a:rPr>
              <a:t>rörlighet</a:t>
            </a:r>
            <a:r>
              <a:rPr lang="sv-SE" sz="2200" dirty="0">
                <a:solidFill>
                  <a:schemeClr val="bg1"/>
                </a:solidFill>
              </a:rPr>
              <a:t>. </a:t>
            </a:r>
          </a:p>
        </p:txBody>
      </p:sp>
      <p:sp>
        <p:nvSpPr>
          <p:cNvPr id="8" name="textruta 7">
            <a:extLst>
              <a:ext uri="{FF2B5EF4-FFF2-40B4-BE49-F238E27FC236}">
                <a16:creationId xmlns:a16="http://schemas.microsoft.com/office/drawing/2014/main" id="{0319DE58-7EFE-853F-B3F4-47A31E26F480}"/>
              </a:ext>
            </a:extLst>
          </p:cNvPr>
          <p:cNvSpPr txBox="1"/>
          <p:nvPr/>
        </p:nvSpPr>
        <p:spPr>
          <a:xfrm>
            <a:off x="1904999" y="3574505"/>
            <a:ext cx="9248776" cy="769441"/>
          </a:xfrm>
          <a:prstGeom prst="rect">
            <a:avLst/>
          </a:prstGeom>
          <a:noFill/>
        </p:spPr>
        <p:txBody>
          <a:bodyPr wrap="square" rtlCol="0">
            <a:spAutoFit/>
          </a:bodyPr>
          <a:lstStyle/>
          <a:p>
            <a:pPr marL="285750" lvl="0" indent="-285750">
              <a:buFont typeface="Arial" panose="020B0604020202020204" pitchFamily="34" charset="0"/>
              <a:buChar char="•"/>
            </a:pPr>
            <a:r>
              <a:rPr lang="sv-SE" sz="2200" dirty="0">
                <a:solidFill>
                  <a:schemeClr val="bg1"/>
                </a:solidFill>
              </a:rPr>
              <a:t>Det leder också till </a:t>
            </a:r>
            <a:r>
              <a:rPr lang="sv-SE" sz="2200" b="1" dirty="0">
                <a:solidFill>
                  <a:schemeClr val="bg1"/>
                </a:solidFill>
              </a:rPr>
              <a:t>fler avslut </a:t>
            </a:r>
            <a:r>
              <a:rPr lang="sv-SE" sz="2200" dirty="0">
                <a:solidFill>
                  <a:schemeClr val="bg1"/>
                </a:solidFill>
              </a:rPr>
              <a:t>och fler potentiella målchanser och därmed mer intensitet.</a:t>
            </a:r>
          </a:p>
        </p:txBody>
      </p:sp>
      <p:sp>
        <p:nvSpPr>
          <p:cNvPr id="9" name="textruta 8">
            <a:extLst>
              <a:ext uri="{FF2B5EF4-FFF2-40B4-BE49-F238E27FC236}">
                <a16:creationId xmlns:a16="http://schemas.microsoft.com/office/drawing/2014/main" id="{C25508D8-FDD7-3B40-CBB4-965FA748DA6F}"/>
              </a:ext>
            </a:extLst>
          </p:cNvPr>
          <p:cNvSpPr txBox="1"/>
          <p:nvPr/>
        </p:nvSpPr>
        <p:spPr>
          <a:xfrm>
            <a:off x="1904999" y="4489453"/>
            <a:ext cx="9248776" cy="769441"/>
          </a:xfrm>
          <a:prstGeom prst="rect">
            <a:avLst/>
          </a:prstGeom>
          <a:noFill/>
        </p:spPr>
        <p:txBody>
          <a:bodyPr wrap="square" rtlCol="0">
            <a:spAutoFit/>
          </a:bodyPr>
          <a:lstStyle/>
          <a:p>
            <a:pPr marL="285750" indent="-285750">
              <a:buFont typeface="Arial" panose="020B0604020202020204" pitchFamily="34" charset="0"/>
              <a:buChar char="•"/>
            </a:pPr>
            <a:r>
              <a:rPr lang="sv-SE" sz="2200" dirty="0">
                <a:solidFill>
                  <a:schemeClr val="bg1"/>
                </a:solidFill>
              </a:rPr>
              <a:t>Färre spelare leder även till </a:t>
            </a:r>
            <a:r>
              <a:rPr lang="sv-SE" sz="2200" b="1" dirty="0">
                <a:solidFill>
                  <a:schemeClr val="bg1"/>
                </a:solidFill>
              </a:rPr>
              <a:t>större grad av delaktighet </a:t>
            </a:r>
            <a:r>
              <a:rPr lang="sv-SE" sz="2200" dirty="0">
                <a:solidFill>
                  <a:schemeClr val="bg1"/>
                </a:solidFill>
              </a:rPr>
              <a:t>av alla spelare och därmed </a:t>
            </a:r>
            <a:r>
              <a:rPr lang="sv-SE" sz="2200" b="1" dirty="0">
                <a:solidFill>
                  <a:schemeClr val="bg1"/>
                </a:solidFill>
              </a:rPr>
              <a:t>högre engagemang.</a:t>
            </a:r>
          </a:p>
        </p:txBody>
      </p:sp>
      <p:sp>
        <p:nvSpPr>
          <p:cNvPr id="10" name="textruta 9">
            <a:extLst>
              <a:ext uri="{FF2B5EF4-FFF2-40B4-BE49-F238E27FC236}">
                <a16:creationId xmlns:a16="http://schemas.microsoft.com/office/drawing/2014/main" id="{B8513CAF-4C1D-69AD-EF05-6CAECE87D07D}"/>
              </a:ext>
            </a:extLst>
          </p:cNvPr>
          <p:cNvSpPr txBox="1"/>
          <p:nvPr/>
        </p:nvSpPr>
        <p:spPr>
          <a:xfrm>
            <a:off x="1904999" y="5549907"/>
            <a:ext cx="9248776" cy="769441"/>
          </a:xfrm>
          <a:prstGeom prst="rect">
            <a:avLst/>
          </a:prstGeom>
          <a:noFill/>
        </p:spPr>
        <p:txBody>
          <a:bodyPr wrap="square" rtlCol="0">
            <a:spAutoFit/>
          </a:bodyPr>
          <a:lstStyle/>
          <a:p>
            <a:pPr marL="285750" indent="-285750">
              <a:buFont typeface="Arial" panose="020B0604020202020204" pitchFamily="34" charset="0"/>
              <a:buChar char="•"/>
            </a:pPr>
            <a:r>
              <a:rPr lang="sv-SE" sz="2200" dirty="0">
                <a:solidFill>
                  <a:schemeClr val="bg1"/>
                </a:solidFill>
              </a:rPr>
              <a:t>Intentionen är att skapa </a:t>
            </a:r>
            <a:r>
              <a:rPr lang="sv-SE" sz="2200" b="1" dirty="0">
                <a:solidFill>
                  <a:schemeClr val="bg1"/>
                </a:solidFill>
              </a:rPr>
              <a:t>fler bollkontakter </a:t>
            </a:r>
            <a:r>
              <a:rPr lang="sv-SE" sz="2200" dirty="0">
                <a:solidFill>
                  <a:schemeClr val="bg1"/>
                </a:solidFill>
              </a:rPr>
              <a:t>och </a:t>
            </a:r>
            <a:r>
              <a:rPr lang="sv-SE" sz="2200" b="1" dirty="0">
                <a:solidFill>
                  <a:schemeClr val="bg1"/>
                </a:solidFill>
              </a:rPr>
              <a:t>högre aktivitet </a:t>
            </a:r>
            <a:r>
              <a:rPr lang="sv-SE" sz="2200" dirty="0">
                <a:solidFill>
                  <a:schemeClr val="bg1"/>
                </a:solidFill>
              </a:rPr>
              <a:t>hos barnen vilket höjer motivationen.</a:t>
            </a:r>
          </a:p>
        </p:txBody>
      </p:sp>
    </p:spTree>
    <p:extLst>
      <p:ext uri="{BB962C8B-B14F-4D97-AF65-F5344CB8AC3E}">
        <p14:creationId xmlns:p14="http://schemas.microsoft.com/office/powerpoint/2010/main" val="38668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7F6CA3CC-3A31-4BAE-93EE-00644F936843}"/>
              </a:ext>
            </a:extLst>
          </p:cNvPr>
          <p:cNvSpPr txBox="1"/>
          <p:nvPr/>
        </p:nvSpPr>
        <p:spPr>
          <a:xfrm>
            <a:off x="1176018" y="3429000"/>
            <a:ext cx="10078214" cy="2891561"/>
          </a:xfrm>
          <a:prstGeom prst="rect">
            <a:avLst/>
          </a:prstGeom>
          <a:noFill/>
        </p:spPr>
        <p:txBody>
          <a:bodyPr wrap="square">
            <a:spAutoFit/>
          </a:bodyPr>
          <a:lstStyle/>
          <a:p>
            <a:pPr lvl="0"/>
            <a:r>
              <a:rPr lang="sv-SE" sz="2200" b="1" dirty="0">
                <a:solidFill>
                  <a:schemeClr val="bg1"/>
                </a:solidFill>
              </a:rPr>
              <a:t>Försvarsspel vid 5 mot 5:</a:t>
            </a:r>
          </a:p>
          <a:p>
            <a:pPr>
              <a:lnSpc>
                <a:spcPct val="115000"/>
              </a:lnSpc>
            </a:pPr>
            <a:r>
              <a:rPr lang="sv-SE" sz="2200" dirty="0">
                <a:solidFill>
                  <a:schemeClr val="bg1"/>
                </a:solidFill>
              </a:rPr>
              <a:t>Svensk handboll förespråkar </a:t>
            </a:r>
            <a:r>
              <a:rPr lang="sv-SE" sz="2200" b="1" dirty="0">
                <a:solidFill>
                  <a:schemeClr val="bg1"/>
                </a:solidFill>
              </a:rPr>
              <a:t>offensiva försvarsspel </a:t>
            </a:r>
            <a:r>
              <a:rPr lang="sv-SE" sz="2200" dirty="0">
                <a:solidFill>
                  <a:schemeClr val="bg1"/>
                </a:solidFill>
              </a:rPr>
              <a:t>i barnhandboll då detta utvecklar den individuella tekniken och spelförståelsen mer än ett defensivt försvarsspel . </a:t>
            </a:r>
            <a:endParaRPr lang="sv-SE" sz="2200" dirty="0">
              <a:solidFill>
                <a:schemeClr val="bg1"/>
              </a:solidFill>
              <a:ea typeface="Calibri" panose="020F0502020204030204" pitchFamily="34" charset="0"/>
              <a:cs typeface="Calibri" panose="020F0502020204030204" pitchFamily="34" charset="0"/>
            </a:endParaRPr>
          </a:p>
          <a:p>
            <a:pPr lvl="0"/>
            <a:endParaRPr lang="sv-SE" sz="2200" dirty="0">
              <a:solidFill>
                <a:schemeClr val="bg1"/>
              </a:solidFill>
            </a:endParaRPr>
          </a:p>
          <a:p>
            <a:r>
              <a:rPr lang="sv-SE" sz="2200" dirty="0">
                <a:solidFill>
                  <a:schemeClr val="bg1"/>
                </a:solidFill>
              </a:rPr>
              <a:t>Vid spel med 5 försvarsspelare rekommenderas 3-2 eller 2-3-försvar. Man ska vara offensiv men försöka hålla försvarsuppställningarna. </a:t>
            </a:r>
            <a:endParaRPr lang="sv-SE" sz="2200" b="1" dirty="0">
              <a:solidFill>
                <a:schemeClr val="bg1"/>
              </a:solidFill>
            </a:endParaRPr>
          </a:p>
          <a:p>
            <a:pPr lvl="0"/>
            <a:endParaRPr lang="sv-SE" dirty="0">
              <a:solidFill>
                <a:schemeClr val="bg1"/>
              </a:solidFill>
            </a:endParaRPr>
          </a:p>
        </p:txBody>
      </p:sp>
      <p:sp>
        <p:nvSpPr>
          <p:cNvPr id="2" name="textruta 1">
            <a:extLst>
              <a:ext uri="{FF2B5EF4-FFF2-40B4-BE49-F238E27FC236}">
                <a16:creationId xmlns:a16="http://schemas.microsoft.com/office/drawing/2014/main" id="{E5689A33-70FC-7381-4F83-FD9E6A18677D}"/>
              </a:ext>
            </a:extLst>
          </p:cNvPr>
          <p:cNvSpPr txBox="1"/>
          <p:nvPr/>
        </p:nvSpPr>
        <p:spPr>
          <a:xfrm>
            <a:off x="1176018" y="1808836"/>
            <a:ext cx="10078214" cy="1785104"/>
          </a:xfrm>
          <a:prstGeom prst="rect">
            <a:avLst/>
          </a:prstGeom>
          <a:noFill/>
        </p:spPr>
        <p:txBody>
          <a:bodyPr wrap="square">
            <a:spAutoFit/>
          </a:bodyPr>
          <a:lstStyle/>
          <a:p>
            <a:pPr lvl="0"/>
            <a:r>
              <a:rPr lang="sv-SE" sz="2200" b="1" dirty="0">
                <a:solidFill>
                  <a:schemeClr val="bg1"/>
                </a:solidFill>
              </a:rPr>
              <a:t>Anfallsspel vid 5 mot 5:</a:t>
            </a:r>
          </a:p>
          <a:p>
            <a:pPr lvl="0"/>
            <a:r>
              <a:rPr lang="sv-SE" sz="2200" dirty="0">
                <a:solidFill>
                  <a:schemeClr val="bg1"/>
                </a:solidFill>
              </a:rPr>
              <a:t>Vi spelar då med 5 utespelare utan Mitt-6:a då denna ofta blir stående overksam på linjen i dessa unga åldrar. Givetvis kan vi jobba med övergångar in på linjen ändå.</a:t>
            </a:r>
          </a:p>
          <a:p>
            <a:pPr lvl="0"/>
            <a:endParaRPr lang="sv-SE" sz="2200" dirty="0">
              <a:solidFill>
                <a:schemeClr val="bg1"/>
              </a:solidFill>
            </a:endParaRPr>
          </a:p>
        </p:txBody>
      </p:sp>
    </p:spTree>
    <p:extLst>
      <p:ext uri="{BB962C8B-B14F-4D97-AF65-F5344CB8AC3E}">
        <p14:creationId xmlns:p14="http://schemas.microsoft.com/office/powerpoint/2010/main" val="369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7F6CA3CC-3A31-4BAE-93EE-00644F936843}"/>
              </a:ext>
            </a:extLst>
          </p:cNvPr>
          <p:cNvSpPr txBox="1"/>
          <p:nvPr/>
        </p:nvSpPr>
        <p:spPr>
          <a:xfrm>
            <a:off x="1261079" y="1818627"/>
            <a:ext cx="10078214" cy="769441"/>
          </a:xfrm>
          <a:prstGeom prst="rect">
            <a:avLst/>
          </a:prstGeom>
          <a:noFill/>
        </p:spPr>
        <p:txBody>
          <a:bodyPr wrap="square">
            <a:spAutoFit/>
          </a:bodyPr>
          <a:lstStyle/>
          <a:p>
            <a:pPr lvl="0"/>
            <a:r>
              <a:rPr lang="sv-SE" sz="2200" b="1" dirty="0">
                <a:solidFill>
                  <a:schemeClr val="bg1"/>
                </a:solidFill>
              </a:rPr>
              <a:t>Försvarsspel vid 5 mot 5 forts:</a:t>
            </a:r>
          </a:p>
          <a:p>
            <a:pPr lvl="0"/>
            <a:endParaRPr lang="sv-SE" sz="2200" b="1" dirty="0">
              <a:solidFill>
                <a:schemeClr val="bg1"/>
              </a:solidFill>
            </a:endParaRPr>
          </a:p>
        </p:txBody>
      </p:sp>
      <p:sp>
        <p:nvSpPr>
          <p:cNvPr id="2" name="textruta 1">
            <a:extLst>
              <a:ext uri="{FF2B5EF4-FFF2-40B4-BE49-F238E27FC236}">
                <a16:creationId xmlns:a16="http://schemas.microsoft.com/office/drawing/2014/main" id="{A9694362-5717-A7C8-CB10-AAFE01308810}"/>
              </a:ext>
            </a:extLst>
          </p:cNvPr>
          <p:cNvSpPr txBox="1"/>
          <p:nvPr/>
        </p:nvSpPr>
        <p:spPr>
          <a:xfrm>
            <a:off x="1181069" y="3863179"/>
            <a:ext cx="8121046" cy="1446550"/>
          </a:xfrm>
          <a:prstGeom prst="rect">
            <a:avLst/>
          </a:prstGeom>
          <a:noFill/>
        </p:spPr>
        <p:txBody>
          <a:bodyPr wrap="square" rtlCol="0">
            <a:spAutoFit/>
          </a:bodyPr>
          <a:lstStyle/>
          <a:p>
            <a:r>
              <a:rPr lang="sv-SE" sz="2200" dirty="0">
                <a:solidFill>
                  <a:schemeClr val="bg1"/>
                </a:solidFill>
              </a:rPr>
              <a:t>Informera barnen om att försvarsspel är att stoppa anfallsspelaren, täppa till luckor, hjälpa varandra och arbeta intensivt med fötterna.</a:t>
            </a:r>
          </a:p>
          <a:p>
            <a:endParaRPr lang="sv-SE" sz="2200" dirty="0"/>
          </a:p>
        </p:txBody>
      </p:sp>
      <p:sp>
        <p:nvSpPr>
          <p:cNvPr id="4" name="textruta 3">
            <a:extLst>
              <a:ext uri="{FF2B5EF4-FFF2-40B4-BE49-F238E27FC236}">
                <a16:creationId xmlns:a16="http://schemas.microsoft.com/office/drawing/2014/main" id="{8766A88C-C7A5-C9C0-3F31-F2BBDC75AF07}"/>
              </a:ext>
            </a:extLst>
          </p:cNvPr>
          <p:cNvSpPr txBox="1"/>
          <p:nvPr/>
        </p:nvSpPr>
        <p:spPr>
          <a:xfrm>
            <a:off x="1261079" y="2464958"/>
            <a:ext cx="10078214" cy="1107996"/>
          </a:xfrm>
          <a:prstGeom prst="rect">
            <a:avLst/>
          </a:prstGeom>
          <a:noFill/>
        </p:spPr>
        <p:txBody>
          <a:bodyPr wrap="square">
            <a:spAutoFit/>
          </a:bodyPr>
          <a:lstStyle/>
          <a:p>
            <a:pPr lvl="0"/>
            <a:r>
              <a:rPr lang="sv-SE" sz="2200" dirty="0">
                <a:solidFill>
                  <a:schemeClr val="bg1"/>
                </a:solidFill>
              </a:rPr>
              <a:t>Då anfallande lag med största sannolikhet kommer att ha två 6-metersspelare (kanterna) och tre 9-metersspelare så kan en naturlig försvarsuppställning vara 2-3 = två defensiva försvarare och tre offensiva försvarare.</a:t>
            </a:r>
            <a:endParaRPr lang="sv-SE" sz="2200" b="1" dirty="0">
              <a:solidFill>
                <a:schemeClr val="bg1"/>
              </a:solidFill>
            </a:endParaRPr>
          </a:p>
        </p:txBody>
      </p:sp>
    </p:spTree>
    <p:extLst>
      <p:ext uri="{BB962C8B-B14F-4D97-AF65-F5344CB8AC3E}">
        <p14:creationId xmlns:p14="http://schemas.microsoft.com/office/powerpoint/2010/main" val="1434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925070" y="720843"/>
            <a:ext cx="9125416" cy="707886"/>
          </a:xfrm>
          <a:prstGeom prst="rect">
            <a:avLst/>
          </a:prstGeom>
          <a:noFill/>
        </p:spPr>
        <p:txBody>
          <a:bodyPr wrap="square" rtlCol="0">
            <a:spAutoFit/>
          </a:bodyPr>
          <a:lstStyle/>
          <a:p>
            <a:r>
              <a:rPr lang="sv-SE" sz="4000" b="1" dirty="0">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6" y="1907013"/>
            <a:ext cx="10623859" cy="480901"/>
          </a:xfrm>
          <a:prstGeom prst="rect">
            <a:avLst/>
          </a:prstGeom>
          <a:noFill/>
        </p:spPr>
        <p:txBody>
          <a:bodyPr wrap="square">
            <a:spAutoFit/>
          </a:bodyPr>
          <a:lstStyle/>
          <a:p>
            <a:pPr>
              <a:lnSpc>
                <a:spcPct val="115000"/>
              </a:lnSpc>
            </a:pPr>
            <a:r>
              <a:rPr lang="sv-SE" sz="2400" dirty="0">
                <a:solidFill>
                  <a:schemeClr val="bg1"/>
                </a:solidFill>
              </a:rPr>
              <a:t>Matcher inom barnhandboll bör genomföras enligt principen:</a:t>
            </a:r>
            <a:endParaRPr lang="sv-SE" sz="2400" dirty="0">
              <a:solidFill>
                <a:schemeClr val="bg1"/>
              </a:solidFill>
              <a:ea typeface="Calibri" panose="020F0502020204030204" pitchFamily="34" charset="0"/>
              <a:cs typeface="Calibri" panose="020F0502020204030204" pitchFamily="34" charset="0"/>
            </a:endParaRPr>
          </a:p>
        </p:txBody>
      </p:sp>
      <p:sp>
        <p:nvSpPr>
          <p:cNvPr id="3" name="textruta 2">
            <a:extLst>
              <a:ext uri="{FF2B5EF4-FFF2-40B4-BE49-F238E27FC236}">
                <a16:creationId xmlns:a16="http://schemas.microsoft.com/office/drawing/2014/main" id="{A1BCF807-C79E-40EE-0CAD-3A458A92CED7}"/>
              </a:ext>
            </a:extLst>
          </p:cNvPr>
          <p:cNvSpPr txBox="1"/>
          <p:nvPr/>
        </p:nvSpPr>
        <p:spPr>
          <a:xfrm>
            <a:off x="1085375" y="2789717"/>
            <a:ext cx="10623859" cy="480901"/>
          </a:xfrm>
          <a:prstGeom prst="rect">
            <a:avLst/>
          </a:prstGeom>
          <a:noFill/>
        </p:spPr>
        <p:txBody>
          <a:bodyPr wrap="square">
            <a:spAutoFit/>
          </a:bodyPr>
          <a:lstStyle/>
          <a:p>
            <a:pPr>
              <a:lnSpc>
                <a:spcPct val="115000"/>
              </a:lnSpc>
            </a:pPr>
            <a:r>
              <a:rPr lang="sv-SE" sz="2400" dirty="0">
                <a:solidFill>
                  <a:schemeClr val="bg1"/>
                </a:solidFill>
              </a:rPr>
              <a:t>• Att alla spelar lika mycket.</a:t>
            </a:r>
            <a:endParaRPr lang="sv-SE" sz="2400" dirty="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5" y="3672422"/>
            <a:ext cx="10623859" cy="480901"/>
          </a:xfrm>
          <a:prstGeom prst="rect">
            <a:avLst/>
          </a:prstGeom>
          <a:noFill/>
        </p:spPr>
        <p:txBody>
          <a:bodyPr wrap="square">
            <a:spAutoFit/>
          </a:bodyPr>
          <a:lstStyle/>
          <a:p>
            <a:pPr>
              <a:lnSpc>
                <a:spcPct val="115000"/>
              </a:lnSpc>
            </a:pPr>
            <a:r>
              <a:rPr lang="sv-SE" sz="2400" dirty="0">
                <a:solidFill>
                  <a:schemeClr val="bg1"/>
                </a:solidFill>
              </a:rPr>
              <a:t>• Att alla spelare de första åren får spela utan positioner i anfall och försvar.</a:t>
            </a:r>
            <a:endParaRPr lang="sv-SE" sz="2400" dirty="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5" y="4504112"/>
            <a:ext cx="10623859" cy="905633"/>
          </a:xfrm>
          <a:prstGeom prst="rect">
            <a:avLst/>
          </a:prstGeom>
          <a:noFill/>
        </p:spPr>
        <p:txBody>
          <a:bodyPr wrap="square">
            <a:spAutoFit/>
          </a:bodyPr>
          <a:lstStyle/>
          <a:p>
            <a:pPr>
              <a:lnSpc>
                <a:spcPct val="115000"/>
              </a:lnSpc>
            </a:pPr>
            <a:r>
              <a:rPr lang="sv-SE" sz="2400" dirty="0">
                <a:solidFill>
                  <a:schemeClr val="bg1"/>
                </a:solidFill>
              </a:rPr>
              <a:t>• Att barnen får möjlighet att tävla, vinna och förlora utan fokusering på tabeller och resultat</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0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17D7B39-EA0A-41BC-8AA4-97179C7AF1DB}"/>
              </a:ext>
            </a:extLst>
          </p:cNvPr>
          <p:cNvSpPr txBox="1"/>
          <p:nvPr/>
        </p:nvSpPr>
        <p:spPr>
          <a:xfrm>
            <a:off x="3147059" y="746992"/>
            <a:ext cx="4685899" cy="707886"/>
          </a:xfrm>
          <a:prstGeom prst="rect">
            <a:avLst/>
          </a:prstGeom>
          <a:noFill/>
        </p:spPr>
        <p:txBody>
          <a:bodyPr wrap="none" rtlCol="0">
            <a:spAutoFit/>
          </a:bodyPr>
          <a:lstStyle/>
          <a:p>
            <a:pPr algn="ctr"/>
            <a:r>
              <a:rPr lang="sv-SE" sz="4000" b="1">
                <a:solidFill>
                  <a:schemeClr val="bg1"/>
                </a:solidFill>
              </a:rPr>
              <a:t>Förhållningsregler</a:t>
            </a:r>
          </a:p>
        </p:txBody>
      </p:sp>
      <p:sp>
        <p:nvSpPr>
          <p:cNvPr id="7" name="textruta 6">
            <a:extLst>
              <a:ext uri="{FF2B5EF4-FFF2-40B4-BE49-F238E27FC236}">
                <a16:creationId xmlns:a16="http://schemas.microsoft.com/office/drawing/2014/main" id="{2AEF3439-BE3D-40F3-8D01-F24D8ADA2D4D}"/>
              </a:ext>
            </a:extLst>
          </p:cNvPr>
          <p:cNvSpPr txBox="1"/>
          <p:nvPr/>
        </p:nvSpPr>
        <p:spPr>
          <a:xfrm>
            <a:off x="1809567" y="2104763"/>
            <a:ext cx="9672328" cy="3785652"/>
          </a:xfrm>
          <a:prstGeom prst="rect">
            <a:avLst/>
          </a:prstGeom>
          <a:noFill/>
        </p:spPr>
        <p:txBody>
          <a:bodyPr wrap="none" rtlCol="0">
            <a:spAutoFit/>
          </a:bodyPr>
          <a:lstStyle/>
          <a:p>
            <a:r>
              <a:rPr lang="sv-SE" sz="3000" b="1" dirty="0">
                <a:solidFill>
                  <a:schemeClr val="bg1"/>
                </a:solidFill>
              </a:rPr>
              <a:t>”Räck upp handen” eller skriv i chatten vid frågor</a:t>
            </a:r>
          </a:p>
          <a:p>
            <a:endParaRPr lang="sv-SE" sz="3000" dirty="0">
              <a:solidFill>
                <a:schemeClr val="bg1"/>
              </a:solidFill>
            </a:endParaRPr>
          </a:p>
          <a:p>
            <a:r>
              <a:rPr lang="sv-SE" sz="3000" b="1" dirty="0">
                <a:solidFill>
                  <a:schemeClr val="bg1"/>
                </a:solidFill>
              </a:rPr>
              <a:t>Stäng av mikrofonen när du inte ska prata</a:t>
            </a:r>
          </a:p>
          <a:p>
            <a:pPr marL="285750" indent="-285750">
              <a:buFont typeface="Arial" panose="020B0604020202020204" pitchFamily="34" charset="0"/>
              <a:buChar char="•"/>
            </a:pPr>
            <a:endParaRPr lang="sv-SE" sz="3000" dirty="0">
              <a:solidFill>
                <a:schemeClr val="bg1"/>
              </a:solidFill>
            </a:endParaRPr>
          </a:p>
          <a:p>
            <a:r>
              <a:rPr lang="sv-SE" sz="3000" b="1" dirty="0">
                <a:solidFill>
                  <a:schemeClr val="bg1"/>
                </a:solidFill>
              </a:rPr>
              <a:t>Ha gärna på kameran när du ska prata</a:t>
            </a:r>
          </a:p>
          <a:p>
            <a:endParaRPr lang="sv-SE" sz="3000" b="1" dirty="0">
              <a:solidFill>
                <a:schemeClr val="bg1"/>
              </a:solidFill>
            </a:endParaRPr>
          </a:p>
          <a:p>
            <a:r>
              <a:rPr lang="sv-SE" sz="3000" b="1" dirty="0">
                <a:solidFill>
                  <a:schemeClr val="bg1"/>
                </a:solidFill>
              </a:rPr>
              <a:t>Vi går igenom presentationen i sin helhet – därefter </a:t>
            </a:r>
            <a:br>
              <a:rPr lang="sv-SE" sz="3000" b="1" dirty="0">
                <a:solidFill>
                  <a:schemeClr val="bg1"/>
                </a:solidFill>
              </a:rPr>
            </a:br>
            <a:r>
              <a:rPr lang="sv-SE" sz="3000" b="1" dirty="0">
                <a:solidFill>
                  <a:schemeClr val="bg1"/>
                </a:solidFill>
              </a:rPr>
              <a:t>finns möjlighet till frågor/synpunkter. </a:t>
            </a:r>
          </a:p>
        </p:txBody>
      </p:sp>
    </p:spTree>
    <p:extLst>
      <p:ext uri="{BB962C8B-B14F-4D97-AF65-F5344CB8AC3E}">
        <p14:creationId xmlns:p14="http://schemas.microsoft.com/office/powerpoint/2010/main" val="142792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925070" y="720843"/>
            <a:ext cx="9125416" cy="707886"/>
          </a:xfrm>
          <a:prstGeom prst="rect">
            <a:avLst/>
          </a:prstGeom>
          <a:noFill/>
        </p:spPr>
        <p:txBody>
          <a:bodyPr wrap="square" rtlCol="0">
            <a:spAutoFit/>
          </a:bodyPr>
          <a:lstStyle/>
          <a:p>
            <a:r>
              <a:rPr lang="sv-SE" sz="4000" b="1" dirty="0">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1" y="2016642"/>
            <a:ext cx="10623859" cy="480901"/>
          </a:xfrm>
          <a:prstGeom prst="rect">
            <a:avLst/>
          </a:prstGeom>
          <a:noFill/>
        </p:spPr>
        <p:txBody>
          <a:bodyPr wrap="square">
            <a:spAutoFit/>
          </a:bodyPr>
          <a:lstStyle/>
          <a:p>
            <a:pPr>
              <a:lnSpc>
                <a:spcPct val="115000"/>
              </a:lnSpc>
            </a:pPr>
            <a:r>
              <a:rPr lang="sv-SE" sz="2400" dirty="0">
                <a:solidFill>
                  <a:schemeClr val="bg1"/>
                </a:solidFill>
              </a:rPr>
              <a:t>Matcher inom barnhandboll bör genomföras enligt principen:</a:t>
            </a:r>
            <a:endParaRPr lang="sv-SE" sz="2400" dirty="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2" y="4085114"/>
            <a:ext cx="10623859" cy="480901"/>
          </a:xfrm>
          <a:prstGeom prst="rect">
            <a:avLst/>
          </a:prstGeom>
          <a:noFill/>
        </p:spPr>
        <p:txBody>
          <a:bodyPr wrap="square">
            <a:spAutoFit/>
          </a:bodyPr>
          <a:lstStyle/>
          <a:p>
            <a:pPr>
              <a:lnSpc>
                <a:spcPct val="115000"/>
              </a:lnSpc>
            </a:pPr>
            <a:r>
              <a:rPr lang="sv-SE" sz="2400" dirty="0">
                <a:solidFill>
                  <a:schemeClr val="bg1"/>
                </a:solidFill>
              </a:rPr>
              <a:t>• Att ha fokus på individens utveckling.</a:t>
            </a:r>
            <a:endParaRPr lang="sv-SE" sz="2400" dirty="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3" y="4956929"/>
            <a:ext cx="10623859" cy="905633"/>
          </a:xfrm>
          <a:prstGeom prst="rect">
            <a:avLst/>
          </a:prstGeom>
          <a:noFill/>
        </p:spPr>
        <p:txBody>
          <a:bodyPr wrap="square">
            <a:spAutoFit/>
          </a:bodyPr>
          <a:lstStyle/>
          <a:p>
            <a:pPr>
              <a:lnSpc>
                <a:spcPct val="115000"/>
              </a:lnSpc>
            </a:pPr>
            <a:r>
              <a:rPr lang="sv-SE" sz="2400" dirty="0">
                <a:solidFill>
                  <a:schemeClr val="bg1"/>
                </a:solidFill>
              </a:rPr>
              <a:t>• En naturlig progression där spelformen följer spelarens individuella utveckling, där inriktningen på offensivt försvar prioriteras. </a:t>
            </a:r>
            <a:endParaRPr lang="sv-SE" sz="2400" dirty="0">
              <a:solidFill>
                <a:schemeClr val="bg1"/>
              </a:solidFill>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26A26643-C8AC-5BAE-6E00-0B2EFAAF0180}"/>
              </a:ext>
            </a:extLst>
          </p:cNvPr>
          <p:cNvSpPr txBox="1"/>
          <p:nvPr/>
        </p:nvSpPr>
        <p:spPr>
          <a:xfrm>
            <a:off x="1085372" y="2740012"/>
            <a:ext cx="10623859" cy="905633"/>
          </a:xfrm>
          <a:prstGeom prst="rect">
            <a:avLst/>
          </a:prstGeom>
          <a:noFill/>
        </p:spPr>
        <p:txBody>
          <a:bodyPr wrap="square">
            <a:spAutoFit/>
          </a:bodyPr>
          <a:lstStyle/>
          <a:p>
            <a:pPr>
              <a:lnSpc>
                <a:spcPct val="115000"/>
              </a:lnSpc>
            </a:pPr>
            <a:r>
              <a:rPr lang="sv-SE" sz="2400" dirty="0">
                <a:solidFill>
                  <a:schemeClr val="bg1"/>
                </a:solidFill>
              </a:rPr>
              <a:t>• Att använda färre spelare vid varje matchtillfälle för att ge varje spelare mer speltid.</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0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9C6D58B-A325-4641-B429-FE45074D5675}"/>
              </a:ext>
            </a:extLst>
          </p:cNvPr>
          <p:cNvSpPr txBox="1"/>
          <p:nvPr/>
        </p:nvSpPr>
        <p:spPr>
          <a:xfrm>
            <a:off x="2826376" y="804959"/>
            <a:ext cx="8133958" cy="707886"/>
          </a:xfrm>
          <a:prstGeom prst="rect">
            <a:avLst/>
          </a:prstGeom>
          <a:noFill/>
        </p:spPr>
        <p:txBody>
          <a:bodyPr wrap="none" rtlCol="0">
            <a:spAutoFit/>
          </a:bodyPr>
          <a:lstStyle/>
          <a:p>
            <a:r>
              <a:rPr lang="sv-SE" sz="4000" b="1">
                <a:solidFill>
                  <a:schemeClr val="bg1"/>
                </a:solidFill>
              </a:rPr>
              <a:t>Vägledning nivåindelat seriespel</a:t>
            </a:r>
          </a:p>
        </p:txBody>
      </p:sp>
      <p:sp>
        <p:nvSpPr>
          <p:cNvPr id="3" name="textruta 2">
            <a:extLst>
              <a:ext uri="{FF2B5EF4-FFF2-40B4-BE49-F238E27FC236}">
                <a16:creationId xmlns:a16="http://schemas.microsoft.com/office/drawing/2014/main" id="{27E08171-B71B-4728-9962-1E6A63F42D7A}"/>
              </a:ext>
            </a:extLst>
          </p:cNvPr>
          <p:cNvSpPr txBox="1"/>
          <p:nvPr/>
        </p:nvSpPr>
        <p:spPr>
          <a:xfrm>
            <a:off x="1141326" y="2301010"/>
            <a:ext cx="4779413" cy="2831544"/>
          </a:xfrm>
          <a:prstGeom prst="rect">
            <a:avLst/>
          </a:prstGeom>
          <a:noFill/>
        </p:spPr>
        <p:txBody>
          <a:bodyPr wrap="square" rtlCol="0">
            <a:spAutoFit/>
          </a:bodyPr>
          <a:lstStyle/>
          <a:p>
            <a:r>
              <a:rPr lang="sv-SE" sz="2000" b="1" dirty="0">
                <a:solidFill>
                  <a:schemeClr val="bg1"/>
                </a:solidFill>
              </a:rPr>
              <a:t>Syftet med nivåindelning</a:t>
            </a:r>
          </a:p>
          <a:p>
            <a:endParaRPr lang="sv-SE" sz="2000" b="1" dirty="0">
              <a:solidFill>
                <a:schemeClr val="bg1"/>
              </a:solidFill>
            </a:endParaRPr>
          </a:p>
          <a:p>
            <a:pPr marL="285750" indent="-285750">
              <a:buFontTx/>
              <a:buChar char="-"/>
            </a:pPr>
            <a:r>
              <a:rPr lang="sv-SE" sz="2000" dirty="0">
                <a:solidFill>
                  <a:schemeClr val="bg1"/>
                </a:solidFill>
              </a:rPr>
              <a:t>Utveckla spelare på sin nivå – </a:t>
            </a:r>
            <a:br>
              <a:rPr lang="sv-SE" sz="2000" dirty="0">
                <a:solidFill>
                  <a:schemeClr val="bg1"/>
                </a:solidFill>
              </a:rPr>
            </a:br>
            <a:r>
              <a:rPr lang="sv-SE" sz="2000" dirty="0">
                <a:solidFill>
                  <a:schemeClr val="bg1"/>
                </a:solidFill>
              </a:rPr>
              <a:t>inte toppa lag och vinna matcher! </a:t>
            </a:r>
          </a:p>
          <a:p>
            <a:endParaRPr lang="sv-SE" sz="2000" dirty="0">
              <a:solidFill>
                <a:schemeClr val="bg1"/>
              </a:solidFill>
            </a:endParaRPr>
          </a:p>
          <a:p>
            <a:pPr marL="285750" indent="-285750">
              <a:buFontTx/>
              <a:buChar char="-"/>
            </a:pPr>
            <a:r>
              <a:rPr lang="sv-SE" sz="2000" dirty="0">
                <a:solidFill>
                  <a:schemeClr val="bg1"/>
                </a:solidFill>
              </a:rPr>
              <a:t>Spela så jämna matcher som möjligt</a:t>
            </a:r>
          </a:p>
          <a:p>
            <a:endParaRPr lang="sv-SE" sz="2000" dirty="0">
              <a:solidFill>
                <a:schemeClr val="bg1"/>
              </a:solidFill>
            </a:endParaRPr>
          </a:p>
          <a:p>
            <a:pPr marL="285750" indent="-285750">
              <a:buFontTx/>
              <a:buChar char="-"/>
            </a:pPr>
            <a:r>
              <a:rPr lang="sv-SE" sz="2000" dirty="0">
                <a:solidFill>
                  <a:schemeClr val="bg1"/>
                </a:solidFill>
              </a:rPr>
              <a:t>Roligare att träna/spela handboll</a:t>
            </a:r>
          </a:p>
          <a:p>
            <a:endParaRPr lang="sv-SE" dirty="0">
              <a:solidFill>
                <a:schemeClr val="bg1"/>
              </a:solidFill>
            </a:endParaRPr>
          </a:p>
        </p:txBody>
      </p:sp>
      <p:pic>
        <p:nvPicPr>
          <p:cNvPr id="4" name="Picture 6" descr="6e0d8ad981a697fe9667460178e5d81e">
            <a:extLst>
              <a:ext uri="{FF2B5EF4-FFF2-40B4-BE49-F238E27FC236}">
                <a16:creationId xmlns:a16="http://schemas.microsoft.com/office/drawing/2014/main" id="{EC27F87B-E341-4310-BEFC-49B263E18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46528" y="2116070"/>
            <a:ext cx="4513805" cy="2893649"/>
          </a:xfrm>
          <a:prstGeom prst="rect">
            <a:avLst/>
          </a:prstGeom>
        </p:spPr>
      </p:pic>
    </p:spTree>
    <p:extLst>
      <p:ext uri="{BB962C8B-B14F-4D97-AF65-F5344CB8AC3E}">
        <p14:creationId xmlns:p14="http://schemas.microsoft.com/office/powerpoint/2010/main" val="2791740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2965D8DB-1EBC-4564-84A5-499E9D95EC26}"/>
              </a:ext>
            </a:extLst>
          </p:cNvPr>
          <p:cNvCxnSpPr>
            <a:cxnSpLocks/>
          </p:cNvCxnSpPr>
          <p:nvPr/>
        </p:nvCxnSpPr>
        <p:spPr>
          <a:xfrm flipV="1">
            <a:off x="327219" y="6342078"/>
            <a:ext cx="3741442" cy="8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D7577505-CB49-461A-9B36-9A44CD1FD409}"/>
              </a:ext>
            </a:extLst>
          </p:cNvPr>
          <p:cNvCxnSpPr/>
          <p:nvPr/>
        </p:nvCxnSpPr>
        <p:spPr>
          <a:xfrm flipV="1">
            <a:off x="4068661" y="4546834"/>
            <a:ext cx="0" cy="1795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A97C0B1F-7326-4EA8-A99B-3E04532D5664}"/>
              </a:ext>
            </a:extLst>
          </p:cNvPr>
          <p:cNvCxnSpPr/>
          <p:nvPr/>
        </p:nvCxnSpPr>
        <p:spPr>
          <a:xfrm>
            <a:off x="4068661" y="4546834"/>
            <a:ext cx="4035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088737B-52F4-4EF9-AF97-B6CA6F2B0AE7}"/>
              </a:ext>
            </a:extLst>
          </p:cNvPr>
          <p:cNvCxnSpPr/>
          <p:nvPr/>
        </p:nvCxnSpPr>
        <p:spPr>
          <a:xfrm flipV="1">
            <a:off x="8103765" y="2793535"/>
            <a:ext cx="0" cy="175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5004DCA8-6BC2-44A8-94AF-1D53FDF2F150}"/>
              </a:ext>
            </a:extLst>
          </p:cNvPr>
          <p:cNvCxnSpPr/>
          <p:nvPr/>
        </p:nvCxnSpPr>
        <p:spPr>
          <a:xfrm>
            <a:off x="8103765" y="2793535"/>
            <a:ext cx="257542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D31DDC4F-44F8-4CA6-9C8F-496974E4E29D}"/>
              </a:ext>
            </a:extLst>
          </p:cNvPr>
          <p:cNvSpPr txBox="1"/>
          <p:nvPr/>
        </p:nvSpPr>
        <p:spPr>
          <a:xfrm>
            <a:off x="2159777" y="6334157"/>
            <a:ext cx="1426103" cy="338554"/>
          </a:xfrm>
          <a:prstGeom prst="rect">
            <a:avLst/>
          </a:prstGeom>
          <a:noFill/>
        </p:spPr>
        <p:txBody>
          <a:bodyPr wrap="square" rtlCol="0">
            <a:spAutoFit/>
          </a:bodyPr>
          <a:lstStyle/>
          <a:p>
            <a:r>
              <a:rPr lang="sv-SE" sz="1600" dirty="0">
                <a:solidFill>
                  <a:schemeClr val="bg1"/>
                </a:solidFill>
              </a:rPr>
              <a:t>Lätt serie</a:t>
            </a:r>
          </a:p>
        </p:txBody>
      </p:sp>
      <p:sp>
        <p:nvSpPr>
          <p:cNvPr id="10" name="textruta 9">
            <a:extLst>
              <a:ext uri="{FF2B5EF4-FFF2-40B4-BE49-F238E27FC236}">
                <a16:creationId xmlns:a16="http://schemas.microsoft.com/office/drawing/2014/main" id="{7690E8CF-350B-424F-9F40-FF61E4D3A041}"/>
              </a:ext>
            </a:extLst>
          </p:cNvPr>
          <p:cNvSpPr txBox="1"/>
          <p:nvPr/>
        </p:nvSpPr>
        <p:spPr>
          <a:xfrm>
            <a:off x="8378459" y="4616652"/>
            <a:ext cx="1366379" cy="338554"/>
          </a:xfrm>
          <a:prstGeom prst="rect">
            <a:avLst/>
          </a:prstGeom>
          <a:noFill/>
        </p:spPr>
        <p:txBody>
          <a:bodyPr wrap="square" rtlCol="0">
            <a:spAutoFit/>
          </a:bodyPr>
          <a:lstStyle/>
          <a:p>
            <a:r>
              <a:rPr lang="sv-SE" sz="1600" dirty="0">
                <a:solidFill>
                  <a:schemeClr val="bg1"/>
                </a:solidFill>
              </a:rPr>
              <a:t>Svår serie</a:t>
            </a:r>
          </a:p>
        </p:txBody>
      </p:sp>
      <p:sp>
        <p:nvSpPr>
          <p:cNvPr id="12" name="textruta 11">
            <a:extLst>
              <a:ext uri="{FF2B5EF4-FFF2-40B4-BE49-F238E27FC236}">
                <a16:creationId xmlns:a16="http://schemas.microsoft.com/office/drawing/2014/main" id="{03BC7421-E0FA-4E76-95E5-F8BD6C935CBC}"/>
              </a:ext>
            </a:extLst>
          </p:cNvPr>
          <p:cNvSpPr txBox="1"/>
          <p:nvPr/>
        </p:nvSpPr>
        <p:spPr>
          <a:xfrm>
            <a:off x="676362" y="4837250"/>
            <a:ext cx="3796232" cy="307777"/>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Flest spelare är nybörjare eller tränat 1-3 år</a:t>
            </a:r>
          </a:p>
        </p:txBody>
      </p:sp>
      <p:sp>
        <p:nvSpPr>
          <p:cNvPr id="13" name="textruta 12">
            <a:extLst>
              <a:ext uri="{FF2B5EF4-FFF2-40B4-BE49-F238E27FC236}">
                <a16:creationId xmlns:a16="http://schemas.microsoft.com/office/drawing/2014/main" id="{E98E2D08-6313-4559-9552-CCAB15949B51}"/>
              </a:ext>
            </a:extLst>
          </p:cNvPr>
          <p:cNvSpPr txBox="1"/>
          <p:nvPr/>
        </p:nvSpPr>
        <p:spPr>
          <a:xfrm>
            <a:off x="7028570" y="2752979"/>
            <a:ext cx="2699778" cy="307777"/>
          </a:xfrm>
          <a:prstGeom prst="rect">
            <a:avLst/>
          </a:prstGeom>
          <a:noFill/>
        </p:spPr>
        <p:txBody>
          <a:bodyPr wrap="none" rtlCol="0">
            <a:spAutoFit/>
          </a:bodyPr>
          <a:lstStyle/>
          <a:p>
            <a:pPr marL="285750" indent="-285750">
              <a:buFont typeface="Arial" panose="020B0604020202020204" pitchFamily="34" charset="0"/>
              <a:buChar char="•"/>
            </a:pPr>
            <a:r>
              <a:rPr lang="sv-SE" sz="1400" dirty="0">
                <a:solidFill>
                  <a:schemeClr val="bg1"/>
                </a:solidFill>
              </a:rPr>
              <a:t>Flest spelare tränat i flera år</a:t>
            </a:r>
          </a:p>
        </p:txBody>
      </p:sp>
      <p:sp>
        <p:nvSpPr>
          <p:cNvPr id="21" name="textruta 20">
            <a:extLst>
              <a:ext uri="{FF2B5EF4-FFF2-40B4-BE49-F238E27FC236}">
                <a16:creationId xmlns:a16="http://schemas.microsoft.com/office/drawing/2014/main" id="{AB05267F-03E3-4821-B807-FE365BAE5FD2}"/>
              </a:ext>
            </a:extLst>
          </p:cNvPr>
          <p:cNvSpPr txBox="1"/>
          <p:nvPr/>
        </p:nvSpPr>
        <p:spPr>
          <a:xfrm>
            <a:off x="7037294" y="3626609"/>
            <a:ext cx="5080237" cy="523220"/>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Geografisk närhet prioriteras framför nivåindelning om båda</a:t>
            </a:r>
            <a:br>
              <a:rPr lang="sv-SE" sz="1400" dirty="0">
                <a:solidFill>
                  <a:schemeClr val="bg1"/>
                </a:solidFill>
              </a:rPr>
            </a:br>
            <a:r>
              <a:rPr lang="sv-SE" sz="1400" dirty="0">
                <a:solidFill>
                  <a:schemeClr val="bg1"/>
                </a:solidFill>
              </a:rPr>
              <a:t> inte är möjligt </a:t>
            </a:r>
          </a:p>
        </p:txBody>
      </p:sp>
      <p:sp>
        <p:nvSpPr>
          <p:cNvPr id="23" name="textruta 22">
            <a:extLst>
              <a:ext uri="{FF2B5EF4-FFF2-40B4-BE49-F238E27FC236}">
                <a16:creationId xmlns:a16="http://schemas.microsoft.com/office/drawing/2014/main" id="{E719074F-9B0E-4C4C-9380-FD0562AD790A}"/>
              </a:ext>
            </a:extLst>
          </p:cNvPr>
          <p:cNvSpPr txBox="1"/>
          <p:nvPr/>
        </p:nvSpPr>
        <p:spPr>
          <a:xfrm>
            <a:off x="2807723" y="416939"/>
            <a:ext cx="7331359" cy="1200329"/>
          </a:xfrm>
          <a:prstGeom prst="rect">
            <a:avLst/>
          </a:prstGeom>
          <a:noFill/>
        </p:spPr>
        <p:txBody>
          <a:bodyPr wrap="square" rtlCol="0">
            <a:spAutoFit/>
          </a:bodyPr>
          <a:lstStyle/>
          <a:p>
            <a:pPr algn="ctr"/>
            <a:r>
              <a:rPr lang="sv-SE" sz="3500" b="1" dirty="0">
                <a:solidFill>
                  <a:schemeClr val="bg1"/>
                </a:solidFill>
              </a:rPr>
              <a:t>Vägledning anmälan till </a:t>
            </a:r>
          </a:p>
          <a:p>
            <a:pPr algn="ctr"/>
            <a:r>
              <a:rPr lang="sv-SE" sz="3500" b="1" dirty="0">
                <a:solidFill>
                  <a:schemeClr val="bg1"/>
                </a:solidFill>
              </a:rPr>
              <a:t>nivåindelat seriespel U10-U11 </a:t>
            </a:r>
          </a:p>
        </p:txBody>
      </p:sp>
      <p:sp>
        <p:nvSpPr>
          <p:cNvPr id="24" name="textruta 23">
            <a:extLst>
              <a:ext uri="{FF2B5EF4-FFF2-40B4-BE49-F238E27FC236}">
                <a16:creationId xmlns:a16="http://schemas.microsoft.com/office/drawing/2014/main" id="{1C581CAC-7BEB-42F7-A974-AA3409D2100F}"/>
              </a:ext>
            </a:extLst>
          </p:cNvPr>
          <p:cNvSpPr txBox="1"/>
          <p:nvPr/>
        </p:nvSpPr>
        <p:spPr>
          <a:xfrm>
            <a:off x="676362" y="2241614"/>
            <a:ext cx="3666388" cy="1384995"/>
          </a:xfrm>
          <a:prstGeom prst="rect">
            <a:avLst/>
          </a:prstGeom>
          <a:noFill/>
        </p:spPr>
        <p:txBody>
          <a:bodyPr wrap="none" rtlCol="0">
            <a:spAutoFit/>
          </a:bodyPr>
          <a:lstStyle/>
          <a:p>
            <a:r>
              <a:rPr lang="sv-SE" sz="1400" b="1" dirty="0">
                <a:solidFill>
                  <a:schemeClr val="bg1"/>
                </a:solidFill>
              </a:rPr>
              <a:t>Syftet med nivåtrappan</a:t>
            </a:r>
          </a:p>
          <a:p>
            <a:endParaRPr lang="sv-SE" sz="1400" b="1" dirty="0">
              <a:solidFill>
                <a:schemeClr val="bg1"/>
              </a:solidFill>
            </a:endParaRPr>
          </a:p>
          <a:p>
            <a:pPr marL="285750" indent="-285750">
              <a:buFontTx/>
              <a:buChar char="-"/>
            </a:pPr>
            <a:r>
              <a:rPr lang="sv-SE" sz="1400" b="1" u="sng" dirty="0">
                <a:solidFill>
                  <a:schemeClr val="bg1"/>
                </a:solidFill>
              </a:rPr>
              <a:t>Vägledning</a:t>
            </a:r>
            <a:r>
              <a:rPr lang="sv-SE" sz="1400" dirty="0">
                <a:solidFill>
                  <a:schemeClr val="bg1"/>
                </a:solidFill>
              </a:rPr>
              <a:t> för anmälan till seriespel</a:t>
            </a:r>
          </a:p>
          <a:p>
            <a:endParaRPr lang="sv-SE" sz="1400" dirty="0">
              <a:solidFill>
                <a:schemeClr val="bg1"/>
              </a:solidFill>
            </a:endParaRPr>
          </a:p>
          <a:p>
            <a:pPr marL="285750" indent="-285750">
              <a:buFontTx/>
              <a:buChar char="-"/>
            </a:pPr>
            <a:r>
              <a:rPr lang="sv-SE" sz="1400" dirty="0">
                <a:solidFill>
                  <a:schemeClr val="bg1"/>
                </a:solidFill>
              </a:rPr>
              <a:t>Alla punkter för respektive nivå behöver </a:t>
            </a:r>
          </a:p>
          <a:p>
            <a:r>
              <a:rPr lang="sv-SE" sz="1400" b="1" dirty="0">
                <a:solidFill>
                  <a:schemeClr val="bg1"/>
                </a:solidFill>
              </a:rPr>
              <a:t>     </a:t>
            </a:r>
            <a:r>
              <a:rPr lang="sv-SE" sz="1400" b="1" u="sng" dirty="0">
                <a:solidFill>
                  <a:schemeClr val="bg1"/>
                </a:solidFill>
              </a:rPr>
              <a:t>INTE</a:t>
            </a:r>
            <a:r>
              <a:rPr lang="sv-SE" sz="1400" dirty="0">
                <a:solidFill>
                  <a:schemeClr val="bg1"/>
                </a:solidFill>
              </a:rPr>
              <a:t> vara uppfyllt</a:t>
            </a:r>
          </a:p>
        </p:txBody>
      </p:sp>
      <p:sp>
        <p:nvSpPr>
          <p:cNvPr id="25" name="textruta 24">
            <a:extLst>
              <a:ext uri="{FF2B5EF4-FFF2-40B4-BE49-F238E27FC236}">
                <a16:creationId xmlns:a16="http://schemas.microsoft.com/office/drawing/2014/main" id="{9801D14A-41D0-437D-8E57-B58839FAD5FD}"/>
              </a:ext>
            </a:extLst>
          </p:cNvPr>
          <p:cNvSpPr txBox="1"/>
          <p:nvPr/>
        </p:nvSpPr>
        <p:spPr>
          <a:xfrm>
            <a:off x="7262385" y="5227071"/>
            <a:ext cx="4691287" cy="1200329"/>
          </a:xfrm>
          <a:prstGeom prst="rect">
            <a:avLst/>
          </a:prstGeom>
          <a:noFill/>
        </p:spPr>
        <p:txBody>
          <a:bodyPr wrap="square" rtlCol="0">
            <a:spAutoFit/>
          </a:bodyPr>
          <a:lstStyle/>
          <a:p>
            <a:r>
              <a:rPr lang="sv-SE" sz="1400" b="1" dirty="0">
                <a:solidFill>
                  <a:schemeClr val="bg1"/>
                </a:solidFill>
              </a:rPr>
              <a:t>Tips!</a:t>
            </a:r>
          </a:p>
          <a:p>
            <a:endParaRPr lang="sv-SE" sz="1400" b="1" dirty="0">
              <a:solidFill>
                <a:schemeClr val="bg1"/>
              </a:solidFill>
            </a:endParaRPr>
          </a:p>
          <a:p>
            <a:pPr marL="285750" indent="-285750">
              <a:buFontTx/>
              <a:buChar char="-"/>
            </a:pPr>
            <a:r>
              <a:rPr lang="sv-SE" sz="1400" dirty="0">
                <a:solidFill>
                  <a:schemeClr val="bg1"/>
                </a:solidFill>
              </a:rPr>
              <a:t>Kontakta era motståndare.</a:t>
            </a:r>
          </a:p>
          <a:p>
            <a:pPr marL="285750" indent="-285750">
              <a:buFontTx/>
              <a:buChar char="-"/>
            </a:pPr>
            <a:r>
              <a:rPr lang="sv-SE" sz="1400" dirty="0">
                <a:solidFill>
                  <a:schemeClr val="bg1"/>
                </a:solidFill>
              </a:rPr>
              <a:t>Lita på magkänslan utifrån tidigare matchspel. </a:t>
            </a:r>
          </a:p>
          <a:p>
            <a:endParaRPr lang="sv-SE" sz="1600" dirty="0">
              <a:solidFill>
                <a:schemeClr val="bg1"/>
              </a:solidFill>
            </a:endParaRPr>
          </a:p>
        </p:txBody>
      </p:sp>
      <p:pic>
        <p:nvPicPr>
          <p:cNvPr id="26" name="Bildobjekt 25">
            <a:extLst>
              <a:ext uri="{FF2B5EF4-FFF2-40B4-BE49-F238E27FC236}">
                <a16:creationId xmlns:a16="http://schemas.microsoft.com/office/drawing/2014/main" id="{8564E157-2FA8-44B1-9F0D-E6BF73DE6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165" y="327211"/>
            <a:ext cx="2189062" cy="1116422"/>
          </a:xfrm>
          <a:prstGeom prst="rect">
            <a:avLst/>
          </a:prstGeom>
        </p:spPr>
      </p:pic>
      <p:cxnSp>
        <p:nvCxnSpPr>
          <p:cNvPr id="32" name="Rak koppling 31">
            <a:extLst>
              <a:ext uri="{FF2B5EF4-FFF2-40B4-BE49-F238E27FC236}">
                <a16:creationId xmlns:a16="http://schemas.microsoft.com/office/drawing/2014/main" id="{6741D537-A102-4B13-A0A2-3D65EB88D845}"/>
              </a:ext>
            </a:extLst>
          </p:cNvPr>
          <p:cNvCxnSpPr>
            <a:cxnSpLocks/>
          </p:cNvCxnSpPr>
          <p:nvPr/>
        </p:nvCxnSpPr>
        <p:spPr>
          <a:xfrm>
            <a:off x="481047" y="6211182"/>
            <a:ext cx="5616381" cy="36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09638C7E-9D5D-48DC-910E-4FF9EA04A13B}"/>
              </a:ext>
            </a:extLst>
          </p:cNvPr>
          <p:cNvCxnSpPr>
            <a:cxnSpLocks/>
          </p:cNvCxnSpPr>
          <p:nvPr/>
        </p:nvCxnSpPr>
        <p:spPr>
          <a:xfrm flipV="1">
            <a:off x="6096000" y="4412769"/>
            <a:ext cx="0" cy="18455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Rak koppling 33">
            <a:extLst>
              <a:ext uri="{FF2B5EF4-FFF2-40B4-BE49-F238E27FC236}">
                <a16:creationId xmlns:a16="http://schemas.microsoft.com/office/drawing/2014/main" id="{094B8848-3A97-4FA9-A8DC-6841D7E49EE2}"/>
              </a:ext>
            </a:extLst>
          </p:cNvPr>
          <p:cNvCxnSpPr>
            <a:cxnSpLocks/>
          </p:cNvCxnSpPr>
          <p:nvPr/>
        </p:nvCxnSpPr>
        <p:spPr>
          <a:xfrm>
            <a:off x="6096000" y="4412769"/>
            <a:ext cx="5768781" cy="50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1FF00D32-526F-9A3D-75DF-9E827B3489CD}"/>
              </a:ext>
            </a:extLst>
          </p:cNvPr>
          <p:cNvSpPr txBox="1"/>
          <p:nvPr/>
        </p:nvSpPr>
        <p:spPr>
          <a:xfrm>
            <a:off x="676362" y="5256176"/>
            <a:ext cx="3717684" cy="307777"/>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Förlorat mer än ni vunnit tidigare säsonger</a:t>
            </a:r>
          </a:p>
        </p:txBody>
      </p:sp>
      <p:sp>
        <p:nvSpPr>
          <p:cNvPr id="37" name="textruta 36">
            <a:extLst>
              <a:ext uri="{FF2B5EF4-FFF2-40B4-BE49-F238E27FC236}">
                <a16:creationId xmlns:a16="http://schemas.microsoft.com/office/drawing/2014/main" id="{380504EB-D88E-D7F2-0379-A7610CABA9CB}"/>
              </a:ext>
            </a:extLst>
          </p:cNvPr>
          <p:cNvSpPr txBox="1"/>
          <p:nvPr/>
        </p:nvSpPr>
        <p:spPr>
          <a:xfrm>
            <a:off x="676362" y="5658843"/>
            <a:ext cx="5080237" cy="523220"/>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Geografisk närhet prioriteras framför nivåindelning om båda</a:t>
            </a:r>
            <a:br>
              <a:rPr lang="sv-SE" sz="1400" dirty="0">
                <a:solidFill>
                  <a:schemeClr val="bg1"/>
                </a:solidFill>
              </a:rPr>
            </a:br>
            <a:r>
              <a:rPr lang="sv-SE" sz="1400" dirty="0">
                <a:solidFill>
                  <a:schemeClr val="bg1"/>
                </a:solidFill>
              </a:rPr>
              <a:t> inte är möjligt </a:t>
            </a:r>
          </a:p>
        </p:txBody>
      </p:sp>
      <p:sp>
        <p:nvSpPr>
          <p:cNvPr id="38" name="textruta 37">
            <a:extLst>
              <a:ext uri="{FF2B5EF4-FFF2-40B4-BE49-F238E27FC236}">
                <a16:creationId xmlns:a16="http://schemas.microsoft.com/office/drawing/2014/main" id="{38A01C31-9666-CF80-B6EE-3B1D2997741D}"/>
              </a:ext>
            </a:extLst>
          </p:cNvPr>
          <p:cNvSpPr txBox="1"/>
          <p:nvPr/>
        </p:nvSpPr>
        <p:spPr>
          <a:xfrm>
            <a:off x="7037294" y="3196689"/>
            <a:ext cx="4192183" cy="307777"/>
          </a:xfrm>
          <a:prstGeom prst="rect">
            <a:avLst/>
          </a:prstGeom>
          <a:noFill/>
        </p:spPr>
        <p:txBody>
          <a:bodyPr wrap="square" rtlCol="0">
            <a:spAutoFit/>
          </a:bodyPr>
          <a:lstStyle/>
          <a:p>
            <a:pPr marL="285750" indent="-285750">
              <a:buFont typeface="Arial" panose="020B0604020202020204" pitchFamily="34" charset="0"/>
              <a:buChar char="•"/>
            </a:pPr>
            <a:r>
              <a:rPr lang="sv-SE" sz="1400" dirty="0">
                <a:solidFill>
                  <a:schemeClr val="bg1"/>
                </a:solidFill>
              </a:rPr>
              <a:t>Vunnit oftare än ni förlorat tidigare säsonger</a:t>
            </a:r>
          </a:p>
        </p:txBody>
      </p:sp>
    </p:spTree>
    <p:extLst>
      <p:ext uri="{BB962C8B-B14F-4D97-AF65-F5344CB8AC3E}">
        <p14:creationId xmlns:p14="http://schemas.microsoft.com/office/powerpoint/2010/main" val="24877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P spid="24" grpId="0"/>
      <p:bldP spid="25" grpId="0"/>
      <p:bldP spid="30"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3676624" y="774465"/>
            <a:ext cx="5660524" cy="707886"/>
          </a:xfrm>
          <a:prstGeom prst="rect">
            <a:avLst/>
          </a:prstGeom>
          <a:noFill/>
        </p:spPr>
        <p:txBody>
          <a:bodyPr wrap="none" rtlCol="0">
            <a:spAutoFit/>
          </a:bodyPr>
          <a:lstStyle/>
          <a:p>
            <a:r>
              <a:rPr lang="sv-SE" sz="4000" b="1">
                <a:solidFill>
                  <a:schemeClr val="bg1"/>
                </a:solidFill>
              </a:rPr>
              <a:t>Hur hittar vi rätt nivå? </a:t>
            </a:r>
          </a:p>
        </p:txBody>
      </p:sp>
      <p:sp>
        <p:nvSpPr>
          <p:cNvPr id="4" name="textruta 3">
            <a:extLst>
              <a:ext uri="{FF2B5EF4-FFF2-40B4-BE49-F238E27FC236}">
                <a16:creationId xmlns:a16="http://schemas.microsoft.com/office/drawing/2014/main" id="{FC0C74DE-2E5E-CE98-2F80-49C71B77E540}"/>
              </a:ext>
            </a:extLst>
          </p:cNvPr>
          <p:cNvSpPr txBox="1"/>
          <p:nvPr/>
        </p:nvSpPr>
        <p:spPr>
          <a:xfrm>
            <a:off x="1266824" y="3914671"/>
            <a:ext cx="8724900"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Har ni ledare i er förening som ledde U10-lag förra året – bolla gärna erfarenheter med dem. </a:t>
            </a:r>
            <a:endParaRPr lang="sv-SE" sz="2000" dirty="0"/>
          </a:p>
        </p:txBody>
      </p:sp>
      <p:sp>
        <p:nvSpPr>
          <p:cNvPr id="5" name="textruta 4">
            <a:extLst>
              <a:ext uri="{FF2B5EF4-FFF2-40B4-BE49-F238E27FC236}">
                <a16:creationId xmlns:a16="http://schemas.microsoft.com/office/drawing/2014/main" id="{BA423373-13FF-4F60-429F-2E92B8370A20}"/>
              </a:ext>
            </a:extLst>
          </p:cNvPr>
          <p:cNvSpPr txBox="1"/>
          <p:nvPr/>
        </p:nvSpPr>
        <p:spPr>
          <a:xfrm>
            <a:off x="1266824" y="1961504"/>
            <a:ext cx="8391525"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Prata gärna ihop er med lag i närområdet som ni brukar spela jämt med och se till att anmäla er till samma nivå.</a:t>
            </a:r>
            <a:endParaRPr lang="sv-SE" sz="2000" dirty="0"/>
          </a:p>
        </p:txBody>
      </p:sp>
      <p:sp>
        <p:nvSpPr>
          <p:cNvPr id="6" name="textruta 5">
            <a:extLst>
              <a:ext uri="{FF2B5EF4-FFF2-40B4-BE49-F238E27FC236}">
                <a16:creationId xmlns:a16="http://schemas.microsoft.com/office/drawing/2014/main" id="{CC2DA187-3760-2116-1D8D-CD8A0C5690D9}"/>
              </a:ext>
            </a:extLst>
          </p:cNvPr>
          <p:cNvSpPr txBox="1"/>
          <p:nvPr/>
        </p:nvSpPr>
        <p:spPr>
          <a:xfrm>
            <a:off x="1266824" y="4931127"/>
            <a:ext cx="10172701" cy="677108"/>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Kom ihåg – nivåindelningen är en uppskattning. Ingen kan veta säkert.	</a:t>
            </a:r>
          </a:p>
          <a:p>
            <a:endParaRPr lang="sv-SE" dirty="0"/>
          </a:p>
        </p:txBody>
      </p:sp>
      <p:sp>
        <p:nvSpPr>
          <p:cNvPr id="3" name="textruta 2">
            <a:extLst>
              <a:ext uri="{FF2B5EF4-FFF2-40B4-BE49-F238E27FC236}">
                <a16:creationId xmlns:a16="http://schemas.microsoft.com/office/drawing/2014/main" id="{90A15949-C023-90FE-6901-CF1304B13152}"/>
              </a:ext>
            </a:extLst>
          </p:cNvPr>
          <p:cNvSpPr txBox="1"/>
          <p:nvPr/>
        </p:nvSpPr>
        <p:spPr>
          <a:xfrm>
            <a:off x="1266824" y="2977960"/>
            <a:ext cx="8391525"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Ni hittar kontaktuppgifter till lag/ledare i Profixio (säsongen 2025-2026).</a:t>
            </a:r>
            <a:endParaRPr lang="sv-SE" sz="2000" dirty="0"/>
          </a:p>
        </p:txBody>
      </p:sp>
    </p:spTree>
    <p:extLst>
      <p:ext uri="{BB962C8B-B14F-4D97-AF65-F5344CB8AC3E}">
        <p14:creationId xmlns:p14="http://schemas.microsoft.com/office/powerpoint/2010/main" val="14158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2713586" y="793921"/>
            <a:ext cx="8848897" cy="1169551"/>
          </a:xfrm>
          <a:prstGeom prst="rect">
            <a:avLst/>
          </a:prstGeom>
          <a:noFill/>
        </p:spPr>
        <p:txBody>
          <a:bodyPr wrap="none" rtlCol="0">
            <a:spAutoFit/>
          </a:bodyPr>
          <a:lstStyle/>
          <a:p>
            <a:r>
              <a:rPr lang="sv-SE" sz="3500" b="1">
                <a:solidFill>
                  <a:schemeClr val="bg1"/>
                </a:solidFill>
              </a:rPr>
              <a:t>Om vi har flera lag och på olika nivåer </a:t>
            </a:r>
            <a:br>
              <a:rPr lang="sv-SE" sz="3500" b="1">
                <a:solidFill>
                  <a:schemeClr val="bg1"/>
                </a:solidFill>
              </a:rPr>
            </a:br>
            <a:r>
              <a:rPr lang="sv-SE" sz="3500" b="1">
                <a:solidFill>
                  <a:schemeClr val="bg1"/>
                </a:solidFill>
              </a:rPr>
              <a:t>men vill rotera spelarna – hur gör vi då? </a:t>
            </a:r>
          </a:p>
        </p:txBody>
      </p:sp>
      <p:sp>
        <p:nvSpPr>
          <p:cNvPr id="3" name="textruta 2">
            <a:extLst>
              <a:ext uri="{FF2B5EF4-FFF2-40B4-BE49-F238E27FC236}">
                <a16:creationId xmlns:a16="http://schemas.microsoft.com/office/drawing/2014/main" id="{5C64D542-63DE-4219-A04F-BECCECEDE5A9}"/>
              </a:ext>
            </a:extLst>
          </p:cNvPr>
          <p:cNvSpPr txBox="1"/>
          <p:nvPr/>
        </p:nvSpPr>
        <p:spPr>
          <a:xfrm>
            <a:off x="1012888" y="4446854"/>
            <a:ext cx="10652805" cy="1323439"/>
          </a:xfrm>
          <a:prstGeom prst="rect">
            <a:avLst/>
          </a:prstGeom>
          <a:noFill/>
        </p:spPr>
        <p:txBody>
          <a:bodyPr wrap="square">
            <a:spAutoFit/>
          </a:bodyPr>
          <a:lstStyle/>
          <a:p>
            <a:pPr marL="285750" indent="-285750">
              <a:buFont typeface="Arial" panose="020B0604020202020204" pitchFamily="34" charset="0"/>
              <a:buChar char="•"/>
            </a:pPr>
            <a:r>
              <a:rPr lang="sv-SE" sz="2000" dirty="0">
                <a:solidFill>
                  <a:schemeClr val="bg1"/>
                </a:solidFill>
              </a:rPr>
              <a:t>Föreningens policy är avgörande för om ni kan (om ni så vill) välja att spela med de spelare som kommit längst i den högre nivån konstant eller om ni ska rotera. För att nivåindelningen ska fylla sitt syfte bör de spelare som har kommit längst dock alltid vara ”överrepresenterade” på den högre nivån.  </a:t>
            </a:r>
            <a:r>
              <a:rPr lang="sv-SE" dirty="0">
                <a:solidFill>
                  <a:schemeClr val="bg1"/>
                </a:solidFill>
              </a:rPr>
              <a:t>	</a:t>
            </a:r>
          </a:p>
        </p:txBody>
      </p:sp>
      <p:sp>
        <p:nvSpPr>
          <p:cNvPr id="4" name="textruta 3">
            <a:extLst>
              <a:ext uri="{FF2B5EF4-FFF2-40B4-BE49-F238E27FC236}">
                <a16:creationId xmlns:a16="http://schemas.microsoft.com/office/drawing/2014/main" id="{BEB8DDFC-81CE-2C60-A037-1C1B8D0E8F24}"/>
              </a:ext>
            </a:extLst>
          </p:cNvPr>
          <p:cNvSpPr txBox="1"/>
          <p:nvPr/>
        </p:nvSpPr>
        <p:spPr>
          <a:xfrm>
            <a:off x="1012888" y="2444852"/>
            <a:ext cx="9486900" cy="707886"/>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Tänk på att nivåindelningen är till för att ge jämna matcher så rotera spelare med förnuft och respekt för motståndarna.</a:t>
            </a:r>
            <a:endParaRPr lang="sv-SE" sz="2000" dirty="0"/>
          </a:p>
        </p:txBody>
      </p:sp>
      <p:sp>
        <p:nvSpPr>
          <p:cNvPr id="5" name="textruta 4">
            <a:extLst>
              <a:ext uri="{FF2B5EF4-FFF2-40B4-BE49-F238E27FC236}">
                <a16:creationId xmlns:a16="http://schemas.microsoft.com/office/drawing/2014/main" id="{68CF40D8-9AD2-7F05-4DF0-2C609D979044}"/>
              </a:ext>
            </a:extLst>
          </p:cNvPr>
          <p:cNvSpPr txBox="1"/>
          <p:nvPr/>
        </p:nvSpPr>
        <p:spPr>
          <a:xfrm>
            <a:off x="1012888" y="3439578"/>
            <a:ext cx="9413938"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Planera laget utifrån det motstånd ni ställs för inför dagen. Ta gärna en kontakt med motståndarna för att stämma av. </a:t>
            </a:r>
            <a:endParaRPr lang="sv-SE" sz="2000" dirty="0"/>
          </a:p>
        </p:txBody>
      </p:sp>
    </p:spTree>
    <p:extLst>
      <p:ext uri="{BB962C8B-B14F-4D97-AF65-F5344CB8AC3E}">
        <p14:creationId xmlns:p14="http://schemas.microsoft.com/office/powerpoint/2010/main" val="13818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EBE0-C4ED-4E3C-5FEB-851C5C4A957B}"/>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909A10AB-8A11-38E1-F027-DFADB9FF12D0}"/>
              </a:ext>
            </a:extLst>
          </p:cNvPr>
          <p:cNvSpPr txBox="1"/>
          <p:nvPr/>
        </p:nvSpPr>
        <p:spPr>
          <a:xfrm>
            <a:off x="2713585" y="793921"/>
            <a:ext cx="8668789" cy="954107"/>
          </a:xfrm>
          <a:prstGeom prst="rect">
            <a:avLst/>
          </a:prstGeom>
          <a:noFill/>
        </p:spPr>
        <p:txBody>
          <a:bodyPr wrap="square" rtlCol="0">
            <a:spAutoFit/>
          </a:bodyPr>
          <a:lstStyle/>
          <a:p>
            <a:r>
              <a:rPr lang="sv-SE" sz="2800" b="1" dirty="0">
                <a:solidFill>
                  <a:schemeClr val="bg1"/>
                </a:solidFill>
              </a:rPr>
              <a:t>Om vi är på gränsen med antal spelare för hur många lag vi ska anmäla – hur ska vi  tänka då?</a:t>
            </a:r>
          </a:p>
        </p:txBody>
      </p:sp>
      <p:sp>
        <p:nvSpPr>
          <p:cNvPr id="3" name="textruta 2">
            <a:extLst>
              <a:ext uri="{FF2B5EF4-FFF2-40B4-BE49-F238E27FC236}">
                <a16:creationId xmlns:a16="http://schemas.microsoft.com/office/drawing/2014/main" id="{8B940551-DBF4-4430-EF6B-8B0568606531}"/>
              </a:ext>
            </a:extLst>
          </p:cNvPr>
          <p:cNvSpPr txBox="1"/>
          <p:nvPr/>
        </p:nvSpPr>
        <p:spPr>
          <a:xfrm>
            <a:off x="1012888" y="4222028"/>
            <a:ext cx="10652805" cy="1323439"/>
          </a:xfrm>
          <a:prstGeom prst="rect">
            <a:avLst/>
          </a:prstGeom>
          <a:noFill/>
        </p:spPr>
        <p:txBody>
          <a:bodyPr wrap="square">
            <a:spAutoFit/>
          </a:bodyPr>
          <a:lstStyle/>
          <a:p>
            <a:pPr marL="285750" indent="-285750">
              <a:buFont typeface="Arial" panose="020B0604020202020204" pitchFamily="34" charset="0"/>
              <a:buChar char="•"/>
            </a:pPr>
            <a:r>
              <a:rPr lang="sv-SE" sz="2000" dirty="0">
                <a:solidFill>
                  <a:schemeClr val="bg1"/>
                </a:solidFill>
              </a:rPr>
              <a:t>Är ni på gränsen med spelare mellan t.ex. ett och två lag eller mellan två och tre lag så anmäl hellre ett lag för mycket än ett lag för lite. Det går att dra ur lag (även om vi helst vill att alla kommer till spel) men i seriespel är det väldigt svårt att få lägga till lag i efterhand. Då krävs att ett annat lag utgår. </a:t>
            </a:r>
          </a:p>
        </p:txBody>
      </p:sp>
      <p:sp>
        <p:nvSpPr>
          <p:cNvPr id="4" name="textruta 3">
            <a:extLst>
              <a:ext uri="{FF2B5EF4-FFF2-40B4-BE49-F238E27FC236}">
                <a16:creationId xmlns:a16="http://schemas.microsoft.com/office/drawing/2014/main" id="{001A2B23-0202-0A91-F090-34201CBD4D40}"/>
              </a:ext>
            </a:extLst>
          </p:cNvPr>
          <p:cNvSpPr txBox="1"/>
          <p:nvPr/>
        </p:nvSpPr>
        <p:spPr>
          <a:xfrm>
            <a:off x="1012888" y="2239860"/>
            <a:ext cx="9486900" cy="707886"/>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Matcher för olika lag kommer kunna kollidera så ni bör i grunden ha nog med spelare för att täcka det antal lag ni anmäler. </a:t>
            </a:r>
            <a:endParaRPr lang="sv-SE" sz="2000" dirty="0"/>
          </a:p>
        </p:txBody>
      </p:sp>
      <p:sp>
        <p:nvSpPr>
          <p:cNvPr id="5" name="textruta 4">
            <a:extLst>
              <a:ext uri="{FF2B5EF4-FFF2-40B4-BE49-F238E27FC236}">
                <a16:creationId xmlns:a16="http://schemas.microsoft.com/office/drawing/2014/main" id="{3434880E-BE67-5B44-BEAF-7159D217B649}"/>
              </a:ext>
            </a:extLst>
          </p:cNvPr>
          <p:cNvSpPr txBox="1"/>
          <p:nvPr/>
        </p:nvSpPr>
        <p:spPr>
          <a:xfrm>
            <a:off x="1012888" y="3230944"/>
            <a:ext cx="9413938"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En riktlinje kan vara att ni räknar på ca 10 spelare per lag. Då kan några spelare vara borta men ni får ändå ihop lag om det kolliderar.</a:t>
            </a:r>
            <a:endParaRPr lang="sv-SE" sz="2000" dirty="0"/>
          </a:p>
        </p:txBody>
      </p:sp>
    </p:spTree>
    <p:extLst>
      <p:ext uri="{BB962C8B-B14F-4D97-AF65-F5344CB8AC3E}">
        <p14:creationId xmlns:p14="http://schemas.microsoft.com/office/powerpoint/2010/main" val="5259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5366E-47EC-4B75-7EED-1E831B058CBB}"/>
              </a:ext>
            </a:extLst>
          </p:cNvPr>
          <p:cNvSpPr>
            <a:spLocks noGrp="1"/>
          </p:cNvSpPr>
          <p:nvPr>
            <p:ph type="title"/>
          </p:nvPr>
        </p:nvSpPr>
        <p:spPr>
          <a:xfrm>
            <a:off x="3312002" y="666623"/>
            <a:ext cx="6056116" cy="888255"/>
          </a:xfrm>
        </p:spPr>
        <p:txBody>
          <a:bodyPr/>
          <a:lstStyle/>
          <a:p>
            <a:r>
              <a:rPr lang="sv-SE" dirty="0"/>
              <a:t>Alla matcher ska spelas!</a:t>
            </a:r>
          </a:p>
        </p:txBody>
      </p:sp>
      <p:sp>
        <p:nvSpPr>
          <p:cNvPr id="5" name="textruta 4">
            <a:extLst>
              <a:ext uri="{FF2B5EF4-FFF2-40B4-BE49-F238E27FC236}">
                <a16:creationId xmlns:a16="http://schemas.microsoft.com/office/drawing/2014/main" id="{A17DC254-B389-AE9F-E44A-DDF65F5FEF2A}"/>
              </a:ext>
            </a:extLst>
          </p:cNvPr>
          <p:cNvSpPr txBox="1"/>
          <p:nvPr/>
        </p:nvSpPr>
        <p:spPr>
          <a:xfrm>
            <a:off x="2118492" y="1908770"/>
            <a:ext cx="9184249" cy="1292662"/>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Alla matcher </a:t>
            </a:r>
            <a:r>
              <a:rPr lang="sv-SE" sz="2000" u="sng" dirty="0">
                <a:solidFill>
                  <a:schemeClr val="bg1"/>
                </a:solidFill>
              </a:rPr>
              <a:t>ska </a:t>
            </a:r>
            <a:r>
              <a:rPr lang="sv-SE" sz="2000" dirty="0">
                <a:solidFill>
                  <a:schemeClr val="bg1"/>
                </a:solidFill>
              </a:rPr>
              <a:t>spelas oavsett om det är en serie med eller utan resultat. Risken är annars att enskilda lag hamnar i sitsen att flera lag inte vill åka dit och spela sina matcher vilket gör att de får en säsong med väldigt få matcher. </a:t>
            </a:r>
          </a:p>
          <a:p>
            <a:endParaRPr lang="sv-SE" dirty="0"/>
          </a:p>
        </p:txBody>
      </p:sp>
      <p:sp>
        <p:nvSpPr>
          <p:cNvPr id="3" name="textruta 2">
            <a:extLst>
              <a:ext uri="{FF2B5EF4-FFF2-40B4-BE49-F238E27FC236}">
                <a16:creationId xmlns:a16="http://schemas.microsoft.com/office/drawing/2014/main" id="{16D321EA-9C3B-53E9-88FE-3DAE41513497}"/>
              </a:ext>
            </a:extLst>
          </p:cNvPr>
          <p:cNvSpPr txBox="1"/>
          <p:nvPr/>
        </p:nvSpPr>
        <p:spPr>
          <a:xfrm>
            <a:off x="2095451" y="3518142"/>
            <a:ext cx="9184249" cy="307776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Vid behov att flytta en match måste motståndarna kontaktas och de ska godkänna att matchen flyttas. </a:t>
            </a:r>
            <a:br>
              <a:rPr lang="sv-SE" sz="2000" dirty="0">
                <a:solidFill>
                  <a:schemeClr val="bg1"/>
                </a:solidFill>
              </a:rPr>
            </a:br>
            <a:r>
              <a:rPr lang="sv-SE" sz="2000" dirty="0">
                <a:solidFill>
                  <a:schemeClr val="bg1"/>
                </a:solidFill>
              </a:rPr>
              <a:t>Ändrande förening måste ansöka om matchändring i Profixio och vid ändringar senare än 21 dagar innan matchen ska spelas tas en matchändringsavgift ut. </a:t>
            </a:r>
            <a:br>
              <a:rPr lang="sv-SE" sz="2000" dirty="0">
                <a:solidFill>
                  <a:schemeClr val="bg1"/>
                </a:solidFill>
              </a:rPr>
            </a:br>
            <a:endParaRPr lang="sv-SE" sz="2000" dirty="0">
              <a:solidFill>
                <a:schemeClr val="bg1"/>
              </a:solidFill>
            </a:endParaRPr>
          </a:p>
          <a:p>
            <a:pPr marL="285750" indent="-285750">
              <a:buFont typeface="Arial" panose="020B0604020202020204" pitchFamily="34" charset="0"/>
              <a:buChar char="•"/>
            </a:pPr>
            <a:r>
              <a:rPr lang="sv-SE" sz="2000" dirty="0">
                <a:solidFill>
                  <a:schemeClr val="bg1"/>
                </a:solidFill>
              </a:rPr>
              <a:t>Avgift gäller även vid </a:t>
            </a:r>
            <a:r>
              <a:rPr lang="sv-SE" sz="2000" dirty="0" err="1">
                <a:solidFill>
                  <a:schemeClr val="bg1"/>
                </a:solidFill>
              </a:rPr>
              <a:t>urdragning</a:t>
            </a:r>
            <a:r>
              <a:rPr lang="sv-SE" sz="2000" dirty="0">
                <a:solidFill>
                  <a:schemeClr val="bg1"/>
                </a:solidFill>
              </a:rPr>
              <a:t> av lag = </a:t>
            </a:r>
            <a:r>
              <a:rPr lang="sv-SE" sz="2000" dirty="0" err="1">
                <a:solidFill>
                  <a:schemeClr val="bg1"/>
                </a:solidFill>
              </a:rPr>
              <a:t>urdragningsavgift</a:t>
            </a:r>
            <a:r>
              <a:rPr lang="sv-SE" sz="2000" dirty="0">
                <a:solidFill>
                  <a:schemeClr val="bg1"/>
                </a:solidFill>
              </a:rPr>
              <a:t>.</a:t>
            </a:r>
          </a:p>
          <a:p>
            <a:endParaRPr lang="sv-SE" dirty="0">
              <a:solidFill>
                <a:schemeClr val="bg1"/>
              </a:solidFill>
            </a:endParaRP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solidFill>
                <a:schemeClr val="bg1"/>
              </a:solidFill>
            </a:endParaRPr>
          </a:p>
        </p:txBody>
      </p:sp>
    </p:spTree>
    <p:extLst>
      <p:ext uri="{BB962C8B-B14F-4D97-AF65-F5344CB8AC3E}">
        <p14:creationId xmlns:p14="http://schemas.microsoft.com/office/powerpoint/2010/main" val="1463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707961" y="1042641"/>
            <a:ext cx="3182281" cy="630942"/>
          </a:xfrm>
          <a:prstGeom prst="rect">
            <a:avLst/>
          </a:prstGeom>
          <a:noFill/>
        </p:spPr>
        <p:txBody>
          <a:bodyPr wrap="none" rtlCol="0">
            <a:spAutoFit/>
          </a:bodyPr>
          <a:lstStyle/>
          <a:p>
            <a:r>
              <a:rPr lang="sv-SE" sz="3500" b="1" dirty="0">
                <a:solidFill>
                  <a:schemeClr val="bg1"/>
                </a:solidFill>
              </a:rPr>
              <a:t>Samsynsavtal</a:t>
            </a:r>
          </a:p>
        </p:txBody>
      </p:sp>
      <p:sp>
        <p:nvSpPr>
          <p:cNvPr id="3" name="textruta 2">
            <a:extLst>
              <a:ext uri="{FF2B5EF4-FFF2-40B4-BE49-F238E27FC236}">
                <a16:creationId xmlns:a16="http://schemas.microsoft.com/office/drawing/2014/main" id="{AE7A1C9D-83A2-4C8D-A218-306F5D8CA6CE}"/>
              </a:ext>
            </a:extLst>
          </p:cNvPr>
          <p:cNvSpPr txBox="1"/>
          <p:nvPr/>
        </p:nvSpPr>
        <p:spPr>
          <a:xfrm>
            <a:off x="969818" y="1985777"/>
            <a:ext cx="10002982" cy="2215991"/>
          </a:xfrm>
          <a:prstGeom prst="rect">
            <a:avLst/>
          </a:prstGeom>
          <a:noFill/>
        </p:spPr>
        <p:txBody>
          <a:bodyPr wrap="square" rtlCol="0">
            <a:spAutoFit/>
          </a:bodyPr>
          <a:lstStyle/>
          <a:p>
            <a:r>
              <a:rPr lang="sv-SE" sz="2000" dirty="0">
                <a:solidFill>
                  <a:schemeClr val="bg1"/>
                </a:solidFill>
              </a:rPr>
              <a:t>Ett avtal på förbundsnivå mellan handboll, fotboll, innebandy, bandy och ishockey med syftet att skapa förutsättningar för barn och ungdomar att kunna hålla på med flera idrotter.</a:t>
            </a:r>
          </a:p>
          <a:p>
            <a:endParaRPr lang="sv-SE" sz="2000" dirty="0">
              <a:solidFill>
                <a:schemeClr val="bg1"/>
              </a:solidFill>
            </a:endParaRPr>
          </a:p>
          <a:p>
            <a:r>
              <a:rPr lang="sv-SE" sz="2000" dirty="0">
                <a:solidFill>
                  <a:schemeClr val="bg1"/>
                </a:solidFill>
              </a:rPr>
              <a:t>Respektive förbund ansvarar för att planera sin tävlings- och utbildningsverksamhet för barn och ungdomar inom sin ”säsong”</a:t>
            </a:r>
          </a:p>
          <a:p>
            <a:endParaRPr lang="sv-SE" dirty="0">
              <a:solidFill>
                <a:schemeClr val="bg1"/>
              </a:solidFill>
            </a:endParaRPr>
          </a:p>
        </p:txBody>
      </p:sp>
      <p:sp>
        <p:nvSpPr>
          <p:cNvPr id="4" name="textruta 3">
            <a:extLst>
              <a:ext uri="{FF2B5EF4-FFF2-40B4-BE49-F238E27FC236}">
                <a16:creationId xmlns:a16="http://schemas.microsoft.com/office/drawing/2014/main" id="{E8000B38-7532-4F91-A53C-E81CC25E2001}"/>
              </a:ext>
            </a:extLst>
          </p:cNvPr>
          <p:cNvSpPr txBox="1"/>
          <p:nvPr/>
        </p:nvSpPr>
        <p:spPr>
          <a:xfrm>
            <a:off x="969818" y="4255783"/>
            <a:ext cx="10002982" cy="400110"/>
          </a:xfrm>
          <a:prstGeom prst="rect">
            <a:avLst/>
          </a:prstGeom>
          <a:noFill/>
        </p:spPr>
        <p:txBody>
          <a:bodyPr wrap="square" rtlCol="0">
            <a:spAutoFit/>
          </a:bodyPr>
          <a:lstStyle/>
          <a:p>
            <a:r>
              <a:rPr lang="sv-SE" sz="2000" dirty="0">
                <a:solidFill>
                  <a:schemeClr val="bg1"/>
                </a:solidFill>
              </a:rPr>
              <a:t>Handbollssäsong för SDF-administrerad verksamhet = 1 oktober – 31 mars. </a:t>
            </a:r>
          </a:p>
        </p:txBody>
      </p:sp>
      <p:sp>
        <p:nvSpPr>
          <p:cNvPr id="5" name="textruta 4">
            <a:extLst>
              <a:ext uri="{FF2B5EF4-FFF2-40B4-BE49-F238E27FC236}">
                <a16:creationId xmlns:a16="http://schemas.microsoft.com/office/drawing/2014/main" id="{9B69B691-1DD8-4E45-A2C8-9AF5E499DA54}"/>
              </a:ext>
            </a:extLst>
          </p:cNvPr>
          <p:cNvSpPr txBox="1"/>
          <p:nvPr/>
        </p:nvSpPr>
        <p:spPr>
          <a:xfrm>
            <a:off x="969818" y="5107473"/>
            <a:ext cx="10469707" cy="707886"/>
          </a:xfrm>
          <a:prstGeom prst="rect">
            <a:avLst/>
          </a:prstGeom>
          <a:noFill/>
        </p:spPr>
        <p:txBody>
          <a:bodyPr wrap="square" rtlCol="0">
            <a:spAutoFit/>
          </a:bodyPr>
          <a:lstStyle/>
          <a:p>
            <a:r>
              <a:rPr lang="sv-SE" sz="2000" dirty="0">
                <a:solidFill>
                  <a:schemeClr val="bg1"/>
                </a:solidFill>
              </a:rPr>
              <a:t>Samsynsavtal mellan föreningar är så klart jättebra och finns på olika håll i vårt distrikt. Dessa är dock </a:t>
            </a:r>
            <a:r>
              <a:rPr lang="sv-SE" sz="2000" i="1" dirty="0">
                <a:solidFill>
                  <a:schemeClr val="bg1"/>
                </a:solidFill>
              </a:rPr>
              <a:t>lokala avtal på föreningsnivå </a:t>
            </a:r>
            <a:r>
              <a:rPr lang="sv-SE" sz="2000" dirty="0">
                <a:solidFill>
                  <a:schemeClr val="bg1"/>
                </a:solidFill>
              </a:rPr>
              <a:t>vilka ligger utanför </a:t>
            </a:r>
            <a:r>
              <a:rPr lang="sv-SE" sz="2000" dirty="0" err="1">
                <a:solidFill>
                  <a:schemeClr val="bg1"/>
                </a:solidFill>
              </a:rPr>
              <a:t>HFV:s</a:t>
            </a:r>
            <a:r>
              <a:rPr lang="sv-SE" sz="2000" dirty="0">
                <a:solidFill>
                  <a:schemeClr val="bg1"/>
                </a:solidFill>
              </a:rPr>
              <a:t> Samsynsavtal.  </a:t>
            </a:r>
          </a:p>
        </p:txBody>
      </p:sp>
    </p:spTree>
    <p:extLst>
      <p:ext uri="{BB962C8B-B14F-4D97-AF65-F5344CB8AC3E}">
        <p14:creationId xmlns:p14="http://schemas.microsoft.com/office/powerpoint/2010/main" val="30184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905968" y="777353"/>
            <a:ext cx="3680816" cy="630942"/>
          </a:xfrm>
          <a:prstGeom prst="rect">
            <a:avLst/>
          </a:prstGeom>
          <a:noFill/>
        </p:spPr>
        <p:txBody>
          <a:bodyPr wrap="none" rtlCol="0">
            <a:spAutoFit/>
          </a:bodyPr>
          <a:lstStyle/>
          <a:p>
            <a:r>
              <a:rPr lang="sv-SE" sz="3500" b="1" dirty="0">
                <a:solidFill>
                  <a:schemeClr val="bg1"/>
                </a:solidFill>
              </a:rPr>
              <a:t>#schysstmatch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048872" y="2007088"/>
            <a:ext cx="10363200" cy="646331"/>
          </a:xfrm>
          <a:prstGeom prst="rect">
            <a:avLst/>
          </a:prstGeom>
          <a:noFill/>
        </p:spPr>
        <p:txBody>
          <a:bodyPr wrap="square" rtlCol="0">
            <a:spAutoFit/>
          </a:bodyPr>
          <a:lstStyle/>
          <a:p>
            <a:r>
              <a:rPr lang="sv-SE" dirty="0">
                <a:solidFill>
                  <a:schemeClr val="bg1"/>
                </a:solidFill>
              </a:rPr>
              <a:t>Som ni nog vet har svensk handboll ett nationellt projekt för att få ett bättre klimat i hallarna –</a:t>
            </a:r>
            <a:r>
              <a:rPr lang="sv-SE" b="1" dirty="0">
                <a:solidFill>
                  <a:schemeClr val="bg1"/>
                </a:solidFill>
              </a:rPr>
              <a:t> #schysstmatch</a:t>
            </a:r>
            <a:r>
              <a:rPr lang="sv-SE" dirty="0">
                <a:solidFill>
                  <a:schemeClr val="bg1"/>
                </a:solidFill>
              </a:rPr>
              <a:t>.</a:t>
            </a:r>
          </a:p>
        </p:txBody>
      </p:sp>
      <p:pic>
        <p:nvPicPr>
          <p:cNvPr id="3" name="Bildobjekt 2" descr="En bild som visar Teckensnitt, logotyp, text, cirkel&#10;&#10;Automatiskt genererad beskrivning">
            <a:extLst>
              <a:ext uri="{FF2B5EF4-FFF2-40B4-BE49-F238E27FC236}">
                <a16:creationId xmlns:a16="http://schemas.microsoft.com/office/drawing/2014/main" id="{A14DF37E-2252-1AC6-808A-3132D524B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151" y="429805"/>
            <a:ext cx="2784475" cy="1569085"/>
          </a:xfrm>
          <a:prstGeom prst="rect">
            <a:avLst/>
          </a:prstGeom>
          <a:ln>
            <a:noFill/>
          </a:ln>
          <a:effectLst>
            <a:softEdge rad="112500"/>
          </a:effectLst>
        </p:spPr>
      </p:pic>
      <p:sp>
        <p:nvSpPr>
          <p:cNvPr id="4" name="textruta 3">
            <a:extLst>
              <a:ext uri="{FF2B5EF4-FFF2-40B4-BE49-F238E27FC236}">
                <a16:creationId xmlns:a16="http://schemas.microsoft.com/office/drawing/2014/main" id="{2D4A7790-C220-6BCA-9BE6-BF6B1B9BA573}"/>
              </a:ext>
            </a:extLst>
          </p:cNvPr>
          <p:cNvSpPr txBox="1"/>
          <p:nvPr/>
        </p:nvSpPr>
        <p:spPr>
          <a:xfrm>
            <a:off x="1048872" y="3004253"/>
            <a:ext cx="10363200" cy="1200329"/>
          </a:xfrm>
          <a:prstGeom prst="rect">
            <a:avLst/>
          </a:prstGeom>
          <a:noFill/>
        </p:spPr>
        <p:txBody>
          <a:bodyPr wrap="square" rtlCol="0">
            <a:spAutoFit/>
          </a:bodyPr>
          <a:lstStyle/>
          <a:p>
            <a:r>
              <a:rPr lang="sv-SE"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Syfte</a:t>
            </a:r>
            <a:r>
              <a:rPr lang="sv-SE" sz="18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 </a:t>
            </a: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r>
              <a:rPr lang="sv-SE" dirty="0">
                <a:solidFill>
                  <a:schemeClr val="bg1"/>
                </a:solidFill>
                <a:latin typeface="Helvetica" panose="020B0604020202020204" pitchFamily="34" charset="0"/>
              </a:rPr>
              <a:t>S</a:t>
            </a:r>
            <a:r>
              <a:rPr lang="sv-SE" b="0" i="0" dirty="0">
                <a:solidFill>
                  <a:schemeClr val="bg1"/>
                </a:solidFill>
                <a:effectLst/>
                <a:latin typeface="Helvetica" panose="020B0604020202020204" pitchFamily="34" charset="0"/>
              </a:rPr>
              <a:t>yftet med kampanjen är att utveckla och bygga en </a:t>
            </a:r>
            <a:r>
              <a:rPr lang="sv-SE" b="1" i="1" dirty="0">
                <a:solidFill>
                  <a:schemeClr val="bg1"/>
                </a:solidFill>
                <a:effectLst/>
                <a:latin typeface="Helvetica" panose="020B0604020202020204" pitchFamily="34" charset="0"/>
              </a:rPr>
              <a:t>långsiktig kultur av Fair play</a:t>
            </a:r>
            <a:r>
              <a:rPr lang="sv-SE" b="0" i="0" dirty="0">
                <a:solidFill>
                  <a:schemeClr val="bg1"/>
                </a:solidFill>
                <a:effectLst/>
                <a:latin typeface="Helvetica" panose="020B0604020202020204" pitchFamily="34" charset="0"/>
              </a:rPr>
              <a:t> där handbollen ses som ett föredöme inom idrotten och därmed blir en attraktivare sport.</a:t>
            </a:r>
            <a:br>
              <a:rPr lang="sv-SE" sz="18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b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textruta 7">
            <a:extLst>
              <a:ext uri="{FF2B5EF4-FFF2-40B4-BE49-F238E27FC236}">
                <a16:creationId xmlns:a16="http://schemas.microsoft.com/office/drawing/2014/main" id="{5054984F-47C5-C073-0CD5-6468E9E263A5}"/>
              </a:ext>
            </a:extLst>
          </p:cNvPr>
          <p:cNvSpPr txBox="1"/>
          <p:nvPr/>
        </p:nvSpPr>
        <p:spPr>
          <a:xfrm>
            <a:off x="1048872" y="4403482"/>
            <a:ext cx="10363200" cy="1200329"/>
          </a:xfrm>
          <a:prstGeom prst="rect">
            <a:avLst/>
          </a:prstGeom>
          <a:noFill/>
        </p:spPr>
        <p:txBody>
          <a:bodyPr wrap="square" rtlCol="0">
            <a:spAutoFit/>
          </a:bodyPr>
          <a:lstStyle/>
          <a:p>
            <a:r>
              <a:rPr lang="sv-SE"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#schysstmatchmöte </a:t>
            </a: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r>
              <a:rPr lang="sv-SE" sz="1800" dirty="0">
                <a:solidFill>
                  <a:schemeClr val="bg1"/>
                </a:solidFill>
                <a:effectLst/>
                <a:latin typeface="Arial" panose="020B0604020202020204" pitchFamily="34" charset="0"/>
                <a:ea typeface="MS Mincho" panose="02020609040205080304" pitchFamily="49" charset="-128"/>
              </a:rPr>
              <a:t>5 minuter innan alla barn- och ungdomsmatcher kommer ett obligatoriskt möte med ledare, domare, funktionärer och matchvärd att hållas med syftet att påminna alla om att samarbeta för att matchen ska genomföras på ett schysst sätt. </a:t>
            </a:r>
            <a:endParaRPr lang="sv-SE" b="1" dirty="0">
              <a:solidFill>
                <a:schemeClr val="bg1"/>
              </a:solidFill>
            </a:endParaRPr>
          </a:p>
        </p:txBody>
      </p:sp>
    </p:spTree>
    <p:extLst>
      <p:ext uri="{BB962C8B-B14F-4D97-AF65-F5344CB8AC3E}">
        <p14:creationId xmlns:p14="http://schemas.microsoft.com/office/powerpoint/2010/main" val="1005377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4988164" y="1652027"/>
            <a:ext cx="2215671" cy="630942"/>
          </a:xfrm>
          <a:prstGeom prst="rect">
            <a:avLst/>
          </a:prstGeom>
          <a:noFill/>
        </p:spPr>
        <p:txBody>
          <a:bodyPr wrap="none" rtlCol="0">
            <a:spAutoFit/>
          </a:bodyPr>
          <a:lstStyle/>
          <a:p>
            <a:r>
              <a:rPr lang="sv-SE" sz="2500" b="1" dirty="0">
                <a:solidFill>
                  <a:schemeClr val="bg1"/>
                </a:solidFill>
              </a:rPr>
              <a:t>Matchvärdar</a:t>
            </a:r>
            <a:r>
              <a:rPr lang="sv-SE" sz="3500" b="1" dirty="0">
                <a:solidFill>
                  <a:schemeClr val="bg1"/>
                </a:solidFill>
              </a:rPr>
              <a:t>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183343" y="2675339"/>
            <a:ext cx="10363200" cy="646331"/>
          </a:xfrm>
          <a:prstGeom prst="rect">
            <a:avLst/>
          </a:prstGeom>
          <a:noFill/>
        </p:spPr>
        <p:txBody>
          <a:bodyPr wrap="square" rtlCol="0">
            <a:spAutoFit/>
          </a:bodyPr>
          <a:lstStyle/>
          <a:p>
            <a:r>
              <a:rPr lang="sv-SE" dirty="0">
                <a:solidFill>
                  <a:schemeClr val="bg1"/>
                </a:solidFill>
              </a:rPr>
              <a:t>Tyvärr får vi varje säsong till oss ärenden där domare eller lag upplever att en eller flera personer i publiken beter sig på ett olämpligt sätt vilket skapar en otrygg matchmiljö. </a:t>
            </a:r>
          </a:p>
        </p:txBody>
      </p:sp>
      <p:sp>
        <p:nvSpPr>
          <p:cNvPr id="6" name="textruta 5">
            <a:extLst>
              <a:ext uri="{FF2B5EF4-FFF2-40B4-BE49-F238E27FC236}">
                <a16:creationId xmlns:a16="http://schemas.microsoft.com/office/drawing/2014/main" id="{3A641A49-AF82-881A-ADA3-C0EC2EECD30A}"/>
              </a:ext>
            </a:extLst>
          </p:cNvPr>
          <p:cNvSpPr txBox="1"/>
          <p:nvPr/>
        </p:nvSpPr>
        <p:spPr>
          <a:xfrm>
            <a:off x="1183343" y="3714040"/>
            <a:ext cx="10363200" cy="646331"/>
          </a:xfrm>
          <a:prstGeom prst="rect">
            <a:avLst/>
          </a:prstGeom>
          <a:noFill/>
        </p:spPr>
        <p:txBody>
          <a:bodyPr wrap="square" rtlCol="0">
            <a:spAutoFit/>
          </a:bodyPr>
          <a:lstStyle/>
          <a:p>
            <a:r>
              <a:rPr lang="sv-SE" dirty="0">
                <a:solidFill>
                  <a:schemeClr val="bg1"/>
                </a:solidFill>
              </a:rPr>
              <a:t>För att förhoppningsvis kunna erbjuda domare, spelare och ledare en välkomnande och stöttande miljö så är det obligatoriskt att ha matchvärdar på alla våra barn- och ungdomsmatcher. </a:t>
            </a:r>
          </a:p>
        </p:txBody>
      </p:sp>
      <p:sp>
        <p:nvSpPr>
          <p:cNvPr id="7" name="textruta 6">
            <a:extLst>
              <a:ext uri="{FF2B5EF4-FFF2-40B4-BE49-F238E27FC236}">
                <a16:creationId xmlns:a16="http://schemas.microsoft.com/office/drawing/2014/main" id="{9D5F3699-A3B0-F3E6-E11B-7DB98A3E5423}"/>
              </a:ext>
            </a:extLst>
          </p:cNvPr>
          <p:cNvSpPr txBox="1"/>
          <p:nvPr/>
        </p:nvSpPr>
        <p:spPr>
          <a:xfrm>
            <a:off x="1183343" y="4836641"/>
            <a:ext cx="10363200" cy="369332"/>
          </a:xfrm>
          <a:prstGeom prst="rect">
            <a:avLst/>
          </a:prstGeom>
          <a:noFill/>
        </p:spPr>
        <p:txBody>
          <a:bodyPr wrap="square" rtlCol="0">
            <a:spAutoFit/>
          </a:bodyPr>
          <a:lstStyle/>
          <a:p>
            <a:pPr marL="285750" indent="-285750">
              <a:buFont typeface="Arial" panose="020B0604020202020204" pitchFamily="34" charset="0"/>
              <a:buChar char="•"/>
            </a:pPr>
            <a:r>
              <a:rPr lang="sv-SE" dirty="0">
                <a:solidFill>
                  <a:schemeClr val="bg1"/>
                </a:solidFill>
                <a:hlinkClick r:id="rId2"/>
              </a:rPr>
              <a:t>Dokument om matchvärdskap </a:t>
            </a:r>
            <a:endParaRPr lang="sv-SE" dirty="0">
              <a:solidFill>
                <a:schemeClr val="bg1"/>
              </a:solidFill>
            </a:endParaRPr>
          </a:p>
        </p:txBody>
      </p:sp>
      <p:sp>
        <p:nvSpPr>
          <p:cNvPr id="3" name="textruta 2">
            <a:extLst>
              <a:ext uri="{FF2B5EF4-FFF2-40B4-BE49-F238E27FC236}">
                <a16:creationId xmlns:a16="http://schemas.microsoft.com/office/drawing/2014/main" id="{2B5B0F59-A45D-50CD-8E7C-D00F5440F037}"/>
              </a:ext>
            </a:extLst>
          </p:cNvPr>
          <p:cNvSpPr txBox="1"/>
          <p:nvPr/>
        </p:nvSpPr>
        <p:spPr>
          <a:xfrm>
            <a:off x="4363901" y="824083"/>
            <a:ext cx="3680816" cy="630942"/>
          </a:xfrm>
          <a:prstGeom prst="rect">
            <a:avLst/>
          </a:prstGeom>
          <a:noFill/>
        </p:spPr>
        <p:txBody>
          <a:bodyPr wrap="none" rtlCol="0">
            <a:spAutoFit/>
          </a:bodyPr>
          <a:lstStyle/>
          <a:p>
            <a:r>
              <a:rPr lang="sv-SE" sz="3500" b="1" dirty="0">
                <a:solidFill>
                  <a:schemeClr val="bg1"/>
                </a:solidFill>
              </a:rPr>
              <a:t>#schysstmatch  </a:t>
            </a:r>
          </a:p>
        </p:txBody>
      </p:sp>
    </p:spTree>
    <p:extLst>
      <p:ext uri="{BB962C8B-B14F-4D97-AF65-F5344CB8AC3E}">
        <p14:creationId xmlns:p14="http://schemas.microsoft.com/office/powerpoint/2010/main" val="393947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C75C1A3-3C3D-4B40-8A86-F01BBF37AF73}"/>
              </a:ext>
            </a:extLst>
          </p:cNvPr>
          <p:cNvSpPr txBox="1"/>
          <p:nvPr/>
        </p:nvSpPr>
        <p:spPr>
          <a:xfrm>
            <a:off x="3657752" y="728091"/>
            <a:ext cx="4349268" cy="707886"/>
          </a:xfrm>
          <a:prstGeom prst="rect">
            <a:avLst/>
          </a:prstGeom>
          <a:noFill/>
        </p:spPr>
        <p:txBody>
          <a:bodyPr wrap="none" rtlCol="0">
            <a:spAutoFit/>
          </a:bodyPr>
          <a:lstStyle/>
          <a:p>
            <a:r>
              <a:rPr lang="sv-SE" sz="4000" b="1">
                <a:solidFill>
                  <a:schemeClr val="bg1"/>
                </a:solidFill>
              </a:rPr>
              <a:t>Syftet med mötet</a:t>
            </a:r>
          </a:p>
        </p:txBody>
      </p:sp>
      <p:sp>
        <p:nvSpPr>
          <p:cNvPr id="3" name="textruta 2">
            <a:extLst>
              <a:ext uri="{FF2B5EF4-FFF2-40B4-BE49-F238E27FC236}">
                <a16:creationId xmlns:a16="http://schemas.microsoft.com/office/drawing/2014/main" id="{96F41BB2-CF4E-489D-9C88-4ACBD1263338}"/>
              </a:ext>
            </a:extLst>
          </p:cNvPr>
          <p:cNvSpPr txBox="1"/>
          <p:nvPr/>
        </p:nvSpPr>
        <p:spPr>
          <a:xfrm>
            <a:off x="1773816" y="2161400"/>
            <a:ext cx="8644368" cy="3323987"/>
          </a:xfrm>
          <a:prstGeom prst="rect">
            <a:avLst/>
          </a:prstGeom>
          <a:noFill/>
        </p:spPr>
        <p:txBody>
          <a:bodyPr wrap="square" rtlCol="0">
            <a:spAutoFit/>
          </a:bodyPr>
          <a:lstStyle/>
          <a:p>
            <a:pPr algn="ctr"/>
            <a:r>
              <a:rPr lang="sv-SE" sz="3000" b="1" dirty="0">
                <a:solidFill>
                  <a:schemeClr val="bg1"/>
                </a:solidFill>
              </a:rPr>
              <a:t>Ge information och vägledning inför seriespel med nivåindelning och 5 mot 5-spel på kortplan</a:t>
            </a:r>
          </a:p>
          <a:p>
            <a:pPr algn="ctr"/>
            <a:br>
              <a:rPr lang="sv-SE" sz="3000" b="1" dirty="0">
                <a:solidFill>
                  <a:schemeClr val="bg1"/>
                </a:solidFill>
              </a:rPr>
            </a:br>
            <a:r>
              <a:rPr lang="sv-SE" sz="3000" b="1" dirty="0">
                <a:solidFill>
                  <a:schemeClr val="bg1"/>
                </a:solidFill>
              </a:rPr>
              <a:t>Svara på inkomna frågor</a:t>
            </a:r>
          </a:p>
          <a:p>
            <a:pPr algn="ctr"/>
            <a:endParaRPr lang="sv-SE" sz="3000" b="1" dirty="0">
              <a:solidFill>
                <a:schemeClr val="bg1"/>
              </a:solidFill>
            </a:endParaRPr>
          </a:p>
          <a:p>
            <a:pPr algn="ctr"/>
            <a:r>
              <a:rPr lang="sv-SE" sz="3000" b="1" dirty="0">
                <a:solidFill>
                  <a:schemeClr val="bg1"/>
                </a:solidFill>
              </a:rPr>
              <a:t> </a:t>
            </a:r>
          </a:p>
        </p:txBody>
      </p:sp>
    </p:spTree>
    <p:extLst>
      <p:ext uri="{BB962C8B-B14F-4D97-AF65-F5344CB8AC3E}">
        <p14:creationId xmlns:p14="http://schemas.microsoft.com/office/powerpoint/2010/main" val="3378833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86FAEB1-7CAF-4B29-8C44-A6B938C6924B}"/>
              </a:ext>
            </a:extLst>
          </p:cNvPr>
          <p:cNvSpPr txBox="1"/>
          <p:nvPr/>
        </p:nvSpPr>
        <p:spPr>
          <a:xfrm>
            <a:off x="3884603" y="1693552"/>
            <a:ext cx="4639412" cy="477054"/>
          </a:xfrm>
          <a:prstGeom prst="rect">
            <a:avLst/>
          </a:prstGeom>
          <a:noFill/>
        </p:spPr>
        <p:txBody>
          <a:bodyPr wrap="none" rtlCol="0">
            <a:spAutoFit/>
          </a:bodyPr>
          <a:lstStyle/>
          <a:p>
            <a:pPr algn="ctr"/>
            <a:r>
              <a:rPr lang="sv-SE" sz="2500" b="1" dirty="0">
                <a:solidFill>
                  <a:schemeClr val="bg1"/>
                </a:solidFill>
              </a:rPr>
              <a:t>Matchklimat och värdegrund </a:t>
            </a:r>
          </a:p>
        </p:txBody>
      </p:sp>
      <p:pic>
        <p:nvPicPr>
          <p:cNvPr id="1026" name="Picture 2" descr="text på blå bakgrund där det står: Spelare- Respekterar domare, ledare, med- och motspelare genom att främja rent spel, uppträda schysst och ta förluster på rätt sätt.Ledare - Är ett föredöme, genom att acceptera domslut, sätta gränser och tillåta misstag hos spelare och domare.Föräldrar -Har ett enormt ansvar som förebilder, genom att stödja och uppmuntra, berömma prestationer och inte resultat, självklart med ett vårdat språk och kommenterar inga domslut. DETTA STÅR VI FÖR - GÖR DU?">
            <a:extLst>
              <a:ext uri="{FF2B5EF4-FFF2-40B4-BE49-F238E27FC236}">
                <a16:creationId xmlns:a16="http://schemas.microsoft.com/office/drawing/2014/main" id="{B3DF084C-06DD-9AFC-5F42-BB4C8C106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38" t="11642" r="4869" b="5821"/>
          <a:stretch/>
        </p:blipFill>
        <p:spPr bwMode="auto">
          <a:xfrm>
            <a:off x="2195518" y="2170606"/>
            <a:ext cx="8615918" cy="4660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1D960550-5998-4E64-3D6F-45624579EE33}"/>
              </a:ext>
            </a:extLst>
          </p:cNvPr>
          <p:cNvSpPr txBox="1"/>
          <p:nvPr/>
        </p:nvSpPr>
        <p:spPr>
          <a:xfrm>
            <a:off x="4363901" y="824083"/>
            <a:ext cx="3680816" cy="630942"/>
          </a:xfrm>
          <a:prstGeom prst="rect">
            <a:avLst/>
          </a:prstGeom>
          <a:noFill/>
        </p:spPr>
        <p:txBody>
          <a:bodyPr wrap="none" rtlCol="0">
            <a:spAutoFit/>
          </a:bodyPr>
          <a:lstStyle/>
          <a:p>
            <a:r>
              <a:rPr lang="sv-SE" sz="3500" b="1" dirty="0">
                <a:solidFill>
                  <a:schemeClr val="bg1"/>
                </a:solidFill>
              </a:rPr>
              <a:t>#schysstmatch  </a:t>
            </a:r>
          </a:p>
        </p:txBody>
      </p:sp>
    </p:spTree>
    <p:extLst>
      <p:ext uri="{BB962C8B-B14F-4D97-AF65-F5344CB8AC3E}">
        <p14:creationId xmlns:p14="http://schemas.microsoft.com/office/powerpoint/2010/main" val="2454061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4232349" y="2234522"/>
            <a:ext cx="3727302" cy="630942"/>
          </a:xfrm>
          <a:prstGeom prst="rect">
            <a:avLst/>
          </a:prstGeom>
          <a:noFill/>
        </p:spPr>
        <p:txBody>
          <a:bodyPr wrap="none" rtlCol="0">
            <a:spAutoFit/>
          </a:bodyPr>
          <a:lstStyle/>
          <a:p>
            <a:r>
              <a:rPr lang="sv-SE" sz="3500" b="1" dirty="0">
                <a:solidFill>
                  <a:schemeClr val="bg1"/>
                </a:solidFill>
              </a:rPr>
              <a:t>Handbollskortet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172697" y="3156574"/>
            <a:ext cx="10363200" cy="1754326"/>
          </a:xfrm>
          <a:prstGeom prst="rect">
            <a:avLst/>
          </a:prstGeom>
          <a:noFill/>
        </p:spPr>
        <p:txBody>
          <a:bodyPr wrap="square" rtlCol="0">
            <a:spAutoFit/>
          </a:bodyPr>
          <a:lstStyle/>
          <a:p>
            <a:r>
              <a:rPr lang="sv-SE" dirty="0">
                <a:solidFill>
                  <a:schemeClr val="bg1"/>
                </a:solidFill>
              </a:rPr>
              <a:t>Handbollskortet är ett led i att bygga bra klimat i hallarna och lägga grunden för hur vi vill behandla varandra. Alla lag i U10 ska genomföra det under säsongen. Det är inte så komplicerat utan det finns ett antal frågor som man går igenom och ni själva bestämmer hur ni vill gå igenom det med barnen och om ni vill ha med även föräldrar i arbetet eller ej.</a:t>
            </a:r>
            <a:br>
              <a:rPr lang="sv-SE" dirty="0">
                <a:solidFill>
                  <a:schemeClr val="bg1"/>
                </a:solidFill>
              </a:rPr>
            </a:br>
            <a:r>
              <a:rPr lang="sv-SE" dirty="0">
                <a:solidFill>
                  <a:schemeClr val="bg1"/>
                </a:solidFill>
              </a:rPr>
              <a:t>Det finns inget rätt eller fel utan alla blir godkända bara man har genomfört arbetet och skickar in en redovisning.</a:t>
            </a:r>
          </a:p>
        </p:txBody>
      </p:sp>
      <p:sp>
        <p:nvSpPr>
          <p:cNvPr id="3" name="textruta 2">
            <a:extLst>
              <a:ext uri="{FF2B5EF4-FFF2-40B4-BE49-F238E27FC236}">
                <a16:creationId xmlns:a16="http://schemas.microsoft.com/office/drawing/2014/main" id="{BCEA723F-9492-0D6F-491E-B73B4C12955F}"/>
              </a:ext>
            </a:extLst>
          </p:cNvPr>
          <p:cNvSpPr txBox="1"/>
          <p:nvPr/>
        </p:nvSpPr>
        <p:spPr>
          <a:xfrm>
            <a:off x="4373426" y="909808"/>
            <a:ext cx="3680816" cy="630942"/>
          </a:xfrm>
          <a:prstGeom prst="rect">
            <a:avLst/>
          </a:prstGeom>
          <a:noFill/>
        </p:spPr>
        <p:txBody>
          <a:bodyPr wrap="none" rtlCol="0">
            <a:spAutoFit/>
          </a:bodyPr>
          <a:lstStyle/>
          <a:p>
            <a:r>
              <a:rPr lang="sv-SE" sz="3500" b="1" dirty="0">
                <a:solidFill>
                  <a:schemeClr val="bg1"/>
                </a:solidFill>
              </a:rPr>
              <a:t>#schysstmatch  </a:t>
            </a:r>
          </a:p>
        </p:txBody>
      </p:sp>
    </p:spTree>
    <p:extLst>
      <p:ext uri="{BB962C8B-B14F-4D97-AF65-F5344CB8AC3E}">
        <p14:creationId xmlns:p14="http://schemas.microsoft.com/office/powerpoint/2010/main" val="22501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3309071" y="846183"/>
            <a:ext cx="3454792" cy="630942"/>
          </a:xfrm>
          <a:prstGeom prst="rect">
            <a:avLst/>
          </a:prstGeom>
          <a:noFill/>
        </p:spPr>
        <p:txBody>
          <a:bodyPr wrap="none" rtlCol="0">
            <a:spAutoFit/>
          </a:bodyPr>
          <a:lstStyle/>
          <a:p>
            <a:r>
              <a:rPr lang="sv-SE" sz="3500" b="1" dirty="0">
                <a:solidFill>
                  <a:schemeClr val="bg1"/>
                </a:solidFill>
              </a:rPr>
              <a:t>Ålderdispenser</a:t>
            </a:r>
          </a:p>
        </p:txBody>
      </p:sp>
      <p:sp>
        <p:nvSpPr>
          <p:cNvPr id="5" name="textruta 4">
            <a:extLst>
              <a:ext uri="{FF2B5EF4-FFF2-40B4-BE49-F238E27FC236}">
                <a16:creationId xmlns:a16="http://schemas.microsoft.com/office/drawing/2014/main" id="{232C81A8-D817-2886-137F-2F506C4EC73A}"/>
              </a:ext>
            </a:extLst>
          </p:cNvPr>
          <p:cNvSpPr txBox="1"/>
          <p:nvPr/>
        </p:nvSpPr>
        <p:spPr>
          <a:xfrm>
            <a:off x="1098176" y="1823309"/>
            <a:ext cx="9726706" cy="1077218"/>
          </a:xfrm>
          <a:prstGeom prst="rect">
            <a:avLst/>
          </a:prstGeom>
          <a:noFill/>
        </p:spPr>
        <p:txBody>
          <a:bodyPr wrap="square" rtlCol="0">
            <a:spAutoFit/>
          </a:bodyPr>
          <a:lstStyle/>
          <a:p>
            <a:r>
              <a:rPr lang="sv-SE" sz="1800" b="1" dirty="0">
                <a:solidFill>
                  <a:schemeClr val="bg1"/>
                </a:solidFill>
                <a:effectLst/>
                <a:ea typeface="Aptos" panose="020B0004020202020204" pitchFamily="34" charset="0"/>
                <a:cs typeface="Aptos" panose="020B0004020202020204" pitchFamily="34" charset="0"/>
              </a:rPr>
              <a:t>Generell dispens  - </a:t>
            </a:r>
            <a:r>
              <a:rPr lang="sv-SE" sz="1800" dirty="0">
                <a:solidFill>
                  <a:schemeClr val="bg1"/>
                </a:solidFill>
                <a:effectLst/>
                <a:ea typeface="Aptos" panose="020B0004020202020204" pitchFamily="34" charset="0"/>
                <a:cs typeface="Aptos" panose="020B0004020202020204" pitchFamily="34" charset="0"/>
              </a:rPr>
              <a:t>I svensk barn- och ungdomshandboll råder det generell dispens för ett år för gamla spelare. Antal överåriga spelare per match är dock begränsat.  </a:t>
            </a:r>
            <a:br>
              <a:rPr lang="sv-SE" sz="1800" dirty="0">
                <a:solidFill>
                  <a:schemeClr val="bg1"/>
                </a:solidFill>
                <a:effectLst/>
                <a:ea typeface="Aptos" panose="020B0004020202020204" pitchFamily="34" charset="0"/>
                <a:cs typeface="Aptos" panose="020B0004020202020204" pitchFamily="34" charset="0"/>
              </a:rPr>
            </a:br>
            <a:br>
              <a:rPr lang="sv-SE" sz="1000" dirty="0">
                <a:solidFill>
                  <a:schemeClr val="bg1"/>
                </a:solidFill>
                <a:effectLst/>
                <a:ea typeface="Aptos" panose="020B0004020202020204" pitchFamily="34" charset="0"/>
                <a:cs typeface="Aptos" panose="020B0004020202020204" pitchFamily="34" charset="0"/>
              </a:rPr>
            </a:br>
            <a:r>
              <a:rPr lang="sv-SE" dirty="0">
                <a:solidFill>
                  <a:schemeClr val="bg1"/>
                </a:solidFill>
                <a:effectLst/>
                <a:ea typeface="Aptos" panose="020B0004020202020204" pitchFamily="34" charset="0"/>
                <a:cs typeface="Aptos" panose="020B0004020202020204" pitchFamily="34" charset="0"/>
              </a:rPr>
              <a:t>Förutsättningar generell dispens:</a:t>
            </a:r>
            <a:endParaRPr lang="sv-SE" dirty="0">
              <a:solidFill>
                <a:schemeClr val="bg1"/>
              </a:solidFill>
            </a:endParaRPr>
          </a:p>
        </p:txBody>
      </p:sp>
      <p:sp>
        <p:nvSpPr>
          <p:cNvPr id="6" name="textruta 5">
            <a:extLst>
              <a:ext uri="{FF2B5EF4-FFF2-40B4-BE49-F238E27FC236}">
                <a16:creationId xmlns:a16="http://schemas.microsoft.com/office/drawing/2014/main" id="{9DB7D796-0049-770A-8471-F1C1ABC1F1AF}"/>
              </a:ext>
            </a:extLst>
          </p:cNvPr>
          <p:cNvSpPr txBox="1"/>
          <p:nvPr/>
        </p:nvSpPr>
        <p:spPr>
          <a:xfrm>
            <a:off x="1228161" y="2977798"/>
            <a:ext cx="10116671" cy="2308324"/>
          </a:xfrm>
          <a:prstGeom prst="rect">
            <a:avLst/>
          </a:prstGeom>
          <a:noFill/>
        </p:spPr>
        <p:txBody>
          <a:bodyPr wrap="square" rtlCol="0">
            <a:spAutoFit/>
          </a:bodyPr>
          <a:lstStyle/>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Generell dispens avser representation i den yngre åldersklassen även om föreningen har lag i spelarens ordinarie åldersklass.  </a:t>
            </a:r>
          </a:p>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Spelare som nyttjar den generella dispensen är låst till den yngre åldersklassen under hela året.  </a:t>
            </a:r>
            <a:endParaRPr lang="sv-SE" dirty="0">
              <a:solidFill>
                <a:schemeClr val="bg1"/>
              </a:solidFill>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Generell dispens gäller för max två spelare per match. </a:t>
            </a:r>
          </a:p>
          <a:p>
            <a:pPr marL="285750" indent="-285750">
              <a:buFont typeface="Arial" panose="020B0604020202020204" pitchFamily="34" charset="0"/>
              <a:buChar char="•"/>
            </a:pPr>
            <a:r>
              <a:rPr lang="sv-SE" dirty="0">
                <a:solidFill>
                  <a:schemeClr val="bg1"/>
                </a:solidFill>
                <a:ea typeface="Aptos" panose="020B0004020202020204" pitchFamily="34" charset="0"/>
                <a:cs typeface="Aptos" panose="020B0004020202020204" pitchFamily="34" charset="0"/>
              </a:rPr>
              <a:t>Det kan vara olika spelare i varje match.  </a:t>
            </a:r>
          </a:p>
          <a:p>
            <a:endParaRPr lang="sv-SE" sz="1800" dirty="0">
              <a:solidFill>
                <a:schemeClr val="bg1"/>
              </a:solidFill>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sv-SE" dirty="0">
              <a:solidFill>
                <a:schemeClr val="bg1"/>
              </a:solidFill>
            </a:endParaRPr>
          </a:p>
        </p:txBody>
      </p:sp>
      <p:sp>
        <p:nvSpPr>
          <p:cNvPr id="7" name="textruta 6">
            <a:extLst>
              <a:ext uri="{FF2B5EF4-FFF2-40B4-BE49-F238E27FC236}">
                <a16:creationId xmlns:a16="http://schemas.microsoft.com/office/drawing/2014/main" id="{9806889A-8A8D-D3FE-C94B-24C299EAACBB}"/>
              </a:ext>
            </a:extLst>
          </p:cNvPr>
          <p:cNvSpPr txBox="1"/>
          <p:nvPr/>
        </p:nvSpPr>
        <p:spPr>
          <a:xfrm>
            <a:off x="1098176" y="5130278"/>
            <a:ext cx="10322299" cy="1200329"/>
          </a:xfrm>
          <a:prstGeom prst="rect">
            <a:avLst/>
          </a:prstGeom>
          <a:noFill/>
        </p:spPr>
        <p:txBody>
          <a:bodyPr wrap="square" rtlCol="0">
            <a:spAutoFit/>
          </a:bodyPr>
          <a:lstStyle/>
          <a:p>
            <a:r>
              <a:rPr lang="sv-SE" sz="1800" dirty="0">
                <a:solidFill>
                  <a:schemeClr val="bg1"/>
                </a:solidFill>
                <a:effectLst/>
                <a:ea typeface="Aptos" panose="020B0004020202020204" pitchFamily="34" charset="0"/>
                <a:cs typeface="Aptos" panose="020B0004020202020204" pitchFamily="34" charset="0"/>
              </a:rPr>
              <a:t>Administrerande förbund har möjlighet att begära in information om nyttjande av generella dispenser. </a:t>
            </a:r>
            <a:br>
              <a:rPr lang="sv-SE" sz="1800" dirty="0">
                <a:solidFill>
                  <a:schemeClr val="bg1"/>
                </a:solidFill>
                <a:effectLst/>
                <a:ea typeface="Aptos" panose="020B0004020202020204" pitchFamily="34" charset="0"/>
                <a:cs typeface="Aptos" panose="020B0004020202020204" pitchFamily="34" charset="0"/>
              </a:rPr>
            </a:br>
            <a:r>
              <a:rPr lang="sv-SE" sz="1800" dirty="0">
                <a:solidFill>
                  <a:schemeClr val="bg1"/>
                </a:solidFill>
                <a:effectLst/>
                <a:ea typeface="Aptos" panose="020B0004020202020204" pitchFamily="34" charset="0"/>
                <a:cs typeface="Aptos" panose="020B0004020202020204" pitchFamily="34" charset="0"/>
              </a:rPr>
              <a:t>Användandet av generella dispenser utreds endast vid anmälan om missbruk. Generella dispenser gäller hos administrerande förbund och är alltid giltiga i sanktionerade ungdomsturneringar. </a:t>
            </a:r>
            <a:endParaRPr lang="sv-SE" dirty="0">
              <a:solidFill>
                <a:schemeClr val="bg1"/>
              </a:solidFill>
            </a:endParaRPr>
          </a:p>
        </p:txBody>
      </p:sp>
    </p:spTree>
    <p:extLst>
      <p:ext uri="{BB962C8B-B14F-4D97-AF65-F5344CB8AC3E}">
        <p14:creationId xmlns:p14="http://schemas.microsoft.com/office/powerpoint/2010/main" val="684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7427A-5CB5-64B4-090F-BF2A9DDA60C4}"/>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7E7CCEE5-932C-C3E9-2991-FCF37EB94E48}"/>
              </a:ext>
            </a:extLst>
          </p:cNvPr>
          <p:cNvSpPr txBox="1"/>
          <p:nvPr/>
        </p:nvSpPr>
        <p:spPr>
          <a:xfrm>
            <a:off x="3309071" y="846183"/>
            <a:ext cx="3454792" cy="630942"/>
          </a:xfrm>
          <a:prstGeom prst="rect">
            <a:avLst/>
          </a:prstGeom>
          <a:noFill/>
        </p:spPr>
        <p:txBody>
          <a:bodyPr wrap="none" rtlCol="0">
            <a:spAutoFit/>
          </a:bodyPr>
          <a:lstStyle/>
          <a:p>
            <a:r>
              <a:rPr lang="sv-SE" sz="3500" b="1" dirty="0">
                <a:solidFill>
                  <a:schemeClr val="bg1"/>
                </a:solidFill>
              </a:rPr>
              <a:t>Ålderdispenser</a:t>
            </a:r>
          </a:p>
        </p:txBody>
      </p:sp>
      <p:sp>
        <p:nvSpPr>
          <p:cNvPr id="4" name="textruta 3">
            <a:extLst>
              <a:ext uri="{FF2B5EF4-FFF2-40B4-BE49-F238E27FC236}">
                <a16:creationId xmlns:a16="http://schemas.microsoft.com/office/drawing/2014/main" id="{439C9D81-0983-3AF3-C28F-759FDF2F1983}"/>
              </a:ext>
            </a:extLst>
          </p:cNvPr>
          <p:cNvSpPr txBox="1"/>
          <p:nvPr/>
        </p:nvSpPr>
        <p:spPr>
          <a:xfrm>
            <a:off x="1497107" y="2400344"/>
            <a:ext cx="11255928" cy="2031325"/>
          </a:xfrm>
          <a:prstGeom prst="rect">
            <a:avLst/>
          </a:prstGeom>
          <a:noFill/>
        </p:spPr>
        <p:txBody>
          <a:bodyPr wrap="square">
            <a:spAutoFit/>
          </a:bodyPr>
          <a:lstStyle/>
          <a:p>
            <a:pPr marL="285750" indent="-285750">
              <a:buFont typeface="Arial" panose="020B0604020202020204" pitchFamily="34" charset="0"/>
              <a:buChar char="•"/>
            </a:pPr>
            <a:r>
              <a:rPr lang="sv-SE" dirty="0">
                <a:solidFill>
                  <a:schemeClr val="bg1"/>
                </a:solidFill>
              </a:rPr>
              <a:t>Möjligt att söka dispens för spel i sin egen ålder och det yngre laget </a:t>
            </a:r>
          </a:p>
          <a:p>
            <a:pPr marL="285750" indent="-285750">
              <a:buFont typeface="Arial" panose="020B0604020202020204" pitchFamily="34" charset="0"/>
              <a:buChar char="•"/>
            </a:pPr>
            <a:r>
              <a:rPr lang="sv-SE" dirty="0">
                <a:solidFill>
                  <a:schemeClr val="bg1"/>
                </a:solidFill>
              </a:rPr>
              <a:t>Möjligt att söka dispens för fler än två spelare</a:t>
            </a:r>
          </a:p>
          <a:p>
            <a:pPr marL="285750" indent="-285750">
              <a:buFont typeface="Arial" panose="020B0604020202020204" pitchFamily="34" charset="0"/>
              <a:buChar char="•"/>
            </a:pPr>
            <a:r>
              <a:rPr lang="sv-SE" dirty="0">
                <a:solidFill>
                  <a:schemeClr val="bg1"/>
                </a:solidFill>
              </a:rPr>
              <a:t>Ovan gäller i särskilda fall</a:t>
            </a:r>
          </a:p>
          <a:p>
            <a:pPr marL="285750" indent="-285750">
              <a:buFont typeface="Arial" panose="020B0604020202020204" pitchFamily="34" charset="0"/>
              <a:buChar char="•"/>
            </a:pPr>
            <a:r>
              <a:rPr lang="sv-SE" dirty="0">
                <a:solidFill>
                  <a:schemeClr val="bg1"/>
                </a:solidFill>
              </a:rPr>
              <a:t>Dispenser kan gälla del av säsong, hela året eller vid enskilda matcher</a:t>
            </a:r>
          </a:p>
          <a:p>
            <a:pPr marL="285750" indent="-285750">
              <a:buFont typeface="Arial" panose="020B0604020202020204" pitchFamily="34" charset="0"/>
              <a:buChar char="•"/>
            </a:pPr>
            <a:r>
              <a:rPr lang="sv-SE" dirty="0">
                <a:solidFill>
                  <a:schemeClr val="bg1"/>
                </a:solidFill>
              </a:rPr>
              <a:t>Ansökan görs via hemsidan till serieadministratören som beslutar om dispensen godkänns.</a:t>
            </a:r>
          </a:p>
          <a:p>
            <a:r>
              <a:rPr lang="sv-SE" dirty="0">
                <a:solidFill>
                  <a:schemeClr val="bg1"/>
                </a:solidFill>
              </a:rPr>
              <a:t>			</a:t>
            </a:r>
          </a:p>
          <a:p>
            <a:endParaRPr lang="sv-SE" dirty="0">
              <a:solidFill>
                <a:schemeClr val="bg1"/>
              </a:solidFill>
            </a:endParaRPr>
          </a:p>
        </p:txBody>
      </p:sp>
      <p:sp>
        <p:nvSpPr>
          <p:cNvPr id="3" name="textruta 2">
            <a:extLst>
              <a:ext uri="{FF2B5EF4-FFF2-40B4-BE49-F238E27FC236}">
                <a16:creationId xmlns:a16="http://schemas.microsoft.com/office/drawing/2014/main" id="{6667CAC4-ECE6-8C6C-6BA2-462EE185A608}"/>
              </a:ext>
            </a:extLst>
          </p:cNvPr>
          <p:cNvSpPr txBox="1"/>
          <p:nvPr/>
        </p:nvSpPr>
        <p:spPr>
          <a:xfrm>
            <a:off x="1497107" y="1943144"/>
            <a:ext cx="6526305" cy="369332"/>
          </a:xfrm>
          <a:prstGeom prst="rect">
            <a:avLst/>
          </a:prstGeom>
          <a:noFill/>
        </p:spPr>
        <p:txBody>
          <a:bodyPr wrap="square" rtlCol="0">
            <a:spAutoFit/>
          </a:bodyPr>
          <a:lstStyle/>
          <a:p>
            <a:r>
              <a:rPr lang="sv-SE" b="1">
                <a:solidFill>
                  <a:schemeClr val="bg1"/>
                </a:solidFill>
              </a:rPr>
              <a:t>Övriga dispenser</a:t>
            </a:r>
            <a:endParaRPr lang="sv-SE" dirty="0"/>
          </a:p>
        </p:txBody>
      </p:sp>
    </p:spTree>
    <p:extLst>
      <p:ext uri="{BB962C8B-B14F-4D97-AF65-F5344CB8AC3E}">
        <p14:creationId xmlns:p14="http://schemas.microsoft.com/office/powerpoint/2010/main" val="27462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698996" y="825433"/>
            <a:ext cx="4520789" cy="707886"/>
          </a:xfrm>
          <a:prstGeom prst="rect">
            <a:avLst/>
          </a:prstGeom>
          <a:noFill/>
        </p:spPr>
        <p:txBody>
          <a:bodyPr wrap="none" rtlCol="0">
            <a:spAutoFit/>
          </a:bodyPr>
          <a:lstStyle/>
          <a:p>
            <a:r>
              <a:rPr lang="sv-SE" sz="4000" b="1">
                <a:solidFill>
                  <a:schemeClr val="bg1"/>
                </a:solidFill>
              </a:rPr>
              <a:t>Samverkansavtal </a:t>
            </a:r>
          </a:p>
        </p:txBody>
      </p:sp>
      <p:sp>
        <p:nvSpPr>
          <p:cNvPr id="3" name="textruta 2">
            <a:extLst>
              <a:ext uri="{FF2B5EF4-FFF2-40B4-BE49-F238E27FC236}">
                <a16:creationId xmlns:a16="http://schemas.microsoft.com/office/drawing/2014/main" id="{AE7A1C9D-83A2-4C8D-A218-306F5D8CA6CE}"/>
              </a:ext>
            </a:extLst>
          </p:cNvPr>
          <p:cNvSpPr txBox="1"/>
          <p:nvPr/>
        </p:nvSpPr>
        <p:spPr>
          <a:xfrm>
            <a:off x="957899" y="3730057"/>
            <a:ext cx="10002982" cy="369332"/>
          </a:xfrm>
          <a:prstGeom prst="rect">
            <a:avLst/>
          </a:prstGeom>
          <a:noFill/>
        </p:spPr>
        <p:txBody>
          <a:bodyPr wrap="square" rtlCol="0">
            <a:spAutoFit/>
          </a:bodyPr>
          <a:lstStyle/>
          <a:p>
            <a:r>
              <a:rPr lang="sv-SE" dirty="0">
                <a:solidFill>
                  <a:schemeClr val="bg1"/>
                </a:solidFill>
              </a:rPr>
              <a:t>Ansöka om samverkansavtal ska om möjligt skickas in i samband med anmälan till seriespel. </a:t>
            </a:r>
          </a:p>
        </p:txBody>
      </p:sp>
      <p:sp>
        <p:nvSpPr>
          <p:cNvPr id="5" name="textruta 4">
            <a:extLst>
              <a:ext uri="{FF2B5EF4-FFF2-40B4-BE49-F238E27FC236}">
                <a16:creationId xmlns:a16="http://schemas.microsoft.com/office/drawing/2014/main" id="{E9D7BC84-3808-4B4B-B79A-D3123F8C383E}"/>
              </a:ext>
            </a:extLst>
          </p:cNvPr>
          <p:cNvSpPr txBox="1"/>
          <p:nvPr/>
        </p:nvSpPr>
        <p:spPr>
          <a:xfrm>
            <a:off x="995881" y="2272420"/>
            <a:ext cx="8981038" cy="923330"/>
          </a:xfrm>
          <a:prstGeom prst="rect">
            <a:avLst/>
          </a:prstGeom>
          <a:noFill/>
        </p:spPr>
        <p:txBody>
          <a:bodyPr wrap="square" rtlCol="0">
            <a:spAutoFit/>
          </a:bodyPr>
          <a:lstStyle/>
          <a:p>
            <a:r>
              <a:rPr lang="sv-SE" dirty="0">
                <a:solidFill>
                  <a:schemeClr val="bg1"/>
                </a:solidFill>
              </a:rPr>
              <a:t>Samverkan är ett avtal där en eller flera spelare från två föreningar ska kunna spela i ett gemensamt lag eller där en eller flera spelare från en förening på grund av särskilda skäl (se § 3:5 Samverkan) kan spela med annan förening. </a:t>
            </a:r>
          </a:p>
        </p:txBody>
      </p:sp>
    </p:spTree>
    <p:extLst>
      <p:ext uri="{BB962C8B-B14F-4D97-AF65-F5344CB8AC3E}">
        <p14:creationId xmlns:p14="http://schemas.microsoft.com/office/powerpoint/2010/main" val="40632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370861F-054B-459E-A739-6ACAAF2D7801}"/>
              </a:ext>
            </a:extLst>
          </p:cNvPr>
          <p:cNvSpPr>
            <a:spLocks noGrp="1"/>
          </p:cNvSpPr>
          <p:nvPr>
            <p:ph type="title"/>
          </p:nvPr>
        </p:nvSpPr>
        <p:spPr>
          <a:xfrm>
            <a:off x="4279868" y="2538558"/>
            <a:ext cx="6753526" cy="1325563"/>
          </a:xfrm>
        </p:spPr>
        <p:txBody>
          <a:bodyPr/>
          <a:lstStyle/>
          <a:p>
            <a:r>
              <a:rPr lang="sv-SE" sz="5000" dirty="0"/>
              <a:t>Frågor? </a:t>
            </a:r>
          </a:p>
        </p:txBody>
      </p:sp>
    </p:spTree>
    <p:extLst>
      <p:ext uri="{BB962C8B-B14F-4D97-AF65-F5344CB8AC3E}">
        <p14:creationId xmlns:p14="http://schemas.microsoft.com/office/powerpoint/2010/main" val="44745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A571245-B271-4992-AD0B-0382DEA06DF6}"/>
              </a:ext>
            </a:extLst>
          </p:cNvPr>
          <p:cNvSpPr txBox="1"/>
          <p:nvPr/>
        </p:nvSpPr>
        <p:spPr>
          <a:xfrm>
            <a:off x="2105891" y="1193706"/>
            <a:ext cx="8730275" cy="707886"/>
          </a:xfrm>
          <a:prstGeom prst="rect">
            <a:avLst/>
          </a:prstGeom>
          <a:noFill/>
        </p:spPr>
        <p:txBody>
          <a:bodyPr wrap="none" rtlCol="0">
            <a:spAutoFit/>
          </a:bodyPr>
          <a:lstStyle/>
          <a:p>
            <a:r>
              <a:rPr lang="sv-SE" sz="4000" b="1">
                <a:solidFill>
                  <a:schemeClr val="bg1"/>
                </a:solidFill>
              </a:rPr>
              <a:t>Handbollförbundet Väst – geografi </a:t>
            </a:r>
          </a:p>
        </p:txBody>
      </p:sp>
      <p:sp>
        <p:nvSpPr>
          <p:cNvPr id="3" name="textruta 2">
            <a:extLst>
              <a:ext uri="{FF2B5EF4-FFF2-40B4-BE49-F238E27FC236}">
                <a16:creationId xmlns:a16="http://schemas.microsoft.com/office/drawing/2014/main" id="{4B892464-2ABB-4082-8C64-0E4D20308AD9}"/>
              </a:ext>
            </a:extLst>
          </p:cNvPr>
          <p:cNvSpPr txBox="1"/>
          <p:nvPr/>
        </p:nvSpPr>
        <p:spPr>
          <a:xfrm>
            <a:off x="997280" y="2171562"/>
            <a:ext cx="10585120" cy="2486515"/>
          </a:xfrm>
          <a:prstGeom prst="rect">
            <a:avLst/>
          </a:prstGeom>
          <a:noFill/>
        </p:spPr>
        <p:txBody>
          <a:bodyPr wrap="square">
            <a:spAutoFit/>
          </a:bodyPr>
          <a:lstStyle/>
          <a:p>
            <a:pPr>
              <a:lnSpc>
                <a:spcPct val="115000"/>
              </a:lnSpc>
              <a:spcAft>
                <a:spcPts val="1000"/>
              </a:spcAft>
            </a:pPr>
            <a:r>
              <a:rPr lang="sv-SE" sz="2800" b="1" dirty="0">
                <a:solidFill>
                  <a:schemeClr val="bg1"/>
                </a:solidFill>
                <a:effectLst/>
                <a:ea typeface="Dotum" panose="020B0503020000020004" pitchFamily="34" charset="-127"/>
                <a:cs typeface="Calibri" panose="020F0502020204030204" pitchFamily="34" charset="0"/>
              </a:rPr>
              <a:t>HFV består av föreningar tillhörande:</a:t>
            </a: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Västra Götalands län</a:t>
            </a:r>
            <a:endParaRPr lang="sv-SE" sz="2000" dirty="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Värmlands län</a:t>
            </a:r>
            <a:endParaRPr lang="sv-SE" sz="2000" dirty="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Kungsbacka, Varberg, Falkenberg och Hylte från Hallands län</a:t>
            </a: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Mullsjö, Habo, Jönköping, Gislaved, Värnamo, Vaggeryd och Gnosjö från Jönköpings län. </a:t>
            </a:r>
            <a:endParaRPr lang="sv-SE" sz="2000" dirty="0">
              <a:solidFill>
                <a:schemeClr val="bg1"/>
              </a:solidFill>
              <a:effectLst/>
              <a:ea typeface="Dotum"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06801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086100" y="646952"/>
            <a:ext cx="6604269" cy="1323439"/>
          </a:xfrm>
          <a:prstGeom prst="rect">
            <a:avLst/>
          </a:prstGeom>
          <a:noFill/>
        </p:spPr>
        <p:txBody>
          <a:bodyPr wrap="squar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2026-2027</a:t>
            </a:r>
          </a:p>
        </p:txBody>
      </p:sp>
      <p:sp>
        <p:nvSpPr>
          <p:cNvPr id="9" name="textruta 8">
            <a:extLst>
              <a:ext uri="{FF2B5EF4-FFF2-40B4-BE49-F238E27FC236}">
                <a16:creationId xmlns:a16="http://schemas.microsoft.com/office/drawing/2014/main" id="{C339B74E-245A-4C0A-9DFB-FF10DE7808BD}"/>
              </a:ext>
            </a:extLst>
          </p:cNvPr>
          <p:cNvSpPr txBox="1"/>
          <p:nvPr/>
        </p:nvSpPr>
        <p:spPr>
          <a:xfrm>
            <a:off x="2387271" y="4143990"/>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Nivåindelat – Lätt nivå och Svår nivå</a:t>
            </a:r>
            <a:r>
              <a:rPr lang="sv-SE" sz="1800" dirty="0">
                <a:solidFill>
                  <a:schemeClr val="bg1"/>
                </a:solidFill>
                <a:effectLst/>
                <a:ea typeface="Calibri" panose="020F0502020204030204" pitchFamily="34" charset="0"/>
                <a:cs typeface="Calibri" panose="020F0502020204030204" pitchFamily="34" charset="0"/>
              </a:rPr>
              <a:t>		</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2" name="textruta 1">
            <a:extLst>
              <a:ext uri="{FF2B5EF4-FFF2-40B4-BE49-F238E27FC236}">
                <a16:creationId xmlns:a16="http://schemas.microsoft.com/office/drawing/2014/main" id="{06A0768A-45FF-29A6-9F89-779A892EC8F6}"/>
              </a:ext>
            </a:extLst>
          </p:cNvPr>
          <p:cNvSpPr txBox="1"/>
          <p:nvPr/>
        </p:nvSpPr>
        <p:spPr>
          <a:xfrm>
            <a:off x="2387271" y="5065344"/>
            <a:ext cx="8546457"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Spelas utan resultat- och tabellvisning på hemsidor etc</a:t>
            </a:r>
            <a:r>
              <a:rPr lang="sv-SE" sz="2400" dirty="0">
                <a:solidFill>
                  <a:schemeClr val="bg1"/>
                </a:solidFill>
                <a:ea typeface="Calibri" panose="020F0502020204030204" pitchFamily="34" charset="0"/>
                <a:cs typeface="Calibri" panose="020F0502020204030204" pitchFamily="34" charset="0"/>
              </a:rPr>
              <a:t>.</a:t>
            </a:r>
            <a:r>
              <a:rPr lang="sv-SE" sz="2400" dirty="0">
                <a:solidFill>
                  <a:schemeClr val="bg1"/>
                </a:solidFill>
                <a:effectLst/>
                <a:ea typeface="Calibri" panose="020F0502020204030204" pitchFamily="34" charset="0"/>
                <a:cs typeface="Calibri" panose="020F0502020204030204" pitchFamily="34" charset="0"/>
              </a:rPr>
              <a:t>	</a:t>
            </a:r>
            <a:r>
              <a:rPr lang="sv-SE" sz="1800" dirty="0">
                <a:solidFill>
                  <a:schemeClr val="bg1"/>
                </a:solidFill>
                <a:effectLst/>
                <a:ea typeface="Calibri" panose="020F0502020204030204" pitchFamily="34" charset="0"/>
                <a:cs typeface="Calibri" panose="020F0502020204030204" pitchFamily="34" charset="0"/>
              </a:rPr>
              <a:t>				</a:t>
            </a:r>
          </a:p>
        </p:txBody>
      </p:sp>
      <p:sp>
        <p:nvSpPr>
          <p:cNvPr id="4" name="textruta 3">
            <a:extLst>
              <a:ext uri="{FF2B5EF4-FFF2-40B4-BE49-F238E27FC236}">
                <a16:creationId xmlns:a16="http://schemas.microsoft.com/office/drawing/2014/main" id="{2B8D9259-365B-F990-C517-FD69D1C82765}"/>
              </a:ext>
            </a:extLst>
          </p:cNvPr>
          <p:cNvSpPr txBox="1"/>
          <p:nvPr/>
        </p:nvSpPr>
        <p:spPr>
          <a:xfrm>
            <a:off x="2387271" y="2335839"/>
            <a:ext cx="7252218"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Spel 5 mot 5 (+ målvakt) på kortplan</a:t>
            </a:r>
            <a:r>
              <a:rPr lang="sv-SE" sz="2400" dirty="0">
                <a:solidFill>
                  <a:schemeClr val="bg1"/>
                </a:solidFill>
                <a:ea typeface="Calibri" panose="020F0502020204030204" pitchFamily="34" charset="0"/>
                <a:cs typeface="Calibri" panose="020F0502020204030204" pitchFamily="34" charset="0"/>
              </a:rPr>
              <a:t> (26x20 m) </a:t>
            </a:r>
            <a:r>
              <a:rPr lang="sv-SE" sz="1800" dirty="0">
                <a:solidFill>
                  <a:schemeClr val="bg1"/>
                </a:solidFill>
                <a:effectLst/>
                <a:ea typeface="Calibri" panose="020F0502020204030204" pitchFamily="34" charset="0"/>
                <a:cs typeface="Calibri" panose="020F0502020204030204" pitchFamily="34" charset="0"/>
              </a:rPr>
              <a:t>	</a:t>
            </a:r>
          </a:p>
        </p:txBody>
      </p:sp>
      <p:sp>
        <p:nvSpPr>
          <p:cNvPr id="5" name="textruta 4">
            <a:extLst>
              <a:ext uri="{FF2B5EF4-FFF2-40B4-BE49-F238E27FC236}">
                <a16:creationId xmlns:a16="http://schemas.microsoft.com/office/drawing/2014/main" id="{CDC676AD-4E16-AE6B-7D0D-B12A3212941A}"/>
              </a:ext>
            </a:extLst>
          </p:cNvPr>
          <p:cNvSpPr txBox="1"/>
          <p:nvPr/>
        </p:nvSpPr>
        <p:spPr>
          <a:xfrm>
            <a:off x="2387271" y="3202412"/>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Sammandragsserie eller rak serie 	</a:t>
            </a:r>
            <a:r>
              <a:rPr lang="sv-SE" sz="1800" dirty="0">
                <a:solidFill>
                  <a:schemeClr val="bg1"/>
                </a:solidFill>
                <a:effectLst/>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48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489633" y="646952"/>
            <a:ext cx="6200736" cy="1323439"/>
          </a:xfrm>
          <a:prstGeom prst="rect">
            <a:avLst/>
          </a:prstGeom>
          <a:noFill/>
        </p:spPr>
        <p:txBody>
          <a:bodyPr wrap="none" rtlCol="0">
            <a:spAutoFit/>
          </a:bodyPr>
          <a:lstStyle/>
          <a:p>
            <a:pPr algn="ctr"/>
            <a:r>
              <a:rPr lang="sv-SE" sz="4000" b="1" dirty="0">
                <a:solidFill>
                  <a:schemeClr val="bg1"/>
                </a:solidFill>
              </a:rPr>
              <a:t>Tävlingsverksamhet U10</a:t>
            </a:r>
          </a:p>
          <a:p>
            <a:pPr algn="ctr"/>
            <a:r>
              <a:rPr lang="sv-SE" sz="4000" b="1" dirty="0">
                <a:solidFill>
                  <a:schemeClr val="bg1"/>
                </a:solidFill>
              </a:rPr>
              <a:t>säsongen 2026-2027</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5" name="textruta 4">
            <a:extLst>
              <a:ext uri="{FF2B5EF4-FFF2-40B4-BE49-F238E27FC236}">
                <a16:creationId xmlns:a16="http://schemas.microsoft.com/office/drawing/2014/main" id="{477682D6-3615-7380-198B-DCFB5E0B01B1}"/>
              </a:ext>
            </a:extLst>
          </p:cNvPr>
          <p:cNvSpPr txBox="1"/>
          <p:nvPr/>
        </p:nvSpPr>
        <p:spPr>
          <a:xfrm>
            <a:off x="1783275" y="5002605"/>
            <a:ext cx="7252218"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Vi spelar med nedsänkt ribba/påhängsribba. </a:t>
            </a:r>
            <a:r>
              <a:rPr lang="sv-SE" sz="1800" dirty="0">
                <a:solidFill>
                  <a:schemeClr val="bg1"/>
                </a:solidFill>
                <a:effectLst/>
                <a:ea typeface="Calibri" panose="020F0502020204030204" pitchFamily="34" charset="0"/>
                <a:cs typeface="Calibri" panose="020F0502020204030204" pitchFamily="34" charset="0"/>
              </a:rPr>
              <a:t>		</a:t>
            </a:r>
          </a:p>
        </p:txBody>
      </p:sp>
      <p:sp>
        <p:nvSpPr>
          <p:cNvPr id="6" name="textruta 5">
            <a:extLst>
              <a:ext uri="{FF2B5EF4-FFF2-40B4-BE49-F238E27FC236}">
                <a16:creationId xmlns:a16="http://schemas.microsoft.com/office/drawing/2014/main" id="{948D64D8-7B34-30A1-5925-6F723FA76C24}"/>
              </a:ext>
            </a:extLst>
          </p:cNvPr>
          <p:cNvSpPr txBox="1"/>
          <p:nvPr/>
        </p:nvSpPr>
        <p:spPr>
          <a:xfrm>
            <a:off x="1783275" y="2196499"/>
            <a:ext cx="8668665" cy="1330364"/>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Matchtid 2x20 minuter. </a:t>
            </a:r>
            <a:r>
              <a:rPr lang="sv-SE" sz="2400" dirty="0">
                <a:solidFill>
                  <a:schemeClr val="bg1"/>
                </a:solidFill>
                <a:ea typeface="Calibri" panose="020F0502020204030204" pitchFamily="34" charset="0"/>
                <a:cs typeface="Calibri" panose="020F0502020204030204" pitchFamily="34" charset="0"/>
              </a:rPr>
              <a:t>Vid lämpligt speluppehåll efter ca 10 minuter i respektive halvlek blåser domaren av för 1 minuts utbildningstimeout.</a:t>
            </a:r>
            <a:r>
              <a:rPr lang="sv-SE" sz="2400" dirty="0">
                <a:solidFill>
                  <a:schemeClr val="bg1"/>
                </a:solidFill>
                <a:effectLst/>
                <a:ea typeface="Calibri" panose="020F0502020204030204" pitchFamily="34" charset="0"/>
                <a:cs typeface="Calibri" panose="020F0502020204030204" pitchFamily="34" charset="0"/>
              </a:rPr>
              <a:t>	</a:t>
            </a:r>
            <a:r>
              <a:rPr lang="sv-SE" sz="1800" dirty="0">
                <a:solidFill>
                  <a:schemeClr val="bg1"/>
                </a:solidFill>
                <a:effectLst/>
                <a:ea typeface="Calibri" panose="020F0502020204030204" pitchFamily="34" charset="0"/>
                <a:cs typeface="Calibri" panose="020F0502020204030204" pitchFamily="34" charset="0"/>
              </a:rPr>
              <a:t>			</a:t>
            </a:r>
          </a:p>
        </p:txBody>
      </p:sp>
      <p:sp>
        <p:nvSpPr>
          <p:cNvPr id="2" name="textruta 1">
            <a:extLst>
              <a:ext uri="{FF2B5EF4-FFF2-40B4-BE49-F238E27FC236}">
                <a16:creationId xmlns:a16="http://schemas.microsoft.com/office/drawing/2014/main" id="{3F91149E-C25F-507C-B7D2-6A3569F4420E}"/>
              </a:ext>
            </a:extLst>
          </p:cNvPr>
          <p:cNvSpPr txBox="1"/>
          <p:nvPr/>
        </p:nvSpPr>
        <p:spPr>
          <a:xfrm>
            <a:off x="1783275" y="3752971"/>
            <a:ext cx="9745110" cy="90563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Utbildningstimeouten</a:t>
            </a:r>
            <a:r>
              <a:rPr lang="sv-SE" sz="2400" dirty="0">
                <a:solidFill>
                  <a:schemeClr val="bg1"/>
                </a:solidFill>
                <a:ea typeface="Calibri" panose="020F0502020204030204" pitchFamily="34" charset="0"/>
                <a:cs typeface="Calibri" panose="020F0502020204030204" pitchFamily="34" charset="0"/>
              </a:rPr>
              <a:t> är till för att tränaren ska kunna utbilda sina spelare. Ingen spelare lämnar planen under utbildningstimeouten.</a:t>
            </a:r>
            <a:endParaRPr lang="sv-SE" sz="2400" dirty="0">
              <a:solidFill>
                <a:schemeClr val="bg1"/>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93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489633" y="646952"/>
            <a:ext cx="6200736" cy="1323439"/>
          </a:xfrm>
          <a:prstGeom prst="rect">
            <a:avLst/>
          </a:prstGeom>
          <a:noFill/>
        </p:spPr>
        <p:txBody>
          <a:bodyPr wrap="non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2026-2027</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4" name="textruta 3">
            <a:extLst>
              <a:ext uri="{FF2B5EF4-FFF2-40B4-BE49-F238E27FC236}">
                <a16:creationId xmlns:a16="http://schemas.microsoft.com/office/drawing/2014/main" id="{D214FA4B-7C03-E6DF-759F-415C223996D4}"/>
              </a:ext>
            </a:extLst>
          </p:cNvPr>
          <p:cNvSpPr txBox="1"/>
          <p:nvPr/>
        </p:nvSpPr>
        <p:spPr>
          <a:xfrm>
            <a:off x="1760661" y="2236227"/>
            <a:ext cx="9375096"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Bollstorlek 00</a:t>
            </a:r>
            <a:r>
              <a:rPr lang="sv-SE" sz="2400" dirty="0">
                <a:solidFill>
                  <a:schemeClr val="bg1"/>
                </a:solidFill>
                <a:ea typeface="Calibri" panose="020F0502020204030204" pitchFamily="34" charset="0"/>
                <a:cs typeface="Calibri" panose="020F0502020204030204" pitchFamily="34" charset="0"/>
              </a:rPr>
              <a:t>. Beslut fattat efter utvärdering februari 2026.</a:t>
            </a:r>
            <a:r>
              <a:rPr lang="sv-SE" sz="1800" dirty="0">
                <a:solidFill>
                  <a:schemeClr val="bg1"/>
                </a:solidFill>
                <a:effectLst/>
                <a:ea typeface="Calibri" panose="020F0502020204030204" pitchFamily="34" charset="0"/>
                <a:cs typeface="Calibri" panose="020F0502020204030204" pitchFamily="34" charset="0"/>
              </a:rPr>
              <a:t>	</a:t>
            </a:r>
          </a:p>
        </p:txBody>
      </p:sp>
      <p:sp>
        <p:nvSpPr>
          <p:cNvPr id="5" name="textruta 4">
            <a:extLst>
              <a:ext uri="{FF2B5EF4-FFF2-40B4-BE49-F238E27FC236}">
                <a16:creationId xmlns:a16="http://schemas.microsoft.com/office/drawing/2014/main" id="{B9E15A60-50AE-4655-B084-90F4A3963D46}"/>
              </a:ext>
            </a:extLst>
          </p:cNvPr>
          <p:cNvSpPr txBox="1"/>
          <p:nvPr/>
        </p:nvSpPr>
        <p:spPr>
          <a:xfrm>
            <a:off x="1760661" y="2982964"/>
            <a:ext cx="10197439" cy="3425746"/>
          </a:xfrm>
          <a:prstGeom prst="rect">
            <a:avLst/>
          </a:prstGeom>
          <a:noFill/>
        </p:spPr>
        <p:txBody>
          <a:bodyPr wrap="square">
            <a:spAutoFit/>
          </a:bodyPr>
          <a:lstStyle/>
          <a:p>
            <a:pPr marL="342900" indent="-342900">
              <a:lnSpc>
                <a:spcPct val="115000"/>
              </a:lnSpc>
              <a:spcAft>
                <a:spcPts val="1000"/>
              </a:spcAft>
              <a:buFontTx/>
              <a:buChar char="-"/>
            </a:pPr>
            <a:r>
              <a:rPr lang="sv-SE" sz="2200" dirty="0">
                <a:solidFill>
                  <a:schemeClr val="bg1"/>
                </a:solidFill>
                <a:effectLst/>
                <a:ea typeface="Dotum" panose="020B0503020000020004" pitchFamily="34" charset="-127"/>
                <a:cs typeface="Calibri" panose="020F0502020204030204" pitchFamily="34" charset="0"/>
              </a:rPr>
              <a:t>Enkät skickad till alla kontakter för U10-lag i seriespel.</a:t>
            </a:r>
          </a:p>
          <a:p>
            <a:pPr marL="342900" indent="-342900">
              <a:lnSpc>
                <a:spcPct val="115000"/>
              </a:lnSpc>
              <a:spcAft>
                <a:spcPts val="1000"/>
              </a:spcAft>
              <a:buFontTx/>
              <a:buChar char="-"/>
            </a:pPr>
            <a:r>
              <a:rPr lang="sv-SE" sz="2200" dirty="0">
                <a:solidFill>
                  <a:schemeClr val="bg1"/>
                </a:solidFill>
                <a:ea typeface="Dotum" panose="020B0503020000020004" pitchFamily="34" charset="-127"/>
                <a:cs typeface="Calibri" panose="020F0502020204030204" pitchFamily="34" charset="0"/>
              </a:rPr>
              <a:t>118 svar inkom </a:t>
            </a:r>
          </a:p>
          <a:p>
            <a:pPr marL="342900" indent="-342900">
              <a:lnSpc>
                <a:spcPct val="115000"/>
              </a:lnSpc>
              <a:spcAft>
                <a:spcPts val="1000"/>
              </a:spcAft>
              <a:buFontTx/>
              <a:buChar char="-"/>
            </a:pPr>
            <a:r>
              <a:rPr lang="sv-SE" sz="2200" dirty="0">
                <a:solidFill>
                  <a:schemeClr val="bg1"/>
                </a:solidFill>
                <a:effectLst/>
                <a:ea typeface="Dotum" panose="020B0503020000020004" pitchFamily="34" charset="-127"/>
                <a:cs typeface="Calibri" panose="020F0502020204030204" pitchFamily="34" charset="0"/>
              </a:rPr>
              <a:t>85 % tycker att 00 är den storlek vi ska spela med i U10-klassen.</a:t>
            </a:r>
          </a:p>
          <a:p>
            <a:pPr marL="342900" indent="-342900">
              <a:lnSpc>
                <a:spcPct val="115000"/>
              </a:lnSpc>
              <a:spcAft>
                <a:spcPts val="1000"/>
              </a:spcAft>
              <a:buFontTx/>
              <a:buChar char="-"/>
            </a:pPr>
            <a:r>
              <a:rPr lang="sv-SE" sz="2200" dirty="0">
                <a:solidFill>
                  <a:schemeClr val="bg1"/>
                </a:solidFill>
                <a:ea typeface="Dotum" panose="020B0503020000020004" pitchFamily="34" charset="-127"/>
                <a:cs typeface="Calibri" panose="020F0502020204030204" pitchFamily="34" charset="0"/>
              </a:rPr>
              <a:t>Som referens var det 54 % föregående år.</a:t>
            </a:r>
            <a:endParaRPr lang="sv-SE" sz="2200" dirty="0">
              <a:solidFill>
                <a:schemeClr val="bg1"/>
              </a:solidFill>
              <a:effectLst/>
              <a:ea typeface="Dotum" panose="020B0503020000020004" pitchFamily="34" charset="-127"/>
              <a:cs typeface="Calibri" panose="020F0502020204030204" pitchFamily="34" charset="0"/>
            </a:endParaRPr>
          </a:p>
          <a:p>
            <a:pPr marL="342900" indent="-342900">
              <a:lnSpc>
                <a:spcPct val="115000"/>
              </a:lnSpc>
              <a:spcAft>
                <a:spcPts val="1000"/>
              </a:spcAft>
              <a:buFontTx/>
              <a:buChar char="-"/>
            </a:pPr>
            <a:r>
              <a:rPr lang="sv-SE" sz="2200" dirty="0">
                <a:solidFill>
                  <a:schemeClr val="bg1"/>
                </a:solidFill>
                <a:ea typeface="Dotum" panose="020B0503020000020004" pitchFamily="34" charset="-127"/>
                <a:cs typeface="Calibri" panose="020F0502020204030204" pitchFamily="34" charset="0"/>
              </a:rPr>
              <a:t>Av de 15 % som hellre vill spela med 0-boll kan vi konstatera att 71% av dessa lag har inte tränat med 00-bollar.</a:t>
            </a:r>
          </a:p>
          <a:p>
            <a:pPr marL="342900" indent="-342900">
              <a:lnSpc>
                <a:spcPct val="115000"/>
              </a:lnSpc>
              <a:spcAft>
                <a:spcPts val="1000"/>
              </a:spcAft>
              <a:buFontTx/>
              <a:buChar char="-"/>
            </a:pPr>
            <a:r>
              <a:rPr lang="sv-SE" sz="2200" dirty="0">
                <a:solidFill>
                  <a:schemeClr val="bg1"/>
                </a:solidFill>
                <a:effectLst/>
                <a:ea typeface="Dotum" panose="020B0503020000020004" pitchFamily="34" charset="-127"/>
                <a:cs typeface="Calibri" panose="020F0502020204030204" pitchFamily="34" charset="0"/>
              </a:rPr>
              <a:t>Av de lag som har tränat med 00-bollar vill 95 % spela med 00-boll i U10</a:t>
            </a:r>
          </a:p>
        </p:txBody>
      </p:sp>
    </p:spTree>
    <p:extLst>
      <p:ext uri="{BB962C8B-B14F-4D97-AF65-F5344CB8AC3E}">
        <p14:creationId xmlns:p14="http://schemas.microsoft.com/office/powerpoint/2010/main" val="7204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D5654-A5F7-9DB0-D472-90F067DB0643}"/>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8A21419-85D3-C2E7-ADF4-D7A2D825BB86}"/>
              </a:ext>
            </a:extLst>
          </p:cNvPr>
          <p:cNvSpPr txBox="1"/>
          <p:nvPr/>
        </p:nvSpPr>
        <p:spPr>
          <a:xfrm>
            <a:off x="3489633" y="646952"/>
            <a:ext cx="6200736" cy="1323439"/>
          </a:xfrm>
          <a:prstGeom prst="rect">
            <a:avLst/>
          </a:prstGeom>
          <a:noFill/>
        </p:spPr>
        <p:txBody>
          <a:bodyPr wrap="non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2026-2027</a:t>
            </a:r>
          </a:p>
        </p:txBody>
      </p:sp>
      <p:pic>
        <p:nvPicPr>
          <p:cNvPr id="12" name="Bildobjekt 11">
            <a:extLst>
              <a:ext uri="{FF2B5EF4-FFF2-40B4-BE49-F238E27FC236}">
                <a16:creationId xmlns:a16="http://schemas.microsoft.com/office/drawing/2014/main" id="{38E8EF9A-475F-DD2E-719C-5944BBAA6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6" name="textruta 5">
            <a:extLst>
              <a:ext uri="{FF2B5EF4-FFF2-40B4-BE49-F238E27FC236}">
                <a16:creationId xmlns:a16="http://schemas.microsoft.com/office/drawing/2014/main" id="{8A3FC964-6391-62BB-2241-45A49B2CC4BE}"/>
              </a:ext>
            </a:extLst>
          </p:cNvPr>
          <p:cNvSpPr txBox="1"/>
          <p:nvPr/>
        </p:nvSpPr>
        <p:spPr>
          <a:xfrm>
            <a:off x="1990995" y="2253526"/>
            <a:ext cx="8668665" cy="90563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Resultat </a:t>
            </a:r>
            <a:r>
              <a:rPr lang="sv-SE" sz="2400" i="1" dirty="0">
                <a:solidFill>
                  <a:schemeClr val="bg1"/>
                </a:solidFill>
                <a:effectLst/>
                <a:ea typeface="Calibri" panose="020F0502020204030204" pitchFamily="34" charset="0"/>
                <a:cs typeface="Calibri" panose="020F0502020204030204" pitchFamily="34" charset="0"/>
              </a:rPr>
              <a:t>får</a:t>
            </a:r>
            <a:r>
              <a:rPr lang="sv-SE" sz="2400" dirty="0">
                <a:solidFill>
                  <a:schemeClr val="bg1"/>
                </a:solidFill>
                <a:effectLst/>
                <a:ea typeface="Calibri" panose="020F0502020204030204" pitchFamily="34" charset="0"/>
                <a:cs typeface="Calibri" panose="020F0502020204030204" pitchFamily="34" charset="0"/>
              </a:rPr>
              <a:t> visas i hallen under matchen – det är upp till arrangerande förening	</a:t>
            </a:r>
            <a:r>
              <a:rPr lang="sv-SE" sz="1800" dirty="0">
                <a:solidFill>
                  <a:schemeClr val="bg1"/>
                </a:solidFill>
                <a:effectLst/>
                <a:ea typeface="Calibri" panose="020F0502020204030204" pitchFamily="34" charset="0"/>
                <a:cs typeface="Calibri" panose="020F0502020204030204" pitchFamily="34" charset="0"/>
              </a:rPr>
              <a:t>			</a:t>
            </a:r>
          </a:p>
        </p:txBody>
      </p:sp>
      <p:sp>
        <p:nvSpPr>
          <p:cNvPr id="2" name="textruta 1">
            <a:extLst>
              <a:ext uri="{FF2B5EF4-FFF2-40B4-BE49-F238E27FC236}">
                <a16:creationId xmlns:a16="http://schemas.microsoft.com/office/drawing/2014/main" id="{961130E4-5655-EA8E-87B6-005B1C6A00AC}"/>
              </a:ext>
            </a:extLst>
          </p:cNvPr>
          <p:cNvSpPr txBox="1"/>
          <p:nvPr/>
        </p:nvSpPr>
        <p:spPr>
          <a:xfrm>
            <a:off x="1990995" y="3429000"/>
            <a:ext cx="9745110" cy="1755096"/>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Att vi får visa resultat i hallen beror på att vi får tävla/vinna i en enskild match men vi ska inte samla poäng, målskillnad, placeringar etc. över tid vilket kan leda till att vi jagar ”stora vinster” och tabellplaceringar vilket kan leda till toppning och selektering</a:t>
            </a:r>
            <a:r>
              <a:rPr lang="sv-SE" sz="2400" dirty="0">
                <a:solidFill>
                  <a:schemeClr val="bg1"/>
                </a:solidFill>
                <a:ea typeface="Calibri" panose="020F0502020204030204" pitchFamily="34" charset="0"/>
                <a:cs typeface="Calibri" panose="020F0502020204030204" pitchFamily="34" charset="0"/>
              </a:rPr>
              <a:t>.</a:t>
            </a:r>
            <a:r>
              <a:rPr lang="sv-SE" sz="1800" dirty="0">
                <a:solidFill>
                  <a:schemeClr val="bg1"/>
                </a:solidFill>
                <a:effectLst/>
                <a:ea typeface="Calibri" panose="020F0502020204030204" pitchFamily="34" charset="0"/>
                <a:cs typeface="Calibri" panose="020F0502020204030204" pitchFamily="34" charset="0"/>
              </a:rPr>
              <a:t>	</a:t>
            </a:r>
          </a:p>
        </p:txBody>
      </p:sp>
      <p:sp>
        <p:nvSpPr>
          <p:cNvPr id="7" name="textruta 6">
            <a:extLst>
              <a:ext uri="{FF2B5EF4-FFF2-40B4-BE49-F238E27FC236}">
                <a16:creationId xmlns:a16="http://schemas.microsoft.com/office/drawing/2014/main" id="{4497C0A5-93DE-3EAA-2D2E-8F16C1C8A618}"/>
              </a:ext>
            </a:extLst>
          </p:cNvPr>
          <p:cNvSpPr txBox="1"/>
          <p:nvPr/>
        </p:nvSpPr>
        <p:spPr>
          <a:xfrm>
            <a:off x="1990995" y="5380051"/>
            <a:ext cx="8346332" cy="830997"/>
          </a:xfrm>
          <a:prstGeom prst="rect">
            <a:avLst/>
          </a:prstGeom>
          <a:noFill/>
        </p:spPr>
        <p:txBody>
          <a:bodyPr wrap="square" rtlCol="0">
            <a:spAutoFit/>
          </a:bodyPr>
          <a:lstStyle/>
          <a:p>
            <a:pPr marL="285750" indent="-285750">
              <a:buFont typeface="Arial" panose="020B0604020202020204" pitchFamily="34" charset="0"/>
              <a:buChar char="•"/>
            </a:pPr>
            <a:r>
              <a:rPr lang="sv-SE" sz="2400" dirty="0">
                <a:solidFill>
                  <a:schemeClr val="bg1"/>
                </a:solidFill>
              </a:rPr>
              <a:t>Länk till film från RF:s satsning ”Det ska vara kul att tävla”:</a:t>
            </a:r>
            <a:br>
              <a:rPr lang="sv-SE" sz="2400" dirty="0">
                <a:solidFill>
                  <a:schemeClr val="bg1"/>
                </a:solidFill>
              </a:rPr>
            </a:br>
            <a:r>
              <a:rPr lang="sv-SE" sz="2400" dirty="0">
                <a:solidFill>
                  <a:schemeClr val="bg1"/>
                </a:solidFill>
                <a:ea typeface="Calibri" panose="020F0502020204030204" pitchFamily="34" charset="0"/>
                <a:cs typeface="Calibri" panose="020F0502020204030204" pitchFamily="34" charset="0"/>
                <a:hlinkClick r:id="rId4"/>
              </a:rPr>
              <a:t>https://youtu.be/W3vLDcyQJqg</a:t>
            </a:r>
            <a:r>
              <a:rPr lang="sv-SE" sz="2400" dirty="0">
                <a:solidFill>
                  <a:schemeClr val="bg1"/>
                </a:solidFill>
              </a:rPr>
              <a:t> </a:t>
            </a:r>
          </a:p>
        </p:txBody>
      </p:sp>
    </p:spTree>
    <p:extLst>
      <p:ext uri="{BB962C8B-B14F-4D97-AF65-F5344CB8AC3E}">
        <p14:creationId xmlns:p14="http://schemas.microsoft.com/office/powerpoint/2010/main" val="13245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07EA499-9E3F-3577-FE18-8FA71AAC9AA8}"/>
              </a:ext>
            </a:extLst>
          </p:cNvPr>
          <p:cNvSpPr txBox="1">
            <a:spLocks/>
          </p:cNvSpPr>
          <p:nvPr/>
        </p:nvSpPr>
        <p:spPr>
          <a:xfrm>
            <a:off x="2926080" y="1016961"/>
            <a:ext cx="5935765"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2800" b="1" dirty="0">
                <a:solidFill>
                  <a:schemeClr val="bg1"/>
                </a:solidFill>
                <a:latin typeface="Arial"/>
                <a:cs typeface="Arial"/>
              </a:rPr>
              <a:t>Vad är kortplan? </a:t>
            </a:r>
          </a:p>
        </p:txBody>
      </p:sp>
      <p:sp>
        <p:nvSpPr>
          <p:cNvPr id="4" name="Platshållare för innehåll 2">
            <a:extLst>
              <a:ext uri="{FF2B5EF4-FFF2-40B4-BE49-F238E27FC236}">
                <a16:creationId xmlns:a16="http://schemas.microsoft.com/office/drawing/2014/main" id="{1072F520-FE9A-2948-B598-0C239D9BF33E}"/>
              </a:ext>
            </a:extLst>
          </p:cNvPr>
          <p:cNvSpPr txBox="1">
            <a:spLocks/>
          </p:cNvSpPr>
          <p:nvPr/>
        </p:nvSpPr>
        <p:spPr>
          <a:xfrm>
            <a:off x="4383275" y="2511418"/>
            <a:ext cx="4222844" cy="29265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2400" dirty="0">
                <a:solidFill>
                  <a:schemeClr val="bg1"/>
                </a:solidFill>
                <a:latin typeface="Arial"/>
                <a:cs typeface="Arial"/>
              </a:rPr>
              <a:t>Länk till informationsfilm: </a:t>
            </a:r>
          </a:p>
          <a:p>
            <a:pPr marL="0" indent="0">
              <a:spcAft>
                <a:spcPts val="1200"/>
              </a:spcAft>
              <a:buNone/>
            </a:pPr>
            <a:r>
              <a:rPr lang="sv-SE" altLang="sv-SE" sz="2400" dirty="0">
                <a:solidFill>
                  <a:schemeClr val="bg1"/>
                </a:solidFill>
                <a:cs typeface="Arial"/>
                <a:hlinkClick r:id="rId2">
                  <a:extLst>
                    <a:ext uri="{A12FA001-AC4F-418D-AE19-62706E023703}">
                      <ahyp:hlinkClr xmlns:ahyp="http://schemas.microsoft.com/office/drawing/2018/hyperlinkcolor" val="tx"/>
                    </a:ext>
                  </a:extLst>
                </a:hlinkClick>
              </a:rPr>
              <a:t>Spel på kortplan </a:t>
            </a: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4018782492"/>
      </p:ext>
    </p:extLst>
  </p:cSld>
  <p:clrMapOvr>
    <a:masterClrMapping/>
  </p:clrMapOvr>
</p:sld>
</file>

<file path=ppt/theme/theme1.xml><?xml version="1.0" encoding="utf-8"?>
<a:theme xmlns:a="http://schemas.openxmlformats.org/drawingml/2006/main" name="Office-tema">
  <a:themeElements>
    <a:clrScheme name="Handboll Väst">
      <a:dk1>
        <a:sysClr val="windowText" lastClr="000000"/>
      </a:dk1>
      <a:lt1>
        <a:sysClr val="window" lastClr="FFFFFF"/>
      </a:lt1>
      <a:dk2>
        <a:srgbClr val="107EBE"/>
      </a:dk2>
      <a:lt2>
        <a:srgbClr val="E7E6E6"/>
      </a:lt2>
      <a:accent1>
        <a:srgbClr val="107EBE"/>
      </a:accent1>
      <a:accent2>
        <a:srgbClr val="ED7D31"/>
      </a:accent2>
      <a:accent3>
        <a:srgbClr val="A5A5A5"/>
      </a:accent3>
      <a:accent4>
        <a:srgbClr val="FFC000"/>
      </a:accent4>
      <a:accent5>
        <a:srgbClr val="5B9BD5"/>
      </a:accent5>
      <a:accent6>
        <a:srgbClr val="70AD47"/>
      </a:accent6>
      <a:hlink>
        <a:srgbClr val="1F3864"/>
      </a:hlink>
      <a:folHlink>
        <a:srgbClr val="954F72"/>
      </a:folHlink>
    </a:clrScheme>
    <a:fontScheme name="Grafisk profil SDF">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dboll Väst mall version 1  -  Skrivskyddad" id="{77A17CB5-2308-4DF9-877B-0BFFB34FD32B}" vid="{8DE8815E-1481-4DDB-8AF9-CA0AC3AAAE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81BDA8C43A1DB429DB34750755B23AA" ma:contentTypeVersion="19" ma:contentTypeDescription="Skapa ett nytt dokument." ma:contentTypeScope="" ma:versionID="af219821b7579691a7fd5ffd65ecb131">
  <xsd:schema xmlns:xsd="http://www.w3.org/2001/XMLSchema" xmlns:xs="http://www.w3.org/2001/XMLSchema" xmlns:p="http://schemas.microsoft.com/office/2006/metadata/properties" xmlns:ns2="aeec1cfd-ee20-4fab-9935-8252f9403901" xmlns:ns3="820950aa-98b0-49aa-af9b-e3853c1f17f1" targetNamespace="http://schemas.microsoft.com/office/2006/metadata/properties" ma:root="true" ma:fieldsID="56fdb4fd1c83551bf5f83bdae3e20219" ns2:_="" ns3:_="">
    <xsd:import namespace="aeec1cfd-ee20-4fab-9935-8252f9403901"/>
    <xsd:import namespace="820950aa-98b0-49aa-af9b-e3853c1f17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c1cfd-ee20-4fab-9935-8252f9403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8d629f7f-fa84-4484-99e4-561238523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950aa-98b0-49aa-af9b-e3853c1f17f1"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fb175d8b-f89d-4869-bcbc-297eb22b6972}" ma:internalName="TaxCatchAll" ma:showField="CatchAllData" ma:web="820950aa-98b0-49aa-af9b-e3853c1f1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0950aa-98b0-49aa-af9b-e3853c1f17f1" xsi:nil="true"/>
    <lcf76f155ced4ddcb4097134ff3c332f xmlns="aeec1cfd-ee20-4fab-9935-8252f94039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2AA86D-9D2A-4BFB-9F34-7D5EF8CE3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c1cfd-ee20-4fab-9935-8252f9403901"/>
    <ds:schemaRef ds:uri="820950aa-98b0-49aa-af9b-e3853c1f1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1084CC-ECBF-4F14-8730-AD3EC807E927}">
  <ds:schemaRefs>
    <ds:schemaRef ds:uri="http://schemas.microsoft.com/sharepoint/v3/contenttype/forms"/>
  </ds:schemaRefs>
</ds:datastoreItem>
</file>

<file path=customXml/itemProps3.xml><?xml version="1.0" encoding="utf-8"?>
<ds:datastoreItem xmlns:ds="http://schemas.openxmlformats.org/officeDocument/2006/customXml" ds:itemID="{97F58390-D47A-472A-B08E-BB34B54A4AA3}">
  <ds:schemaRefs>
    <ds:schemaRef ds:uri="820950aa-98b0-49aa-af9b-e3853c1f17f1"/>
    <ds:schemaRef ds:uri="aeec1cfd-ee20-4fab-9935-8252f94039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tävling ungdom 22-23</Template>
  <TotalTime>1366</TotalTime>
  <Words>2319</Words>
  <Application>Microsoft Office PowerPoint</Application>
  <PresentationFormat>Bredbild</PresentationFormat>
  <Paragraphs>186</Paragraphs>
  <Slides>35</Slides>
  <Notes>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35</vt:i4>
      </vt:variant>
    </vt:vector>
  </HeadingPairs>
  <TitlesOfParts>
    <vt:vector size="42" baseType="lpstr">
      <vt:lpstr>Dotum</vt:lpstr>
      <vt:lpstr>Aptos</vt:lpstr>
      <vt:lpstr>Arial</vt:lpstr>
      <vt:lpstr>Calibri</vt:lpstr>
      <vt:lpstr>Cambria</vt:lpstr>
      <vt:lpstr>Helvetica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Alla matcher ska spelas!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Frågor?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Sabina Cederkvarn</dc:creator>
  <cp:lastModifiedBy>ingalill hafstrom</cp:lastModifiedBy>
  <cp:revision>6</cp:revision>
  <dcterms:created xsi:type="dcterms:W3CDTF">2022-03-28T13:36:33Z</dcterms:created>
  <dcterms:modified xsi:type="dcterms:W3CDTF">2026-04-14T07:52:09Z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0x010100A81BDA8C43A1DB429DB34750755B23AA</vt:lpwstr>
  </property>
  <property fmtid="{D5CDD505-2E9C-101B-9397-08002B2CF9AE}" pid="3" name="MediaServiceImageTags">
    <vt:lpwstr/>
  </property>
</Properties>
</file>