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56" r:id="rId5"/>
    <p:sldId id="257" r:id="rId6"/>
    <p:sldId id="259" r:id="rId7"/>
    <p:sldId id="260" r:id="rId8"/>
    <p:sldId id="261" r:id="rId9"/>
    <p:sldId id="293" r:id="rId10"/>
    <p:sldId id="282" r:id="rId11"/>
    <p:sldId id="263" r:id="rId12"/>
    <p:sldId id="264" r:id="rId13"/>
    <p:sldId id="266" r:id="rId14"/>
    <p:sldId id="281" r:id="rId15"/>
    <p:sldId id="307" r:id="rId16"/>
    <p:sldId id="283" r:id="rId17"/>
    <p:sldId id="284" r:id="rId18"/>
    <p:sldId id="302" r:id="rId19"/>
    <p:sldId id="304" r:id="rId20"/>
    <p:sldId id="303" r:id="rId21"/>
    <p:sldId id="268" r:id="rId22"/>
    <p:sldId id="271" r:id="rId23"/>
    <p:sldId id="305" r:id="rId24"/>
    <p:sldId id="300" r:id="rId25"/>
    <p:sldId id="278" r:id="rId2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67DC24-56C9-8E62-80DC-94A96CF0EE93}" name="Jenny Granström" initials="JG" userId="Jenny Granström" providerId="None"/>
  <p188:author id="{3D23C5C8-5572-FB8B-164D-6A0734A9519F}" name="Towa Almqvist" initials="TA" userId="S::towa.almqvist@handbollvast.se::90e6e054-1830-4473-89af-fb2a5d9202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E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56EA82-710C-44B8-968F-7F76AA6D72EA}" v="4" dt="2025-04-03T06:52:24.7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708" y="2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875454-1E5B-4811-B44B-07A3DFBC8A9A}" type="datetimeFigureOut">
              <a:rPr lang="sv-SE" smtClean="0"/>
              <a:t>2025-04-04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B45EE5-9B09-464C-8505-037C4E3FD340}" type="slidenum">
              <a:rPr lang="sv-SE" smtClean="0"/>
              <a:t>‹#›</a:t>
            </a:fld>
            <a:endParaRPr lang="sv-SE"/>
          </a:p>
        </p:txBody>
      </p:sp>
    </p:spTree>
    <p:extLst>
      <p:ext uri="{BB962C8B-B14F-4D97-AF65-F5344CB8AC3E}">
        <p14:creationId xmlns:p14="http://schemas.microsoft.com/office/powerpoint/2010/main" val="3156633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5</a:t>
            </a:fld>
            <a:endParaRPr lang="sv-SE"/>
          </a:p>
        </p:txBody>
      </p:sp>
    </p:spTree>
    <p:extLst>
      <p:ext uri="{BB962C8B-B14F-4D97-AF65-F5344CB8AC3E}">
        <p14:creationId xmlns:p14="http://schemas.microsoft.com/office/powerpoint/2010/main" val="467532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6</a:t>
            </a:fld>
            <a:endParaRPr lang="sv-SE"/>
          </a:p>
        </p:txBody>
      </p:sp>
    </p:spTree>
    <p:extLst>
      <p:ext uri="{BB962C8B-B14F-4D97-AF65-F5344CB8AC3E}">
        <p14:creationId xmlns:p14="http://schemas.microsoft.com/office/powerpoint/2010/main" val="916596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10</a:t>
            </a:fld>
            <a:endParaRPr lang="sv-SE"/>
          </a:p>
        </p:txBody>
      </p:sp>
    </p:spTree>
    <p:extLst>
      <p:ext uri="{BB962C8B-B14F-4D97-AF65-F5344CB8AC3E}">
        <p14:creationId xmlns:p14="http://schemas.microsoft.com/office/powerpoint/2010/main" val="167439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EBEFB137-2B54-42AD-BDAD-96813FC80FA7}"/>
              </a:ext>
            </a:extLst>
          </p:cNvPr>
          <p:cNvSpPr>
            <a:spLocks noGrp="1"/>
          </p:cNvSpPr>
          <p:nvPr>
            <p:ph type="subTitle" idx="1"/>
          </p:nvPr>
        </p:nvSpPr>
        <p:spPr>
          <a:xfrm>
            <a:off x="894184" y="3989025"/>
            <a:ext cx="6753525" cy="1655762"/>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7" name="Rubrik 6">
            <a:extLst>
              <a:ext uri="{FF2B5EF4-FFF2-40B4-BE49-F238E27FC236}">
                <a16:creationId xmlns:a16="http://schemas.microsoft.com/office/drawing/2014/main" id="{B0B4E0FE-DC57-4515-B085-17792707F11A}"/>
              </a:ext>
            </a:extLst>
          </p:cNvPr>
          <p:cNvSpPr>
            <a:spLocks noGrp="1"/>
          </p:cNvSpPr>
          <p:nvPr>
            <p:ph type="title"/>
          </p:nvPr>
        </p:nvSpPr>
        <p:spPr>
          <a:xfrm>
            <a:off x="894183" y="2385733"/>
            <a:ext cx="6753526" cy="1325563"/>
          </a:xfrm>
        </p:spPr>
        <p:txBody>
          <a:bodyPr/>
          <a:lstStyle>
            <a:lvl1pPr algn="l">
              <a:defRPr sz="3200"/>
            </a:lvl1pPr>
          </a:lstStyle>
          <a:p>
            <a:r>
              <a:rPr lang="sv-SE"/>
              <a:t>Klicka här för att ändra mall för rubrikformat</a:t>
            </a:r>
          </a:p>
        </p:txBody>
      </p:sp>
      <p:pic>
        <p:nvPicPr>
          <p:cNvPr id="4" name="Bildobjekt 3" descr="En bild som visar text, clipart&#10;&#10;Automatiskt genererad beskrivning">
            <a:extLst>
              <a:ext uri="{FF2B5EF4-FFF2-40B4-BE49-F238E27FC236}">
                <a16:creationId xmlns:a16="http://schemas.microsoft.com/office/drawing/2014/main" id="{A347D7B1-083D-49CC-A712-18CCC9C1E3C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4373" y="585050"/>
            <a:ext cx="2172312" cy="1107879"/>
          </a:xfrm>
          <a:prstGeom prst="rect">
            <a:avLst/>
          </a:prstGeom>
        </p:spPr>
      </p:pic>
    </p:spTree>
    <p:extLst>
      <p:ext uri="{BB962C8B-B14F-4D97-AF65-F5344CB8AC3E}">
        <p14:creationId xmlns:p14="http://schemas.microsoft.com/office/powerpoint/2010/main" val="2132110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76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4001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4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9512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2164702" y="802433"/>
            <a:ext cx="8920064"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2164702" y="1987419"/>
            <a:ext cx="8920065" cy="4189543"/>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857243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2164702" y="802433"/>
            <a:ext cx="8920064"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2164702" y="1987419"/>
            <a:ext cx="8920065" cy="4189543"/>
          </a:xfrm>
        </p:spPr>
        <p:txBody>
          <a:bodyPr/>
          <a:lstStyle>
            <a:lvl2pPr>
              <a:defRPr sz="2000"/>
            </a:lvl2pPr>
            <a:lvl3pPr>
              <a:defRPr sz="18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209989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765115" y="802433"/>
            <a:ext cx="6652722"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765115" y="1987419"/>
            <a:ext cx="8854747" cy="4189543"/>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52255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1110343" y="802433"/>
            <a:ext cx="9974423"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1110344" y="1987419"/>
            <a:ext cx="9974424" cy="4189543"/>
          </a:xfrm>
        </p:spPr>
        <p:txBody>
          <a:bodyPr/>
          <a:lstStyle>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888584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Avsnittsrubri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75204-D1BF-4808-A0EC-6D52B2374564}"/>
              </a:ext>
            </a:extLst>
          </p:cNvPr>
          <p:cNvSpPr>
            <a:spLocks noGrp="1"/>
          </p:cNvSpPr>
          <p:nvPr>
            <p:ph type="title"/>
          </p:nvPr>
        </p:nvSpPr>
        <p:spPr>
          <a:xfrm>
            <a:off x="831850" y="1709738"/>
            <a:ext cx="9110172" cy="2852737"/>
          </a:xfrm>
        </p:spPr>
        <p:txBody>
          <a:bodyPr anchor="b">
            <a:normAutofit/>
          </a:bodyPr>
          <a:lstStyle>
            <a:lvl1pPr>
              <a:defRPr sz="32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14F7D49-EC80-4181-8BEF-512A81EC9EF9}"/>
              </a:ext>
            </a:extLst>
          </p:cNvPr>
          <p:cNvSpPr>
            <a:spLocks noGrp="1"/>
          </p:cNvSpPr>
          <p:nvPr>
            <p:ph type="body" idx="1"/>
          </p:nvPr>
        </p:nvSpPr>
        <p:spPr>
          <a:xfrm>
            <a:off x="831850" y="4589463"/>
            <a:ext cx="9110172" cy="1500187"/>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6" name="Bildobjekt 5" descr="En bild som visar text, clipart&#10;&#10;Automatiskt genererad beskrivning">
            <a:extLst>
              <a:ext uri="{FF2B5EF4-FFF2-40B4-BE49-F238E27FC236}">
                <a16:creationId xmlns:a16="http://schemas.microsoft.com/office/drawing/2014/main" id="{C2BCAC18-BB79-4A1F-80E6-A09CECB4ACD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4373" y="585050"/>
            <a:ext cx="2172312" cy="1107879"/>
          </a:xfrm>
          <a:prstGeom prst="rect">
            <a:avLst/>
          </a:prstGeom>
        </p:spPr>
      </p:pic>
    </p:spTree>
    <p:extLst>
      <p:ext uri="{BB962C8B-B14F-4D97-AF65-F5344CB8AC3E}">
        <p14:creationId xmlns:p14="http://schemas.microsoft.com/office/powerpoint/2010/main" val="386114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vå del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021756-92F5-45AA-A968-843F1A3056A0}"/>
              </a:ext>
            </a:extLst>
          </p:cNvPr>
          <p:cNvSpPr>
            <a:spLocks noGrp="1"/>
          </p:cNvSpPr>
          <p:nvPr>
            <p:ph type="title"/>
          </p:nvPr>
        </p:nvSpPr>
        <p:spPr>
          <a:xfrm>
            <a:off x="838200" y="802433"/>
            <a:ext cx="10162592" cy="888255"/>
          </a:xfrm>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45553F1-180C-4147-A9B0-AD8D2F489278}"/>
              </a:ext>
            </a:extLst>
          </p:cNvPr>
          <p:cNvSpPr>
            <a:spLocks noGrp="1"/>
          </p:cNvSpPr>
          <p:nvPr>
            <p:ph sz="half" idx="1"/>
          </p:nvPr>
        </p:nvSpPr>
        <p:spPr>
          <a:xfrm>
            <a:off x="838200" y="1825625"/>
            <a:ext cx="5181600" cy="4351338"/>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7E53FF9-D053-46A5-A2AA-0F13D31AA4B2}"/>
              </a:ext>
            </a:extLst>
          </p:cNvPr>
          <p:cNvSpPr>
            <a:spLocks noGrp="1"/>
          </p:cNvSpPr>
          <p:nvPr>
            <p:ph sz="half" idx="2"/>
          </p:nvPr>
        </p:nvSpPr>
        <p:spPr>
          <a:xfrm>
            <a:off x="6172200" y="1825625"/>
            <a:ext cx="5181600" cy="4351338"/>
          </a:xfrm>
        </p:spPr>
        <p:txBody>
          <a:bodyPr/>
          <a:lstStyle>
            <a:lvl1pPr>
              <a:defRPr sz="2400"/>
            </a:lvl1pPr>
            <a:lvl2pPr>
              <a:defRPr sz="2000"/>
            </a:lvl2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004328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66211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3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777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75F5A91-0A29-44D1-95B7-4CA1624DE4C6}"/>
              </a:ext>
            </a:extLst>
          </p:cNvPr>
          <p:cNvSpPr>
            <a:spLocks noGrp="1"/>
          </p:cNvSpPr>
          <p:nvPr>
            <p:ph type="title"/>
          </p:nvPr>
        </p:nvSpPr>
        <p:spPr>
          <a:xfrm>
            <a:off x="838200" y="802433"/>
            <a:ext cx="4489580" cy="888255"/>
          </a:xfrm>
          <a:prstGeom prst="rect">
            <a:avLst/>
          </a:prstGeom>
        </p:spPr>
        <p:txBody>
          <a:bodyPr vert="horz" lIns="91440" tIns="45720" rIns="91440" bIns="45720" rtlCol="0" anchor="ctr">
            <a:no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D1B6A74-989A-4FC8-9155-9D0860E606B5}"/>
              </a:ext>
            </a:extLst>
          </p:cNvPr>
          <p:cNvSpPr>
            <a:spLocks noGrp="1"/>
          </p:cNvSpPr>
          <p:nvPr>
            <p:ph type="body" idx="1"/>
          </p:nvPr>
        </p:nvSpPr>
        <p:spPr>
          <a:xfrm>
            <a:off x="838200" y="1987419"/>
            <a:ext cx="10246567" cy="418954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876464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5" r:id="rId4"/>
    <p:sldLayoutId id="2147483661" r:id="rId5"/>
    <p:sldLayoutId id="2147483651" r:id="rId6"/>
    <p:sldLayoutId id="2147483652" r:id="rId7"/>
    <p:sldLayoutId id="2147483655" r:id="rId8"/>
    <p:sldLayoutId id="2147483664" r:id="rId9"/>
    <p:sldLayoutId id="2147483663" r:id="rId10"/>
    <p:sldLayoutId id="2147483662" r:id="rId11"/>
    <p:sldLayoutId id="2147483666" r:id="rId12"/>
  </p:sldLayoutIdLst>
  <p:txStyles>
    <p:title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hyperlink" Target="https://handbollvast.sharepoint.com/Shared%20Documents/T&#228;vling/Dokument/Matchv&#228;rdar/Matchv&#228;rdskap%20A4%20pdf.pdf"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youtu.be/W3vLDcyQJqg"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1229CCB3-FC18-4E25-A601-CCB07B0337CA}"/>
              </a:ext>
            </a:extLst>
          </p:cNvPr>
          <p:cNvSpPr txBox="1"/>
          <p:nvPr/>
        </p:nvSpPr>
        <p:spPr>
          <a:xfrm>
            <a:off x="2448735" y="2167533"/>
            <a:ext cx="6764737" cy="1938992"/>
          </a:xfrm>
          <a:prstGeom prst="rect">
            <a:avLst/>
          </a:prstGeom>
          <a:noFill/>
        </p:spPr>
        <p:txBody>
          <a:bodyPr wrap="square" rtlCol="0">
            <a:spAutoFit/>
          </a:bodyPr>
          <a:lstStyle/>
          <a:p>
            <a:pPr algn="ctr"/>
            <a:r>
              <a:rPr lang="sv-SE" sz="4000" b="1" dirty="0">
                <a:solidFill>
                  <a:schemeClr val="bg1"/>
                </a:solidFill>
              </a:rPr>
              <a:t>Informationsmöte </a:t>
            </a:r>
          </a:p>
          <a:p>
            <a:pPr algn="ctr"/>
            <a:r>
              <a:rPr lang="sv-SE" sz="4000" b="1" dirty="0">
                <a:solidFill>
                  <a:schemeClr val="bg1"/>
                </a:solidFill>
              </a:rPr>
              <a:t>HFV</a:t>
            </a:r>
          </a:p>
          <a:p>
            <a:pPr algn="ctr"/>
            <a:r>
              <a:rPr lang="sv-SE" sz="4000" b="1" dirty="0">
                <a:solidFill>
                  <a:schemeClr val="bg1"/>
                </a:solidFill>
              </a:rPr>
              <a:t>för U12-ledare</a:t>
            </a:r>
          </a:p>
        </p:txBody>
      </p:sp>
    </p:spTree>
    <p:extLst>
      <p:ext uri="{BB962C8B-B14F-4D97-AF65-F5344CB8AC3E}">
        <p14:creationId xmlns:p14="http://schemas.microsoft.com/office/powerpoint/2010/main" val="2875695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182BA017-3C21-492A-A539-5FD83935A505}"/>
              </a:ext>
            </a:extLst>
          </p:cNvPr>
          <p:cNvSpPr txBox="1"/>
          <p:nvPr/>
        </p:nvSpPr>
        <p:spPr>
          <a:xfrm>
            <a:off x="3676624" y="774465"/>
            <a:ext cx="5660524" cy="707886"/>
          </a:xfrm>
          <a:prstGeom prst="rect">
            <a:avLst/>
          </a:prstGeom>
          <a:noFill/>
        </p:spPr>
        <p:txBody>
          <a:bodyPr wrap="none" rtlCol="0">
            <a:spAutoFit/>
          </a:bodyPr>
          <a:lstStyle/>
          <a:p>
            <a:r>
              <a:rPr lang="sv-SE" sz="4000" b="1">
                <a:solidFill>
                  <a:schemeClr val="bg1"/>
                </a:solidFill>
              </a:rPr>
              <a:t>Hur hittar vi rätt nivå? </a:t>
            </a:r>
          </a:p>
        </p:txBody>
      </p:sp>
      <p:sp>
        <p:nvSpPr>
          <p:cNvPr id="3" name="textruta 2">
            <a:extLst>
              <a:ext uri="{FF2B5EF4-FFF2-40B4-BE49-F238E27FC236}">
                <a16:creationId xmlns:a16="http://schemas.microsoft.com/office/drawing/2014/main" id="{5C64D542-63DE-4219-A04F-BECCECEDE5A9}"/>
              </a:ext>
            </a:extLst>
          </p:cNvPr>
          <p:cNvSpPr txBox="1"/>
          <p:nvPr/>
        </p:nvSpPr>
        <p:spPr>
          <a:xfrm>
            <a:off x="1219199" y="4794345"/>
            <a:ext cx="10739536" cy="1292662"/>
          </a:xfrm>
          <a:prstGeom prst="rect">
            <a:avLst/>
          </a:prstGeom>
          <a:noFill/>
        </p:spPr>
        <p:txBody>
          <a:bodyPr wrap="square">
            <a:spAutoFit/>
          </a:bodyPr>
          <a:lstStyle/>
          <a:p>
            <a:pPr marL="285750" indent="-285750">
              <a:buFont typeface="Arial" panose="020B0604020202020204" pitchFamily="34" charset="0"/>
              <a:buChar char="•"/>
            </a:pPr>
            <a:r>
              <a:rPr lang="sv-SE" sz="2000" dirty="0">
                <a:solidFill>
                  <a:schemeClr val="bg1"/>
                </a:solidFill>
              </a:rPr>
              <a:t>Nivå 3 är avsedd för lag som känner att de ligger ganska långt bak i utvecklingen. Det </a:t>
            </a:r>
            <a:r>
              <a:rPr lang="sv-SE" sz="2000" u="sng" dirty="0">
                <a:solidFill>
                  <a:schemeClr val="bg1"/>
                </a:solidFill>
              </a:rPr>
              <a:t>ska </a:t>
            </a:r>
            <a:r>
              <a:rPr lang="sv-SE" sz="2000" dirty="0">
                <a:solidFill>
                  <a:schemeClr val="bg1"/>
                </a:solidFill>
              </a:rPr>
              <a:t>vara en serienivå där dessa lag kan möta andra lag på samma nivå för utvecklande matcher. Visa respekt för detta! </a:t>
            </a:r>
          </a:p>
          <a:p>
            <a:pPr marL="285750" indent="-285750">
              <a:buFont typeface="Arial" panose="020B0604020202020204" pitchFamily="34" charset="0"/>
              <a:buChar char="•"/>
            </a:pPr>
            <a:endParaRPr lang="sv-SE" dirty="0">
              <a:solidFill>
                <a:schemeClr val="bg1"/>
              </a:solidFill>
            </a:endParaRPr>
          </a:p>
        </p:txBody>
      </p:sp>
      <p:sp>
        <p:nvSpPr>
          <p:cNvPr id="4" name="textruta 3">
            <a:extLst>
              <a:ext uri="{FF2B5EF4-FFF2-40B4-BE49-F238E27FC236}">
                <a16:creationId xmlns:a16="http://schemas.microsoft.com/office/drawing/2014/main" id="{FC0C74DE-2E5E-CE98-2F80-49C71B77E540}"/>
              </a:ext>
            </a:extLst>
          </p:cNvPr>
          <p:cNvSpPr txBox="1"/>
          <p:nvPr/>
        </p:nvSpPr>
        <p:spPr>
          <a:xfrm>
            <a:off x="1266824" y="2949820"/>
            <a:ext cx="8724900" cy="70788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Har ni ledare i er förening som ledde U12-lag förra året – bolla gärna erfarenheter med dem. </a:t>
            </a:r>
            <a:endParaRPr lang="sv-SE" sz="2000" dirty="0"/>
          </a:p>
        </p:txBody>
      </p:sp>
      <p:sp>
        <p:nvSpPr>
          <p:cNvPr id="5" name="textruta 4">
            <a:extLst>
              <a:ext uri="{FF2B5EF4-FFF2-40B4-BE49-F238E27FC236}">
                <a16:creationId xmlns:a16="http://schemas.microsoft.com/office/drawing/2014/main" id="{BA423373-13FF-4F60-429F-2E92B8370A20}"/>
              </a:ext>
            </a:extLst>
          </p:cNvPr>
          <p:cNvSpPr txBox="1"/>
          <p:nvPr/>
        </p:nvSpPr>
        <p:spPr>
          <a:xfrm>
            <a:off x="1266824" y="1942542"/>
            <a:ext cx="8391525" cy="70788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Prata gärna ihop er med lag i närområdet som ni brukar spela jämt med och se till att anmäla er till samma nivå.</a:t>
            </a:r>
            <a:endParaRPr lang="sv-SE" sz="2000" dirty="0"/>
          </a:p>
        </p:txBody>
      </p:sp>
      <p:sp>
        <p:nvSpPr>
          <p:cNvPr id="6" name="textruta 5">
            <a:extLst>
              <a:ext uri="{FF2B5EF4-FFF2-40B4-BE49-F238E27FC236}">
                <a16:creationId xmlns:a16="http://schemas.microsoft.com/office/drawing/2014/main" id="{CC2DA187-3760-2116-1D8D-CD8A0C5690D9}"/>
              </a:ext>
            </a:extLst>
          </p:cNvPr>
          <p:cNvSpPr txBox="1"/>
          <p:nvPr/>
        </p:nvSpPr>
        <p:spPr>
          <a:xfrm>
            <a:off x="1219199" y="3978060"/>
            <a:ext cx="10172701" cy="677108"/>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Kom ihåg – nivåindelningen är en uppskattning. Ingen kan veta säkert.	</a:t>
            </a:r>
          </a:p>
          <a:p>
            <a:endParaRPr lang="sv-SE" dirty="0"/>
          </a:p>
        </p:txBody>
      </p:sp>
    </p:spTree>
    <p:extLst>
      <p:ext uri="{BB962C8B-B14F-4D97-AF65-F5344CB8AC3E}">
        <p14:creationId xmlns:p14="http://schemas.microsoft.com/office/powerpoint/2010/main" val="1415878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182BA017-3C21-492A-A539-5FD83935A505}"/>
              </a:ext>
            </a:extLst>
          </p:cNvPr>
          <p:cNvSpPr txBox="1"/>
          <p:nvPr/>
        </p:nvSpPr>
        <p:spPr>
          <a:xfrm>
            <a:off x="2713586" y="793921"/>
            <a:ext cx="8848897" cy="1169551"/>
          </a:xfrm>
          <a:prstGeom prst="rect">
            <a:avLst/>
          </a:prstGeom>
          <a:noFill/>
        </p:spPr>
        <p:txBody>
          <a:bodyPr wrap="none" rtlCol="0">
            <a:spAutoFit/>
          </a:bodyPr>
          <a:lstStyle/>
          <a:p>
            <a:r>
              <a:rPr lang="sv-SE" sz="3500" b="1">
                <a:solidFill>
                  <a:schemeClr val="bg1"/>
                </a:solidFill>
              </a:rPr>
              <a:t>Om vi har flera lag och på olika nivåer </a:t>
            </a:r>
            <a:br>
              <a:rPr lang="sv-SE" sz="3500" b="1">
                <a:solidFill>
                  <a:schemeClr val="bg1"/>
                </a:solidFill>
              </a:rPr>
            </a:br>
            <a:r>
              <a:rPr lang="sv-SE" sz="3500" b="1">
                <a:solidFill>
                  <a:schemeClr val="bg1"/>
                </a:solidFill>
              </a:rPr>
              <a:t>men vill rotera spelarna – hur gör vi då? </a:t>
            </a:r>
          </a:p>
        </p:txBody>
      </p:sp>
      <p:sp>
        <p:nvSpPr>
          <p:cNvPr id="3" name="textruta 2">
            <a:extLst>
              <a:ext uri="{FF2B5EF4-FFF2-40B4-BE49-F238E27FC236}">
                <a16:creationId xmlns:a16="http://schemas.microsoft.com/office/drawing/2014/main" id="{5C64D542-63DE-4219-A04F-BECCECEDE5A9}"/>
              </a:ext>
            </a:extLst>
          </p:cNvPr>
          <p:cNvSpPr txBox="1"/>
          <p:nvPr/>
        </p:nvSpPr>
        <p:spPr>
          <a:xfrm>
            <a:off x="1012888" y="4446854"/>
            <a:ext cx="10652805" cy="1323439"/>
          </a:xfrm>
          <a:prstGeom prst="rect">
            <a:avLst/>
          </a:prstGeom>
          <a:noFill/>
        </p:spPr>
        <p:txBody>
          <a:bodyPr wrap="square">
            <a:spAutoFit/>
          </a:bodyPr>
          <a:lstStyle/>
          <a:p>
            <a:pPr marL="285750" indent="-285750">
              <a:buFont typeface="Arial" panose="020B0604020202020204" pitchFamily="34" charset="0"/>
              <a:buChar char="•"/>
            </a:pPr>
            <a:r>
              <a:rPr lang="sv-SE" sz="2000" dirty="0">
                <a:solidFill>
                  <a:schemeClr val="bg1"/>
                </a:solidFill>
              </a:rPr>
              <a:t>Föreningens policy är avgörande för om ni kan (om ni så vill) välja att spela med de spelare som kommit längst i den högre nivån konstant eller om ni ska rotera. För att nivåindelningen ska fylla sitt syfte bör de spelare som har kommit längst dock alltid vara ”överrepresenterade” på den högre nivån.  </a:t>
            </a:r>
            <a:r>
              <a:rPr lang="sv-SE" dirty="0">
                <a:solidFill>
                  <a:schemeClr val="bg1"/>
                </a:solidFill>
              </a:rPr>
              <a:t>	</a:t>
            </a:r>
          </a:p>
        </p:txBody>
      </p:sp>
      <p:sp>
        <p:nvSpPr>
          <p:cNvPr id="4" name="textruta 3">
            <a:extLst>
              <a:ext uri="{FF2B5EF4-FFF2-40B4-BE49-F238E27FC236}">
                <a16:creationId xmlns:a16="http://schemas.microsoft.com/office/drawing/2014/main" id="{BEB8DDFC-81CE-2C60-A037-1C1B8D0E8F24}"/>
              </a:ext>
            </a:extLst>
          </p:cNvPr>
          <p:cNvSpPr txBox="1"/>
          <p:nvPr/>
        </p:nvSpPr>
        <p:spPr>
          <a:xfrm>
            <a:off x="1012888" y="2444852"/>
            <a:ext cx="9486900" cy="707886"/>
          </a:xfrm>
          <a:prstGeom prst="rect">
            <a:avLst/>
          </a:prstGeom>
          <a:noFill/>
        </p:spPr>
        <p:txBody>
          <a:bodyPr wrap="square" rtlCol="0">
            <a:spAutoFit/>
          </a:bodyPr>
          <a:lstStyle/>
          <a:p>
            <a:pPr marL="342900" indent="-342900">
              <a:buFont typeface="Arial" panose="020B0604020202020204" pitchFamily="34" charset="0"/>
              <a:buChar char="•"/>
            </a:pPr>
            <a:r>
              <a:rPr lang="sv-SE" sz="2000" dirty="0">
                <a:solidFill>
                  <a:schemeClr val="bg1"/>
                </a:solidFill>
              </a:rPr>
              <a:t>Tänk på att nivåindelningen är till för att ge jämna matcher så rotera spelare med förnuft och respekt för motståndarna.</a:t>
            </a:r>
            <a:endParaRPr lang="sv-SE" sz="2000" dirty="0"/>
          </a:p>
        </p:txBody>
      </p:sp>
      <p:sp>
        <p:nvSpPr>
          <p:cNvPr id="5" name="textruta 4">
            <a:extLst>
              <a:ext uri="{FF2B5EF4-FFF2-40B4-BE49-F238E27FC236}">
                <a16:creationId xmlns:a16="http://schemas.microsoft.com/office/drawing/2014/main" id="{68CF40D8-9AD2-7F05-4DF0-2C609D979044}"/>
              </a:ext>
            </a:extLst>
          </p:cNvPr>
          <p:cNvSpPr txBox="1"/>
          <p:nvPr/>
        </p:nvSpPr>
        <p:spPr>
          <a:xfrm>
            <a:off x="1012888" y="3439578"/>
            <a:ext cx="9413938" cy="70788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Planera laget utifrån det motstånd ni ställs för inför dagen. Ta gärna en kontakt med motståndarna för att stämma av. </a:t>
            </a:r>
            <a:endParaRPr lang="sv-SE" sz="2000" dirty="0"/>
          </a:p>
        </p:txBody>
      </p:sp>
    </p:spTree>
    <p:extLst>
      <p:ext uri="{BB962C8B-B14F-4D97-AF65-F5344CB8AC3E}">
        <p14:creationId xmlns:p14="http://schemas.microsoft.com/office/powerpoint/2010/main" val="138184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DEBE0-C4ED-4E3C-5FEB-851C5C4A957B}"/>
            </a:ext>
          </a:extLst>
        </p:cNvPr>
        <p:cNvGrpSpPr/>
        <p:nvPr/>
      </p:nvGrpSpPr>
      <p:grpSpPr>
        <a:xfrm>
          <a:off x="0" y="0"/>
          <a:ext cx="0" cy="0"/>
          <a:chOff x="0" y="0"/>
          <a:chExt cx="0" cy="0"/>
        </a:xfrm>
      </p:grpSpPr>
      <p:sp>
        <p:nvSpPr>
          <p:cNvPr id="2" name="textruta 1">
            <a:extLst>
              <a:ext uri="{FF2B5EF4-FFF2-40B4-BE49-F238E27FC236}">
                <a16:creationId xmlns:a16="http://schemas.microsoft.com/office/drawing/2014/main" id="{909A10AB-8A11-38E1-F027-DFADB9FF12D0}"/>
              </a:ext>
            </a:extLst>
          </p:cNvPr>
          <p:cNvSpPr txBox="1"/>
          <p:nvPr/>
        </p:nvSpPr>
        <p:spPr>
          <a:xfrm>
            <a:off x="2713585" y="793921"/>
            <a:ext cx="8668789" cy="954107"/>
          </a:xfrm>
          <a:prstGeom prst="rect">
            <a:avLst/>
          </a:prstGeom>
          <a:noFill/>
        </p:spPr>
        <p:txBody>
          <a:bodyPr wrap="square" rtlCol="0">
            <a:spAutoFit/>
          </a:bodyPr>
          <a:lstStyle/>
          <a:p>
            <a:r>
              <a:rPr lang="sv-SE" sz="2800" b="1" dirty="0">
                <a:solidFill>
                  <a:schemeClr val="bg1"/>
                </a:solidFill>
              </a:rPr>
              <a:t>Om vi är på gränsen med antal spelare för hur många lag vi ska anmäla – hur ska vi  tänka då?</a:t>
            </a:r>
          </a:p>
        </p:txBody>
      </p:sp>
      <p:sp>
        <p:nvSpPr>
          <p:cNvPr id="3" name="textruta 2">
            <a:extLst>
              <a:ext uri="{FF2B5EF4-FFF2-40B4-BE49-F238E27FC236}">
                <a16:creationId xmlns:a16="http://schemas.microsoft.com/office/drawing/2014/main" id="{8B940551-DBF4-4430-EF6B-8B0568606531}"/>
              </a:ext>
            </a:extLst>
          </p:cNvPr>
          <p:cNvSpPr txBox="1"/>
          <p:nvPr/>
        </p:nvSpPr>
        <p:spPr>
          <a:xfrm>
            <a:off x="1012888" y="4222028"/>
            <a:ext cx="10652805" cy="1323439"/>
          </a:xfrm>
          <a:prstGeom prst="rect">
            <a:avLst/>
          </a:prstGeom>
          <a:noFill/>
        </p:spPr>
        <p:txBody>
          <a:bodyPr wrap="square">
            <a:spAutoFit/>
          </a:bodyPr>
          <a:lstStyle/>
          <a:p>
            <a:pPr marL="285750" indent="-285750">
              <a:buFont typeface="Arial" panose="020B0604020202020204" pitchFamily="34" charset="0"/>
              <a:buChar char="•"/>
            </a:pPr>
            <a:r>
              <a:rPr lang="sv-SE" sz="2000" dirty="0">
                <a:solidFill>
                  <a:schemeClr val="bg1"/>
                </a:solidFill>
              </a:rPr>
              <a:t>Är ni på gränsen med spelare mellan t.ex. ett och två lag eller mellan två och tre lag så anmäl hellre ett lag för mycket än ett lag för lite. Det går att dra ur lag (även om vi helst vill att alla kommer till spel) men i seriespel är det väldigt svårt att få lägga till lag i efterhand. Då krävs att ett annat lag utgår. </a:t>
            </a:r>
          </a:p>
        </p:txBody>
      </p:sp>
      <p:sp>
        <p:nvSpPr>
          <p:cNvPr id="4" name="textruta 3">
            <a:extLst>
              <a:ext uri="{FF2B5EF4-FFF2-40B4-BE49-F238E27FC236}">
                <a16:creationId xmlns:a16="http://schemas.microsoft.com/office/drawing/2014/main" id="{001A2B23-0202-0A91-F090-34201CBD4D40}"/>
              </a:ext>
            </a:extLst>
          </p:cNvPr>
          <p:cNvSpPr txBox="1"/>
          <p:nvPr/>
        </p:nvSpPr>
        <p:spPr>
          <a:xfrm>
            <a:off x="1012888" y="2239860"/>
            <a:ext cx="9486900" cy="707886"/>
          </a:xfrm>
          <a:prstGeom prst="rect">
            <a:avLst/>
          </a:prstGeom>
          <a:noFill/>
        </p:spPr>
        <p:txBody>
          <a:bodyPr wrap="square" rtlCol="0">
            <a:spAutoFit/>
          </a:bodyPr>
          <a:lstStyle/>
          <a:p>
            <a:pPr marL="342900" indent="-342900">
              <a:buFont typeface="Arial" panose="020B0604020202020204" pitchFamily="34" charset="0"/>
              <a:buChar char="•"/>
            </a:pPr>
            <a:r>
              <a:rPr lang="sv-SE" sz="2000" dirty="0">
                <a:solidFill>
                  <a:schemeClr val="bg1"/>
                </a:solidFill>
              </a:rPr>
              <a:t>Matcher för olika lag kommer kunna kollidera så ni bör i grunden ha nog med spelare för att täcka det antal lag ni anmäler. </a:t>
            </a:r>
            <a:endParaRPr lang="sv-SE" sz="2000" dirty="0"/>
          </a:p>
        </p:txBody>
      </p:sp>
      <p:sp>
        <p:nvSpPr>
          <p:cNvPr id="5" name="textruta 4">
            <a:extLst>
              <a:ext uri="{FF2B5EF4-FFF2-40B4-BE49-F238E27FC236}">
                <a16:creationId xmlns:a16="http://schemas.microsoft.com/office/drawing/2014/main" id="{3434880E-BE67-5B44-BEAF-7159D217B649}"/>
              </a:ext>
            </a:extLst>
          </p:cNvPr>
          <p:cNvSpPr txBox="1"/>
          <p:nvPr/>
        </p:nvSpPr>
        <p:spPr>
          <a:xfrm>
            <a:off x="1012888" y="3230944"/>
            <a:ext cx="9413938" cy="70788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En riktlinje kan vara att ni räknar på ca 10 spelare per lag. Då kan några spelare vara borta men ni får ändå ihop lag om det kolliderar.</a:t>
            </a:r>
            <a:endParaRPr lang="sv-SE" sz="2000" dirty="0"/>
          </a:p>
        </p:txBody>
      </p:sp>
    </p:spTree>
    <p:extLst>
      <p:ext uri="{BB962C8B-B14F-4D97-AF65-F5344CB8AC3E}">
        <p14:creationId xmlns:p14="http://schemas.microsoft.com/office/powerpoint/2010/main" val="525936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195366E-47EC-4B75-7EED-1E831B058CBB}"/>
              </a:ext>
            </a:extLst>
          </p:cNvPr>
          <p:cNvSpPr>
            <a:spLocks noGrp="1"/>
          </p:cNvSpPr>
          <p:nvPr>
            <p:ph type="title"/>
          </p:nvPr>
        </p:nvSpPr>
        <p:spPr>
          <a:xfrm>
            <a:off x="3312002" y="666623"/>
            <a:ext cx="6056116" cy="888255"/>
          </a:xfrm>
        </p:spPr>
        <p:txBody>
          <a:bodyPr/>
          <a:lstStyle/>
          <a:p>
            <a:r>
              <a:rPr lang="sv-SE" dirty="0"/>
              <a:t>Alla matcher ska spelas!</a:t>
            </a:r>
          </a:p>
        </p:txBody>
      </p:sp>
      <p:sp>
        <p:nvSpPr>
          <p:cNvPr id="4" name="textruta 3">
            <a:extLst>
              <a:ext uri="{FF2B5EF4-FFF2-40B4-BE49-F238E27FC236}">
                <a16:creationId xmlns:a16="http://schemas.microsoft.com/office/drawing/2014/main" id="{EACC1473-F7A4-11B0-7904-332C979DC52B}"/>
              </a:ext>
            </a:extLst>
          </p:cNvPr>
          <p:cNvSpPr txBox="1"/>
          <p:nvPr/>
        </p:nvSpPr>
        <p:spPr>
          <a:xfrm>
            <a:off x="2244222" y="1858819"/>
            <a:ext cx="9206752" cy="677108"/>
          </a:xfrm>
          <a:prstGeom prst="rect">
            <a:avLst/>
          </a:prstGeom>
          <a:noFill/>
        </p:spPr>
        <p:txBody>
          <a:bodyPr wrap="square" rtlCol="0">
            <a:spAutoFit/>
          </a:bodyPr>
          <a:lstStyle/>
          <a:p>
            <a:pPr marL="285750" indent="-285750">
              <a:buFont typeface="Arial" panose="020B0604020202020204" pitchFamily="34" charset="0"/>
              <a:buChar char="•"/>
            </a:pPr>
            <a:r>
              <a:rPr lang="sv-SE" sz="2000" b="1" dirty="0">
                <a:solidFill>
                  <a:schemeClr val="bg1"/>
                </a:solidFill>
              </a:rPr>
              <a:t>Alla matcher </a:t>
            </a:r>
            <a:r>
              <a:rPr lang="sv-SE" sz="2000" b="1" u="sng" dirty="0">
                <a:solidFill>
                  <a:schemeClr val="bg1"/>
                </a:solidFill>
              </a:rPr>
              <a:t>ska</a:t>
            </a:r>
            <a:r>
              <a:rPr lang="sv-SE" sz="2000" b="1" dirty="0">
                <a:solidFill>
                  <a:schemeClr val="bg1"/>
                </a:solidFill>
              </a:rPr>
              <a:t> spelas – även internmatcher. </a:t>
            </a:r>
          </a:p>
          <a:p>
            <a:endParaRPr lang="sv-SE" dirty="0"/>
          </a:p>
        </p:txBody>
      </p:sp>
      <p:sp>
        <p:nvSpPr>
          <p:cNvPr id="10" name="textruta 9">
            <a:extLst>
              <a:ext uri="{FF2B5EF4-FFF2-40B4-BE49-F238E27FC236}">
                <a16:creationId xmlns:a16="http://schemas.microsoft.com/office/drawing/2014/main" id="{89418C09-988E-C7A7-2767-644689E4F424}"/>
              </a:ext>
            </a:extLst>
          </p:cNvPr>
          <p:cNvSpPr txBox="1"/>
          <p:nvPr/>
        </p:nvSpPr>
        <p:spPr>
          <a:xfrm>
            <a:off x="2244222" y="2754630"/>
            <a:ext cx="8031348" cy="984885"/>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Detta är extra viktigt nu när ni spelar med resultat och tabell då förutsättningarna annars blir orättvisa. </a:t>
            </a:r>
          </a:p>
          <a:p>
            <a:pPr marL="285750" indent="-285750">
              <a:buFont typeface="Arial" panose="020B0604020202020204" pitchFamily="34" charset="0"/>
              <a:buChar char="•"/>
            </a:pPr>
            <a:endParaRPr lang="sv-SE" dirty="0"/>
          </a:p>
        </p:txBody>
      </p:sp>
      <p:sp>
        <p:nvSpPr>
          <p:cNvPr id="3" name="textruta 2">
            <a:extLst>
              <a:ext uri="{FF2B5EF4-FFF2-40B4-BE49-F238E27FC236}">
                <a16:creationId xmlns:a16="http://schemas.microsoft.com/office/drawing/2014/main" id="{6923BF00-DCAD-3FC9-A5E4-3E78264CE434}"/>
              </a:ext>
            </a:extLst>
          </p:cNvPr>
          <p:cNvSpPr txBox="1"/>
          <p:nvPr/>
        </p:nvSpPr>
        <p:spPr>
          <a:xfrm>
            <a:off x="2244222" y="3721909"/>
            <a:ext cx="9184249" cy="163121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Om en match ställs in/skjuts upp ska detta meddelas </a:t>
            </a:r>
            <a:r>
              <a:rPr lang="sv-SE" sz="2000" dirty="0" err="1">
                <a:solidFill>
                  <a:schemeClr val="bg1"/>
                </a:solidFill>
              </a:rPr>
              <a:t>HFV:s</a:t>
            </a:r>
            <a:r>
              <a:rPr lang="sv-SE" sz="2000" dirty="0">
                <a:solidFill>
                  <a:schemeClr val="bg1"/>
                </a:solidFill>
              </a:rPr>
              <a:t> kansli så att vi kan lägga den som uppskjuten i Profixio. Matchen ska därefter planeras in av lagen och meddelas HFV genom matchändring i Profixio (detta gör föreningsadministratören). Gäller alla serier oavsett om man spelar med resultat och tabell eller ej.</a:t>
            </a:r>
            <a:endParaRPr lang="sv-SE" sz="2000" dirty="0"/>
          </a:p>
        </p:txBody>
      </p:sp>
    </p:spTree>
    <p:extLst>
      <p:ext uri="{BB962C8B-B14F-4D97-AF65-F5344CB8AC3E}">
        <p14:creationId xmlns:p14="http://schemas.microsoft.com/office/powerpoint/2010/main" val="3296855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3707961" y="1042641"/>
            <a:ext cx="3182281" cy="630942"/>
          </a:xfrm>
          <a:prstGeom prst="rect">
            <a:avLst/>
          </a:prstGeom>
          <a:noFill/>
        </p:spPr>
        <p:txBody>
          <a:bodyPr wrap="none" rtlCol="0">
            <a:spAutoFit/>
          </a:bodyPr>
          <a:lstStyle/>
          <a:p>
            <a:r>
              <a:rPr lang="sv-SE" sz="3500" b="1" dirty="0">
                <a:solidFill>
                  <a:schemeClr val="bg1"/>
                </a:solidFill>
              </a:rPr>
              <a:t>Samsynsavtal</a:t>
            </a:r>
          </a:p>
        </p:txBody>
      </p:sp>
      <p:sp>
        <p:nvSpPr>
          <p:cNvPr id="3" name="textruta 2">
            <a:extLst>
              <a:ext uri="{FF2B5EF4-FFF2-40B4-BE49-F238E27FC236}">
                <a16:creationId xmlns:a16="http://schemas.microsoft.com/office/drawing/2014/main" id="{AE7A1C9D-83A2-4C8D-A218-306F5D8CA6CE}"/>
              </a:ext>
            </a:extLst>
          </p:cNvPr>
          <p:cNvSpPr txBox="1"/>
          <p:nvPr/>
        </p:nvSpPr>
        <p:spPr>
          <a:xfrm>
            <a:off x="969818" y="1985777"/>
            <a:ext cx="10002982" cy="2215991"/>
          </a:xfrm>
          <a:prstGeom prst="rect">
            <a:avLst/>
          </a:prstGeom>
          <a:noFill/>
        </p:spPr>
        <p:txBody>
          <a:bodyPr wrap="square" rtlCol="0">
            <a:spAutoFit/>
          </a:bodyPr>
          <a:lstStyle/>
          <a:p>
            <a:r>
              <a:rPr lang="sv-SE" sz="2000" dirty="0">
                <a:solidFill>
                  <a:schemeClr val="bg1"/>
                </a:solidFill>
              </a:rPr>
              <a:t>Ett avtal på förbundsnivå mellan handboll, fotboll, innebandy, bandy och ishockey med syftet att skapa förutsättningar för barn och ungdomar att kunna hålla på med flera idrotter.</a:t>
            </a:r>
          </a:p>
          <a:p>
            <a:endParaRPr lang="sv-SE" sz="2000" dirty="0">
              <a:solidFill>
                <a:schemeClr val="bg1"/>
              </a:solidFill>
            </a:endParaRPr>
          </a:p>
          <a:p>
            <a:r>
              <a:rPr lang="sv-SE" sz="2000" dirty="0">
                <a:solidFill>
                  <a:schemeClr val="bg1"/>
                </a:solidFill>
              </a:rPr>
              <a:t>Respektive förbund ansvarar för att planera sin tävlings- och utbildningsverksamhet för barn och ungdomar inom sin ”säsong”</a:t>
            </a:r>
          </a:p>
          <a:p>
            <a:endParaRPr lang="sv-SE" dirty="0">
              <a:solidFill>
                <a:schemeClr val="bg1"/>
              </a:solidFill>
            </a:endParaRPr>
          </a:p>
        </p:txBody>
      </p:sp>
      <p:sp>
        <p:nvSpPr>
          <p:cNvPr id="4" name="textruta 3">
            <a:extLst>
              <a:ext uri="{FF2B5EF4-FFF2-40B4-BE49-F238E27FC236}">
                <a16:creationId xmlns:a16="http://schemas.microsoft.com/office/drawing/2014/main" id="{E8000B38-7532-4F91-A53C-E81CC25E2001}"/>
              </a:ext>
            </a:extLst>
          </p:cNvPr>
          <p:cNvSpPr txBox="1"/>
          <p:nvPr/>
        </p:nvSpPr>
        <p:spPr>
          <a:xfrm>
            <a:off x="969818" y="4255783"/>
            <a:ext cx="10002982" cy="400110"/>
          </a:xfrm>
          <a:prstGeom prst="rect">
            <a:avLst/>
          </a:prstGeom>
          <a:noFill/>
        </p:spPr>
        <p:txBody>
          <a:bodyPr wrap="square" rtlCol="0">
            <a:spAutoFit/>
          </a:bodyPr>
          <a:lstStyle/>
          <a:p>
            <a:r>
              <a:rPr lang="sv-SE" sz="2000" dirty="0">
                <a:solidFill>
                  <a:schemeClr val="bg1"/>
                </a:solidFill>
              </a:rPr>
              <a:t>Handbollssäsong för SDF-administrerad verksamhet = 1 oktober – 31 mars. </a:t>
            </a:r>
          </a:p>
        </p:txBody>
      </p:sp>
      <p:sp>
        <p:nvSpPr>
          <p:cNvPr id="5" name="textruta 4">
            <a:extLst>
              <a:ext uri="{FF2B5EF4-FFF2-40B4-BE49-F238E27FC236}">
                <a16:creationId xmlns:a16="http://schemas.microsoft.com/office/drawing/2014/main" id="{9B69B691-1DD8-4E45-A2C8-9AF5E499DA54}"/>
              </a:ext>
            </a:extLst>
          </p:cNvPr>
          <p:cNvSpPr txBox="1"/>
          <p:nvPr/>
        </p:nvSpPr>
        <p:spPr>
          <a:xfrm>
            <a:off x="969818" y="5107473"/>
            <a:ext cx="10469707" cy="707886"/>
          </a:xfrm>
          <a:prstGeom prst="rect">
            <a:avLst/>
          </a:prstGeom>
          <a:noFill/>
        </p:spPr>
        <p:txBody>
          <a:bodyPr wrap="square" rtlCol="0">
            <a:spAutoFit/>
          </a:bodyPr>
          <a:lstStyle/>
          <a:p>
            <a:r>
              <a:rPr lang="sv-SE" sz="2000" dirty="0">
                <a:solidFill>
                  <a:schemeClr val="bg1"/>
                </a:solidFill>
              </a:rPr>
              <a:t>Samsynsavtal mellan föreningar är så klart jättebra och finns på olika håll i vårt distrikt. Dessa är dock </a:t>
            </a:r>
            <a:r>
              <a:rPr lang="sv-SE" sz="2000" i="1" dirty="0">
                <a:solidFill>
                  <a:schemeClr val="bg1"/>
                </a:solidFill>
              </a:rPr>
              <a:t>lokala avtal på föreningsnivå </a:t>
            </a:r>
            <a:r>
              <a:rPr lang="sv-SE" sz="2000" dirty="0">
                <a:solidFill>
                  <a:schemeClr val="bg1"/>
                </a:solidFill>
              </a:rPr>
              <a:t>vilka ligger utanför </a:t>
            </a:r>
            <a:r>
              <a:rPr lang="sv-SE" sz="2000" dirty="0" err="1">
                <a:solidFill>
                  <a:schemeClr val="bg1"/>
                </a:solidFill>
              </a:rPr>
              <a:t>HFV:s</a:t>
            </a:r>
            <a:r>
              <a:rPr lang="sv-SE" sz="2000" dirty="0">
                <a:solidFill>
                  <a:schemeClr val="bg1"/>
                </a:solidFill>
              </a:rPr>
              <a:t> Samsynsavtal.  </a:t>
            </a:r>
          </a:p>
        </p:txBody>
      </p:sp>
    </p:spTree>
    <p:extLst>
      <p:ext uri="{BB962C8B-B14F-4D97-AF65-F5344CB8AC3E}">
        <p14:creationId xmlns:p14="http://schemas.microsoft.com/office/powerpoint/2010/main" val="3018476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3905968" y="777353"/>
            <a:ext cx="3680816" cy="630942"/>
          </a:xfrm>
          <a:prstGeom prst="rect">
            <a:avLst/>
          </a:prstGeom>
          <a:noFill/>
        </p:spPr>
        <p:txBody>
          <a:bodyPr wrap="none" rtlCol="0">
            <a:spAutoFit/>
          </a:bodyPr>
          <a:lstStyle/>
          <a:p>
            <a:r>
              <a:rPr lang="sv-SE" sz="3500" b="1" dirty="0">
                <a:solidFill>
                  <a:schemeClr val="bg1"/>
                </a:solidFill>
              </a:rPr>
              <a:t>#schysstmatch  </a:t>
            </a:r>
          </a:p>
        </p:txBody>
      </p:sp>
      <p:sp>
        <p:nvSpPr>
          <p:cNvPr id="5" name="textruta 4">
            <a:extLst>
              <a:ext uri="{FF2B5EF4-FFF2-40B4-BE49-F238E27FC236}">
                <a16:creationId xmlns:a16="http://schemas.microsoft.com/office/drawing/2014/main" id="{9B69B691-1DD8-4E45-A2C8-9AF5E499DA54}"/>
              </a:ext>
            </a:extLst>
          </p:cNvPr>
          <p:cNvSpPr txBox="1"/>
          <p:nvPr/>
        </p:nvSpPr>
        <p:spPr>
          <a:xfrm>
            <a:off x="1048872" y="2007088"/>
            <a:ext cx="10363200" cy="646331"/>
          </a:xfrm>
          <a:prstGeom prst="rect">
            <a:avLst/>
          </a:prstGeom>
          <a:noFill/>
        </p:spPr>
        <p:txBody>
          <a:bodyPr wrap="square" rtlCol="0">
            <a:spAutoFit/>
          </a:bodyPr>
          <a:lstStyle/>
          <a:p>
            <a:r>
              <a:rPr lang="sv-SE" dirty="0">
                <a:solidFill>
                  <a:schemeClr val="bg1"/>
                </a:solidFill>
              </a:rPr>
              <a:t>Som ni nog vet har svensk handboll ett nationellt projekt för att få ett bättre klimat i hallarna –</a:t>
            </a:r>
            <a:r>
              <a:rPr lang="sv-SE" b="1" dirty="0">
                <a:solidFill>
                  <a:schemeClr val="bg1"/>
                </a:solidFill>
              </a:rPr>
              <a:t> #schysstmatch</a:t>
            </a:r>
            <a:r>
              <a:rPr lang="sv-SE" dirty="0">
                <a:solidFill>
                  <a:schemeClr val="bg1"/>
                </a:solidFill>
              </a:rPr>
              <a:t>.</a:t>
            </a:r>
          </a:p>
        </p:txBody>
      </p:sp>
      <p:pic>
        <p:nvPicPr>
          <p:cNvPr id="3" name="Bildobjekt 2" descr="En bild som visar Teckensnitt, logotyp, text, cirkel&#10;&#10;Automatiskt genererad beskrivning">
            <a:extLst>
              <a:ext uri="{FF2B5EF4-FFF2-40B4-BE49-F238E27FC236}">
                <a16:creationId xmlns:a16="http://schemas.microsoft.com/office/drawing/2014/main" id="{A14DF37E-2252-1AC6-808A-3132D524B7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0151" y="429805"/>
            <a:ext cx="2784475" cy="1569085"/>
          </a:xfrm>
          <a:prstGeom prst="rect">
            <a:avLst/>
          </a:prstGeom>
          <a:ln>
            <a:noFill/>
          </a:ln>
          <a:effectLst>
            <a:softEdge rad="112500"/>
          </a:effectLst>
        </p:spPr>
      </p:pic>
      <p:sp>
        <p:nvSpPr>
          <p:cNvPr id="4" name="textruta 3">
            <a:extLst>
              <a:ext uri="{FF2B5EF4-FFF2-40B4-BE49-F238E27FC236}">
                <a16:creationId xmlns:a16="http://schemas.microsoft.com/office/drawing/2014/main" id="{2D4A7790-C220-6BCA-9BE6-BF6B1B9BA573}"/>
              </a:ext>
            </a:extLst>
          </p:cNvPr>
          <p:cNvSpPr txBox="1"/>
          <p:nvPr/>
        </p:nvSpPr>
        <p:spPr>
          <a:xfrm>
            <a:off x="1048872" y="3004253"/>
            <a:ext cx="10363200" cy="1200329"/>
          </a:xfrm>
          <a:prstGeom prst="rect">
            <a:avLst/>
          </a:prstGeom>
          <a:noFill/>
        </p:spPr>
        <p:txBody>
          <a:bodyPr wrap="square" rtlCol="0">
            <a:spAutoFit/>
          </a:bodyPr>
          <a:lstStyle/>
          <a:p>
            <a:r>
              <a:rPr lang="sv-SE" sz="1800" b="1" dirty="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Syfte</a:t>
            </a:r>
            <a:r>
              <a:rPr lang="sv-SE" sz="1800" dirty="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 </a:t>
            </a:r>
            <a:endParaRPr lang="sv-SE" sz="1800"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p>
            <a:r>
              <a:rPr lang="sv-SE" dirty="0">
                <a:solidFill>
                  <a:schemeClr val="bg1"/>
                </a:solidFill>
                <a:latin typeface="Helvetica" panose="020B0604020202020204" pitchFamily="34" charset="0"/>
              </a:rPr>
              <a:t>S</a:t>
            </a:r>
            <a:r>
              <a:rPr lang="sv-SE" b="0" i="0" dirty="0">
                <a:solidFill>
                  <a:schemeClr val="bg1"/>
                </a:solidFill>
                <a:effectLst/>
                <a:latin typeface="Helvetica" panose="020B0604020202020204" pitchFamily="34" charset="0"/>
              </a:rPr>
              <a:t>yftet med kampanjen är att utveckla och bygga en </a:t>
            </a:r>
            <a:r>
              <a:rPr lang="sv-SE" b="1" i="1" dirty="0">
                <a:solidFill>
                  <a:schemeClr val="bg1"/>
                </a:solidFill>
                <a:effectLst/>
                <a:latin typeface="Helvetica" panose="020B0604020202020204" pitchFamily="34" charset="0"/>
              </a:rPr>
              <a:t>långsiktig kultur av Fair play</a:t>
            </a:r>
            <a:r>
              <a:rPr lang="sv-SE" b="0" i="0" dirty="0">
                <a:solidFill>
                  <a:schemeClr val="bg1"/>
                </a:solidFill>
                <a:effectLst/>
                <a:latin typeface="Helvetica" panose="020B0604020202020204" pitchFamily="34" charset="0"/>
              </a:rPr>
              <a:t> där handbollen ses som ett föredöme inom idrotten och därmed blir en attraktivare sport.</a:t>
            </a:r>
            <a:br>
              <a:rPr lang="sv-SE" sz="1800" dirty="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br>
            <a:endParaRPr lang="sv-SE" sz="1800"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8" name="textruta 7">
            <a:extLst>
              <a:ext uri="{FF2B5EF4-FFF2-40B4-BE49-F238E27FC236}">
                <a16:creationId xmlns:a16="http://schemas.microsoft.com/office/drawing/2014/main" id="{5054984F-47C5-C073-0CD5-6468E9E263A5}"/>
              </a:ext>
            </a:extLst>
          </p:cNvPr>
          <p:cNvSpPr txBox="1"/>
          <p:nvPr/>
        </p:nvSpPr>
        <p:spPr>
          <a:xfrm>
            <a:off x="1048872" y="4403482"/>
            <a:ext cx="10363200" cy="1200329"/>
          </a:xfrm>
          <a:prstGeom prst="rect">
            <a:avLst/>
          </a:prstGeom>
          <a:noFill/>
        </p:spPr>
        <p:txBody>
          <a:bodyPr wrap="square" rtlCol="0">
            <a:spAutoFit/>
          </a:bodyPr>
          <a:lstStyle/>
          <a:p>
            <a:r>
              <a:rPr lang="sv-SE" sz="1800" b="1" dirty="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#schysstmatchmöte </a:t>
            </a:r>
            <a:endParaRPr lang="sv-SE" sz="1800"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p>
            <a:r>
              <a:rPr lang="sv-SE" sz="1800" dirty="0">
                <a:solidFill>
                  <a:schemeClr val="bg1"/>
                </a:solidFill>
                <a:effectLst/>
                <a:latin typeface="Arial" panose="020B0604020202020204" pitchFamily="34" charset="0"/>
                <a:ea typeface="MS Mincho" panose="02020609040205080304" pitchFamily="49" charset="-128"/>
              </a:rPr>
              <a:t>5 minuter innan alla barn- och ungdomsmatcher kommer ett obligatoriskt möte med ledare, domare, funktionärer och matchvärd att hållas med syftet att påminna alla om att samarbeta för att matchen ska genomföras på ett schysst sätt. </a:t>
            </a:r>
            <a:endParaRPr lang="sv-SE" b="1" dirty="0">
              <a:solidFill>
                <a:schemeClr val="bg1"/>
              </a:solidFill>
            </a:endParaRPr>
          </a:p>
        </p:txBody>
      </p:sp>
    </p:spTree>
    <p:extLst>
      <p:ext uri="{BB962C8B-B14F-4D97-AF65-F5344CB8AC3E}">
        <p14:creationId xmlns:p14="http://schemas.microsoft.com/office/powerpoint/2010/main" val="2809832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4988164" y="1652027"/>
            <a:ext cx="2215671" cy="630942"/>
          </a:xfrm>
          <a:prstGeom prst="rect">
            <a:avLst/>
          </a:prstGeom>
          <a:noFill/>
        </p:spPr>
        <p:txBody>
          <a:bodyPr wrap="none" rtlCol="0">
            <a:spAutoFit/>
          </a:bodyPr>
          <a:lstStyle/>
          <a:p>
            <a:r>
              <a:rPr lang="sv-SE" sz="2500" b="1" dirty="0">
                <a:solidFill>
                  <a:schemeClr val="bg1"/>
                </a:solidFill>
              </a:rPr>
              <a:t>Matchvärdar</a:t>
            </a:r>
            <a:r>
              <a:rPr lang="sv-SE" sz="3500" b="1" dirty="0">
                <a:solidFill>
                  <a:schemeClr val="bg1"/>
                </a:solidFill>
              </a:rPr>
              <a:t> </a:t>
            </a:r>
          </a:p>
        </p:txBody>
      </p:sp>
      <p:sp>
        <p:nvSpPr>
          <p:cNvPr id="5" name="textruta 4">
            <a:extLst>
              <a:ext uri="{FF2B5EF4-FFF2-40B4-BE49-F238E27FC236}">
                <a16:creationId xmlns:a16="http://schemas.microsoft.com/office/drawing/2014/main" id="{9B69B691-1DD8-4E45-A2C8-9AF5E499DA54}"/>
              </a:ext>
            </a:extLst>
          </p:cNvPr>
          <p:cNvSpPr txBox="1"/>
          <p:nvPr/>
        </p:nvSpPr>
        <p:spPr>
          <a:xfrm>
            <a:off x="1183343" y="2675339"/>
            <a:ext cx="10363200" cy="646331"/>
          </a:xfrm>
          <a:prstGeom prst="rect">
            <a:avLst/>
          </a:prstGeom>
          <a:noFill/>
        </p:spPr>
        <p:txBody>
          <a:bodyPr wrap="square" rtlCol="0">
            <a:spAutoFit/>
          </a:bodyPr>
          <a:lstStyle/>
          <a:p>
            <a:r>
              <a:rPr lang="sv-SE" dirty="0">
                <a:solidFill>
                  <a:schemeClr val="bg1"/>
                </a:solidFill>
              </a:rPr>
              <a:t>Tyvärr får vi varje säsong till oss ärenden där domare eller lag upplever att en eller flera personer i publiken beter sig på ett olämpligt sätt vilket skapar en otrygg matchmiljö. </a:t>
            </a:r>
          </a:p>
        </p:txBody>
      </p:sp>
      <p:sp>
        <p:nvSpPr>
          <p:cNvPr id="6" name="textruta 5">
            <a:extLst>
              <a:ext uri="{FF2B5EF4-FFF2-40B4-BE49-F238E27FC236}">
                <a16:creationId xmlns:a16="http://schemas.microsoft.com/office/drawing/2014/main" id="{3A641A49-AF82-881A-ADA3-C0EC2EECD30A}"/>
              </a:ext>
            </a:extLst>
          </p:cNvPr>
          <p:cNvSpPr txBox="1"/>
          <p:nvPr/>
        </p:nvSpPr>
        <p:spPr>
          <a:xfrm>
            <a:off x="1183343" y="3714040"/>
            <a:ext cx="10363200" cy="646331"/>
          </a:xfrm>
          <a:prstGeom prst="rect">
            <a:avLst/>
          </a:prstGeom>
          <a:noFill/>
        </p:spPr>
        <p:txBody>
          <a:bodyPr wrap="square" rtlCol="0">
            <a:spAutoFit/>
          </a:bodyPr>
          <a:lstStyle/>
          <a:p>
            <a:r>
              <a:rPr lang="sv-SE" dirty="0">
                <a:solidFill>
                  <a:schemeClr val="bg1"/>
                </a:solidFill>
              </a:rPr>
              <a:t>För att förhoppningsvis kunna erbjuda domare, spelare och ledare en välkomnande och stöttande miljö så är det obligatoriskt att ha matchvärdar på alla våra barn- och ungdomsmatcher. </a:t>
            </a:r>
          </a:p>
        </p:txBody>
      </p:sp>
      <p:sp>
        <p:nvSpPr>
          <p:cNvPr id="7" name="textruta 6">
            <a:extLst>
              <a:ext uri="{FF2B5EF4-FFF2-40B4-BE49-F238E27FC236}">
                <a16:creationId xmlns:a16="http://schemas.microsoft.com/office/drawing/2014/main" id="{9D5F3699-A3B0-F3E6-E11B-7DB98A3E5423}"/>
              </a:ext>
            </a:extLst>
          </p:cNvPr>
          <p:cNvSpPr txBox="1"/>
          <p:nvPr/>
        </p:nvSpPr>
        <p:spPr>
          <a:xfrm>
            <a:off x="1183343" y="4836641"/>
            <a:ext cx="10363200" cy="369332"/>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chemeClr val="bg1"/>
                </a:solidFill>
                <a:hlinkClick r:id="rId2"/>
              </a:rPr>
              <a:t>Dokument om matchvärdskap </a:t>
            </a:r>
            <a:endParaRPr lang="sv-SE" dirty="0">
              <a:solidFill>
                <a:schemeClr val="bg1"/>
              </a:solidFill>
            </a:endParaRPr>
          </a:p>
        </p:txBody>
      </p:sp>
      <p:sp>
        <p:nvSpPr>
          <p:cNvPr id="3" name="textruta 2">
            <a:extLst>
              <a:ext uri="{FF2B5EF4-FFF2-40B4-BE49-F238E27FC236}">
                <a16:creationId xmlns:a16="http://schemas.microsoft.com/office/drawing/2014/main" id="{2B5B0F59-A45D-50CD-8E7C-D00F5440F037}"/>
              </a:ext>
            </a:extLst>
          </p:cNvPr>
          <p:cNvSpPr txBox="1"/>
          <p:nvPr/>
        </p:nvSpPr>
        <p:spPr>
          <a:xfrm>
            <a:off x="4363901" y="824083"/>
            <a:ext cx="3680816" cy="630942"/>
          </a:xfrm>
          <a:prstGeom prst="rect">
            <a:avLst/>
          </a:prstGeom>
          <a:noFill/>
        </p:spPr>
        <p:txBody>
          <a:bodyPr wrap="none" rtlCol="0">
            <a:spAutoFit/>
          </a:bodyPr>
          <a:lstStyle/>
          <a:p>
            <a:r>
              <a:rPr lang="sv-SE" sz="3500" b="1" dirty="0">
                <a:solidFill>
                  <a:schemeClr val="bg1"/>
                </a:solidFill>
              </a:rPr>
              <a:t>#schysstmatch  </a:t>
            </a:r>
          </a:p>
        </p:txBody>
      </p:sp>
    </p:spTree>
    <p:extLst>
      <p:ext uri="{BB962C8B-B14F-4D97-AF65-F5344CB8AC3E}">
        <p14:creationId xmlns:p14="http://schemas.microsoft.com/office/powerpoint/2010/main" val="3939472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386FAEB1-7CAF-4B29-8C44-A6B938C6924B}"/>
              </a:ext>
            </a:extLst>
          </p:cNvPr>
          <p:cNvSpPr txBox="1"/>
          <p:nvPr/>
        </p:nvSpPr>
        <p:spPr>
          <a:xfrm>
            <a:off x="3884603" y="1693552"/>
            <a:ext cx="4639412" cy="477054"/>
          </a:xfrm>
          <a:prstGeom prst="rect">
            <a:avLst/>
          </a:prstGeom>
          <a:noFill/>
        </p:spPr>
        <p:txBody>
          <a:bodyPr wrap="none" rtlCol="0">
            <a:spAutoFit/>
          </a:bodyPr>
          <a:lstStyle/>
          <a:p>
            <a:pPr algn="ctr"/>
            <a:r>
              <a:rPr lang="sv-SE" sz="2500" b="1" dirty="0">
                <a:solidFill>
                  <a:schemeClr val="bg1"/>
                </a:solidFill>
              </a:rPr>
              <a:t>Matchklimat och värdegrund </a:t>
            </a:r>
          </a:p>
        </p:txBody>
      </p:sp>
      <p:pic>
        <p:nvPicPr>
          <p:cNvPr id="1026" name="Picture 2" descr="text på blå bakgrund där det står: Spelare- Respekterar domare, ledare, med- och motspelare genom att främja rent spel, uppträda schysst och ta förluster på rätt sätt.Ledare - Är ett föredöme, genom att acceptera domslut, sätta gränser och tillåta misstag hos spelare och domare.Föräldrar -Har ett enormt ansvar som förebilder, genom att stödja och uppmuntra, berömma prestationer och inte resultat, självklart med ett vårdat språk och kommenterar inga domslut. DETTA STÅR VI FÖR - GÖR DU?">
            <a:extLst>
              <a:ext uri="{FF2B5EF4-FFF2-40B4-BE49-F238E27FC236}">
                <a16:creationId xmlns:a16="http://schemas.microsoft.com/office/drawing/2014/main" id="{B3DF084C-06DD-9AFC-5F42-BB4C8C10616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238" t="11642" r="4869" b="5821"/>
          <a:stretch/>
        </p:blipFill>
        <p:spPr bwMode="auto">
          <a:xfrm>
            <a:off x="2195518" y="2170606"/>
            <a:ext cx="8615918" cy="4660107"/>
          </a:xfrm>
          <a:prstGeom prst="rect">
            <a:avLst/>
          </a:prstGeom>
          <a:noFill/>
          <a:extLst>
            <a:ext uri="{909E8E84-426E-40DD-AFC4-6F175D3DCCD1}">
              <a14:hiddenFill xmlns:a14="http://schemas.microsoft.com/office/drawing/2010/main">
                <a:solidFill>
                  <a:srgbClr val="FFFFFF"/>
                </a:solidFill>
              </a14:hiddenFill>
            </a:ext>
          </a:extLst>
        </p:spPr>
      </p:pic>
      <p:sp>
        <p:nvSpPr>
          <p:cNvPr id="3" name="textruta 2">
            <a:extLst>
              <a:ext uri="{FF2B5EF4-FFF2-40B4-BE49-F238E27FC236}">
                <a16:creationId xmlns:a16="http://schemas.microsoft.com/office/drawing/2014/main" id="{1D960550-5998-4E64-3D6F-45624579EE33}"/>
              </a:ext>
            </a:extLst>
          </p:cNvPr>
          <p:cNvSpPr txBox="1"/>
          <p:nvPr/>
        </p:nvSpPr>
        <p:spPr>
          <a:xfrm>
            <a:off x="4363901" y="824083"/>
            <a:ext cx="3680816" cy="630942"/>
          </a:xfrm>
          <a:prstGeom prst="rect">
            <a:avLst/>
          </a:prstGeom>
          <a:noFill/>
        </p:spPr>
        <p:txBody>
          <a:bodyPr wrap="none" rtlCol="0">
            <a:spAutoFit/>
          </a:bodyPr>
          <a:lstStyle/>
          <a:p>
            <a:r>
              <a:rPr lang="sv-SE" sz="3500" b="1" dirty="0">
                <a:solidFill>
                  <a:schemeClr val="bg1"/>
                </a:solidFill>
              </a:rPr>
              <a:t>#schysstmatch  </a:t>
            </a:r>
          </a:p>
        </p:txBody>
      </p:sp>
    </p:spTree>
    <p:extLst>
      <p:ext uri="{BB962C8B-B14F-4D97-AF65-F5344CB8AC3E}">
        <p14:creationId xmlns:p14="http://schemas.microsoft.com/office/powerpoint/2010/main" val="24540618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3202885" y="832809"/>
            <a:ext cx="7111242" cy="707886"/>
          </a:xfrm>
          <a:prstGeom prst="rect">
            <a:avLst/>
          </a:prstGeom>
          <a:noFill/>
        </p:spPr>
        <p:txBody>
          <a:bodyPr wrap="none" rtlCol="0">
            <a:spAutoFit/>
          </a:bodyPr>
          <a:lstStyle/>
          <a:p>
            <a:r>
              <a:rPr lang="sv-SE" sz="4000" b="1">
                <a:solidFill>
                  <a:schemeClr val="bg1"/>
                </a:solidFill>
              </a:rPr>
              <a:t>Elektroniskt matchprotokoll </a:t>
            </a:r>
          </a:p>
        </p:txBody>
      </p:sp>
      <p:sp>
        <p:nvSpPr>
          <p:cNvPr id="3" name="textruta 2">
            <a:extLst>
              <a:ext uri="{FF2B5EF4-FFF2-40B4-BE49-F238E27FC236}">
                <a16:creationId xmlns:a16="http://schemas.microsoft.com/office/drawing/2014/main" id="{AE7A1C9D-83A2-4C8D-A218-306F5D8CA6CE}"/>
              </a:ext>
            </a:extLst>
          </p:cNvPr>
          <p:cNvSpPr txBox="1"/>
          <p:nvPr/>
        </p:nvSpPr>
        <p:spPr>
          <a:xfrm>
            <a:off x="1512499" y="4848202"/>
            <a:ext cx="10002982" cy="1015663"/>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En funktionär (förälder/övrig vuxen) sköter klockan/måltavla och en sköter EMP. </a:t>
            </a:r>
          </a:p>
          <a:p>
            <a:pPr marL="285750" indent="-285750">
              <a:buFont typeface="Arial" panose="020B0604020202020204" pitchFamily="34" charset="0"/>
              <a:buChar char="•"/>
            </a:pPr>
            <a:endParaRPr lang="sv-SE" sz="2000" dirty="0">
              <a:solidFill>
                <a:schemeClr val="bg1"/>
              </a:solidFill>
            </a:endParaRPr>
          </a:p>
          <a:p>
            <a:endParaRPr lang="sv-SE" sz="2000" dirty="0">
              <a:solidFill>
                <a:schemeClr val="bg1"/>
              </a:solidFill>
            </a:endParaRPr>
          </a:p>
        </p:txBody>
      </p:sp>
      <p:sp>
        <p:nvSpPr>
          <p:cNvPr id="4" name="textruta 3">
            <a:extLst>
              <a:ext uri="{FF2B5EF4-FFF2-40B4-BE49-F238E27FC236}">
                <a16:creationId xmlns:a16="http://schemas.microsoft.com/office/drawing/2014/main" id="{FD229AAB-0999-7D99-7A05-99454B8C3902}"/>
              </a:ext>
            </a:extLst>
          </p:cNvPr>
          <p:cNvSpPr txBox="1"/>
          <p:nvPr/>
        </p:nvSpPr>
        <p:spPr>
          <a:xfrm>
            <a:off x="1562100" y="1981307"/>
            <a:ext cx="9248775" cy="400110"/>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Alla serier med resultatvisning och tabell spelas med EMP.</a:t>
            </a:r>
            <a:endParaRPr lang="sv-SE" sz="2000" dirty="0"/>
          </a:p>
        </p:txBody>
      </p:sp>
      <p:sp>
        <p:nvSpPr>
          <p:cNvPr id="5" name="textruta 4">
            <a:extLst>
              <a:ext uri="{FF2B5EF4-FFF2-40B4-BE49-F238E27FC236}">
                <a16:creationId xmlns:a16="http://schemas.microsoft.com/office/drawing/2014/main" id="{928F3950-A0A8-38EB-8EF0-A5106A8D4E58}"/>
              </a:ext>
            </a:extLst>
          </p:cNvPr>
          <p:cNvSpPr txBox="1"/>
          <p:nvPr/>
        </p:nvSpPr>
        <p:spPr>
          <a:xfrm>
            <a:off x="1562100" y="2822029"/>
            <a:ext cx="9334499" cy="70788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Ni utbildar ett antal föräldrar/övriga vuxna på en FU1-utbildning (ger behörighet att sitta funktionär U12-U15). </a:t>
            </a:r>
            <a:endParaRPr lang="sv-SE" sz="2000" dirty="0"/>
          </a:p>
        </p:txBody>
      </p:sp>
      <p:sp>
        <p:nvSpPr>
          <p:cNvPr id="6" name="textruta 5">
            <a:extLst>
              <a:ext uri="{FF2B5EF4-FFF2-40B4-BE49-F238E27FC236}">
                <a16:creationId xmlns:a16="http://schemas.microsoft.com/office/drawing/2014/main" id="{5FABB36A-DD48-7A0A-A3FF-9805DBDA1574}"/>
              </a:ext>
            </a:extLst>
          </p:cNvPr>
          <p:cNvSpPr txBox="1"/>
          <p:nvPr/>
        </p:nvSpPr>
        <p:spPr>
          <a:xfrm>
            <a:off x="1512499" y="3768698"/>
            <a:ext cx="8591550" cy="70788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FU1 utbildning kan genomföras i den egna föreningen eller genom att gå en FU1-utbilnding som förbundet arrangerar. </a:t>
            </a:r>
            <a:endParaRPr lang="sv-SE" sz="2000" dirty="0"/>
          </a:p>
        </p:txBody>
      </p:sp>
    </p:spTree>
    <p:extLst>
      <p:ext uri="{BB962C8B-B14F-4D97-AF65-F5344CB8AC3E}">
        <p14:creationId xmlns:p14="http://schemas.microsoft.com/office/powerpoint/2010/main" val="2002634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3698996" y="825433"/>
            <a:ext cx="4520789" cy="707886"/>
          </a:xfrm>
          <a:prstGeom prst="rect">
            <a:avLst/>
          </a:prstGeom>
          <a:noFill/>
        </p:spPr>
        <p:txBody>
          <a:bodyPr wrap="none" rtlCol="0">
            <a:spAutoFit/>
          </a:bodyPr>
          <a:lstStyle/>
          <a:p>
            <a:r>
              <a:rPr lang="sv-SE" sz="4000" b="1">
                <a:solidFill>
                  <a:schemeClr val="bg1"/>
                </a:solidFill>
              </a:rPr>
              <a:t>Samverkansavtal </a:t>
            </a:r>
          </a:p>
        </p:txBody>
      </p:sp>
      <p:sp>
        <p:nvSpPr>
          <p:cNvPr id="3" name="textruta 2">
            <a:extLst>
              <a:ext uri="{FF2B5EF4-FFF2-40B4-BE49-F238E27FC236}">
                <a16:creationId xmlns:a16="http://schemas.microsoft.com/office/drawing/2014/main" id="{AE7A1C9D-83A2-4C8D-A218-306F5D8CA6CE}"/>
              </a:ext>
            </a:extLst>
          </p:cNvPr>
          <p:cNvSpPr txBox="1"/>
          <p:nvPr/>
        </p:nvSpPr>
        <p:spPr>
          <a:xfrm>
            <a:off x="957899" y="3730057"/>
            <a:ext cx="10002982" cy="369332"/>
          </a:xfrm>
          <a:prstGeom prst="rect">
            <a:avLst/>
          </a:prstGeom>
          <a:noFill/>
        </p:spPr>
        <p:txBody>
          <a:bodyPr wrap="square" rtlCol="0">
            <a:spAutoFit/>
          </a:bodyPr>
          <a:lstStyle/>
          <a:p>
            <a:r>
              <a:rPr lang="sv-SE" dirty="0">
                <a:solidFill>
                  <a:schemeClr val="bg1"/>
                </a:solidFill>
              </a:rPr>
              <a:t>Ansöka om samverkansavtal ska om möjligt skickas in i samband med anmälan till seriespel. </a:t>
            </a:r>
          </a:p>
        </p:txBody>
      </p:sp>
      <p:sp>
        <p:nvSpPr>
          <p:cNvPr id="5" name="textruta 4">
            <a:extLst>
              <a:ext uri="{FF2B5EF4-FFF2-40B4-BE49-F238E27FC236}">
                <a16:creationId xmlns:a16="http://schemas.microsoft.com/office/drawing/2014/main" id="{E9D7BC84-3808-4B4B-B79A-D3123F8C383E}"/>
              </a:ext>
            </a:extLst>
          </p:cNvPr>
          <p:cNvSpPr txBox="1"/>
          <p:nvPr/>
        </p:nvSpPr>
        <p:spPr>
          <a:xfrm>
            <a:off x="995881" y="2272420"/>
            <a:ext cx="8981038" cy="923330"/>
          </a:xfrm>
          <a:prstGeom prst="rect">
            <a:avLst/>
          </a:prstGeom>
          <a:noFill/>
        </p:spPr>
        <p:txBody>
          <a:bodyPr wrap="square" rtlCol="0">
            <a:spAutoFit/>
          </a:bodyPr>
          <a:lstStyle/>
          <a:p>
            <a:r>
              <a:rPr lang="sv-SE" dirty="0">
                <a:solidFill>
                  <a:schemeClr val="bg1"/>
                </a:solidFill>
              </a:rPr>
              <a:t>Samverkan är ett avtal där en eller flera spelare från två föreningar ska kunna spela i ett gemensamt lag eller där en eller flera spelare från en förening på grund av särskilda skäl (se § 3:5 Samverkan) kan spela med annan förening. </a:t>
            </a:r>
          </a:p>
        </p:txBody>
      </p:sp>
    </p:spTree>
    <p:extLst>
      <p:ext uri="{BB962C8B-B14F-4D97-AF65-F5344CB8AC3E}">
        <p14:creationId xmlns:p14="http://schemas.microsoft.com/office/powerpoint/2010/main" val="406323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217D7B39-EA0A-41BC-8AA4-97179C7AF1DB}"/>
              </a:ext>
            </a:extLst>
          </p:cNvPr>
          <p:cNvSpPr txBox="1"/>
          <p:nvPr/>
        </p:nvSpPr>
        <p:spPr>
          <a:xfrm>
            <a:off x="3147059" y="746992"/>
            <a:ext cx="4685899" cy="707886"/>
          </a:xfrm>
          <a:prstGeom prst="rect">
            <a:avLst/>
          </a:prstGeom>
          <a:noFill/>
        </p:spPr>
        <p:txBody>
          <a:bodyPr wrap="none" rtlCol="0">
            <a:spAutoFit/>
          </a:bodyPr>
          <a:lstStyle/>
          <a:p>
            <a:pPr algn="ctr"/>
            <a:r>
              <a:rPr lang="sv-SE" sz="4000" b="1">
                <a:solidFill>
                  <a:schemeClr val="bg1"/>
                </a:solidFill>
              </a:rPr>
              <a:t>Förhållningsregler</a:t>
            </a:r>
          </a:p>
        </p:txBody>
      </p:sp>
      <p:sp>
        <p:nvSpPr>
          <p:cNvPr id="7" name="textruta 6">
            <a:extLst>
              <a:ext uri="{FF2B5EF4-FFF2-40B4-BE49-F238E27FC236}">
                <a16:creationId xmlns:a16="http://schemas.microsoft.com/office/drawing/2014/main" id="{2AEF3439-BE3D-40F3-8D01-F24D8ADA2D4D}"/>
              </a:ext>
            </a:extLst>
          </p:cNvPr>
          <p:cNvSpPr txBox="1"/>
          <p:nvPr/>
        </p:nvSpPr>
        <p:spPr>
          <a:xfrm>
            <a:off x="1809567" y="2104763"/>
            <a:ext cx="9672328" cy="3785652"/>
          </a:xfrm>
          <a:prstGeom prst="rect">
            <a:avLst/>
          </a:prstGeom>
          <a:noFill/>
        </p:spPr>
        <p:txBody>
          <a:bodyPr wrap="none" rtlCol="0">
            <a:spAutoFit/>
          </a:bodyPr>
          <a:lstStyle/>
          <a:p>
            <a:r>
              <a:rPr lang="sv-SE" sz="3000" b="1" dirty="0">
                <a:solidFill>
                  <a:schemeClr val="bg1"/>
                </a:solidFill>
              </a:rPr>
              <a:t>”Räck upp handen” eller skriv i chatten vid frågor</a:t>
            </a:r>
          </a:p>
          <a:p>
            <a:endParaRPr lang="sv-SE" sz="3000" dirty="0">
              <a:solidFill>
                <a:schemeClr val="bg1"/>
              </a:solidFill>
            </a:endParaRPr>
          </a:p>
          <a:p>
            <a:r>
              <a:rPr lang="sv-SE" sz="3000" b="1" dirty="0">
                <a:solidFill>
                  <a:schemeClr val="bg1"/>
                </a:solidFill>
              </a:rPr>
              <a:t>Stäng av mikrofonen när du inte ska prata</a:t>
            </a:r>
          </a:p>
          <a:p>
            <a:pPr marL="285750" indent="-285750">
              <a:buFont typeface="Arial" panose="020B0604020202020204" pitchFamily="34" charset="0"/>
              <a:buChar char="•"/>
            </a:pPr>
            <a:endParaRPr lang="sv-SE" sz="3000" dirty="0">
              <a:solidFill>
                <a:schemeClr val="bg1"/>
              </a:solidFill>
            </a:endParaRPr>
          </a:p>
          <a:p>
            <a:r>
              <a:rPr lang="sv-SE" sz="3000" b="1" dirty="0">
                <a:solidFill>
                  <a:schemeClr val="bg1"/>
                </a:solidFill>
              </a:rPr>
              <a:t>Ha gärna på kameran när du ska prata</a:t>
            </a:r>
          </a:p>
          <a:p>
            <a:endParaRPr lang="sv-SE" sz="3000" b="1" dirty="0">
              <a:solidFill>
                <a:schemeClr val="bg1"/>
              </a:solidFill>
            </a:endParaRPr>
          </a:p>
          <a:p>
            <a:r>
              <a:rPr lang="sv-SE" sz="3000" b="1" dirty="0">
                <a:solidFill>
                  <a:schemeClr val="bg1"/>
                </a:solidFill>
              </a:rPr>
              <a:t>Vi går igenom presentationen i sin helhet – därefter </a:t>
            </a:r>
            <a:br>
              <a:rPr lang="sv-SE" sz="3000" b="1" dirty="0">
                <a:solidFill>
                  <a:schemeClr val="bg1"/>
                </a:solidFill>
              </a:rPr>
            </a:br>
            <a:r>
              <a:rPr lang="sv-SE" sz="3000" b="1" dirty="0">
                <a:solidFill>
                  <a:schemeClr val="bg1"/>
                </a:solidFill>
              </a:rPr>
              <a:t>finns möjlighet till frågor/synpunkter. </a:t>
            </a:r>
          </a:p>
        </p:txBody>
      </p:sp>
    </p:spTree>
    <p:extLst>
      <p:ext uri="{BB962C8B-B14F-4D97-AF65-F5344CB8AC3E}">
        <p14:creationId xmlns:p14="http://schemas.microsoft.com/office/powerpoint/2010/main" val="1427927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182BA017-3C21-492A-A539-5FD83935A505}"/>
              </a:ext>
            </a:extLst>
          </p:cNvPr>
          <p:cNvSpPr txBox="1"/>
          <p:nvPr/>
        </p:nvSpPr>
        <p:spPr>
          <a:xfrm>
            <a:off x="3309071" y="846183"/>
            <a:ext cx="3454792" cy="630942"/>
          </a:xfrm>
          <a:prstGeom prst="rect">
            <a:avLst/>
          </a:prstGeom>
          <a:noFill/>
        </p:spPr>
        <p:txBody>
          <a:bodyPr wrap="none" rtlCol="0">
            <a:spAutoFit/>
          </a:bodyPr>
          <a:lstStyle/>
          <a:p>
            <a:r>
              <a:rPr lang="sv-SE" sz="3500" b="1" dirty="0">
                <a:solidFill>
                  <a:schemeClr val="bg1"/>
                </a:solidFill>
              </a:rPr>
              <a:t>Ålderdispenser</a:t>
            </a:r>
          </a:p>
        </p:txBody>
      </p:sp>
      <p:sp>
        <p:nvSpPr>
          <p:cNvPr id="5" name="textruta 4">
            <a:extLst>
              <a:ext uri="{FF2B5EF4-FFF2-40B4-BE49-F238E27FC236}">
                <a16:creationId xmlns:a16="http://schemas.microsoft.com/office/drawing/2014/main" id="{232C81A8-D817-2886-137F-2F506C4EC73A}"/>
              </a:ext>
            </a:extLst>
          </p:cNvPr>
          <p:cNvSpPr txBox="1"/>
          <p:nvPr/>
        </p:nvSpPr>
        <p:spPr>
          <a:xfrm>
            <a:off x="1098176" y="1823309"/>
            <a:ext cx="9726706" cy="1077218"/>
          </a:xfrm>
          <a:prstGeom prst="rect">
            <a:avLst/>
          </a:prstGeom>
          <a:noFill/>
        </p:spPr>
        <p:txBody>
          <a:bodyPr wrap="square" rtlCol="0">
            <a:spAutoFit/>
          </a:bodyPr>
          <a:lstStyle/>
          <a:p>
            <a:r>
              <a:rPr lang="sv-SE" sz="1800" b="1" dirty="0">
                <a:solidFill>
                  <a:schemeClr val="bg1"/>
                </a:solidFill>
                <a:effectLst/>
                <a:ea typeface="Aptos" panose="020B0004020202020204" pitchFamily="34" charset="0"/>
                <a:cs typeface="Aptos" panose="020B0004020202020204" pitchFamily="34" charset="0"/>
              </a:rPr>
              <a:t>Generell dispens  - </a:t>
            </a:r>
            <a:r>
              <a:rPr lang="sv-SE" sz="1800" dirty="0">
                <a:solidFill>
                  <a:schemeClr val="bg1"/>
                </a:solidFill>
                <a:effectLst/>
                <a:ea typeface="Aptos" panose="020B0004020202020204" pitchFamily="34" charset="0"/>
                <a:cs typeface="Aptos" panose="020B0004020202020204" pitchFamily="34" charset="0"/>
              </a:rPr>
              <a:t>I svensk barn- och ungdomshandboll råder det generell dispens för ett år för gamla spelare. Antal överåriga spelare per match är dock begränsat.  </a:t>
            </a:r>
            <a:br>
              <a:rPr lang="sv-SE" sz="1800" dirty="0">
                <a:solidFill>
                  <a:schemeClr val="bg1"/>
                </a:solidFill>
                <a:effectLst/>
                <a:ea typeface="Aptos" panose="020B0004020202020204" pitchFamily="34" charset="0"/>
                <a:cs typeface="Aptos" panose="020B0004020202020204" pitchFamily="34" charset="0"/>
              </a:rPr>
            </a:br>
            <a:br>
              <a:rPr lang="sv-SE" sz="1000" dirty="0">
                <a:solidFill>
                  <a:schemeClr val="bg1"/>
                </a:solidFill>
                <a:effectLst/>
                <a:ea typeface="Aptos" panose="020B0004020202020204" pitchFamily="34" charset="0"/>
                <a:cs typeface="Aptos" panose="020B0004020202020204" pitchFamily="34" charset="0"/>
              </a:rPr>
            </a:br>
            <a:r>
              <a:rPr lang="sv-SE" dirty="0">
                <a:solidFill>
                  <a:schemeClr val="bg1"/>
                </a:solidFill>
                <a:effectLst/>
                <a:ea typeface="Aptos" panose="020B0004020202020204" pitchFamily="34" charset="0"/>
                <a:cs typeface="Aptos" panose="020B0004020202020204" pitchFamily="34" charset="0"/>
              </a:rPr>
              <a:t>Förutsättningar generell dispens:</a:t>
            </a:r>
            <a:endParaRPr lang="sv-SE" dirty="0">
              <a:solidFill>
                <a:schemeClr val="bg1"/>
              </a:solidFill>
            </a:endParaRPr>
          </a:p>
        </p:txBody>
      </p:sp>
      <p:sp>
        <p:nvSpPr>
          <p:cNvPr id="6" name="textruta 5">
            <a:extLst>
              <a:ext uri="{FF2B5EF4-FFF2-40B4-BE49-F238E27FC236}">
                <a16:creationId xmlns:a16="http://schemas.microsoft.com/office/drawing/2014/main" id="{9DB7D796-0049-770A-8471-F1C1ABC1F1AF}"/>
              </a:ext>
            </a:extLst>
          </p:cNvPr>
          <p:cNvSpPr txBox="1"/>
          <p:nvPr/>
        </p:nvSpPr>
        <p:spPr>
          <a:xfrm>
            <a:off x="1228161" y="2977798"/>
            <a:ext cx="10116671" cy="2308324"/>
          </a:xfrm>
          <a:prstGeom prst="rect">
            <a:avLst/>
          </a:prstGeom>
          <a:noFill/>
        </p:spPr>
        <p:txBody>
          <a:bodyPr wrap="square" rtlCol="0">
            <a:spAutoFit/>
          </a:bodyPr>
          <a:lstStyle/>
          <a:p>
            <a:pPr marL="285750" indent="-285750">
              <a:buFont typeface="Arial" panose="020B0604020202020204" pitchFamily="34" charset="0"/>
              <a:buChar char="•"/>
            </a:pPr>
            <a:r>
              <a:rPr lang="sv-SE" sz="1800" dirty="0">
                <a:solidFill>
                  <a:schemeClr val="bg1"/>
                </a:solidFill>
                <a:effectLst/>
                <a:ea typeface="Aptos" panose="020B0004020202020204" pitchFamily="34" charset="0"/>
                <a:cs typeface="Aptos" panose="020B0004020202020204" pitchFamily="34" charset="0"/>
              </a:rPr>
              <a:t>Generell dispens avser representation i den yngre åldersklassen även om föreningen har lag i spelarens ordinarie åldersklass.  </a:t>
            </a:r>
          </a:p>
          <a:p>
            <a:pPr marL="285750" indent="-285750">
              <a:buFont typeface="Arial" panose="020B0604020202020204" pitchFamily="34" charset="0"/>
              <a:buChar char="•"/>
            </a:pPr>
            <a:r>
              <a:rPr lang="sv-SE" sz="1800" dirty="0">
                <a:solidFill>
                  <a:schemeClr val="bg1"/>
                </a:solidFill>
                <a:effectLst/>
                <a:ea typeface="Aptos" panose="020B0004020202020204" pitchFamily="34" charset="0"/>
                <a:cs typeface="Aptos" panose="020B0004020202020204" pitchFamily="34" charset="0"/>
              </a:rPr>
              <a:t>Spelare som nyttjar den generella dispensen är låst till den yngre åldersklassen under hela året.  </a:t>
            </a:r>
            <a:endParaRPr lang="sv-SE" dirty="0">
              <a:solidFill>
                <a:schemeClr val="bg1"/>
              </a:solidFill>
              <a:ea typeface="Aptos" panose="020B0004020202020204" pitchFamily="34" charset="0"/>
              <a:cs typeface="Aptos" panose="020B0004020202020204" pitchFamily="34" charset="0"/>
            </a:endParaRPr>
          </a:p>
          <a:p>
            <a:pPr marL="285750" indent="-285750">
              <a:buFont typeface="Arial" panose="020B0604020202020204" pitchFamily="34" charset="0"/>
              <a:buChar char="•"/>
            </a:pPr>
            <a:r>
              <a:rPr lang="sv-SE" sz="1800" dirty="0">
                <a:solidFill>
                  <a:schemeClr val="bg1"/>
                </a:solidFill>
                <a:effectLst/>
                <a:ea typeface="Aptos" panose="020B0004020202020204" pitchFamily="34" charset="0"/>
                <a:cs typeface="Aptos" panose="020B0004020202020204" pitchFamily="34" charset="0"/>
              </a:rPr>
              <a:t>Generell dispens gäller för max två spelare per match. </a:t>
            </a:r>
          </a:p>
          <a:p>
            <a:pPr marL="285750" indent="-285750">
              <a:buFont typeface="Arial" panose="020B0604020202020204" pitchFamily="34" charset="0"/>
              <a:buChar char="•"/>
            </a:pPr>
            <a:r>
              <a:rPr lang="sv-SE" dirty="0">
                <a:solidFill>
                  <a:schemeClr val="bg1"/>
                </a:solidFill>
                <a:ea typeface="Aptos" panose="020B0004020202020204" pitchFamily="34" charset="0"/>
                <a:cs typeface="Aptos" panose="020B0004020202020204" pitchFamily="34" charset="0"/>
              </a:rPr>
              <a:t>Det kan vara olika spelare i varje match.  </a:t>
            </a:r>
          </a:p>
          <a:p>
            <a:endParaRPr lang="sv-SE" sz="1800" dirty="0">
              <a:solidFill>
                <a:schemeClr val="bg1"/>
              </a:solidFill>
              <a:effectLst/>
              <a:ea typeface="Aptos" panose="020B0004020202020204" pitchFamily="34" charset="0"/>
              <a:cs typeface="Aptos" panose="020B0004020202020204" pitchFamily="34" charset="0"/>
            </a:endParaRPr>
          </a:p>
          <a:p>
            <a:pPr marL="285750" indent="-285750">
              <a:buFont typeface="Arial" panose="020B0604020202020204" pitchFamily="34" charset="0"/>
              <a:buChar char="•"/>
            </a:pPr>
            <a:endParaRPr lang="sv-SE" dirty="0">
              <a:solidFill>
                <a:schemeClr val="bg1"/>
              </a:solidFill>
            </a:endParaRPr>
          </a:p>
        </p:txBody>
      </p:sp>
      <p:sp>
        <p:nvSpPr>
          <p:cNvPr id="7" name="textruta 6">
            <a:extLst>
              <a:ext uri="{FF2B5EF4-FFF2-40B4-BE49-F238E27FC236}">
                <a16:creationId xmlns:a16="http://schemas.microsoft.com/office/drawing/2014/main" id="{9806889A-8A8D-D3FE-C94B-24C299EAACBB}"/>
              </a:ext>
            </a:extLst>
          </p:cNvPr>
          <p:cNvSpPr txBox="1"/>
          <p:nvPr/>
        </p:nvSpPr>
        <p:spPr>
          <a:xfrm>
            <a:off x="1098176" y="5130278"/>
            <a:ext cx="10322299" cy="1200329"/>
          </a:xfrm>
          <a:prstGeom prst="rect">
            <a:avLst/>
          </a:prstGeom>
          <a:noFill/>
        </p:spPr>
        <p:txBody>
          <a:bodyPr wrap="square" rtlCol="0">
            <a:spAutoFit/>
          </a:bodyPr>
          <a:lstStyle/>
          <a:p>
            <a:r>
              <a:rPr lang="sv-SE" sz="1800" dirty="0">
                <a:solidFill>
                  <a:schemeClr val="bg1"/>
                </a:solidFill>
                <a:effectLst/>
                <a:ea typeface="Aptos" panose="020B0004020202020204" pitchFamily="34" charset="0"/>
                <a:cs typeface="Aptos" panose="020B0004020202020204" pitchFamily="34" charset="0"/>
              </a:rPr>
              <a:t>Administrerande förbund har möjlighet att begära in information om nyttjande av generella dispenser. </a:t>
            </a:r>
            <a:br>
              <a:rPr lang="sv-SE" sz="1800" dirty="0">
                <a:solidFill>
                  <a:schemeClr val="bg1"/>
                </a:solidFill>
                <a:effectLst/>
                <a:ea typeface="Aptos" panose="020B0004020202020204" pitchFamily="34" charset="0"/>
                <a:cs typeface="Aptos" panose="020B0004020202020204" pitchFamily="34" charset="0"/>
              </a:rPr>
            </a:br>
            <a:r>
              <a:rPr lang="sv-SE" sz="1800" dirty="0">
                <a:solidFill>
                  <a:schemeClr val="bg1"/>
                </a:solidFill>
                <a:effectLst/>
                <a:ea typeface="Aptos" panose="020B0004020202020204" pitchFamily="34" charset="0"/>
                <a:cs typeface="Aptos" panose="020B0004020202020204" pitchFamily="34" charset="0"/>
              </a:rPr>
              <a:t>Användandet av generella dispenser utreds endast vid anmälan om missbruk. Generella dispenser gäller hos administrerande förbund och är alltid giltiga i sanktionerade ungdomsturneringar. </a:t>
            </a:r>
            <a:endParaRPr lang="sv-SE" dirty="0">
              <a:solidFill>
                <a:schemeClr val="bg1"/>
              </a:solidFill>
            </a:endParaRPr>
          </a:p>
        </p:txBody>
      </p:sp>
    </p:spTree>
    <p:extLst>
      <p:ext uri="{BB962C8B-B14F-4D97-AF65-F5344CB8AC3E}">
        <p14:creationId xmlns:p14="http://schemas.microsoft.com/office/powerpoint/2010/main" val="68419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7427A-5CB5-64B4-090F-BF2A9DDA60C4}"/>
            </a:ext>
          </a:extLst>
        </p:cNvPr>
        <p:cNvGrpSpPr/>
        <p:nvPr/>
      </p:nvGrpSpPr>
      <p:grpSpPr>
        <a:xfrm>
          <a:off x="0" y="0"/>
          <a:ext cx="0" cy="0"/>
          <a:chOff x="0" y="0"/>
          <a:chExt cx="0" cy="0"/>
        </a:xfrm>
      </p:grpSpPr>
      <p:sp>
        <p:nvSpPr>
          <p:cNvPr id="2" name="textruta 1">
            <a:extLst>
              <a:ext uri="{FF2B5EF4-FFF2-40B4-BE49-F238E27FC236}">
                <a16:creationId xmlns:a16="http://schemas.microsoft.com/office/drawing/2014/main" id="{7E7CCEE5-932C-C3E9-2991-FCF37EB94E48}"/>
              </a:ext>
            </a:extLst>
          </p:cNvPr>
          <p:cNvSpPr txBox="1"/>
          <p:nvPr/>
        </p:nvSpPr>
        <p:spPr>
          <a:xfrm>
            <a:off x="3309071" y="846183"/>
            <a:ext cx="3454792" cy="630942"/>
          </a:xfrm>
          <a:prstGeom prst="rect">
            <a:avLst/>
          </a:prstGeom>
          <a:noFill/>
        </p:spPr>
        <p:txBody>
          <a:bodyPr wrap="none" rtlCol="0">
            <a:spAutoFit/>
          </a:bodyPr>
          <a:lstStyle/>
          <a:p>
            <a:r>
              <a:rPr lang="sv-SE" sz="3500" b="1" dirty="0">
                <a:solidFill>
                  <a:schemeClr val="bg1"/>
                </a:solidFill>
              </a:rPr>
              <a:t>Ålderdispenser</a:t>
            </a:r>
          </a:p>
        </p:txBody>
      </p:sp>
      <p:sp>
        <p:nvSpPr>
          <p:cNvPr id="4" name="textruta 3">
            <a:extLst>
              <a:ext uri="{FF2B5EF4-FFF2-40B4-BE49-F238E27FC236}">
                <a16:creationId xmlns:a16="http://schemas.microsoft.com/office/drawing/2014/main" id="{439C9D81-0983-3AF3-C28F-759FDF2F1983}"/>
              </a:ext>
            </a:extLst>
          </p:cNvPr>
          <p:cNvSpPr txBox="1"/>
          <p:nvPr/>
        </p:nvSpPr>
        <p:spPr>
          <a:xfrm>
            <a:off x="1497107" y="2400344"/>
            <a:ext cx="11255928" cy="2031325"/>
          </a:xfrm>
          <a:prstGeom prst="rect">
            <a:avLst/>
          </a:prstGeom>
          <a:noFill/>
        </p:spPr>
        <p:txBody>
          <a:bodyPr wrap="square">
            <a:spAutoFit/>
          </a:bodyPr>
          <a:lstStyle/>
          <a:p>
            <a:pPr marL="285750" indent="-285750">
              <a:buFont typeface="Arial" panose="020B0604020202020204" pitchFamily="34" charset="0"/>
              <a:buChar char="•"/>
            </a:pPr>
            <a:r>
              <a:rPr lang="sv-SE" dirty="0">
                <a:solidFill>
                  <a:schemeClr val="bg1"/>
                </a:solidFill>
              </a:rPr>
              <a:t>Möjligt att söka dispens för spel i sin egen ålder och det yngre laget </a:t>
            </a:r>
          </a:p>
          <a:p>
            <a:pPr marL="285750" indent="-285750">
              <a:buFont typeface="Arial" panose="020B0604020202020204" pitchFamily="34" charset="0"/>
              <a:buChar char="•"/>
            </a:pPr>
            <a:r>
              <a:rPr lang="sv-SE" dirty="0">
                <a:solidFill>
                  <a:schemeClr val="bg1"/>
                </a:solidFill>
              </a:rPr>
              <a:t>Möjligt att söka dispens för fler än två spelare</a:t>
            </a:r>
          </a:p>
          <a:p>
            <a:pPr marL="285750" indent="-285750">
              <a:buFont typeface="Arial" panose="020B0604020202020204" pitchFamily="34" charset="0"/>
              <a:buChar char="•"/>
            </a:pPr>
            <a:r>
              <a:rPr lang="sv-SE" dirty="0">
                <a:solidFill>
                  <a:schemeClr val="bg1"/>
                </a:solidFill>
              </a:rPr>
              <a:t>Ovan gäller i särskilda fall</a:t>
            </a:r>
          </a:p>
          <a:p>
            <a:pPr marL="285750" indent="-285750">
              <a:buFont typeface="Arial" panose="020B0604020202020204" pitchFamily="34" charset="0"/>
              <a:buChar char="•"/>
            </a:pPr>
            <a:r>
              <a:rPr lang="sv-SE" dirty="0">
                <a:solidFill>
                  <a:schemeClr val="bg1"/>
                </a:solidFill>
              </a:rPr>
              <a:t>Dispenser kan gälla del av säsong, hela året eller vid enskilda matcher</a:t>
            </a:r>
          </a:p>
          <a:p>
            <a:pPr marL="285750" indent="-285750">
              <a:buFont typeface="Arial" panose="020B0604020202020204" pitchFamily="34" charset="0"/>
              <a:buChar char="•"/>
            </a:pPr>
            <a:r>
              <a:rPr lang="sv-SE" dirty="0">
                <a:solidFill>
                  <a:schemeClr val="bg1"/>
                </a:solidFill>
              </a:rPr>
              <a:t>Ansökan görs via hemsidan till serieadministratören som beslutar om dispensen godkänns.</a:t>
            </a:r>
          </a:p>
          <a:p>
            <a:r>
              <a:rPr lang="sv-SE" dirty="0">
                <a:solidFill>
                  <a:schemeClr val="bg1"/>
                </a:solidFill>
              </a:rPr>
              <a:t>			</a:t>
            </a:r>
          </a:p>
          <a:p>
            <a:endParaRPr lang="sv-SE" dirty="0">
              <a:solidFill>
                <a:schemeClr val="bg1"/>
              </a:solidFill>
            </a:endParaRPr>
          </a:p>
        </p:txBody>
      </p:sp>
      <p:sp>
        <p:nvSpPr>
          <p:cNvPr id="3" name="textruta 2">
            <a:extLst>
              <a:ext uri="{FF2B5EF4-FFF2-40B4-BE49-F238E27FC236}">
                <a16:creationId xmlns:a16="http://schemas.microsoft.com/office/drawing/2014/main" id="{6667CAC4-ECE6-8C6C-6BA2-462EE185A608}"/>
              </a:ext>
            </a:extLst>
          </p:cNvPr>
          <p:cNvSpPr txBox="1"/>
          <p:nvPr/>
        </p:nvSpPr>
        <p:spPr>
          <a:xfrm>
            <a:off x="1497107" y="1943144"/>
            <a:ext cx="6526305" cy="369332"/>
          </a:xfrm>
          <a:prstGeom prst="rect">
            <a:avLst/>
          </a:prstGeom>
          <a:noFill/>
        </p:spPr>
        <p:txBody>
          <a:bodyPr wrap="square" rtlCol="0">
            <a:spAutoFit/>
          </a:bodyPr>
          <a:lstStyle/>
          <a:p>
            <a:r>
              <a:rPr lang="sv-SE" b="1">
                <a:solidFill>
                  <a:schemeClr val="bg1"/>
                </a:solidFill>
              </a:rPr>
              <a:t>Övriga dispenser</a:t>
            </a:r>
            <a:endParaRPr lang="sv-SE" dirty="0"/>
          </a:p>
        </p:txBody>
      </p:sp>
    </p:spTree>
    <p:extLst>
      <p:ext uri="{BB962C8B-B14F-4D97-AF65-F5344CB8AC3E}">
        <p14:creationId xmlns:p14="http://schemas.microsoft.com/office/powerpoint/2010/main" val="27462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2370861F-054B-459E-A739-6ACAAF2D7801}"/>
              </a:ext>
            </a:extLst>
          </p:cNvPr>
          <p:cNvSpPr>
            <a:spLocks noGrp="1"/>
          </p:cNvSpPr>
          <p:nvPr>
            <p:ph type="title"/>
          </p:nvPr>
        </p:nvSpPr>
        <p:spPr>
          <a:xfrm>
            <a:off x="3842123" y="2538558"/>
            <a:ext cx="6753526" cy="1325563"/>
          </a:xfrm>
        </p:spPr>
        <p:txBody>
          <a:bodyPr/>
          <a:lstStyle/>
          <a:p>
            <a:r>
              <a:rPr lang="sv-SE" sz="5000" dirty="0"/>
              <a:t>Frågor? </a:t>
            </a:r>
          </a:p>
        </p:txBody>
      </p:sp>
    </p:spTree>
    <p:extLst>
      <p:ext uri="{BB962C8B-B14F-4D97-AF65-F5344CB8AC3E}">
        <p14:creationId xmlns:p14="http://schemas.microsoft.com/office/powerpoint/2010/main" val="447458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BC75C1A3-3C3D-4B40-8A86-F01BBF37AF73}"/>
              </a:ext>
            </a:extLst>
          </p:cNvPr>
          <p:cNvSpPr txBox="1"/>
          <p:nvPr/>
        </p:nvSpPr>
        <p:spPr>
          <a:xfrm>
            <a:off x="3657752" y="728091"/>
            <a:ext cx="4349268" cy="707886"/>
          </a:xfrm>
          <a:prstGeom prst="rect">
            <a:avLst/>
          </a:prstGeom>
          <a:noFill/>
        </p:spPr>
        <p:txBody>
          <a:bodyPr wrap="none" rtlCol="0">
            <a:spAutoFit/>
          </a:bodyPr>
          <a:lstStyle/>
          <a:p>
            <a:r>
              <a:rPr lang="sv-SE" sz="4000" b="1">
                <a:solidFill>
                  <a:schemeClr val="bg1"/>
                </a:solidFill>
              </a:rPr>
              <a:t>Syftet med mötet</a:t>
            </a:r>
          </a:p>
        </p:txBody>
      </p:sp>
      <p:sp>
        <p:nvSpPr>
          <p:cNvPr id="3" name="textruta 2">
            <a:extLst>
              <a:ext uri="{FF2B5EF4-FFF2-40B4-BE49-F238E27FC236}">
                <a16:creationId xmlns:a16="http://schemas.microsoft.com/office/drawing/2014/main" id="{96F41BB2-CF4E-489D-9C88-4ACBD1263338}"/>
              </a:ext>
            </a:extLst>
          </p:cNvPr>
          <p:cNvSpPr txBox="1"/>
          <p:nvPr/>
        </p:nvSpPr>
        <p:spPr>
          <a:xfrm>
            <a:off x="1773816" y="2161400"/>
            <a:ext cx="8644368" cy="2862322"/>
          </a:xfrm>
          <a:prstGeom prst="rect">
            <a:avLst/>
          </a:prstGeom>
          <a:noFill/>
        </p:spPr>
        <p:txBody>
          <a:bodyPr wrap="square" rtlCol="0">
            <a:spAutoFit/>
          </a:bodyPr>
          <a:lstStyle/>
          <a:p>
            <a:pPr algn="ctr"/>
            <a:r>
              <a:rPr lang="sv-SE" sz="3000" b="1" dirty="0">
                <a:solidFill>
                  <a:schemeClr val="bg1"/>
                </a:solidFill>
              </a:rPr>
              <a:t>Ge information och vägledning inför seriespel med nivåindelning, resultat och tabell </a:t>
            </a:r>
          </a:p>
          <a:p>
            <a:pPr algn="ctr"/>
            <a:endParaRPr lang="sv-SE" sz="3000" b="1" dirty="0">
              <a:solidFill>
                <a:schemeClr val="bg1"/>
              </a:solidFill>
            </a:endParaRPr>
          </a:p>
          <a:p>
            <a:pPr algn="ctr"/>
            <a:r>
              <a:rPr lang="sv-SE" sz="3000" b="1" dirty="0">
                <a:solidFill>
                  <a:schemeClr val="bg1"/>
                </a:solidFill>
              </a:rPr>
              <a:t>Svara på inkomna frågor</a:t>
            </a:r>
          </a:p>
          <a:p>
            <a:pPr algn="ctr"/>
            <a:endParaRPr lang="sv-SE" sz="3000" b="1" dirty="0">
              <a:solidFill>
                <a:schemeClr val="bg1"/>
              </a:solidFill>
            </a:endParaRPr>
          </a:p>
          <a:p>
            <a:pPr algn="ctr"/>
            <a:r>
              <a:rPr lang="sv-SE" sz="3000" b="1" dirty="0">
                <a:solidFill>
                  <a:schemeClr val="bg1"/>
                </a:solidFill>
              </a:rPr>
              <a:t> </a:t>
            </a:r>
          </a:p>
        </p:txBody>
      </p:sp>
    </p:spTree>
    <p:extLst>
      <p:ext uri="{BB962C8B-B14F-4D97-AF65-F5344CB8AC3E}">
        <p14:creationId xmlns:p14="http://schemas.microsoft.com/office/powerpoint/2010/main" val="3378833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DA571245-B271-4992-AD0B-0382DEA06DF6}"/>
              </a:ext>
            </a:extLst>
          </p:cNvPr>
          <p:cNvSpPr txBox="1"/>
          <p:nvPr/>
        </p:nvSpPr>
        <p:spPr>
          <a:xfrm>
            <a:off x="2105891" y="1193706"/>
            <a:ext cx="8730275" cy="707886"/>
          </a:xfrm>
          <a:prstGeom prst="rect">
            <a:avLst/>
          </a:prstGeom>
          <a:noFill/>
        </p:spPr>
        <p:txBody>
          <a:bodyPr wrap="none" rtlCol="0">
            <a:spAutoFit/>
          </a:bodyPr>
          <a:lstStyle/>
          <a:p>
            <a:r>
              <a:rPr lang="sv-SE" sz="4000" b="1">
                <a:solidFill>
                  <a:schemeClr val="bg1"/>
                </a:solidFill>
              </a:rPr>
              <a:t>Handbollförbundet Väst – geografi </a:t>
            </a:r>
          </a:p>
        </p:txBody>
      </p:sp>
      <p:sp>
        <p:nvSpPr>
          <p:cNvPr id="3" name="textruta 2">
            <a:extLst>
              <a:ext uri="{FF2B5EF4-FFF2-40B4-BE49-F238E27FC236}">
                <a16:creationId xmlns:a16="http://schemas.microsoft.com/office/drawing/2014/main" id="{4B892464-2ABB-4082-8C64-0E4D20308AD9}"/>
              </a:ext>
            </a:extLst>
          </p:cNvPr>
          <p:cNvSpPr txBox="1"/>
          <p:nvPr/>
        </p:nvSpPr>
        <p:spPr>
          <a:xfrm>
            <a:off x="997280" y="2171562"/>
            <a:ext cx="10585120" cy="2486515"/>
          </a:xfrm>
          <a:prstGeom prst="rect">
            <a:avLst/>
          </a:prstGeom>
          <a:noFill/>
        </p:spPr>
        <p:txBody>
          <a:bodyPr wrap="square">
            <a:spAutoFit/>
          </a:bodyPr>
          <a:lstStyle/>
          <a:p>
            <a:pPr>
              <a:lnSpc>
                <a:spcPct val="115000"/>
              </a:lnSpc>
              <a:spcAft>
                <a:spcPts val="1000"/>
              </a:spcAft>
            </a:pPr>
            <a:r>
              <a:rPr lang="sv-SE" sz="2800" b="1" dirty="0">
                <a:solidFill>
                  <a:schemeClr val="bg1"/>
                </a:solidFill>
                <a:effectLst/>
                <a:ea typeface="Dotum" panose="020B0503020000020004" pitchFamily="34" charset="-127"/>
                <a:cs typeface="Calibri" panose="020F0502020204030204" pitchFamily="34" charset="0"/>
              </a:rPr>
              <a:t>HFV består av föreningar tillhörande:</a:t>
            </a:r>
          </a:p>
          <a:p>
            <a:pPr marL="285750" indent="-285750">
              <a:lnSpc>
                <a:spcPct val="115000"/>
              </a:lnSpc>
              <a:spcAft>
                <a:spcPts val="1000"/>
              </a:spcAft>
              <a:buFontTx/>
              <a:buChar char="-"/>
            </a:pPr>
            <a:r>
              <a:rPr lang="sv-SE" sz="2000" dirty="0">
                <a:solidFill>
                  <a:schemeClr val="bg1"/>
                </a:solidFill>
                <a:effectLst/>
                <a:ea typeface="Dotum" panose="020B0503020000020004" pitchFamily="34" charset="-127"/>
                <a:cs typeface="Calibri" panose="020F0502020204030204" pitchFamily="34" charset="0"/>
              </a:rPr>
              <a:t>Västra Götalands län</a:t>
            </a:r>
            <a:endParaRPr lang="sv-SE" sz="2000" dirty="0">
              <a:solidFill>
                <a:schemeClr val="bg1"/>
              </a:solidFill>
              <a:ea typeface="Dotum" panose="020B0503020000020004" pitchFamily="34" charset="-127"/>
              <a:cs typeface="Calibri" panose="020F0502020204030204" pitchFamily="34" charset="0"/>
            </a:endParaRPr>
          </a:p>
          <a:p>
            <a:pPr marL="285750" indent="-285750">
              <a:lnSpc>
                <a:spcPct val="115000"/>
              </a:lnSpc>
              <a:spcAft>
                <a:spcPts val="1000"/>
              </a:spcAft>
              <a:buFontTx/>
              <a:buChar char="-"/>
            </a:pPr>
            <a:r>
              <a:rPr lang="sv-SE" sz="2000" dirty="0">
                <a:solidFill>
                  <a:schemeClr val="bg1"/>
                </a:solidFill>
                <a:effectLst/>
                <a:ea typeface="Dotum" panose="020B0503020000020004" pitchFamily="34" charset="-127"/>
                <a:cs typeface="Calibri" panose="020F0502020204030204" pitchFamily="34" charset="0"/>
              </a:rPr>
              <a:t>Värmlands län</a:t>
            </a:r>
            <a:endParaRPr lang="sv-SE" sz="2000" dirty="0">
              <a:solidFill>
                <a:schemeClr val="bg1"/>
              </a:solidFill>
              <a:ea typeface="Dotum" panose="020B0503020000020004" pitchFamily="34" charset="-127"/>
              <a:cs typeface="Calibri" panose="020F0502020204030204" pitchFamily="34" charset="0"/>
            </a:endParaRPr>
          </a:p>
          <a:p>
            <a:pPr marL="285750" indent="-285750">
              <a:lnSpc>
                <a:spcPct val="115000"/>
              </a:lnSpc>
              <a:spcAft>
                <a:spcPts val="1000"/>
              </a:spcAft>
              <a:buFontTx/>
              <a:buChar char="-"/>
            </a:pPr>
            <a:r>
              <a:rPr lang="sv-SE" sz="2000" dirty="0">
                <a:solidFill>
                  <a:schemeClr val="bg1"/>
                </a:solidFill>
                <a:effectLst/>
                <a:ea typeface="Dotum" panose="020B0503020000020004" pitchFamily="34" charset="-127"/>
                <a:cs typeface="Calibri" panose="020F0502020204030204" pitchFamily="34" charset="0"/>
              </a:rPr>
              <a:t>Kungsbacka, Varberg, Falkenberg och Hylte från Hallands län</a:t>
            </a:r>
          </a:p>
          <a:p>
            <a:pPr marL="285750" indent="-285750">
              <a:lnSpc>
                <a:spcPct val="115000"/>
              </a:lnSpc>
              <a:spcAft>
                <a:spcPts val="1000"/>
              </a:spcAft>
              <a:buFontTx/>
              <a:buChar char="-"/>
            </a:pPr>
            <a:r>
              <a:rPr lang="sv-SE" sz="2000" dirty="0">
                <a:solidFill>
                  <a:schemeClr val="bg1"/>
                </a:solidFill>
                <a:effectLst/>
                <a:ea typeface="Dotum" panose="020B0503020000020004" pitchFamily="34" charset="-127"/>
                <a:cs typeface="Calibri" panose="020F0502020204030204" pitchFamily="34" charset="0"/>
              </a:rPr>
              <a:t>Mullsjö, Habo, Jönköping, Gislaved, Värnamo, Vaggeryd och Gnosjö från Jönköpings län. </a:t>
            </a:r>
            <a:endParaRPr lang="sv-SE" sz="2000" dirty="0">
              <a:solidFill>
                <a:schemeClr val="bg1"/>
              </a:solidFill>
              <a:effectLst/>
              <a:ea typeface="Dotum" panose="020B0503020000020004" pitchFamily="34" charset="-127"/>
              <a:cs typeface="Times New Roman" panose="02020603050405020304" pitchFamily="18" charset="0"/>
            </a:endParaRPr>
          </a:p>
        </p:txBody>
      </p:sp>
    </p:spTree>
    <p:extLst>
      <p:ext uri="{BB962C8B-B14F-4D97-AF65-F5344CB8AC3E}">
        <p14:creationId xmlns:p14="http://schemas.microsoft.com/office/powerpoint/2010/main" val="1068013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2376E541-F8D4-4EAA-BCDC-E052C5B0E4E3}"/>
              </a:ext>
            </a:extLst>
          </p:cNvPr>
          <p:cNvSpPr txBox="1"/>
          <p:nvPr/>
        </p:nvSpPr>
        <p:spPr>
          <a:xfrm>
            <a:off x="3489633" y="646952"/>
            <a:ext cx="6200736" cy="1323439"/>
          </a:xfrm>
          <a:prstGeom prst="rect">
            <a:avLst/>
          </a:prstGeom>
          <a:noFill/>
        </p:spPr>
        <p:txBody>
          <a:bodyPr wrap="none" rtlCol="0">
            <a:spAutoFit/>
          </a:bodyPr>
          <a:lstStyle/>
          <a:p>
            <a:pPr algn="ctr"/>
            <a:r>
              <a:rPr lang="sv-SE" sz="4000" b="1" dirty="0">
                <a:solidFill>
                  <a:schemeClr val="bg1"/>
                </a:solidFill>
              </a:rPr>
              <a:t>Tävlingsverksamhet U12</a:t>
            </a:r>
            <a:br>
              <a:rPr lang="sv-SE" sz="4000" b="1" dirty="0">
                <a:solidFill>
                  <a:schemeClr val="bg1"/>
                </a:solidFill>
              </a:rPr>
            </a:br>
            <a:r>
              <a:rPr lang="sv-SE" sz="4000" b="1" dirty="0">
                <a:solidFill>
                  <a:schemeClr val="bg1"/>
                </a:solidFill>
              </a:rPr>
              <a:t>säsongen 2025-2026</a:t>
            </a:r>
          </a:p>
        </p:txBody>
      </p:sp>
      <p:sp>
        <p:nvSpPr>
          <p:cNvPr id="9" name="textruta 8">
            <a:extLst>
              <a:ext uri="{FF2B5EF4-FFF2-40B4-BE49-F238E27FC236}">
                <a16:creationId xmlns:a16="http://schemas.microsoft.com/office/drawing/2014/main" id="{C339B74E-245A-4C0A-9DFB-FF10DE7808BD}"/>
              </a:ext>
            </a:extLst>
          </p:cNvPr>
          <p:cNvSpPr txBox="1"/>
          <p:nvPr/>
        </p:nvSpPr>
        <p:spPr>
          <a:xfrm>
            <a:off x="2438151" y="2231041"/>
            <a:ext cx="7252218" cy="44852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200" dirty="0">
                <a:solidFill>
                  <a:schemeClr val="bg1"/>
                </a:solidFill>
                <a:effectLst/>
                <a:ea typeface="Calibri" panose="020F0502020204030204" pitchFamily="34" charset="0"/>
                <a:cs typeface="Calibri" panose="020F0502020204030204" pitchFamily="34" charset="0"/>
              </a:rPr>
              <a:t>Sammandragsserie eller rak serie </a:t>
            </a:r>
            <a:r>
              <a:rPr lang="sv-SE" sz="1800" dirty="0">
                <a:solidFill>
                  <a:schemeClr val="bg1"/>
                </a:solidFill>
                <a:effectLst/>
                <a:ea typeface="Calibri" panose="020F0502020204030204" pitchFamily="34" charset="0"/>
                <a:cs typeface="Calibri" panose="020F0502020204030204" pitchFamily="34" charset="0"/>
              </a:rPr>
              <a:t>		</a:t>
            </a:r>
          </a:p>
        </p:txBody>
      </p:sp>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2" name="textruta 1">
            <a:extLst>
              <a:ext uri="{FF2B5EF4-FFF2-40B4-BE49-F238E27FC236}">
                <a16:creationId xmlns:a16="http://schemas.microsoft.com/office/drawing/2014/main" id="{A8B37F2A-7C34-39E4-79E2-3B2AE972485D}"/>
              </a:ext>
            </a:extLst>
          </p:cNvPr>
          <p:cNvSpPr txBox="1"/>
          <p:nvPr/>
        </p:nvSpPr>
        <p:spPr>
          <a:xfrm>
            <a:off x="2438151" y="4166066"/>
            <a:ext cx="7252218" cy="773160"/>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200" dirty="0">
                <a:solidFill>
                  <a:schemeClr val="bg1"/>
                </a:solidFill>
                <a:effectLst/>
                <a:ea typeface="Calibri" panose="020F0502020204030204" pitchFamily="34" charset="0"/>
                <a:cs typeface="Calibri" panose="020F0502020204030204" pitchFamily="34" charset="0"/>
              </a:rPr>
              <a:t>Spelas med elektroniskt matchprotokoll (EMP)</a:t>
            </a:r>
            <a:r>
              <a:rPr lang="sv-SE" sz="1800" dirty="0">
                <a:solidFill>
                  <a:schemeClr val="bg1"/>
                </a:solidFill>
                <a:effectLst/>
                <a:ea typeface="Calibri" panose="020F0502020204030204" pitchFamily="34" charset="0"/>
                <a:cs typeface="Calibri" panose="020F0502020204030204" pitchFamily="34" charset="0"/>
              </a:rPr>
              <a:t>			</a:t>
            </a:r>
          </a:p>
        </p:txBody>
      </p:sp>
      <p:sp>
        <p:nvSpPr>
          <p:cNvPr id="4" name="textruta 3">
            <a:extLst>
              <a:ext uri="{FF2B5EF4-FFF2-40B4-BE49-F238E27FC236}">
                <a16:creationId xmlns:a16="http://schemas.microsoft.com/office/drawing/2014/main" id="{DF5F1852-406C-37AA-C655-2054F19358C4}"/>
              </a:ext>
            </a:extLst>
          </p:cNvPr>
          <p:cNvSpPr txBox="1"/>
          <p:nvPr/>
        </p:nvSpPr>
        <p:spPr>
          <a:xfrm>
            <a:off x="2438151" y="2861594"/>
            <a:ext cx="7252218" cy="44852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200" dirty="0">
                <a:solidFill>
                  <a:schemeClr val="bg1"/>
                </a:solidFill>
                <a:ea typeface="Calibri" panose="020F0502020204030204" pitchFamily="34" charset="0"/>
                <a:cs typeface="Calibri" panose="020F0502020204030204" pitchFamily="34" charset="0"/>
              </a:rPr>
              <a:t>Med resultatrapportering och tabell </a:t>
            </a:r>
            <a:r>
              <a:rPr lang="sv-SE" sz="1800" dirty="0">
                <a:solidFill>
                  <a:schemeClr val="bg1"/>
                </a:solidFill>
                <a:effectLst/>
                <a:ea typeface="Calibri" panose="020F0502020204030204" pitchFamily="34" charset="0"/>
                <a:cs typeface="Calibri" panose="020F0502020204030204" pitchFamily="34" charset="0"/>
              </a:rPr>
              <a:t>	</a:t>
            </a:r>
          </a:p>
        </p:txBody>
      </p:sp>
      <p:sp>
        <p:nvSpPr>
          <p:cNvPr id="5" name="textruta 4">
            <a:extLst>
              <a:ext uri="{FF2B5EF4-FFF2-40B4-BE49-F238E27FC236}">
                <a16:creationId xmlns:a16="http://schemas.microsoft.com/office/drawing/2014/main" id="{4BCFB74B-1348-B9C6-0FDD-87C9FC3707AC}"/>
              </a:ext>
            </a:extLst>
          </p:cNvPr>
          <p:cNvSpPr txBox="1"/>
          <p:nvPr/>
        </p:nvSpPr>
        <p:spPr>
          <a:xfrm>
            <a:off x="2438151" y="3552375"/>
            <a:ext cx="7252218" cy="44852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200" dirty="0">
                <a:solidFill>
                  <a:schemeClr val="bg1"/>
                </a:solidFill>
                <a:effectLst/>
                <a:ea typeface="Calibri" panose="020F0502020204030204" pitchFamily="34" charset="0"/>
                <a:cs typeface="Calibri" panose="020F0502020204030204" pitchFamily="34" charset="0"/>
              </a:rPr>
              <a:t>Nivåindelat nivå 1-3</a:t>
            </a:r>
            <a:endParaRPr lang="sv-SE" sz="2200" dirty="0">
              <a:solidFill>
                <a:schemeClr val="bg1"/>
              </a:solidFill>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34867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2376E541-F8D4-4EAA-BCDC-E052C5B0E4E3}"/>
              </a:ext>
            </a:extLst>
          </p:cNvPr>
          <p:cNvSpPr txBox="1"/>
          <p:nvPr/>
        </p:nvSpPr>
        <p:spPr>
          <a:xfrm>
            <a:off x="3489633" y="646952"/>
            <a:ext cx="6200736" cy="1323439"/>
          </a:xfrm>
          <a:prstGeom prst="rect">
            <a:avLst/>
          </a:prstGeom>
          <a:noFill/>
        </p:spPr>
        <p:txBody>
          <a:bodyPr wrap="none" rtlCol="0">
            <a:spAutoFit/>
          </a:bodyPr>
          <a:lstStyle/>
          <a:p>
            <a:pPr algn="ctr"/>
            <a:r>
              <a:rPr lang="sv-SE" sz="4000" b="1" dirty="0">
                <a:solidFill>
                  <a:schemeClr val="bg1"/>
                </a:solidFill>
              </a:rPr>
              <a:t>Tävlingsverksamhet U12</a:t>
            </a:r>
            <a:br>
              <a:rPr lang="sv-SE" sz="4000" b="1" dirty="0">
                <a:solidFill>
                  <a:schemeClr val="bg1"/>
                </a:solidFill>
              </a:rPr>
            </a:br>
            <a:r>
              <a:rPr lang="sv-SE" sz="4000" b="1" dirty="0">
                <a:solidFill>
                  <a:schemeClr val="bg1"/>
                </a:solidFill>
              </a:rPr>
              <a:t>säsongen 2025-2026</a:t>
            </a:r>
          </a:p>
        </p:txBody>
      </p:sp>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textruta 5">
            <a:extLst>
              <a:ext uri="{FF2B5EF4-FFF2-40B4-BE49-F238E27FC236}">
                <a16:creationId xmlns:a16="http://schemas.microsoft.com/office/drawing/2014/main" id="{BA2578B3-8A3D-6BCE-FBDD-203733B73841}"/>
              </a:ext>
            </a:extLst>
          </p:cNvPr>
          <p:cNvSpPr txBox="1"/>
          <p:nvPr/>
        </p:nvSpPr>
        <p:spPr>
          <a:xfrm>
            <a:off x="1578994" y="2828833"/>
            <a:ext cx="8668665" cy="1330364"/>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Matchtid 2x20 minuter. </a:t>
            </a:r>
            <a:r>
              <a:rPr lang="sv-SE" sz="2400" dirty="0">
                <a:solidFill>
                  <a:schemeClr val="bg1"/>
                </a:solidFill>
                <a:ea typeface="Calibri" panose="020F0502020204030204" pitchFamily="34" charset="0"/>
                <a:cs typeface="Calibri" panose="020F0502020204030204" pitchFamily="34" charset="0"/>
              </a:rPr>
              <a:t>Vid lämpligt speluppehåll efter ca 10 minuter i respektive halvlek blåser domaren för 1 minuts utbildningstimeout</a:t>
            </a:r>
            <a:r>
              <a:rPr lang="sv-SE" sz="2400" dirty="0">
                <a:solidFill>
                  <a:schemeClr val="bg1"/>
                </a:solidFill>
                <a:effectLst/>
                <a:ea typeface="Calibri" panose="020F0502020204030204" pitchFamily="34" charset="0"/>
                <a:cs typeface="Calibri" panose="020F0502020204030204" pitchFamily="34" charset="0"/>
              </a:rPr>
              <a:t>	</a:t>
            </a:r>
            <a:r>
              <a:rPr lang="sv-SE" sz="1800" dirty="0">
                <a:solidFill>
                  <a:schemeClr val="bg1"/>
                </a:solidFill>
                <a:effectLst/>
                <a:ea typeface="Calibri" panose="020F0502020204030204" pitchFamily="34" charset="0"/>
                <a:cs typeface="Calibri" panose="020F0502020204030204" pitchFamily="34" charset="0"/>
              </a:rPr>
              <a:t>			</a:t>
            </a:r>
          </a:p>
        </p:txBody>
      </p:sp>
      <p:sp>
        <p:nvSpPr>
          <p:cNvPr id="7" name="textruta 6">
            <a:extLst>
              <a:ext uri="{FF2B5EF4-FFF2-40B4-BE49-F238E27FC236}">
                <a16:creationId xmlns:a16="http://schemas.microsoft.com/office/drawing/2014/main" id="{ED602004-5494-780E-2364-8E2A73D81C04}"/>
              </a:ext>
            </a:extLst>
          </p:cNvPr>
          <p:cNvSpPr txBox="1"/>
          <p:nvPr/>
        </p:nvSpPr>
        <p:spPr>
          <a:xfrm>
            <a:off x="1578994" y="4278711"/>
            <a:ext cx="9745110" cy="905633"/>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Utbildningstimeouten</a:t>
            </a:r>
            <a:r>
              <a:rPr lang="sv-SE" sz="2400" dirty="0">
                <a:solidFill>
                  <a:schemeClr val="bg1"/>
                </a:solidFill>
                <a:ea typeface="Calibri" panose="020F0502020204030204" pitchFamily="34" charset="0"/>
                <a:cs typeface="Calibri" panose="020F0502020204030204" pitchFamily="34" charset="0"/>
              </a:rPr>
              <a:t> är till för att tränaren ska kunna utbilda sina spelare. Ingen spelare lämnar planen under utbildningstimeouten.</a:t>
            </a:r>
            <a:endParaRPr lang="sv-SE" sz="2400" dirty="0">
              <a:solidFill>
                <a:schemeClr val="bg1"/>
              </a:solidFill>
              <a:effectLst/>
              <a:ea typeface="Calibri" panose="020F0502020204030204" pitchFamily="34" charset="0"/>
              <a:cs typeface="Calibri" panose="020F0502020204030204" pitchFamily="34" charset="0"/>
            </a:endParaRPr>
          </a:p>
        </p:txBody>
      </p:sp>
      <p:sp>
        <p:nvSpPr>
          <p:cNvPr id="8" name="textruta 7">
            <a:extLst>
              <a:ext uri="{FF2B5EF4-FFF2-40B4-BE49-F238E27FC236}">
                <a16:creationId xmlns:a16="http://schemas.microsoft.com/office/drawing/2014/main" id="{7020DCCD-B360-5D19-B86E-BA59BB5C5950}"/>
              </a:ext>
            </a:extLst>
          </p:cNvPr>
          <p:cNvSpPr txBox="1"/>
          <p:nvPr/>
        </p:nvSpPr>
        <p:spPr>
          <a:xfrm>
            <a:off x="1578994" y="2228418"/>
            <a:ext cx="7252218" cy="48090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Spelar med 6 utespelare + målvakt</a:t>
            </a:r>
            <a:r>
              <a:rPr lang="sv-SE" sz="1800" dirty="0">
                <a:solidFill>
                  <a:schemeClr val="bg1"/>
                </a:solidFill>
                <a:effectLst/>
                <a:ea typeface="Calibri" panose="020F0502020204030204" pitchFamily="34" charset="0"/>
                <a:cs typeface="Calibri" panose="020F0502020204030204" pitchFamily="34" charset="0"/>
              </a:rPr>
              <a:t>		</a:t>
            </a:r>
          </a:p>
        </p:txBody>
      </p:sp>
      <p:sp>
        <p:nvSpPr>
          <p:cNvPr id="10" name="textruta 9">
            <a:extLst>
              <a:ext uri="{FF2B5EF4-FFF2-40B4-BE49-F238E27FC236}">
                <a16:creationId xmlns:a16="http://schemas.microsoft.com/office/drawing/2014/main" id="{864EA59F-BFF2-CE18-3590-84C38FEDAAEF}"/>
              </a:ext>
            </a:extLst>
          </p:cNvPr>
          <p:cNvSpPr txBox="1"/>
          <p:nvPr/>
        </p:nvSpPr>
        <p:spPr>
          <a:xfrm>
            <a:off x="1578994" y="5533903"/>
            <a:ext cx="7252218" cy="48090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Bollstorlek 0 = 46-50 cm, 250-300 g</a:t>
            </a:r>
            <a:r>
              <a:rPr lang="sv-SE" sz="1800" dirty="0">
                <a:solidFill>
                  <a:schemeClr val="bg1"/>
                </a:solidFill>
                <a:effectLs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188692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182BA017-3C21-492A-A539-5FD83935A505}"/>
              </a:ext>
            </a:extLst>
          </p:cNvPr>
          <p:cNvSpPr txBox="1"/>
          <p:nvPr/>
        </p:nvSpPr>
        <p:spPr>
          <a:xfrm>
            <a:off x="3452689" y="671829"/>
            <a:ext cx="6429965" cy="1323439"/>
          </a:xfrm>
          <a:prstGeom prst="rect">
            <a:avLst/>
          </a:prstGeom>
          <a:noFill/>
        </p:spPr>
        <p:txBody>
          <a:bodyPr wrap="none" rtlCol="0">
            <a:spAutoFit/>
          </a:bodyPr>
          <a:lstStyle/>
          <a:p>
            <a:pPr algn="ctr"/>
            <a:r>
              <a:rPr lang="sv-SE" sz="4000" b="1">
                <a:solidFill>
                  <a:schemeClr val="bg1"/>
                </a:solidFill>
              </a:rPr>
              <a:t>Att tänka på när vi spelar </a:t>
            </a:r>
            <a:br>
              <a:rPr lang="sv-SE" sz="4000" b="1">
                <a:solidFill>
                  <a:schemeClr val="bg1"/>
                </a:solidFill>
              </a:rPr>
            </a:br>
            <a:r>
              <a:rPr lang="sv-SE" sz="4000" b="1">
                <a:solidFill>
                  <a:schemeClr val="bg1"/>
                </a:solidFill>
              </a:rPr>
              <a:t>med resultat </a:t>
            </a:r>
          </a:p>
        </p:txBody>
      </p:sp>
      <p:sp>
        <p:nvSpPr>
          <p:cNvPr id="3" name="textruta 2">
            <a:extLst>
              <a:ext uri="{FF2B5EF4-FFF2-40B4-BE49-F238E27FC236}">
                <a16:creationId xmlns:a16="http://schemas.microsoft.com/office/drawing/2014/main" id="{5C64D542-63DE-4219-A04F-BECCECEDE5A9}"/>
              </a:ext>
            </a:extLst>
          </p:cNvPr>
          <p:cNvSpPr txBox="1"/>
          <p:nvPr/>
        </p:nvSpPr>
        <p:spPr>
          <a:xfrm>
            <a:off x="1609871" y="2378488"/>
            <a:ext cx="10115600" cy="677108"/>
          </a:xfrm>
          <a:prstGeom prst="rect">
            <a:avLst/>
          </a:prstGeom>
          <a:noFill/>
        </p:spPr>
        <p:txBody>
          <a:bodyPr wrap="square">
            <a:spAutoFit/>
          </a:bodyPr>
          <a:lstStyle/>
          <a:p>
            <a:pPr marL="285750" indent="-285750">
              <a:buFont typeface="Arial" panose="020B0604020202020204" pitchFamily="34" charset="0"/>
              <a:buChar char="•"/>
            </a:pPr>
            <a:r>
              <a:rPr lang="sv-SE" sz="2000" dirty="0">
                <a:solidFill>
                  <a:schemeClr val="bg1"/>
                </a:solidFill>
              </a:rPr>
              <a:t>Att spela matcher är fortfarande en del av vår utbildning av spelare. </a:t>
            </a:r>
            <a:br>
              <a:rPr lang="sv-SE" sz="2000" dirty="0">
                <a:solidFill>
                  <a:schemeClr val="bg1"/>
                </a:solidFill>
              </a:rPr>
            </a:br>
            <a:endParaRPr lang="sv-SE" dirty="0">
              <a:solidFill>
                <a:schemeClr val="bg1"/>
              </a:solidFill>
            </a:endParaRPr>
          </a:p>
        </p:txBody>
      </p:sp>
      <p:sp>
        <p:nvSpPr>
          <p:cNvPr id="4" name="textruta 3">
            <a:extLst>
              <a:ext uri="{FF2B5EF4-FFF2-40B4-BE49-F238E27FC236}">
                <a16:creationId xmlns:a16="http://schemas.microsoft.com/office/drawing/2014/main" id="{D9F837C4-7B3F-705E-7463-837CF88242CE}"/>
              </a:ext>
            </a:extLst>
          </p:cNvPr>
          <p:cNvSpPr txBox="1"/>
          <p:nvPr/>
        </p:nvSpPr>
        <p:spPr>
          <a:xfrm>
            <a:off x="1609871" y="2717042"/>
            <a:ext cx="10182225" cy="923330"/>
          </a:xfrm>
          <a:prstGeom prst="rect">
            <a:avLst/>
          </a:prstGeom>
          <a:noFill/>
        </p:spPr>
        <p:txBody>
          <a:bodyPr wrap="square" rtlCol="0">
            <a:spAutoFit/>
          </a:bodyPr>
          <a:lstStyle/>
          <a:p>
            <a:r>
              <a:rPr lang="sv-SE" sz="1800" dirty="0">
                <a:solidFill>
                  <a:schemeClr val="bg1"/>
                </a:solidFill>
              </a:rPr>
              <a:t> </a:t>
            </a:r>
          </a:p>
          <a:p>
            <a:pPr marL="285750" indent="-285750">
              <a:buFont typeface="Arial" panose="020B0604020202020204" pitchFamily="34" charset="0"/>
              <a:buChar char="•"/>
            </a:pPr>
            <a:r>
              <a:rPr lang="sv-SE" sz="1800" dirty="0">
                <a:solidFill>
                  <a:schemeClr val="bg1"/>
                </a:solidFill>
              </a:rPr>
              <a:t>Vi spelar för att få utöva det vi tränar på i matchsituation. Fokus ska vara på fina</a:t>
            </a:r>
            <a:br>
              <a:rPr lang="sv-SE" sz="1800" dirty="0">
                <a:solidFill>
                  <a:schemeClr val="bg1"/>
                </a:solidFill>
              </a:rPr>
            </a:br>
            <a:r>
              <a:rPr lang="sv-SE" sz="1800" dirty="0">
                <a:solidFill>
                  <a:schemeClr val="bg1"/>
                </a:solidFill>
              </a:rPr>
              <a:t>prestationer – inte resultat.</a:t>
            </a:r>
          </a:p>
        </p:txBody>
      </p:sp>
      <p:sp>
        <p:nvSpPr>
          <p:cNvPr id="5" name="textruta 4">
            <a:extLst>
              <a:ext uri="{FF2B5EF4-FFF2-40B4-BE49-F238E27FC236}">
                <a16:creationId xmlns:a16="http://schemas.microsoft.com/office/drawing/2014/main" id="{16EE9814-0918-E6CA-B2B7-2A912CCC38A3}"/>
              </a:ext>
            </a:extLst>
          </p:cNvPr>
          <p:cNvSpPr txBox="1"/>
          <p:nvPr/>
        </p:nvSpPr>
        <p:spPr>
          <a:xfrm>
            <a:off x="1609871" y="4610769"/>
            <a:ext cx="10182225" cy="923330"/>
          </a:xfrm>
          <a:prstGeom prst="rect">
            <a:avLst/>
          </a:prstGeom>
          <a:noFill/>
        </p:spPr>
        <p:txBody>
          <a:bodyPr wrap="square" rtlCol="0">
            <a:spAutoFit/>
          </a:bodyPr>
          <a:lstStyle/>
          <a:p>
            <a:pPr marL="285750" indent="-285750">
              <a:buFont typeface="Arial" panose="020B0604020202020204" pitchFamily="34" charset="0"/>
              <a:buChar char="•"/>
            </a:pPr>
            <a:r>
              <a:rPr lang="sv-SE" sz="1800" dirty="0">
                <a:solidFill>
                  <a:schemeClr val="bg1"/>
                </a:solidFill>
              </a:rPr>
              <a:t>Att bemöta både domare och motståndare på ett respektfullt och positivt sätt är av största vikt. Domarna är oftast unga och oerfarna i dessa åldrar. </a:t>
            </a:r>
            <a:endParaRPr lang="sv-SE" dirty="0">
              <a:solidFill>
                <a:schemeClr val="bg1"/>
              </a:solidFill>
            </a:endParaRPr>
          </a:p>
          <a:p>
            <a:endParaRPr lang="sv-SE" dirty="0"/>
          </a:p>
        </p:txBody>
      </p:sp>
      <p:sp>
        <p:nvSpPr>
          <p:cNvPr id="6" name="textruta 5">
            <a:extLst>
              <a:ext uri="{FF2B5EF4-FFF2-40B4-BE49-F238E27FC236}">
                <a16:creationId xmlns:a16="http://schemas.microsoft.com/office/drawing/2014/main" id="{95543DB8-C15C-510A-D5CA-B26C875C5C54}"/>
              </a:ext>
            </a:extLst>
          </p:cNvPr>
          <p:cNvSpPr txBox="1"/>
          <p:nvPr/>
        </p:nvSpPr>
        <p:spPr>
          <a:xfrm>
            <a:off x="1609871" y="3802405"/>
            <a:ext cx="8191354" cy="646331"/>
          </a:xfrm>
          <a:prstGeom prst="rect">
            <a:avLst/>
          </a:prstGeom>
          <a:noFill/>
        </p:spPr>
        <p:txBody>
          <a:bodyPr wrap="square" rtlCol="0">
            <a:spAutoFit/>
          </a:bodyPr>
          <a:lstStyle/>
          <a:p>
            <a:pPr marL="285750" indent="-285750">
              <a:buFont typeface="Arial" panose="020B0604020202020204" pitchFamily="34" charset="0"/>
              <a:buChar char="•"/>
            </a:pPr>
            <a:r>
              <a:rPr lang="sv-SE" sz="1800" dirty="0">
                <a:solidFill>
                  <a:schemeClr val="bg1"/>
                </a:solidFill>
              </a:rPr>
              <a:t>Givetvis vill vi vinna matcher men inte till vilket pris som helst. Att spela jämna utvecklande matcher är vad vi strävar efter.</a:t>
            </a:r>
            <a:endParaRPr lang="sv-SE" dirty="0"/>
          </a:p>
        </p:txBody>
      </p:sp>
      <p:sp>
        <p:nvSpPr>
          <p:cNvPr id="7" name="textruta 6">
            <a:extLst>
              <a:ext uri="{FF2B5EF4-FFF2-40B4-BE49-F238E27FC236}">
                <a16:creationId xmlns:a16="http://schemas.microsoft.com/office/drawing/2014/main" id="{43E644BF-F117-1656-BEAD-29548DE7391D}"/>
              </a:ext>
            </a:extLst>
          </p:cNvPr>
          <p:cNvSpPr txBox="1"/>
          <p:nvPr/>
        </p:nvSpPr>
        <p:spPr>
          <a:xfrm>
            <a:off x="1609871" y="5534099"/>
            <a:ext cx="8346332" cy="646331"/>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chemeClr val="bg1"/>
                </a:solidFill>
              </a:rPr>
              <a:t>Länk till film från RF:s satsning ”Det ska vara kul att tävla”:</a:t>
            </a:r>
            <a:br>
              <a:rPr lang="sv-SE" dirty="0">
                <a:solidFill>
                  <a:schemeClr val="bg1"/>
                </a:solidFill>
              </a:rPr>
            </a:br>
            <a:r>
              <a:rPr lang="sv-SE" dirty="0">
                <a:solidFill>
                  <a:schemeClr val="bg1"/>
                </a:solidFill>
                <a:ea typeface="Calibri" panose="020F0502020204030204" pitchFamily="34" charset="0"/>
                <a:cs typeface="Calibri" panose="020F0502020204030204" pitchFamily="34" charset="0"/>
                <a:hlinkClick r:id="rId2"/>
              </a:rPr>
              <a:t>https://youtu.be/W3vLDcyQJqg</a:t>
            </a:r>
            <a:r>
              <a:rPr lang="sv-SE" dirty="0">
                <a:solidFill>
                  <a:schemeClr val="bg1"/>
                </a:solidFill>
              </a:rPr>
              <a:t> </a:t>
            </a:r>
          </a:p>
        </p:txBody>
      </p:sp>
    </p:spTree>
    <p:extLst>
      <p:ext uri="{BB962C8B-B14F-4D97-AF65-F5344CB8AC3E}">
        <p14:creationId xmlns:p14="http://schemas.microsoft.com/office/powerpoint/2010/main" val="3156270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69C6D58B-A325-4641-B429-FE45074D5675}"/>
              </a:ext>
            </a:extLst>
          </p:cNvPr>
          <p:cNvSpPr txBox="1"/>
          <p:nvPr/>
        </p:nvSpPr>
        <p:spPr>
          <a:xfrm>
            <a:off x="2826376" y="804959"/>
            <a:ext cx="8133958" cy="707886"/>
          </a:xfrm>
          <a:prstGeom prst="rect">
            <a:avLst/>
          </a:prstGeom>
          <a:noFill/>
        </p:spPr>
        <p:txBody>
          <a:bodyPr wrap="none" rtlCol="0">
            <a:spAutoFit/>
          </a:bodyPr>
          <a:lstStyle/>
          <a:p>
            <a:r>
              <a:rPr lang="sv-SE" sz="4000" b="1">
                <a:solidFill>
                  <a:schemeClr val="bg1"/>
                </a:solidFill>
              </a:rPr>
              <a:t>Vägledning nivåindelat seriespel</a:t>
            </a:r>
          </a:p>
        </p:txBody>
      </p:sp>
      <p:sp>
        <p:nvSpPr>
          <p:cNvPr id="3" name="textruta 2">
            <a:extLst>
              <a:ext uri="{FF2B5EF4-FFF2-40B4-BE49-F238E27FC236}">
                <a16:creationId xmlns:a16="http://schemas.microsoft.com/office/drawing/2014/main" id="{27E08171-B71B-4728-9962-1E6A63F42D7A}"/>
              </a:ext>
            </a:extLst>
          </p:cNvPr>
          <p:cNvSpPr txBox="1"/>
          <p:nvPr/>
        </p:nvSpPr>
        <p:spPr>
          <a:xfrm>
            <a:off x="1141326" y="2301010"/>
            <a:ext cx="4779413" cy="2831544"/>
          </a:xfrm>
          <a:prstGeom prst="rect">
            <a:avLst/>
          </a:prstGeom>
          <a:noFill/>
        </p:spPr>
        <p:txBody>
          <a:bodyPr wrap="square" rtlCol="0">
            <a:spAutoFit/>
          </a:bodyPr>
          <a:lstStyle/>
          <a:p>
            <a:r>
              <a:rPr lang="sv-SE" sz="2000" b="1" dirty="0">
                <a:solidFill>
                  <a:schemeClr val="bg1"/>
                </a:solidFill>
              </a:rPr>
              <a:t>Syftet med nivåindelning</a:t>
            </a:r>
          </a:p>
          <a:p>
            <a:endParaRPr lang="sv-SE" sz="2000" b="1" dirty="0">
              <a:solidFill>
                <a:schemeClr val="bg1"/>
              </a:solidFill>
            </a:endParaRPr>
          </a:p>
          <a:p>
            <a:pPr marL="285750" indent="-285750">
              <a:buFontTx/>
              <a:buChar char="-"/>
            </a:pPr>
            <a:r>
              <a:rPr lang="sv-SE" sz="2000" dirty="0">
                <a:solidFill>
                  <a:schemeClr val="bg1"/>
                </a:solidFill>
              </a:rPr>
              <a:t>Utveckla spelare på sin nivå – </a:t>
            </a:r>
            <a:br>
              <a:rPr lang="sv-SE" sz="2000" dirty="0">
                <a:solidFill>
                  <a:schemeClr val="bg1"/>
                </a:solidFill>
              </a:rPr>
            </a:br>
            <a:r>
              <a:rPr lang="sv-SE" sz="2000" dirty="0">
                <a:solidFill>
                  <a:schemeClr val="bg1"/>
                </a:solidFill>
              </a:rPr>
              <a:t>inte toppa lag och vinna matcher! </a:t>
            </a:r>
          </a:p>
          <a:p>
            <a:endParaRPr lang="sv-SE" sz="2000" dirty="0">
              <a:solidFill>
                <a:schemeClr val="bg1"/>
              </a:solidFill>
            </a:endParaRPr>
          </a:p>
          <a:p>
            <a:pPr marL="285750" indent="-285750">
              <a:buFontTx/>
              <a:buChar char="-"/>
            </a:pPr>
            <a:r>
              <a:rPr lang="sv-SE" sz="2000" dirty="0">
                <a:solidFill>
                  <a:schemeClr val="bg1"/>
                </a:solidFill>
              </a:rPr>
              <a:t>Spela så jämna matcher som möjligt</a:t>
            </a:r>
          </a:p>
          <a:p>
            <a:endParaRPr lang="sv-SE" sz="2000" dirty="0">
              <a:solidFill>
                <a:schemeClr val="bg1"/>
              </a:solidFill>
            </a:endParaRPr>
          </a:p>
          <a:p>
            <a:pPr marL="285750" indent="-285750">
              <a:buFontTx/>
              <a:buChar char="-"/>
            </a:pPr>
            <a:r>
              <a:rPr lang="sv-SE" sz="2000" dirty="0">
                <a:solidFill>
                  <a:schemeClr val="bg1"/>
                </a:solidFill>
              </a:rPr>
              <a:t>Roligare att träna/spela handboll</a:t>
            </a:r>
          </a:p>
          <a:p>
            <a:endParaRPr lang="sv-SE" dirty="0">
              <a:solidFill>
                <a:schemeClr val="bg1"/>
              </a:solidFill>
            </a:endParaRPr>
          </a:p>
        </p:txBody>
      </p:sp>
      <p:pic>
        <p:nvPicPr>
          <p:cNvPr id="4" name="Picture 6" descr="6e0d8ad981a697fe9667460178e5d81e">
            <a:extLst>
              <a:ext uri="{FF2B5EF4-FFF2-40B4-BE49-F238E27FC236}">
                <a16:creationId xmlns:a16="http://schemas.microsoft.com/office/drawing/2014/main" id="{EC27F87B-E341-4310-BEFC-49B263E187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6446528" y="2116070"/>
            <a:ext cx="4513805" cy="2893649"/>
          </a:xfrm>
          <a:prstGeom prst="rect">
            <a:avLst/>
          </a:prstGeom>
        </p:spPr>
      </p:pic>
    </p:spTree>
    <p:extLst>
      <p:ext uri="{BB962C8B-B14F-4D97-AF65-F5344CB8AC3E}">
        <p14:creationId xmlns:p14="http://schemas.microsoft.com/office/powerpoint/2010/main" val="2791740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Rak koppling 3">
            <a:extLst>
              <a:ext uri="{FF2B5EF4-FFF2-40B4-BE49-F238E27FC236}">
                <a16:creationId xmlns:a16="http://schemas.microsoft.com/office/drawing/2014/main" id="{2965D8DB-1EBC-4564-84A5-499E9D95EC26}"/>
              </a:ext>
            </a:extLst>
          </p:cNvPr>
          <p:cNvCxnSpPr>
            <a:cxnSpLocks/>
          </p:cNvCxnSpPr>
          <p:nvPr/>
        </p:nvCxnSpPr>
        <p:spPr>
          <a:xfrm flipV="1">
            <a:off x="327219" y="6342078"/>
            <a:ext cx="3741442" cy="8389"/>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Rak koppling 4">
            <a:extLst>
              <a:ext uri="{FF2B5EF4-FFF2-40B4-BE49-F238E27FC236}">
                <a16:creationId xmlns:a16="http://schemas.microsoft.com/office/drawing/2014/main" id="{D7577505-CB49-461A-9B36-9A44CD1FD409}"/>
              </a:ext>
            </a:extLst>
          </p:cNvPr>
          <p:cNvCxnSpPr/>
          <p:nvPr/>
        </p:nvCxnSpPr>
        <p:spPr>
          <a:xfrm flipV="1">
            <a:off x="4068661" y="4546834"/>
            <a:ext cx="0" cy="179524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Rak koppling 5">
            <a:extLst>
              <a:ext uri="{FF2B5EF4-FFF2-40B4-BE49-F238E27FC236}">
                <a16:creationId xmlns:a16="http://schemas.microsoft.com/office/drawing/2014/main" id="{A97C0B1F-7326-4EA8-A99B-3E04532D5664}"/>
              </a:ext>
            </a:extLst>
          </p:cNvPr>
          <p:cNvCxnSpPr/>
          <p:nvPr/>
        </p:nvCxnSpPr>
        <p:spPr>
          <a:xfrm>
            <a:off x="4068661" y="4546834"/>
            <a:ext cx="4035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Rak koppling 6">
            <a:extLst>
              <a:ext uri="{FF2B5EF4-FFF2-40B4-BE49-F238E27FC236}">
                <a16:creationId xmlns:a16="http://schemas.microsoft.com/office/drawing/2014/main" id="{F088737B-52F4-4EF9-AF97-B6CA6F2B0AE7}"/>
              </a:ext>
            </a:extLst>
          </p:cNvPr>
          <p:cNvCxnSpPr/>
          <p:nvPr/>
        </p:nvCxnSpPr>
        <p:spPr>
          <a:xfrm flipV="1">
            <a:off x="8103765" y="2793535"/>
            <a:ext cx="0" cy="1753299"/>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Rak koppling 7">
            <a:extLst>
              <a:ext uri="{FF2B5EF4-FFF2-40B4-BE49-F238E27FC236}">
                <a16:creationId xmlns:a16="http://schemas.microsoft.com/office/drawing/2014/main" id="{5004DCA8-6BC2-44A8-94AF-1D53FDF2F150}"/>
              </a:ext>
            </a:extLst>
          </p:cNvPr>
          <p:cNvCxnSpPr/>
          <p:nvPr/>
        </p:nvCxnSpPr>
        <p:spPr>
          <a:xfrm>
            <a:off x="8103765" y="2793535"/>
            <a:ext cx="2575421"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ruta 8">
            <a:extLst>
              <a:ext uri="{FF2B5EF4-FFF2-40B4-BE49-F238E27FC236}">
                <a16:creationId xmlns:a16="http://schemas.microsoft.com/office/drawing/2014/main" id="{D31DDC4F-44F8-4CA6-9C8F-496974E4E29D}"/>
              </a:ext>
            </a:extLst>
          </p:cNvPr>
          <p:cNvSpPr txBox="1"/>
          <p:nvPr/>
        </p:nvSpPr>
        <p:spPr>
          <a:xfrm>
            <a:off x="1815463" y="6506820"/>
            <a:ext cx="764953" cy="338554"/>
          </a:xfrm>
          <a:prstGeom prst="rect">
            <a:avLst/>
          </a:prstGeom>
          <a:noFill/>
        </p:spPr>
        <p:txBody>
          <a:bodyPr wrap="none" rtlCol="0">
            <a:spAutoFit/>
          </a:bodyPr>
          <a:lstStyle/>
          <a:p>
            <a:r>
              <a:rPr lang="sv-SE" sz="1600">
                <a:solidFill>
                  <a:schemeClr val="bg1"/>
                </a:solidFill>
              </a:rPr>
              <a:t>Nivå 3</a:t>
            </a:r>
          </a:p>
        </p:txBody>
      </p:sp>
      <p:sp>
        <p:nvSpPr>
          <p:cNvPr id="10" name="textruta 9">
            <a:extLst>
              <a:ext uri="{FF2B5EF4-FFF2-40B4-BE49-F238E27FC236}">
                <a16:creationId xmlns:a16="http://schemas.microsoft.com/office/drawing/2014/main" id="{7690E8CF-350B-424F-9F40-FF61E4D3A041}"/>
              </a:ext>
            </a:extLst>
          </p:cNvPr>
          <p:cNvSpPr txBox="1"/>
          <p:nvPr/>
        </p:nvSpPr>
        <p:spPr>
          <a:xfrm>
            <a:off x="5721341" y="4739556"/>
            <a:ext cx="764953" cy="338554"/>
          </a:xfrm>
          <a:prstGeom prst="rect">
            <a:avLst/>
          </a:prstGeom>
          <a:noFill/>
        </p:spPr>
        <p:txBody>
          <a:bodyPr wrap="none" rtlCol="0">
            <a:spAutoFit/>
          </a:bodyPr>
          <a:lstStyle/>
          <a:p>
            <a:r>
              <a:rPr lang="sv-SE" sz="1600">
                <a:solidFill>
                  <a:schemeClr val="bg1"/>
                </a:solidFill>
              </a:rPr>
              <a:t>Nivå 2</a:t>
            </a:r>
          </a:p>
        </p:txBody>
      </p:sp>
      <p:sp>
        <p:nvSpPr>
          <p:cNvPr id="11" name="textruta 10">
            <a:extLst>
              <a:ext uri="{FF2B5EF4-FFF2-40B4-BE49-F238E27FC236}">
                <a16:creationId xmlns:a16="http://schemas.microsoft.com/office/drawing/2014/main" id="{ED26464D-2E13-42E6-A18D-F8505E5EFCD3}"/>
              </a:ext>
            </a:extLst>
          </p:cNvPr>
          <p:cNvSpPr txBox="1"/>
          <p:nvPr/>
        </p:nvSpPr>
        <p:spPr>
          <a:xfrm>
            <a:off x="9744840" y="2972060"/>
            <a:ext cx="764953" cy="338554"/>
          </a:xfrm>
          <a:prstGeom prst="rect">
            <a:avLst/>
          </a:prstGeom>
          <a:noFill/>
        </p:spPr>
        <p:txBody>
          <a:bodyPr wrap="none" rtlCol="0">
            <a:spAutoFit/>
          </a:bodyPr>
          <a:lstStyle/>
          <a:p>
            <a:r>
              <a:rPr lang="sv-SE" sz="1600">
                <a:solidFill>
                  <a:schemeClr val="bg1"/>
                </a:solidFill>
              </a:rPr>
              <a:t>Nivå 1</a:t>
            </a:r>
          </a:p>
        </p:txBody>
      </p:sp>
      <p:sp>
        <p:nvSpPr>
          <p:cNvPr id="12" name="textruta 11">
            <a:extLst>
              <a:ext uri="{FF2B5EF4-FFF2-40B4-BE49-F238E27FC236}">
                <a16:creationId xmlns:a16="http://schemas.microsoft.com/office/drawing/2014/main" id="{03BC7421-E0FA-4E76-95E5-F8BD6C935CBC}"/>
              </a:ext>
            </a:extLst>
          </p:cNvPr>
          <p:cNvSpPr txBox="1"/>
          <p:nvPr/>
        </p:nvSpPr>
        <p:spPr>
          <a:xfrm>
            <a:off x="-326698" y="5599852"/>
            <a:ext cx="4833900" cy="307777"/>
          </a:xfrm>
          <a:prstGeom prst="rect">
            <a:avLst/>
          </a:prstGeom>
          <a:noFill/>
        </p:spPr>
        <p:txBody>
          <a:bodyPr wrap="square" rtlCol="0">
            <a:spAutoFit/>
          </a:bodyPr>
          <a:lstStyle/>
          <a:p>
            <a:pPr marL="742950" lvl="1" indent="-285750">
              <a:buFont typeface="Arial" panose="020B0604020202020204" pitchFamily="34" charset="0"/>
              <a:buChar char="•"/>
            </a:pPr>
            <a:r>
              <a:rPr lang="sv-SE" sz="1400" dirty="0">
                <a:solidFill>
                  <a:schemeClr val="bg1"/>
                </a:solidFill>
              </a:rPr>
              <a:t>Flest spelare är nybörjare eller tränat 1-3 år</a:t>
            </a:r>
          </a:p>
        </p:txBody>
      </p:sp>
      <p:sp>
        <p:nvSpPr>
          <p:cNvPr id="13" name="textruta 12">
            <a:extLst>
              <a:ext uri="{FF2B5EF4-FFF2-40B4-BE49-F238E27FC236}">
                <a16:creationId xmlns:a16="http://schemas.microsoft.com/office/drawing/2014/main" id="{E98E2D08-6313-4559-9552-CCAB15949B51}"/>
              </a:ext>
            </a:extLst>
          </p:cNvPr>
          <p:cNvSpPr txBox="1"/>
          <p:nvPr/>
        </p:nvSpPr>
        <p:spPr>
          <a:xfrm>
            <a:off x="3256788" y="3993623"/>
            <a:ext cx="2569934"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Flest spelare tränat 3-6 år </a:t>
            </a:r>
          </a:p>
        </p:txBody>
      </p:sp>
      <p:sp>
        <p:nvSpPr>
          <p:cNvPr id="14" name="textruta 13">
            <a:extLst>
              <a:ext uri="{FF2B5EF4-FFF2-40B4-BE49-F238E27FC236}">
                <a16:creationId xmlns:a16="http://schemas.microsoft.com/office/drawing/2014/main" id="{4796C9AF-4673-4ADD-83D2-46133A071745}"/>
              </a:ext>
            </a:extLst>
          </p:cNvPr>
          <p:cNvSpPr txBox="1"/>
          <p:nvPr/>
        </p:nvSpPr>
        <p:spPr>
          <a:xfrm>
            <a:off x="7262385" y="2242046"/>
            <a:ext cx="2997937"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Flesta spelare tränat i många år</a:t>
            </a:r>
          </a:p>
        </p:txBody>
      </p:sp>
      <p:sp>
        <p:nvSpPr>
          <p:cNvPr id="15" name="textruta 14">
            <a:extLst>
              <a:ext uri="{FF2B5EF4-FFF2-40B4-BE49-F238E27FC236}">
                <a16:creationId xmlns:a16="http://schemas.microsoft.com/office/drawing/2014/main" id="{D16DED55-06BC-4110-9038-8E946FAB39A7}"/>
              </a:ext>
            </a:extLst>
          </p:cNvPr>
          <p:cNvSpPr txBox="1"/>
          <p:nvPr/>
        </p:nvSpPr>
        <p:spPr>
          <a:xfrm>
            <a:off x="3267929" y="3348823"/>
            <a:ext cx="4815917" cy="307777"/>
          </a:xfrm>
          <a:prstGeom prst="rect">
            <a:avLst/>
          </a:prstGeom>
          <a:noFill/>
        </p:spPr>
        <p:txBody>
          <a:bodyPr wrap="square" rtlCol="0">
            <a:spAutoFit/>
          </a:bodyPr>
          <a:lstStyle/>
          <a:p>
            <a:pPr marL="285750" indent="-285750">
              <a:buFont typeface="Arial" panose="020B0604020202020204" pitchFamily="34" charset="0"/>
              <a:buChar char="•"/>
            </a:pPr>
            <a:r>
              <a:rPr lang="sv-SE" sz="1400" dirty="0">
                <a:solidFill>
                  <a:schemeClr val="bg1"/>
                </a:solidFill>
              </a:rPr>
              <a:t>Jämn fördelning av handbollskunskap på medelnivå</a:t>
            </a:r>
          </a:p>
        </p:txBody>
      </p:sp>
      <p:sp>
        <p:nvSpPr>
          <p:cNvPr id="16" name="textruta 15">
            <a:extLst>
              <a:ext uri="{FF2B5EF4-FFF2-40B4-BE49-F238E27FC236}">
                <a16:creationId xmlns:a16="http://schemas.microsoft.com/office/drawing/2014/main" id="{23810750-4CF3-48B2-A8BD-392EE1A3C626}"/>
              </a:ext>
            </a:extLst>
          </p:cNvPr>
          <p:cNvSpPr txBox="1"/>
          <p:nvPr/>
        </p:nvSpPr>
        <p:spPr>
          <a:xfrm>
            <a:off x="3267929" y="3671364"/>
            <a:ext cx="5040162"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Stor spridning av handbollskunskap – från låg till hög nivå</a:t>
            </a:r>
          </a:p>
        </p:txBody>
      </p:sp>
      <p:sp>
        <p:nvSpPr>
          <p:cNvPr id="17" name="textruta 16">
            <a:extLst>
              <a:ext uri="{FF2B5EF4-FFF2-40B4-BE49-F238E27FC236}">
                <a16:creationId xmlns:a16="http://schemas.microsoft.com/office/drawing/2014/main" id="{04411469-FBC3-474A-98BA-AFEB750FF684}"/>
              </a:ext>
            </a:extLst>
          </p:cNvPr>
          <p:cNvSpPr txBox="1"/>
          <p:nvPr/>
        </p:nvSpPr>
        <p:spPr>
          <a:xfrm>
            <a:off x="7262385" y="1630929"/>
            <a:ext cx="4442242"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Jämn fördelning av handbollskunskap på hög nivå</a:t>
            </a:r>
          </a:p>
        </p:txBody>
      </p:sp>
      <p:sp>
        <p:nvSpPr>
          <p:cNvPr id="18" name="textruta 17">
            <a:extLst>
              <a:ext uri="{FF2B5EF4-FFF2-40B4-BE49-F238E27FC236}">
                <a16:creationId xmlns:a16="http://schemas.microsoft.com/office/drawing/2014/main" id="{E3E0861D-3374-47E3-A3CD-C4460B07DE5C}"/>
              </a:ext>
            </a:extLst>
          </p:cNvPr>
          <p:cNvSpPr txBox="1"/>
          <p:nvPr/>
        </p:nvSpPr>
        <p:spPr>
          <a:xfrm>
            <a:off x="127214" y="5092582"/>
            <a:ext cx="5048101" cy="523220"/>
          </a:xfrm>
          <a:prstGeom prst="rect">
            <a:avLst/>
          </a:prstGeom>
          <a:noFill/>
        </p:spPr>
        <p:txBody>
          <a:bodyPr wrap="square" rtlCol="0">
            <a:spAutoFit/>
          </a:bodyPr>
          <a:lstStyle/>
          <a:p>
            <a:pPr marL="285750" indent="-285750">
              <a:buFont typeface="Arial" panose="020B0604020202020204" pitchFamily="34" charset="0"/>
              <a:buChar char="•"/>
            </a:pPr>
            <a:r>
              <a:rPr lang="sv-SE" sz="1400" dirty="0">
                <a:solidFill>
                  <a:schemeClr val="bg1"/>
                </a:solidFill>
              </a:rPr>
              <a:t>Jämn fördelning av handbollskunskap </a:t>
            </a:r>
          </a:p>
          <a:p>
            <a:r>
              <a:rPr lang="sv-SE" sz="1400" dirty="0">
                <a:solidFill>
                  <a:schemeClr val="bg1"/>
                </a:solidFill>
              </a:rPr>
              <a:t>     på låg- och medelnivå</a:t>
            </a:r>
          </a:p>
        </p:txBody>
      </p:sp>
      <p:sp>
        <p:nvSpPr>
          <p:cNvPr id="19" name="textruta 18">
            <a:extLst>
              <a:ext uri="{FF2B5EF4-FFF2-40B4-BE49-F238E27FC236}">
                <a16:creationId xmlns:a16="http://schemas.microsoft.com/office/drawing/2014/main" id="{0E61CEB0-D282-46F0-868B-B55D2BBA8D08}"/>
              </a:ext>
            </a:extLst>
          </p:cNvPr>
          <p:cNvSpPr txBox="1"/>
          <p:nvPr/>
        </p:nvSpPr>
        <p:spPr>
          <a:xfrm>
            <a:off x="7262385" y="1922026"/>
            <a:ext cx="4503156"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Rankar laget som topp 25 i distriktet i sin ålderskull</a:t>
            </a:r>
          </a:p>
        </p:txBody>
      </p:sp>
      <p:sp>
        <p:nvSpPr>
          <p:cNvPr id="21" name="textruta 20">
            <a:extLst>
              <a:ext uri="{FF2B5EF4-FFF2-40B4-BE49-F238E27FC236}">
                <a16:creationId xmlns:a16="http://schemas.microsoft.com/office/drawing/2014/main" id="{AB05267F-03E3-4821-B807-FE365BAE5FD2}"/>
              </a:ext>
            </a:extLst>
          </p:cNvPr>
          <p:cNvSpPr txBox="1"/>
          <p:nvPr/>
        </p:nvSpPr>
        <p:spPr>
          <a:xfrm>
            <a:off x="3267929" y="4283336"/>
            <a:ext cx="3676006"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Geografisk hänsyn prioriteras om möjligt</a:t>
            </a:r>
          </a:p>
        </p:txBody>
      </p:sp>
      <p:sp>
        <p:nvSpPr>
          <p:cNvPr id="22" name="textruta 21">
            <a:extLst>
              <a:ext uri="{FF2B5EF4-FFF2-40B4-BE49-F238E27FC236}">
                <a16:creationId xmlns:a16="http://schemas.microsoft.com/office/drawing/2014/main" id="{E6E25B59-8B44-4AAA-8AD7-61C9CDC082C6}"/>
              </a:ext>
            </a:extLst>
          </p:cNvPr>
          <p:cNvSpPr txBox="1"/>
          <p:nvPr/>
        </p:nvSpPr>
        <p:spPr>
          <a:xfrm>
            <a:off x="7262385" y="2557637"/>
            <a:ext cx="4910319"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Geografisk hänsyn i mindre utsträckning i serieindelning</a:t>
            </a:r>
          </a:p>
        </p:txBody>
      </p:sp>
      <p:sp>
        <p:nvSpPr>
          <p:cNvPr id="23" name="textruta 22">
            <a:extLst>
              <a:ext uri="{FF2B5EF4-FFF2-40B4-BE49-F238E27FC236}">
                <a16:creationId xmlns:a16="http://schemas.microsoft.com/office/drawing/2014/main" id="{E719074F-9B0E-4C4C-9380-FD0562AD790A}"/>
              </a:ext>
            </a:extLst>
          </p:cNvPr>
          <p:cNvSpPr txBox="1"/>
          <p:nvPr/>
        </p:nvSpPr>
        <p:spPr>
          <a:xfrm>
            <a:off x="2987259" y="416939"/>
            <a:ext cx="5468164" cy="1200329"/>
          </a:xfrm>
          <a:prstGeom prst="rect">
            <a:avLst/>
          </a:prstGeom>
          <a:noFill/>
        </p:spPr>
        <p:txBody>
          <a:bodyPr wrap="none" rtlCol="0">
            <a:spAutoFit/>
          </a:bodyPr>
          <a:lstStyle/>
          <a:p>
            <a:pPr algn="ctr"/>
            <a:r>
              <a:rPr lang="sv-SE" sz="3600" b="1">
                <a:solidFill>
                  <a:schemeClr val="bg1"/>
                </a:solidFill>
              </a:rPr>
              <a:t>Vägledning anmälan till </a:t>
            </a:r>
          </a:p>
          <a:p>
            <a:pPr algn="ctr"/>
            <a:r>
              <a:rPr lang="sv-SE" sz="3600" b="1">
                <a:solidFill>
                  <a:schemeClr val="bg1"/>
                </a:solidFill>
              </a:rPr>
              <a:t>nivåindelat seriespel</a:t>
            </a:r>
          </a:p>
        </p:txBody>
      </p:sp>
      <p:sp>
        <p:nvSpPr>
          <p:cNvPr id="24" name="textruta 23">
            <a:extLst>
              <a:ext uri="{FF2B5EF4-FFF2-40B4-BE49-F238E27FC236}">
                <a16:creationId xmlns:a16="http://schemas.microsoft.com/office/drawing/2014/main" id="{1C581CAC-7BEB-42F7-A974-AA3409D2100F}"/>
              </a:ext>
            </a:extLst>
          </p:cNvPr>
          <p:cNvSpPr txBox="1"/>
          <p:nvPr/>
        </p:nvSpPr>
        <p:spPr>
          <a:xfrm>
            <a:off x="257058" y="1904140"/>
            <a:ext cx="3666388" cy="1384995"/>
          </a:xfrm>
          <a:prstGeom prst="rect">
            <a:avLst/>
          </a:prstGeom>
          <a:noFill/>
        </p:spPr>
        <p:txBody>
          <a:bodyPr wrap="none" rtlCol="0">
            <a:spAutoFit/>
          </a:bodyPr>
          <a:lstStyle/>
          <a:p>
            <a:r>
              <a:rPr lang="sv-SE" sz="1400" b="1" dirty="0">
                <a:solidFill>
                  <a:schemeClr val="bg1"/>
                </a:solidFill>
              </a:rPr>
              <a:t>Syftet med nivåtrappan</a:t>
            </a:r>
          </a:p>
          <a:p>
            <a:endParaRPr lang="sv-SE" sz="1400" b="1" dirty="0">
              <a:solidFill>
                <a:schemeClr val="bg1"/>
              </a:solidFill>
            </a:endParaRPr>
          </a:p>
          <a:p>
            <a:pPr marL="285750" indent="-285750">
              <a:buFontTx/>
              <a:buChar char="-"/>
            </a:pPr>
            <a:r>
              <a:rPr lang="sv-SE" sz="1400" b="1" u="sng" dirty="0">
                <a:solidFill>
                  <a:schemeClr val="bg1"/>
                </a:solidFill>
              </a:rPr>
              <a:t>Vägledning</a:t>
            </a:r>
            <a:r>
              <a:rPr lang="sv-SE" sz="1400" dirty="0">
                <a:solidFill>
                  <a:schemeClr val="bg1"/>
                </a:solidFill>
              </a:rPr>
              <a:t> för anmälan till seriespel</a:t>
            </a:r>
          </a:p>
          <a:p>
            <a:endParaRPr lang="sv-SE" sz="1400" dirty="0">
              <a:solidFill>
                <a:schemeClr val="bg1"/>
              </a:solidFill>
            </a:endParaRPr>
          </a:p>
          <a:p>
            <a:pPr marL="285750" indent="-285750">
              <a:buFontTx/>
              <a:buChar char="-"/>
            </a:pPr>
            <a:r>
              <a:rPr lang="sv-SE" sz="1400" dirty="0">
                <a:solidFill>
                  <a:schemeClr val="bg1"/>
                </a:solidFill>
              </a:rPr>
              <a:t>Alla punkter för respektive nivå behöver </a:t>
            </a:r>
          </a:p>
          <a:p>
            <a:r>
              <a:rPr lang="sv-SE" sz="1400" b="1" dirty="0">
                <a:solidFill>
                  <a:schemeClr val="bg1"/>
                </a:solidFill>
              </a:rPr>
              <a:t>     </a:t>
            </a:r>
            <a:r>
              <a:rPr lang="sv-SE" sz="1400" b="1" u="sng" dirty="0">
                <a:solidFill>
                  <a:schemeClr val="bg1"/>
                </a:solidFill>
              </a:rPr>
              <a:t>INTE</a:t>
            </a:r>
            <a:r>
              <a:rPr lang="sv-SE" sz="1400" dirty="0">
                <a:solidFill>
                  <a:schemeClr val="bg1"/>
                </a:solidFill>
              </a:rPr>
              <a:t> vara uppfyllt</a:t>
            </a:r>
          </a:p>
        </p:txBody>
      </p:sp>
      <p:sp>
        <p:nvSpPr>
          <p:cNvPr id="25" name="textruta 24">
            <a:extLst>
              <a:ext uri="{FF2B5EF4-FFF2-40B4-BE49-F238E27FC236}">
                <a16:creationId xmlns:a16="http://schemas.microsoft.com/office/drawing/2014/main" id="{9801D14A-41D0-437D-8E57-B58839FAD5FD}"/>
              </a:ext>
            </a:extLst>
          </p:cNvPr>
          <p:cNvSpPr txBox="1"/>
          <p:nvPr/>
        </p:nvSpPr>
        <p:spPr>
          <a:xfrm>
            <a:off x="6220287" y="5444456"/>
            <a:ext cx="5644494" cy="1200329"/>
          </a:xfrm>
          <a:prstGeom prst="rect">
            <a:avLst/>
          </a:prstGeom>
          <a:noFill/>
        </p:spPr>
        <p:txBody>
          <a:bodyPr wrap="none" rtlCol="0">
            <a:spAutoFit/>
          </a:bodyPr>
          <a:lstStyle/>
          <a:p>
            <a:r>
              <a:rPr lang="sv-SE" sz="1400" b="1" dirty="0">
                <a:solidFill>
                  <a:schemeClr val="bg1"/>
                </a:solidFill>
              </a:rPr>
              <a:t>Tips!</a:t>
            </a:r>
          </a:p>
          <a:p>
            <a:endParaRPr lang="sv-SE" sz="1400" b="1" dirty="0">
              <a:solidFill>
                <a:schemeClr val="bg1"/>
              </a:solidFill>
            </a:endParaRPr>
          </a:p>
          <a:p>
            <a:pPr marL="285750" indent="-285750">
              <a:buFontTx/>
              <a:buChar char="-"/>
            </a:pPr>
            <a:r>
              <a:rPr lang="sv-SE" sz="1400" dirty="0">
                <a:solidFill>
                  <a:schemeClr val="bg1"/>
                </a:solidFill>
              </a:rPr>
              <a:t>Kontakta era motståndare</a:t>
            </a:r>
          </a:p>
          <a:p>
            <a:pPr marL="285750" indent="-285750">
              <a:buFontTx/>
              <a:buChar char="-"/>
            </a:pPr>
            <a:r>
              <a:rPr lang="sv-SE" sz="1400" dirty="0">
                <a:solidFill>
                  <a:schemeClr val="bg1"/>
                </a:solidFill>
              </a:rPr>
              <a:t>Har gått jättebra för tidigare lag vid anmälan – lita på magkänslan</a:t>
            </a:r>
          </a:p>
          <a:p>
            <a:endParaRPr lang="sv-SE" sz="1600" dirty="0">
              <a:solidFill>
                <a:schemeClr val="bg1"/>
              </a:solidFill>
            </a:endParaRPr>
          </a:p>
        </p:txBody>
      </p:sp>
      <p:pic>
        <p:nvPicPr>
          <p:cNvPr id="26" name="Bildobjekt 25">
            <a:extLst>
              <a:ext uri="{FF2B5EF4-FFF2-40B4-BE49-F238E27FC236}">
                <a16:creationId xmlns:a16="http://schemas.microsoft.com/office/drawing/2014/main" id="{8564E157-2FA8-44B1-9F0D-E6BF73DE66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05165" y="327211"/>
            <a:ext cx="2189062" cy="1116422"/>
          </a:xfrm>
          <a:prstGeom prst="rect">
            <a:avLst/>
          </a:prstGeom>
        </p:spPr>
      </p:pic>
      <p:cxnSp>
        <p:nvCxnSpPr>
          <p:cNvPr id="32" name="Rak koppling 31">
            <a:extLst>
              <a:ext uri="{FF2B5EF4-FFF2-40B4-BE49-F238E27FC236}">
                <a16:creationId xmlns:a16="http://schemas.microsoft.com/office/drawing/2014/main" id="{6741D537-A102-4B13-A0A2-3D65EB88D845}"/>
              </a:ext>
            </a:extLst>
          </p:cNvPr>
          <p:cNvCxnSpPr>
            <a:cxnSpLocks/>
          </p:cNvCxnSpPr>
          <p:nvPr/>
        </p:nvCxnSpPr>
        <p:spPr>
          <a:xfrm flipV="1">
            <a:off x="479619" y="6494478"/>
            <a:ext cx="3741442" cy="838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 name="Rak koppling 32">
            <a:extLst>
              <a:ext uri="{FF2B5EF4-FFF2-40B4-BE49-F238E27FC236}">
                <a16:creationId xmlns:a16="http://schemas.microsoft.com/office/drawing/2014/main" id="{09638C7E-9D5D-48DC-910E-4FF9EA04A13B}"/>
              </a:ext>
            </a:extLst>
          </p:cNvPr>
          <p:cNvCxnSpPr/>
          <p:nvPr/>
        </p:nvCxnSpPr>
        <p:spPr>
          <a:xfrm flipV="1">
            <a:off x="4221061" y="4699234"/>
            <a:ext cx="0" cy="179524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 name="Rak koppling 33">
            <a:extLst>
              <a:ext uri="{FF2B5EF4-FFF2-40B4-BE49-F238E27FC236}">
                <a16:creationId xmlns:a16="http://schemas.microsoft.com/office/drawing/2014/main" id="{094B8848-3A97-4FA9-A8DC-6841D7E49EE2}"/>
              </a:ext>
            </a:extLst>
          </p:cNvPr>
          <p:cNvCxnSpPr/>
          <p:nvPr/>
        </p:nvCxnSpPr>
        <p:spPr>
          <a:xfrm>
            <a:off x="4221061" y="4699234"/>
            <a:ext cx="403510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 name="Rak koppling 34">
            <a:extLst>
              <a:ext uri="{FF2B5EF4-FFF2-40B4-BE49-F238E27FC236}">
                <a16:creationId xmlns:a16="http://schemas.microsoft.com/office/drawing/2014/main" id="{87271510-303A-42F7-B314-CACA2E01E190}"/>
              </a:ext>
            </a:extLst>
          </p:cNvPr>
          <p:cNvCxnSpPr/>
          <p:nvPr/>
        </p:nvCxnSpPr>
        <p:spPr>
          <a:xfrm flipV="1">
            <a:off x="8245023" y="2934862"/>
            <a:ext cx="0" cy="175329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 name="Rak koppling 35">
            <a:extLst>
              <a:ext uri="{FF2B5EF4-FFF2-40B4-BE49-F238E27FC236}">
                <a16:creationId xmlns:a16="http://schemas.microsoft.com/office/drawing/2014/main" id="{85696F30-A703-4648-89CF-4147FBE46C56}"/>
              </a:ext>
            </a:extLst>
          </p:cNvPr>
          <p:cNvCxnSpPr>
            <a:cxnSpLocks/>
          </p:cNvCxnSpPr>
          <p:nvPr/>
        </p:nvCxnSpPr>
        <p:spPr>
          <a:xfrm>
            <a:off x="8256165" y="2934862"/>
            <a:ext cx="3150268" cy="941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1" name="textruta 30">
            <a:extLst>
              <a:ext uri="{FF2B5EF4-FFF2-40B4-BE49-F238E27FC236}">
                <a16:creationId xmlns:a16="http://schemas.microsoft.com/office/drawing/2014/main" id="{D763378A-2770-4BB4-846B-B140A6054245}"/>
              </a:ext>
            </a:extLst>
          </p:cNvPr>
          <p:cNvSpPr txBox="1"/>
          <p:nvPr/>
        </p:nvSpPr>
        <p:spPr>
          <a:xfrm>
            <a:off x="127214" y="5942574"/>
            <a:ext cx="3676006"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Geografisk hänsyn prioriteras om möjligt</a:t>
            </a:r>
          </a:p>
        </p:txBody>
      </p:sp>
    </p:spTree>
    <p:extLst>
      <p:ext uri="{BB962C8B-B14F-4D97-AF65-F5344CB8AC3E}">
        <p14:creationId xmlns:p14="http://schemas.microsoft.com/office/powerpoint/2010/main" val="4228098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P spid="17" grpId="0"/>
      <p:bldP spid="18" grpId="0"/>
      <p:bldP spid="19" grpId="0"/>
      <p:bldP spid="21" grpId="0"/>
      <p:bldP spid="22" grpId="0"/>
      <p:bldP spid="24" grpId="0"/>
      <p:bldP spid="25" grpId="0"/>
      <p:bldP spid="31" grpId="0"/>
    </p:bldLst>
  </p:timing>
</p:sld>
</file>

<file path=ppt/theme/theme1.xml><?xml version="1.0" encoding="utf-8"?>
<a:theme xmlns:a="http://schemas.openxmlformats.org/drawingml/2006/main" name="Office-tema">
  <a:themeElements>
    <a:clrScheme name="Handboll Väst">
      <a:dk1>
        <a:sysClr val="windowText" lastClr="000000"/>
      </a:dk1>
      <a:lt1>
        <a:sysClr val="window" lastClr="FFFFFF"/>
      </a:lt1>
      <a:dk2>
        <a:srgbClr val="107EBE"/>
      </a:dk2>
      <a:lt2>
        <a:srgbClr val="E7E6E6"/>
      </a:lt2>
      <a:accent1>
        <a:srgbClr val="107EBE"/>
      </a:accent1>
      <a:accent2>
        <a:srgbClr val="ED7D31"/>
      </a:accent2>
      <a:accent3>
        <a:srgbClr val="A5A5A5"/>
      </a:accent3>
      <a:accent4>
        <a:srgbClr val="FFC000"/>
      </a:accent4>
      <a:accent5>
        <a:srgbClr val="5B9BD5"/>
      </a:accent5>
      <a:accent6>
        <a:srgbClr val="70AD47"/>
      </a:accent6>
      <a:hlink>
        <a:srgbClr val="1F3864"/>
      </a:hlink>
      <a:folHlink>
        <a:srgbClr val="954F72"/>
      </a:folHlink>
    </a:clrScheme>
    <a:fontScheme name="Grafisk profil SDF">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andboll Väst mall version 1  -  Skrivskyddad" id="{77A17CB5-2308-4DF9-877B-0BFFB34FD32B}" vid="{8DE8815E-1481-4DDB-8AF9-CA0AC3AAAE4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20950aa-98b0-49aa-af9b-e3853c1f17f1" xsi:nil="true"/>
    <lcf76f155ced4ddcb4097134ff3c332f xmlns="aeec1cfd-ee20-4fab-9935-8252f940390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81BDA8C43A1DB429DB34750755B23AA" ma:contentTypeVersion="18" ma:contentTypeDescription="Create a new document." ma:contentTypeScope="" ma:versionID="e03c16d3eec62c200e6a40eb35ff8923">
  <xsd:schema xmlns:xsd="http://www.w3.org/2001/XMLSchema" xmlns:xs="http://www.w3.org/2001/XMLSchema" xmlns:p="http://schemas.microsoft.com/office/2006/metadata/properties" xmlns:ns2="aeec1cfd-ee20-4fab-9935-8252f9403901" xmlns:ns3="820950aa-98b0-49aa-af9b-e3853c1f17f1" targetNamespace="http://schemas.microsoft.com/office/2006/metadata/properties" ma:root="true" ma:fieldsID="fc4687fc67f180b67b8a13d6290374a0" ns2:_="" ns3:_="">
    <xsd:import namespace="aeec1cfd-ee20-4fab-9935-8252f9403901"/>
    <xsd:import namespace="820950aa-98b0-49aa-af9b-e3853c1f17f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ec1cfd-ee20-4fab-9935-8252f94039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d629f7f-fa84-4484-99e4-5612385231f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0950aa-98b0-49aa-af9b-e3853c1f17f1"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b175d8b-f89d-4869-bcbc-297eb22b6972}" ma:internalName="TaxCatchAll" ma:showField="CatchAllData" ma:web="820950aa-98b0-49aa-af9b-e3853c1f17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F58390-D47A-472A-B08E-BB34B54A4AA3}">
  <ds:schemaRefs>
    <ds:schemaRef ds:uri="820950aa-98b0-49aa-af9b-e3853c1f17f1"/>
    <ds:schemaRef ds:uri="aeec1cfd-ee20-4fab-9935-8252f940390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973F7A1-ABBB-4139-ABC8-EBDD217472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ec1cfd-ee20-4fab-9935-8252f9403901"/>
    <ds:schemaRef ds:uri="820950aa-98b0-49aa-af9b-e3853c1f17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11084CC-ECBF-4F14-8730-AD3EC807E9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 tävling ungdom 22-23</Template>
  <TotalTime>213</TotalTime>
  <Words>1533</Words>
  <Application>Microsoft Office PowerPoint</Application>
  <PresentationFormat>Bredbild</PresentationFormat>
  <Paragraphs>138</Paragraphs>
  <Slides>22</Slides>
  <Notes>3</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22</vt:i4>
      </vt:variant>
    </vt:vector>
  </HeadingPairs>
  <TitlesOfParts>
    <vt:vector size="29" baseType="lpstr">
      <vt:lpstr>Dotum</vt:lpstr>
      <vt:lpstr>Aptos</vt:lpstr>
      <vt:lpstr>Arial</vt:lpstr>
      <vt:lpstr>Calibri</vt:lpstr>
      <vt:lpstr>Cambria</vt:lpstr>
      <vt:lpstr>Helvetica</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Alla matcher ska spelas!</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Frågor?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Sabina Cederkvarn</dc:creator>
  <cp:lastModifiedBy>ingalill hafstrom</cp:lastModifiedBy>
  <cp:revision>5</cp:revision>
  <dcterms:created xsi:type="dcterms:W3CDTF">2022-03-28T13:36:33Z</dcterms:created>
  <dcterms:modified xsi:type="dcterms:W3CDTF">2025-04-04T07:08:00Z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0x010100A81BDA8C43A1DB429DB34750755B23AA</vt:lpwstr>
  </property>
  <property fmtid="{D5CDD505-2E9C-101B-9397-08002B2CF9AE}" pid="3" name="MediaServiceImageTags">
    <vt:lpwstr/>
  </property>
</Properties>
</file>