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5" r:id="rId3"/>
    <p:sldId id="266" r:id="rId4"/>
    <p:sldId id="267" r:id="rId5"/>
    <p:sldId id="268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71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>
        <p:scale>
          <a:sx n="78" d="100"/>
          <a:sy n="78" d="100"/>
        </p:scale>
        <p:origin x="591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934AA8-E274-247C-6EBE-EEC5A7C06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42CBA14-6E23-61DA-B5A1-F44A9BA68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9B6097-DA71-AE6A-F6CB-03295C2A7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AB8DC-3063-413A-ADF4-339B7AB7EF4B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90469B-7359-3BB2-D338-C8BB0BB54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5D6905-8358-849E-FF94-47A073D8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32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5AF7D-CAB3-0513-44CD-15CC003F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A2C01F-031F-F961-3B88-1806A309E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4BAC91-A6F9-755C-CFC1-81ACA7B7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1A21E-5905-4FC5-BB04-6E933D868050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FAB8B0-10DA-6FE6-2C2D-1B6DED56A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2C34DE-2541-8358-4E37-BE19AE67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770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C8998DB-E71C-7BD5-96BD-D879091BB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DC1B45D-D216-5844-EB3B-AE5F8BA7A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492740-A5B8-7F39-D093-864AB9E3F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0113-C626-44FA-9CCF-F8DB0300CFE3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FACD54-87DB-C70F-D996-20F21103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629731-4BFD-4A9A-F349-10A245BC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07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FF636E-5857-E26B-DAD3-DC85196F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EED284-BCCA-D983-5F15-FD19E8EC9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266D2C-7B8F-20F1-D2A8-AA56447F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F835-F6F0-461F-9420-9BEAE285A605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E55887-8040-45AD-EA84-C838E3AF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B6CE63-448B-B132-E8F7-61A63844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926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E56552-B4DD-E6D9-B993-107E5F639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495AE7-5018-561E-E51E-684483BF7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90C1D4B-5B43-3EA1-1296-0EDA8B7DF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F92AE-2F02-4BB8-B9FA-362A4205E664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DA81A4-F5FF-D358-F0A3-693F755B9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EB7554-1C5A-3836-2822-F610D3539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855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52269-79EA-53E0-0FD1-01476AB94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C3F9FD8-4B36-37F8-0D92-3A80DAF29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3D1A630-E2FB-5607-4C02-4F094827D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D44E4B3-1511-6939-014E-C4C3510D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08A10-184D-451B-A12A-08C3B6E9D4D0}" type="datetime1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CCFC916-9CE3-802C-201B-33549C943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7531A1-A0B4-06E1-62D5-511BA2CBA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874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E54BF2-16B1-9BF2-CC1D-B11E6B7C6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0AA117-791A-E0F0-6D9A-7DDDCA6A3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0573A97-706E-EA93-98B1-C6F595A6C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DB3932-D286-162F-3BFD-5D948AC69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182D960-5AF9-0F9F-20EA-2C26DAA4C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A1F71C3-AA57-727F-5598-9328006DE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E6D2-4C74-4C91-A683-D64D51FC5C24}" type="datetime1">
              <a:rPr lang="sv-SE" smtClean="0"/>
              <a:t>2026-04-07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E1E2013-E248-5FE5-93F8-EBAB9617D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2AEE7E8-3E08-BB48-4E63-5F9AF4A1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30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6C22F9-075C-A64C-FD5E-777C203B4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7989481-3268-FC7B-8536-B4EBA8E13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E096-4E7C-45C2-9520-63A37C0BF1A7}" type="datetime1">
              <a:rPr lang="sv-SE" smtClean="0"/>
              <a:t>2026-04-07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A4C3284-2740-76EC-52DB-5C8C6B4E9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3FC5068-95FB-4B84-A8B8-6D21D9F6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582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31802A8-7D13-0BD4-660F-91DE0AFBD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CE62A-9CD5-4C3A-B316-D2688401E852}" type="datetime1">
              <a:rPr lang="sv-SE" smtClean="0"/>
              <a:t>2026-04-07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ABB36E0-2CDF-9E80-91FA-F1387E336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A60291E-CC1D-FDC5-3AC0-AC730625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167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6509FB-1605-389C-D388-8C7316E3B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48788E-6B38-DD8D-2B2B-093339F62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F0DC9D1-1A59-011C-3D3E-E37CD60AC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18BA807-70DE-6050-2816-779AF0E8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A0C0E-CCDF-41AD-A335-E775CB76DE74}" type="datetime1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48C90D-089B-923E-494D-06C1CDC09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C0D420-D31A-FB39-4F57-0AA26E27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179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116522-2705-0ADF-EAA6-4C1F5A14C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7066D73-83B0-CD87-7F8D-0BCEEEF27B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FFC2B01-21F6-34CF-A7C8-670D98CE4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5CDF9D-59D6-9C22-6540-703EFF298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43384-F316-4133-966C-07A9F30C7985}" type="datetime1">
              <a:rPr lang="sv-SE" smtClean="0"/>
              <a:t>2026-04-07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078A83-EFB2-B561-B471-901C73C27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E205EB-BECB-5E6D-62DB-654073731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649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E784B66-9EB9-D500-6CB0-4471A6D43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700AFD-DD42-A679-22F2-7F44AB668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1432C9-D783-AAD9-AAB5-002999091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B53AD7-34C8-494C-A04D-049D1DFA1D13}" type="datetime1">
              <a:rPr lang="sv-SE" smtClean="0"/>
              <a:t>2026-04-07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D61549-352B-CDE1-88DB-85FBCDDFA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969766-CDC4-4E31-5F61-A03DCDE59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9A29B-5289-4FFA-BB4C-9813004A83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773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unskapsarenan.se/handbol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4BCC91-D386-DFDB-3796-6457430AF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0057483-9AAF-62A3-276B-734EAF031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46C7B3D-FEB2-F46C-3B14-B108F73D8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A75016-2EBE-C583-9916-D3DFF3942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sv-SE" sz="4000" dirty="0">
                <a:solidFill>
                  <a:schemeClr val="tx2"/>
                </a:solidFill>
              </a:rPr>
              <a:t>Ledarträff avslutning av säsong 25/26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259018F-1F97-A470-7A3C-3566929E5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sv-SE" sz="2000" dirty="0">
                <a:solidFill>
                  <a:schemeClr val="tx2"/>
                </a:solidFill>
              </a:rPr>
              <a:t>2026-04-08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B7258E6-C763-A10E-0F25-420E26931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1023" y="52996"/>
            <a:ext cx="6093363" cy="6805005"/>
            <a:chOff x="6101023" y="52996"/>
            <a:chExt cx="6093363" cy="6805005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786EFDC-6A5D-1296-FF1F-7034CBE83E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4" y="52997"/>
              <a:ext cx="6093362" cy="6805004"/>
            </a:xfrm>
            <a:custGeom>
              <a:avLst/>
              <a:gdLst>
                <a:gd name="connsiteX0" fmla="*/ 3517682 w 5890490"/>
                <a:gd name="connsiteY0" fmla="*/ 0 h 6578439"/>
                <a:gd name="connsiteX1" fmla="*/ 5849513 w 5890490"/>
                <a:gd name="connsiteY1" fmla="*/ 841730 h 6578439"/>
                <a:gd name="connsiteX2" fmla="*/ 5890490 w 5890490"/>
                <a:gd name="connsiteY2" fmla="*/ 879060 h 6578439"/>
                <a:gd name="connsiteX3" fmla="*/ 5890490 w 5890490"/>
                <a:gd name="connsiteY3" fmla="*/ 1816052 h 6578439"/>
                <a:gd name="connsiteX4" fmla="*/ 5856961 w 5890490"/>
                <a:gd name="connsiteY4" fmla="*/ 1771023 h 6578439"/>
                <a:gd name="connsiteX5" fmla="*/ 5655397 w 5890490"/>
                <a:gd name="connsiteY5" fmla="*/ 1548813 h 6578439"/>
                <a:gd name="connsiteX6" fmla="*/ 3517682 w 5890490"/>
                <a:gd name="connsiteY6" fmla="*/ 658717 h 6578439"/>
                <a:gd name="connsiteX7" fmla="*/ 2395696 w 5890490"/>
                <a:gd name="connsiteY7" fmla="*/ 850721 h 6578439"/>
                <a:gd name="connsiteX8" fmla="*/ 1519955 w 5890490"/>
                <a:gd name="connsiteY8" fmla="*/ 1450441 h 6578439"/>
                <a:gd name="connsiteX9" fmla="*/ 1223630 w 5890490"/>
                <a:gd name="connsiteY9" fmla="*/ 1841430 h 6578439"/>
                <a:gd name="connsiteX10" fmla="*/ 1075857 w 5890490"/>
                <a:gd name="connsiteY10" fmla="*/ 2329343 h 6578439"/>
                <a:gd name="connsiteX11" fmla="*/ 731010 w 5890490"/>
                <a:gd name="connsiteY11" fmla="*/ 3483744 h 6578439"/>
                <a:gd name="connsiteX12" fmla="*/ 741000 w 5890490"/>
                <a:gd name="connsiteY12" fmla="*/ 4479719 h 6578439"/>
                <a:gd name="connsiteX13" fmla="*/ 1315615 w 5890490"/>
                <a:gd name="connsiteY13" fmla="*/ 5443827 h 6578439"/>
                <a:gd name="connsiteX14" fmla="*/ 2277503 w 5890490"/>
                <a:gd name="connsiteY14" fmla="*/ 6259386 h 6578439"/>
                <a:gd name="connsiteX15" fmla="*/ 3439448 w 5890490"/>
                <a:gd name="connsiteY15" fmla="*/ 6551739 h 6578439"/>
                <a:gd name="connsiteX16" fmla="*/ 4408732 w 5890490"/>
                <a:gd name="connsiteY16" fmla="*/ 6255172 h 6578439"/>
                <a:gd name="connsiteX17" fmla="*/ 5343243 w 5890490"/>
                <a:gd name="connsiteY17" fmla="*/ 5442509 h 6578439"/>
                <a:gd name="connsiteX18" fmla="*/ 5745566 w 5890490"/>
                <a:gd name="connsiteY18" fmla="*/ 5056656 h 6578439"/>
                <a:gd name="connsiteX19" fmla="*/ 5890490 w 5890490"/>
                <a:gd name="connsiteY19" fmla="*/ 4920880 h 6578439"/>
                <a:gd name="connsiteX20" fmla="*/ 5890490 w 5890490"/>
                <a:gd name="connsiteY20" fmla="*/ 5821966 h 6578439"/>
                <a:gd name="connsiteX21" fmla="*/ 5802002 w 5890490"/>
                <a:gd name="connsiteY21" fmla="*/ 5907904 h 6578439"/>
                <a:gd name="connsiteX22" fmla="*/ 5294358 w 5890490"/>
                <a:gd name="connsiteY22" fmla="*/ 6397505 h 6578439"/>
                <a:gd name="connsiteX23" fmla="*/ 5077178 w 5890490"/>
                <a:gd name="connsiteY23" fmla="*/ 6578439 h 6578439"/>
                <a:gd name="connsiteX24" fmla="*/ 1567290 w 5890490"/>
                <a:gd name="connsiteY24" fmla="*/ 6578439 h 6578439"/>
                <a:gd name="connsiteX25" fmla="*/ 1508588 w 5890490"/>
                <a:gd name="connsiteY25" fmla="*/ 6535186 h 6578439"/>
                <a:gd name="connsiteX26" fmla="*/ 826498 w 5890490"/>
                <a:gd name="connsiteY26" fmla="*/ 5876034 h 6578439"/>
                <a:gd name="connsiteX27" fmla="*/ 122403 w 5890490"/>
                <a:gd name="connsiteY27" fmla="*/ 3255655 h 6578439"/>
                <a:gd name="connsiteX28" fmla="*/ 1061197 w 5890490"/>
                <a:gd name="connsiteY28" fmla="*/ 984650 h 6578439"/>
                <a:gd name="connsiteX29" fmla="*/ 3517682 w 5890490"/>
                <a:gd name="connsiteY29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890490" h="6578439">
                  <a:moveTo>
                    <a:pt x="3517682" y="0"/>
                  </a:moveTo>
                  <a:cubicBezTo>
                    <a:pt x="4402016" y="0"/>
                    <a:pt x="5213741" y="315483"/>
                    <a:pt x="5849513" y="841730"/>
                  </a:cubicBezTo>
                  <a:lnTo>
                    <a:pt x="5890490" y="879060"/>
                  </a:lnTo>
                  <a:lnTo>
                    <a:pt x="5890490" y="1816052"/>
                  </a:lnTo>
                  <a:lnTo>
                    <a:pt x="5856961" y="1771023"/>
                  </a:lnTo>
                  <a:cubicBezTo>
                    <a:pt x="5793650" y="1694076"/>
                    <a:pt x="5726429" y="1619959"/>
                    <a:pt x="5655397" y="1548813"/>
                  </a:cubicBezTo>
                  <a:cubicBezTo>
                    <a:pt x="5082208" y="974906"/>
                    <a:pt x="4322973" y="658717"/>
                    <a:pt x="3517682" y="658717"/>
                  </a:cubicBezTo>
                  <a:cubicBezTo>
                    <a:pt x="3085520" y="658717"/>
                    <a:pt x="2718488" y="721533"/>
                    <a:pt x="2395696" y="850721"/>
                  </a:cubicBezTo>
                  <a:cubicBezTo>
                    <a:pt x="2079132" y="977407"/>
                    <a:pt x="1792668" y="1173626"/>
                    <a:pt x="1519955" y="1450441"/>
                  </a:cubicBezTo>
                  <a:cubicBezTo>
                    <a:pt x="1330275" y="1642840"/>
                    <a:pt x="1263719" y="1756094"/>
                    <a:pt x="1223630" y="1841430"/>
                  </a:cubicBezTo>
                  <a:cubicBezTo>
                    <a:pt x="1166545" y="1962981"/>
                    <a:pt x="1128532" y="2116663"/>
                    <a:pt x="1075857" y="2329343"/>
                  </a:cubicBezTo>
                  <a:cubicBezTo>
                    <a:pt x="1008652" y="2601153"/>
                    <a:pt x="916537" y="2973574"/>
                    <a:pt x="731010" y="3483744"/>
                  </a:cubicBezTo>
                  <a:cubicBezTo>
                    <a:pt x="617488" y="3795981"/>
                    <a:pt x="620731" y="4121653"/>
                    <a:pt x="741000" y="4479719"/>
                  </a:cubicBezTo>
                  <a:cubicBezTo>
                    <a:pt x="847257" y="4796172"/>
                    <a:pt x="1045888" y="5129481"/>
                    <a:pt x="1315615" y="5443827"/>
                  </a:cubicBezTo>
                  <a:cubicBezTo>
                    <a:pt x="1630753" y="5810980"/>
                    <a:pt x="1945371" y="6077784"/>
                    <a:pt x="2277503" y="6259386"/>
                  </a:cubicBezTo>
                  <a:cubicBezTo>
                    <a:pt x="2637530" y="6456133"/>
                    <a:pt x="3017536" y="6551739"/>
                    <a:pt x="3439448" y="6551739"/>
                  </a:cubicBezTo>
                  <a:cubicBezTo>
                    <a:pt x="3781571" y="6551739"/>
                    <a:pt x="4089573" y="6457449"/>
                    <a:pt x="4408732" y="6255172"/>
                  </a:cubicBezTo>
                  <a:cubicBezTo>
                    <a:pt x="4738010" y="6046310"/>
                    <a:pt x="5050941" y="5739207"/>
                    <a:pt x="5343243" y="5442509"/>
                  </a:cubicBezTo>
                  <a:cubicBezTo>
                    <a:pt x="5479860" y="5303970"/>
                    <a:pt x="5614918" y="5178206"/>
                    <a:pt x="5745566" y="5056656"/>
                  </a:cubicBezTo>
                  <a:lnTo>
                    <a:pt x="5890490" y="4920880"/>
                  </a:lnTo>
                  <a:lnTo>
                    <a:pt x="5890490" y="5821966"/>
                  </a:lnTo>
                  <a:lnTo>
                    <a:pt x="5802002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5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662CBBD-564D-BD94-0CF9-CB293CAAAE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5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5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45AF995-B2A8-039C-B2FB-203289186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3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/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B0CE50DF-65C3-3CC1-8034-352273F263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4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5" name="Bildobjekt 4">
            <a:extLst>
              <a:ext uri="{FF2B5EF4-FFF2-40B4-BE49-F238E27FC236}">
                <a16:creationId xmlns:a16="http://schemas.microsoft.com/office/drawing/2014/main" id="{7BF0F522-D55F-6718-B132-831B3C21A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682" y="2071253"/>
            <a:ext cx="2909271" cy="2909271"/>
          </a:xfrm>
          <a:prstGeom prst="rect">
            <a:avLst/>
          </a:prstGeom>
          <a:ln>
            <a:noFill/>
          </a:ln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D479CA-1B4E-4E8A-A1E9-D70D0FC451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01AA425A-C9EA-4836-B8EF-D8C64C6F0940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018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26363-87A4-17C7-00F9-9E3281411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E201FFE0-76AE-FD07-5E83-9556A70DD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2F885106-EBA0-D56E-1826-794FBAC92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054" y="153988"/>
            <a:ext cx="9684645" cy="695325"/>
          </a:xfrm>
        </p:spPr>
        <p:txBody>
          <a:bodyPr>
            <a:normAutofit fontScale="90000"/>
          </a:bodyPr>
          <a:lstStyle/>
          <a:p>
            <a:r>
              <a:rPr lang="sv-SE" dirty="0" err="1"/>
              <a:t>Idrottsklivet</a:t>
            </a: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075DBAB-1FE4-3143-0EA1-E4331DBCC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1" y="898524"/>
            <a:ext cx="8750300" cy="55276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Samverkan på Råslätt -  SISU – Skolan – Hallby m.fl.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Ledare behövs som kan och vill engagera sig.</a:t>
            </a:r>
          </a:p>
          <a:p>
            <a:pPr marL="0" indent="0">
              <a:buNone/>
            </a:pPr>
            <a:r>
              <a:rPr lang="sv-SE" dirty="0"/>
              <a:t>”Rimlig arbetsbörda”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4939F57-B990-2CFA-CAF9-7EF0B1FE8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C8021C53-3156-A84C-50A0-712FDB060903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919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C713-04C8-1D8E-FA41-788B6DCFA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CAB39DB5-17E3-8F27-D3B5-711777622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4EFC0A5-622A-D80B-A17A-8688E831E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5A59479-FE2C-88D1-951C-93CE3B41D98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898525"/>
            <a:ext cx="8750300" cy="552767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3E31D6B1-2CAF-0DF6-3604-AD648B95E381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75642FD7-BD66-E092-1E0A-528E1C0396AE}"/>
              </a:ext>
            </a:extLst>
          </p:cNvPr>
          <p:cNvSpPr txBox="1"/>
          <p:nvPr/>
        </p:nvSpPr>
        <p:spPr>
          <a:xfrm>
            <a:off x="2141259" y="1951538"/>
            <a:ext cx="680506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6600" dirty="0">
                <a:latin typeface="Edwardian Script ITC" panose="030303020407070D0804" pitchFamily="66" charset="0"/>
              </a:rPr>
              <a:t>Tack för allt denna säsongen</a:t>
            </a:r>
          </a:p>
          <a:p>
            <a:r>
              <a:rPr lang="sv-SE" sz="6600" dirty="0">
                <a:latin typeface="Edwardian Script ITC" panose="030303020407070D0804" pitchFamily="66" charset="0"/>
              </a:rPr>
              <a:t>och för ikväll</a:t>
            </a:r>
          </a:p>
        </p:txBody>
      </p:sp>
    </p:spTree>
    <p:extLst>
      <p:ext uri="{BB962C8B-B14F-4D97-AF65-F5344CB8AC3E}">
        <p14:creationId xmlns:p14="http://schemas.microsoft.com/office/powerpoint/2010/main" val="3069592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BB5E-CF15-7C71-389C-FD7BD8801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EF6938DF-D247-C88D-3063-AD8A4B70D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F2514BCE-E67D-36C3-D219-4CC2C3E69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53988"/>
            <a:ext cx="10515600" cy="695325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9C48268-9C5D-AB4B-FDFB-2FA85A103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1" y="898524"/>
            <a:ext cx="8750300" cy="55276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1F4216-642D-9853-0A91-F96E324A9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17B6479E-3B67-6F67-C42B-5C327BCFACC9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269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4C0722-B589-EF30-1B5C-AEE7BEF0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05622E-8701-550C-B968-7E2E7B5D3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11EB5B-4C03-2CF1-67B8-13F7380D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2F835-F6F0-461F-9420-9BEAE285A605}" type="datetime1">
              <a:rPr lang="sv-SE" smtClean="0"/>
              <a:t>2026-04-07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702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4FAA0-55F9-31E9-FA96-A3533C399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A8908F3E-349B-DA60-164A-CA025E0FF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D75C133F-DDFA-9A05-5C75-12E3A75F8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3925"/>
          </a:xfrm>
        </p:spPr>
        <p:txBody>
          <a:bodyPr/>
          <a:lstStyle/>
          <a:p>
            <a:r>
              <a:rPr lang="sv-SE" dirty="0"/>
              <a:t>Dagens agenda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1161043-972E-0680-9E77-3133DE067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Utvärdering organisationsnivå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Vad är kvar att göra innan allt är klart och nästa säsong startar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Rapporter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Prioriterade utvecklingsområden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Informationspunkter - framåtblick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E6FBAF6-8B28-5708-32B0-22DE9F1D7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FB303061-951B-9800-FCFA-617968B2DA9B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67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4F84C-D2BE-2508-7A52-27282DD11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70E93EEC-3D64-F1CA-ECAC-A5EC8A263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F8DB8965-8836-D3E9-BE9A-4F6128E1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53988"/>
            <a:ext cx="10515600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Utvärdering – organisation IK Cyrus handboll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6623A35-A614-6CF6-E0ED-0732E726E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0" y="898524"/>
            <a:ext cx="10585449" cy="5527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Tre saker som fungerat bra 😊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Tre saker som behöver bli bättre 🪛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2C10FB-350C-640E-7054-F31271FA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156E524D-BB58-F705-1E82-8B1E844A52F4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20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D5C28-5AF4-2DC1-D5D3-6EA1A518D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805AEC11-DC6B-03A6-BEEF-D0943B5E9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51088AE9-1A42-C508-DC27-FE86A908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153988"/>
            <a:ext cx="10064749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Vad ska göras innan vi tar ledigt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6E7FB21-AF74-FC9A-155E-0B96CD7B5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1231900"/>
            <a:ext cx="9159877" cy="46164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 VB + Plan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 Utvärdering i ditt lag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Inventarielistan till Mikael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Inventering av antal spelare och ledare inför nästa säsong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 Prata ihop er inför den 11e – utse representant</a:t>
            </a:r>
          </a:p>
          <a:p>
            <a:pPr marL="0" indent="0">
              <a:buNone/>
            </a:pPr>
            <a:r>
              <a:rPr lang="sv-SE" dirty="0"/>
              <a:t>Träningstider, träningsgrupper, sommarträning, anmälan av lag, stöd från sektionen, uppstart när och hur, </a:t>
            </a:r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7F63695-B297-998E-CECB-360E1231A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E7E8FA88-C967-3FB4-B0D4-4BBA4728B311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34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8D929-7B9B-0C0A-5DEB-FBD9E9C2E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D086F3F7-41EB-96B2-4128-E40D23217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EF94A29D-C4D8-AD72-97B4-7CC722BF0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153988"/>
            <a:ext cx="9791700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Rapporter 30 s från varje del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9FFBD83-3B7F-1BF0-4676-672AD20F3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1" y="898524"/>
            <a:ext cx="8750300" cy="55276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Seniorerna	Sofia/Erika – Mikael/Thomas/Johan</a:t>
            </a:r>
          </a:p>
          <a:p>
            <a:pPr>
              <a:buFontTx/>
              <a:buChar char="-"/>
            </a:pPr>
            <a:r>
              <a:rPr lang="sv-SE" dirty="0"/>
              <a:t>Juniorerna		Lisa K/Jenny	</a:t>
            </a:r>
          </a:p>
          <a:p>
            <a:pPr>
              <a:buFontTx/>
              <a:buChar char="-"/>
            </a:pPr>
            <a:r>
              <a:rPr lang="sv-SE" dirty="0"/>
              <a:t>Flicksidan		Elin, Linnea, Lisa S, 		</a:t>
            </a:r>
          </a:p>
          <a:p>
            <a:pPr>
              <a:buFontTx/>
              <a:buChar char="-"/>
            </a:pPr>
            <a:r>
              <a:rPr lang="sv-SE" dirty="0"/>
              <a:t>Pojksidan		Bo, Keith, Jonathan, Ingalill, Anton </a:t>
            </a:r>
          </a:p>
          <a:p>
            <a:pPr>
              <a:buFontTx/>
              <a:buChar char="-"/>
            </a:pPr>
            <a:r>
              <a:rPr lang="sv-SE" dirty="0"/>
              <a:t>Domarsidan	</a:t>
            </a:r>
            <a:r>
              <a:rPr lang="sv-SE" dirty="0" err="1"/>
              <a:t>Sajma</a:t>
            </a:r>
            <a:endParaRPr lang="sv-SE" dirty="0"/>
          </a:p>
          <a:p>
            <a:pPr>
              <a:buFontTx/>
              <a:buChar char="-"/>
            </a:pPr>
            <a:r>
              <a:rPr lang="sv-SE" dirty="0"/>
              <a:t>Material		Mikael</a:t>
            </a:r>
          </a:p>
          <a:p>
            <a:pPr>
              <a:buFontTx/>
              <a:buChar char="-"/>
            </a:pPr>
            <a:r>
              <a:rPr lang="sv-SE" dirty="0"/>
              <a:t>Sektionen		Ingalill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875E7E1-7EB1-56E7-B5A4-B5006CE1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9935E77C-E39A-ECA5-0707-CEF461C3A45E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37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96CD6-A848-7CAA-335A-EE301AF84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CB9D7F09-FD25-765F-51CA-731A10779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43AE791B-EF57-70E5-8CDA-A39DB9891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99" y="153988"/>
            <a:ext cx="10756895" cy="1014412"/>
          </a:xfrm>
        </p:spPr>
        <p:txBody>
          <a:bodyPr>
            <a:normAutofit/>
          </a:bodyPr>
          <a:lstStyle/>
          <a:p>
            <a:r>
              <a:rPr lang="sv-SE" dirty="0"/>
              <a:t>Detta behöver vi och kommer att åtgärda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02491B8-BB82-AF3A-8ACA-2B38FF39E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099" y="1314450"/>
            <a:ext cx="9899649" cy="489585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sv-SE" dirty="0"/>
              <a:t>Lagkassor hantering</a:t>
            </a:r>
          </a:p>
          <a:p>
            <a:pPr>
              <a:buFontTx/>
              <a:buChar char="-"/>
            </a:pPr>
            <a:r>
              <a:rPr lang="sv-SE" dirty="0"/>
              <a:t>Vad kan man dra in pengar från och vem har ansvaret – behov av samordning i hela föreningen</a:t>
            </a:r>
          </a:p>
          <a:p>
            <a:pPr>
              <a:buFontTx/>
              <a:buChar char="-"/>
            </a:pPr>
            <a:r>
              <a:rPr lang="sv-SE" dirty="0"/>
              <a:t>Sponsring till enskilda lag – hantering – fördelning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Etablera oss på fler platser i kommunen</a:t>
            </a:r>
          </a:p>
          <a:p>
            <a:pPr>
              <a:buFontTx/>
              <a:buChar char="-"/>
            </a:pPr>
            <a:r>
              <a:rPr lang="sv-SE" dirty="0"/>
              <a:t>Fler handbollsskolor</a:t>
            </a:r>
          </a:p>
          <a:p>
            <a:pPr marL="0" indent="0">
              <a:buNone/>
            </a:pPr>
            <a:r>
              <a:rPr lang="sv-SE" dirty="0"/>
              <a:t>Fler ledare behövs uppdrag till seniorer och juniorer att hjälpa till.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Bättre sponsring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AFE815C-21C7-43CB-86AD-D66C7AEA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8EE72352-C98D-5067-A5D4-9216B52B4284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758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1CBE6-8BAD-2AAC-F6D1-B2F783C7D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3CD41C0F-6EC1-8D11-1A55-72B315E69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D6321D59-6ED6-AB36-991D-44E31972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53988"/>
            <a:ext cx="10515600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 Information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139DC50-1C89-7DE1-47C5-A32A25072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1" y="898524"/>
            <a:ext cx="8750300" cy="55276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Från Förbundet</a:t>
            </a:r>
          </a:p>
          <a:p>
            <a:pPr marL="0" indent="0">
              <a:buNone/>
            </a:pPr>
            <a:r>
              <a:rPr lang="sv-SE" dirty="0"/>
              <a:t>Alla har fått en inbjudan till digitala träffar med info om seriespelet nästa säsong, </a:t>
            </a:r>
            <a:r>
              <a:rPr lang="sv-SE" b="1" dirty="0"/>
              <a:t>anmälan krävs</a:t>
            </a:r>
          </a:p>
          <a:p>
            <a:pPr marL="0" indent="0">
              <a:buNone/>
            </a:pPr>
            <a:r>
              <a:rPr lang="sv-SE" dirty="0"/>
              <a:t>U 12 den 13 eller 15 april </a:t>
            </a:r>
          </a:p>
          <a:p>
            <a:pPr marL="0" indent="0">
              <a:buNone/>
            </a:pPr>
            <a:r>
              <a:rPr lang="sv-SE" dirty="0"/>
              <a:t>U 9 den 15 april</a:t>
            </a:r>
          </a:p>
          <a:p>
            <a:pPr marL="0" indent="0">
              <a:buNone/>
            </a:pPr>
            <a:r>
              <a:rPr lang="sv-SE" dirty="0"/>
              <a:t>U 10 den 13 april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Utbildningar – Svenska handbollsförbundet Kunskapsarenan</a:t>
            </a:r>
          </a:p>
          <a:p>
            <a:pPr marL="0" indent="0">
              <a:buNone/>
            </a:pPr>
            <a:r>
              <a:rPr lang="sv-SE" dirty="0"/>
              <a:t>TU 1 lokalt i september, samverkan med lokala föreningarna</a:t>
            </a:r>
          </a:p>
          <a:p>
            <a:pPr marL="0" indent="0">
              <a:buNone/>
            </a:pPr>
            <a:r>
              <a:rPr lang="sv-SE" dirty="0"/>
              <a:t>TU 2, 3, 4 Idrottsarenan  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Välkommen till Svenska Handbollförbundets utbildningsplattform - Kunskapsarenan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318B7D1-5702-BDB3-0BCE-123E76477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D000BFE5-15B1-993A-6BD3-C3EDD1FA1A94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4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E6D4E-1351-F00A-E927-71C69BEFE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CA19082A-8765-7D5E-BC15-AB54F08E0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8B5E432C-5AC0-1C63-B545-47553175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53988"/>
            <a:ext cx="10515600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  Information från sektionen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F180DC0-BFF6-FD85-C59F-AF52E7473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1" y="898524"/>
            <a:ext cx="8750300" cy="55276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 marL="0" indent="0">
              <a:buNone/>
            </a:pPr>
            <a:r>
              <a:rPr lang="sv-SE" dirty="0"/>
              <a:t>”Handboll nu” 11 – 20 september  </a:t>
            </a:r>
          </a:p>
          <a:p>
            <a:pPr marL="0" indent="0">
              <a:buNone/>
            </a:pPr>
            <a:r>
              <a:rPr lang="sv-SE" dirty="0"/>
              <a:t>   19 september handbollensdag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Gemensamma avslutnings Cuper eller Uppstart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B331302-507F-5619-34A7-60A144AE7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4C9069D5-B61B-E30D-C713-77C56B3E26AC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136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74CA5-CBCD-C6D4-A4F5-3269B91C8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K Cyrus Handboll | Jönköping">
            <a:extLst>
              <a:ext uri="{FF2B5EF4-FFF2-40B4-BE49-F238E27FC236}">
                <a16:creationId xmlns:a16="http://schemas.microsoft.com/office/drawing/2014/main" id="{99B49049-4F44-9B6F-507F-A569F0BEC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607" y="465187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8A1F695E-815E-8575-E284-8C4844A3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153988"/>
            <a:ext cx="10515600" cy="695325"/>
          </a:xfrm>
        </p:spPr>
        <p:txBody>
          <a:bodyPr>
            <a:normAutofit fontScale="90000"/>
          </a:bodyPr>
          <a:lstStyle/>
          <a:p>
            <a:r>
              <a:rPr lang="sv-SE" dirty="0"/>
              <a:t>         Kluster samverkan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6ED7C99-E041-1A2C-BF16-871BF46FE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50" y="898524"/>
            <a:ext cx="9956797" cy="552767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Lokala överenskommelsen </a:t>
            </a:r>
          </a:p>
          <a:p>
            <a:pPr marL="0" indent="0">
              <a:buNone/>
            </a:pPr>
            <a:r>
              <a:rPr lang="sv-SE" dirty="0"/>
              <a:t>Förankring och spridning till föräldrar och barn/ungdom – ska vara med på f möte i höst.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sv-SE" dirty="0"/>
              <a:t>Bruttolistan om samverkans områden</a:t>
            </a:r>
          </a:p>
          <a:p>
            <a:pPr marL="0" indent="0">
              <a:buNone/>
            </a:pPr>
            <a:r>
              <a:rPr lang="sv-SE" dirty="0"/>
              <a:t>Utbildningar, domare, funktionärer, halltider, påverkansgrupper för handbollens bästa, m.m.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EF1CB43-7822-9904-C58D-47FD436D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2CDB6-3D77-46D4-92BB-0D81B8EF4F4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2026-04-07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DC1857B7-C965-D4F9-0E84-14A0906F38E6}"/>
              </a:ext>
            </a:extLst>
          </p:cNvPr>
          <p:cNvCxnSpPr/>
          <p:nvPr/>
        </p:nvCxnSpPr>
        <p:spPr>
          <a:xfrm>
            <a:off x="12103892" y="63000"/>
            <a:ext cx="0" cy="6732000"/>
          </a:xfrm>
          <a:prstGeom prst="line">
            <a:avLst/>
          </a:prstGeom>
          <a:ln w="1143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lips 5">
            <a:extLst>
              <a:ext uri="{FF2B5EF4-FFF2-40B4-BE49-F238E27FC236}">
                <a16:creationId xmlns:a16="http://schemas.microsoft.com/office/drawing/2014/main" id="{1DEB1063-04CC-0DDC-1FE8-B36E62A56FB9}"/>
              </a:ext>
            </a:extLst>
          </p:cNvPr>
          <p:cNvSpPr/>
          <p:nvPr/>
        </p:nvSpPr>
        <p:spPr>
          <a:xfrm>
            <a:off x="1092776" y="5266236"/>
            <a:ext cx="2488623" cy="109011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Bättre samverkans klimat</a:t>
            </a:r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DA9237ED-8E1F-EB2B-AAA3-40646E91E989}"/>
              </a:ext>
            </a:extLst>
          </p:cNvPr>
          <p:cNvSpPr/>
          <p:nvPr/>
        </p:nvSpPr>
        <p:spPr>
          <a:xfrm>
            <a:off x="5203500" y="5051827"/>
            <a:ext cx="2488623" cy="13432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Ökad förståelse för olikheterna</a:t>
            </a:r>
          </a:p>
          <a:p>
            <a:pPr algn="ctr"/>
            <a:r>
              <a:rPr lang="sv-SE" dirty="0"/>
              <a:t>och likheterna</a:t>
            </a:r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4DB67BA2-F669-2775-CB62-25F649CD8086}"/>
              </a:ext>
            </a:extLst>
          </p:cNvPr>
          <p:cNvSpPr/>
          <p:nvPr/>
        </p:nvSpPr>
        <p:spPr>
          <a:xfrm>
            <a:off x="3480807" y="4651875"/>
            <a:ext cx="1834937" cy="99916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Glädje</a:t>
            </a:r>
          </a:p>
        </p:txBody>
      </p:sp>
    </p:spTree>
    <p:extLst>
      <p:ext uri="{BB962C8B-B14F-4D97-AF65-F5344CB8AC3E}">
        <p14:creationId xmlns:p14="http://schemas.microsoft.com/office/powerpoint/2010/main" val="15827615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414</Words>
  <Application>Microsoft Office PowerPoint</Application>
  <PresentationFormat>Bredbild</PresentationFormat>
  <Paragraphs>101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Edwardian Script ITC</vt:lpstr>
      <vt:lpstr>1_Office-tema</vt:lpstr>
      <vt:lpstr>Ledarträff avslutning av säsong 25/26</vt:lpstr>
      <vt:lpstr>Dagens agenda</vt:lpstr>
      <vt:lpstr>Utvärdering – organisation IK Cyrus handboll</vt:lpstr>
      <vt:lpstr>Vad ska göras innan vi tar ledigt</vt:lpstr>
      <vt:lpstr>Rapporter 30 s från varje del</vt:lpstr>
      <vt:lpstr>Detta behöver vi och kommer att åtgärda </vt:lpstr>
      <vt:lpstr> Information</vt:lpstr>
      <vt:lpstr>  Information från sektionen</vt:lpstr>
      <vt:lpstr>         Kluster samverkan</vt:lpstr>
      <vt:lpstr>Idrottsklivet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ingalill hafstrom</dc:creator>
  <cp:lastModifiedBy>ingalill hafstrom</cp:lastModifiedBy>
  <cp:revision>3</cp:revision>
  <dcterms:created xsi:type="dcterms:W3CDTF">2026-04-07T07:18:59Z</dcterms:created>
  <dcterms:modified xsi:type="dcterms:W3CDTF">2026-04-07T19:52:40Z</dcterms:modified>
</cp:coreProperties>
</file>