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0" r:id="rId5"/>
    <p:sldId id="261" r:id="rId6"/>
    <p:sldId id="262" r:id="rId7"/>
    <p:sldId id="271" r:id="rId8"/>
    <p:sldId id="263" r:id="rId9"/>
    <p:sldId id="259" r:id="rId10"/>
    <p:sldId id="258" r:id="rId11"/>
    <p:sldId id="264" r:id="rId12"/>
    <p:sldId id="269" r:id="rId13"/>
    <p:sldId id="265" r:id="rId14"/>
    <p:sldId id="272" r:id="rId15"/>
    <p:sldId id="267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ECFF5E-22D8-44D7-9D8F-0C2D78C7632D}" type="datetimeFigureOut">
              <a:rPr lang="sv-SE" smtClean="0"/>
              <a:t>2018-03-17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67744" y="3556001"/>
            <a:ext cx="6480720" cy="1473200"/>
          </a:xfrm>
        </p:spPr>
        <p:txBody>
          <a:bodyPr>
            <a:normAutofit/>
          </a:bodyPr>
          <a:lstStyle/>
          <a:p>
            <a:r>
              <a:rPr lang="sv-SE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              -Idrottsföreningen Viken-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      Föräldramöte – lag </a:t>
            </a:r>
            <a:endParaRPr lang="sv-S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2617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2" descr="http://cdn.laget.se/298164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/>
          <a:stretch/>
        </p:blipFill>
        <p:spPr bwMode="auto">
          <a:xfrm>
            <a:off x="467544" y="1916832"/>
            <a:ext cx="4760094" cy="98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3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r>
              <a:rPr lang="sv-SE" sz="2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sv-SE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BAKGRUND – ÅRET SOM GICK</a:t>
            </a:r>
            <a:endParaRPr lang="sv-SE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Antal spelare</a:t>
            </a:r>
          </a:p>
          <a:p>
            <a:pPr marL="0" indent="0"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Laget har bestått av xx spelare</a:t>
            </a:r>
          </a:p>
          <a:p>
            <a:pPr marL="0" indent="0"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Utveckling individuellt</a:t>
            </a:r>
          </a:p>
          <a:p>
            <a:pPr marL="0" indent="0"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Fokus har varit på…</a:t>
            </a:r>
          </a:p>
          <a:p>
            <a:pPr>
              <a:buFontTx/>
              <a:buChar char="-"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Utveckling laget</a:t>
            </a:r>
          </a:p>
          <a:p>
            <a:pPr marL="0" indent="0"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Fokus har varit på …</a:t>
            </a:r>
          </a:p>
          <a:p>
            <a:pPr marL="0" indent="0">
              <a:buNone/>
            </a:pPr>
            <a:endParaRPr lang="sv-SE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sv-SE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sv-SE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sv-SE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890476" y="2679192"/>
            <a:ext cx="3576868" cy="3594994"/>
          </a:xfrm>
        </p:spPr>
        <p:txBody>
          <a:bodyPr>
            <a:noAutofit/>
          </a:bodyPr>
          <a:lstStyle/>
          <a:p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Cuper</a:t>
            </a:r>
          </a:p>
          <a:p>
            <a:pPr marL="0" indent="0"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Kommentera cuper…</a:t>
            </a:r>
          </a:p>
          <a:p>
            <a:pPr marL="0" indent="0"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Övriga lag-/ trivsel aktiviteter</a:t>
            </a:r>
          </a:p>
          <a:p>
            <a:pPr marL="0" indent="0"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Kommentera aktivitet…</a:t>
            </a:r>
          </a:p>
          <a:p>
            <a:pPr marL="0" indent="0"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Annat (specifikt för laget)</a:t>
            </a:r>
          </a:p>
          <a:p>
            <a:pPr marL="0" indent="0"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Kommentera annat…</a:t>
            </a: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72" y="5739932"/>
            <a:ext cx="936104" cy="10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Administratör\Desktop\Documents\Documents\IFV\Lagbilder+mer bilder\lagbilder 2015 + bilder\Bland bilder\p 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3" b="14661"/>
          <a:stretch/>
        </p:blipFill>
        <p:spPr bwMode="auto">
          <a:xfrm>
            <a:off x="251520" y="1700808"/>
            <a:ext cx="1671437" cy="10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20700"/>
            <a:ext cx="2123728" cy="14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8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Planering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788123" y="1700808"/>
            <a:ext cx="8104357" cy="4353664"/>
          </a:xfrm>
        </p:spPr>
        <p:txBody>
          <a:bodyPr>
            <a:normAutofit fontScale="85000" lnSpcReduction="20000"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UTOMHUSSÄSONG </a:t>
            </a:r>
            <a:endParaRPr lang="sv-SE" altLang="sv-SE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- Träningstider                                        -Träningsmatcher</a:t>
            </a: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- Seriespel                                   		  - Cuper </a:t>
            </a:r>
            <a:endParaRPr lang="sv-SE" altLang="sv-SE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- Träningsläger  			    	    -  Lagföräldrar/Föräldrauppgifter </a:t>
            </a:r>
            <a:endParaRPr lang="sv-SE" altLang="sv-SE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- Sociala aktiviteter</a:t>
            </a: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</a:t>
            </a:r>
            <a:r>
              <a:rPr lang="sv-SE" altLang="sv-SE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                       - Försäljning (Ravelli)</a:t>
            </a:r>
          </a:p>
          <a:p>
            <a:pPr lvl="8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FontTx/>
              <a:buChar char="-"/>
            </a:pPr>
            <a:r>
              <a:rPr lang="sv-SE" altLang="sv-SE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</a:t>
            </a:r>
            <a:r>
              <a:rPr lang="sv-SE" altLang="sv-SE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                                           </a:t>
            </a:r>
            <a:r>
              <a:rPr lang="sv-SE" altLang="sv-SE" sz="2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Annat………?</a:t>
            </a:r>
            <a:endParaRPr lang="sv-S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22588"/>
            <a:ext cx="828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istratör\Desktop\Documents\Documents\IFV\2016-05-10 klassfotbollen\klassfotbollen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95" y="836712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Att vara en del av lag xx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640960" cy="5301208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Viktigt!</a:t>
            </a:r>
          </a:p>
          <a:p>
            <a:pPr lvl="0">
              <a:buClr>
                <a:srgbClr val="31B6FD"/>
              </a:buClr>
            </a:pPr>
            <a:r>
              <a:rPr lang="sv-SE" altLang="sv-SE" sz="160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Det viktigaste är att ha roligt och att alla trivs</a:t>
            </a:r>
            <a:r>
              <a:rPr lang="sv-SE" altLang="sv-SE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. </a:t>
            </a:r>
          </a:p>
          <a:p>
            <a:pPr lvl="0">
              <a:buClr>
                <a:srgbClr val="31B6FD"/>
              </a:buClr>
            </a:pPr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Vi har ingen permanent nivåindelning. Variation under träning och match. </a:t>
            </a:r>
          </a:p>
          <a:p>
            <a:endParaRPr lang="sv-SE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För positiv utveckling har vi fokus på prestation och betonar det viktiga med positiva förstärkningar: A,L,M.   (se policy)        Alla spelare ska uppmärksammas och utbildas.</a:t>
            </a:r>
          </a:p>
          <a:p>
            <a:endParaRPr lang="sv-SE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För god utbildning av spelare anser vi att träning och match är lika viktiga.</a:t>
            </a: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</a:t>
            </a:r>
          </a:p>
          <a:p>
            <a:endParaRPr lang="sv-SE" altLang="sv-SE" sz="1600" b="1" dirty="0" smtClean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altLang="sv-SE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Andra </a:t>
            </a:r>
            <a:r>
              <a:rPr lang="sv-SE" altLang="sv-SE" sz="160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idrotter och aktiviteter uppmuntras men vi arbetar för att vår verksamhet ska  var så bra och stimulerande att fotbollen blir förstahandsvalet av idrott</a:t>
            </a:r>
            <a:r>
              <a:rPr lang="sv-SE" altLang="sv-SE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.</a:t>
            </a: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altLang="sv-SE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Vi meddelar i god tid frånvaro från träning eller match.            Laget/ gruppen före individen.</a:t>
            </a: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r>
              <a:rPr lang="sv-SE" altLang="sv-SE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Alla ledare/ föräldrar och spelare har ansvar för god gemenskap, trivsel och positiv utveckling. Alla hjälper till. Vi är alla representanter för föreningen, vi står för gott uppträdande och fair play.</a:t>
            </a: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endParaRPr lang="sv-SE" altLang="sv-SE" sz="1600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endParaRPr lang="sv-SE" sz="18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8004"/>
            <a:ext cx="828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dministratör\Desktop\Documents\Documents\IFV\Lagbilder+mer bilder\lagbilder 2015 + bilder\Bland bilder\f04 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001"/>
            <a:ext cx="1801888" cy="12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Focus: utveckling framåt och matchning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396681" y="1628799"/>
            <a:ext cx="4175319" cy="5121027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6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FOKUS FRAMÅT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Utvecklingsområden. Åldersanpassad kravbild.</a:t>
            </a:r>
            <a:endParaRPr lang="sv-SE" altLang="sv-SE" sz="14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Individuell </a:t>
            </a:r>
            <a:r>
              <a:rPr lang="sv-SE" altLang="sv-SE" sz="1400" b="1" u="sng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utveckling</a:t>
            </a: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:</a:t>
            </a:r>
            <a:endParaRPr lang="sv-SE" altLang="sv-SE" sz="1400" b="1" u="sng" dirty="0" smtClean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Individuella färdigheter, driva, skjuta, dribbla…</a:t>
            </a:r>
            <a:endParaRPr lang="sv-SE" altLang="sv-SE" sz="14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Lagets </a:t>
            </a:r>
            <a:r>
              <a:rPr lang="sv-SE" altLang="sv-SE" sz="1400" b="1" u="sng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utveckling: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Lagets anfallsspel och försvarsspel.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Individuella spelarsamtal.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u="sng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Annat… beroende </a:t>
            </a:r>
            <a:r>
              <a:rPr lang="sv-SE" altLang="sv-SE" sz="1400" b="1" u="sng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på lagets förutsättningar: 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(ex. sociala, mentala, </a:t>
            </a: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fysiska 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)</a:t>
            </a:r>
            <a:endParaRPr lang="sv-SE" altLang="sv-SE" dirty="0">
              <a:solidFill>
                <a:srgbClr val="073E87"/>
              </a:solidFill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endParaRPr lang="sv-SE" altLang="sv-SE" sz="14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5040634" y="1628800"/>
            <a:ext cx="4103366" cy="4896544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endParaRPr lang="sv-SE" altLang="sv-SE" sz="1400" b="1" dirty="0" smtClean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endParaRPr lang="sv-SE" altLang="sv-SE" sz="1600" b="1" u="sng" dirty="0" smtClean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r>
              <a:rPr lang="sv-SE" altLang="sv-SE" sz="1600" b="1" u="sng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MATCHNING</a:t>
            </a:r>
            <a:endParaRPr lang="sv-SE" altLang="sv-SE" sz="1600" b="1" u="sng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Alla som </a:t>
            </a: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tränar regelbundet </a:t>
            </a: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ska få spela.</a:t>
            </a:r>
            <a:endParaRPr lang="sv-SE" altLang="sv-SE" sz="14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Speltid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Cuper 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– samtliga spelare </a:t>
            </a: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erbjuds vara med.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Positioner 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i laget, rotation/fasta, målvakt </a:t>
            </a: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m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m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Annat… beroende 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på lagets </a:t>
            </a:r>
            <a:r>
              <a:rPr lang="sv-SE" altLang="sv-SE" sz="14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förutsättningar</a:t>
            </a:r>
            <a:r>
              <a:rPr lang="sv-SE" altLang="sv-SE" sz="14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.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94142"/>
            <a:ext cx="828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Administratör\Desktop\Documents\Documents\IFV\Lagbilder+mer bilder\lagbilder 2015 + bilder\Bland bilder\f04 svea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/>
          <a:stretch/>
        </p:blipFill>
        <p:spPr bwMode="auto">
          <a:xfrm>
            <a:off x="6830291" y="1484784"/>
            <a:ext cx="20444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5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Föräldrar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1331640" y="2143730"/>
            <a:ext cx="6912768" cy="4065632"/>
          </a:xfrm>
        </p:spPr>
        <p:txBody>
          <a:bodyPr/>
          <a:lstStyle/>
          <a:p>
            <a:r>
              <a:rPr lang="sv-SE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Din medverkan är nödvändig för att verksamheten ska fungera och du har stor möjlighet att bidra till en god idrottsmiljö för ditt barn.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se. </a:t>
            </a:r>
            <a:r>
              <a:rPr lang="sv-S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IFV hemsida: </a:t>
            </a:r>
            <a:r>
              <a:rPr lang="sv-S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Dokument    Policyn </a:t>
            </a:r>
            <a:r>
              <a:rPr lang="sv-S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Föräldrainformation: 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där finner du goda beteenden och goda råd.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0688"/>
            <a:ext cx="829128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ör\Desktop\Documents\Documents\IFV\2016-05-10 klassfotbollen\klassfotbollen 0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9" r="14782" b="39024"/>
          <a:stretch/>
        </p:blipFill>
        <p:spPr bwMode="auto">
          <a:xfrm>
            <a:off x="5220072" y="5653577"/>
            <a:ext cx="3840444" cy="11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>
                <a:solidFill>
                  <a:prstClr val="black"/>
                </a:solidFill>
                <a:latin typeface="Arial Black" panose="020B0A04020102020204" pitchFamily="34" charset="0"/>
              </a:rPr>
              <a:t>Till sist…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251520" y="1844824"/>
            <a:ext cx="4824536" cy="5013176"/>
          </a:xfrm>
        </p:spPr>
        <p:txBody>
          <a:bodyPr>
            <a:normAutofit/>
          </a:bodyPr>
          <a:lstStyle/>
          <a:p>
            <a:r>
              <a:rPr lang="sv-SE" sz="1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Information om allt:</a:t>
            </a:r>
          </a:p>
          <a:p>
            <a:pPr marL="0" indent="0">
              <a:buNone/>
            </a:pPr>
            <a:r>
              <a:rPr lang="sv-SE" sz="1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IFV hemsida  www.laget.se/ifv </a:t>
            </a:r>
          </a:p>
          <a:p>
            <a:pPr marL="0" indent="0">
              <a:buNone/>
            </a:pPr>
            <a:r>
              <a:rPr lang="sv-SE" sz="1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IF V Policy och riktlinjer, </a:t>
            </a:r>
            <a:r>
              <a:rPr lang="sv-SE" sz="1800" smtClean="0">
                <a:solidFill>
                  <a:schemeClr val="tx1"/>
                </a:solidFill>
                <a:latin typeface="Constantia" panose="02030602050306030303" pitchFamily="18" charset="0"/>
              </a:rPr>
              <a:t>ledarhandbok </a:t>
            </a:r>
            <a:r>
              <a:rPr lang="sv-SE" sz="1800" smtClean="0">
                <a:solidFill>
                  <a:schemeClr val="tx1"/>
                </a:solidFill>
                <a:latin typeface="Constantia" panose="02030602050306030303" pitchFamily="18" charset="0"/>
              </a:rPr>
              <a:t>2018 för </a:t>
            </a:r>
            <a:r>
              <a:rPr lang="sv-SE" sz="1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barn och ungdomsfotbollen.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Övrigt som IFV arrangerar: </a:t>
            </a:r>
            <a:r>
              <a:rPr lang="sv-SE" sz="1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Klassfotbollen, IF Vikendagen , utbildningar, bingo, danser, tipspromenader mm.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sz="1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Ni kan alltid kontakta kansliet vid frågor som gäller verksamheten. 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sz="1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Tveka inte om du har tips om sponsorer eller annat samarbete.</a:t>
            </a:r>
            <a:endParaRPr lang="sv-SE" sz="18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60" y="404664"/>
            <a:ext cx="829128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5508104" y="25649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292080" y="2564904"/>
            <a:ext cx="338437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Constantia" panose="02030602050306030303" pitchFamily="18" charset="0"/>
              </a:rPr>
              <a:t>Vi ser fram emot ännu en fotbollssäsong tillsammans.</a:t>
            </a: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 smtClean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 smtClean="0">
              <a:latin typeface="Constantia" panose="02030602050306030303" pitchFamily="18" charset="0"/>
            </a:endParaRPr>
          </a:p>
          <a:p>
            <a:endParaRPr lang="sv-SE" dirty="0" smtClean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  <a:p>
            <a:pPr algn="ctr">
              <a:spcAft>
                <a:spcPct val="20000"/>
              </a:spcAft>
              <a:buClr>
                <a:srgbClr val="E60000"/>
              </a:buClr>
              <a:defRPr/>
            </a:pPr>
            <a:r>
              <a:rPr lang="sv-SE" altLang="sv-SE" b="1" dirty="0" smtClean="0">
                <a:latin typeface="Constantia" pitchFamily="18" charset="0"/>
              </a:rPr>
              <a:t>ÖVRIGT </a:t>
            </a:r>
            <a:r>
              <a:rPr lang="sv-SE" altLang="sv-SE" b="1" dirty="0">
                <a:latin typeface="Constantia" pitchFamily="18" charset="0"/>
              </a:rPr>
              <a:t>&amp; FRÅGOR: </a:t>
            </a:r>
          </a:p>
          <a:p>
            <a:pPr algn="ctr">
              <a:spcAft>
                <a:spcPct val="20000"/>
              </a:spcAft>
              <a:buClr>
                <a:srgbClr val="E60000"/>
              </a:buClr>
              <a:defRPr/>
            </a:pPr>
            <a:r>
              <a:rPr lang="sv-SE" altLang="sv-SE" dirty="0">
                <a:latin typeface="Constantia" pitchFamily="18" charset="0"/>
              </a:rPr>
              <a:t>Något övrigt som ni funderar över?</a:t>
            </a:r>
          </a:p>
          <a:p>
            <a:endParaRPr lang="sv-SE" dirty="0">
              <a:latin typeface="Constantia" panose="02030602050306030303" pitchFamily="18" charset="0"/>
            </a:endParaRPr>
          </a:p>
          <a:p>
            <a:endParaRPr lang="sv-SE" dirty="0">
              <a:latin typeface="Constantia" panose="0203060205030603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4984"/>
            <a:ext cx="10668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75983" y="332656"/>
            <a:ext cx="8229600" cy="1794528"/>
          </a:xfrm>
        </p:spPr>
        <p:txBody>
          <a:bodyPr>
            <a:normAutofit/>
          </a:bodyPr>
          <a:lstStyle/>
          <a:p>
            <a:r>
              <a:rPr lang="sv-SE" sz="36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</a:t>
            </a:r>
            <a:r>
              <a:rPr lang="sv-SE" sz="2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IF Viken-</a:t>
            </a:r>
            <a:r>
              <a:rPr lang="sv-SE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sv-SE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v-SE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AGENDA</a:t>
            </a:r>
            <a:endParaRPr lang="sv-S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467544" y="2204864"/>
            <a:ext cx="3672408" cy="4509119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Föreningens prioriterade mål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Våra lag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Barn och ungdomsfotbollen i IFV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U sektion budget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Ledarens förhållningssätt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5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Bakgrund </a:t>
            </a:r>
            <a:r>
              <a:rPr lang="sv-SE" altLang="sv-SE" sz="15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– året som gick</a:t>
            </a:r>
          </a:p>
          <a:p>
            <a:endParaRPr lang="sv-SE" dirty="0">
              <a:latin typeface="Constantia" panose="02030602050306030303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901663" cy="10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5220072" y="2204865"/>
            <a:ext cx="3744416" cy="4464496"/>
          </a:xfrm>
        </p:spPr>
        <p:txBody>
          <a:bodyPr>
            <a:normAutofit fontScale="92500" lnSpcReduction="20000"/>
          </a:bodyPr>
          <a:lstStyle/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Organisation i laget– </a:t>
            </a: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ledare och spelare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 Att vara en del av F/P </a:t>
            </a:r>
            <a:r>
              <a:rPr lang="sv-SE" altLang="sv-SE" sz="16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– XX</a:t>
            </a:r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Fokus framåt 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Planering</a:t>
            </a: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 smtClean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Föräldrar</a:t>
            </a:r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None/>
            </a:pPr>
            <a:endParaRPr lang="sv-SE" altLang="sv-SE" sz="1600" b="1" dirty="0">
              <a:solidFill>
                <a:prstClr val="black"/>
              </a:solidFill>
              <a:latin typeface="Constantia" panose="02030602050306030303" pitchFamily="18" charset="0"/>
              <a:ea typeface="ＭＳ Ｐゴシック" pitchFamily="34" charset="-128"/>
            </a:endParaRPr>
          </a:p>
          <a:p>
            <a:pPr marL="0" lvl="0" indent="0" defTabSz="457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>
                <a:srgbClr val="E63429"/>
              </a:buClr>
              <a:buSzTx/>
              <a:buFont typeface="Arial" charset="0"/>
              <a:buChar char="•"/>
            </a:pPr>
            <a:r>
              <a:rPr lang="sv-SE" altLang="sv-SE" sz="1600" b="1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pitchFamily="34" charset="-128"/>
              </a:rPr>
              <a:t>Till sist…</a:t>
            </a:r>
          </a:p>
          <a:p>
            <a:endParaRPr lang="sv-SE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800" i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-IF </a:t>
            </a:r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Viken-</a:t>
            </a:r>
            <a: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Prioriterade mål, beslutade av föreningen </a:t>
            </a:r>
            <a: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2018</a:t>
            </a:r>
            <a:endParaRPr lang="sv-S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5805264"/>
            <a:ext cx="829966" cy="9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755576" y="1988840"/>
            <a:ext cx="8136904" cy="3735320"/>
          </a:xfrm>
        </p:spPr>
        <p:txBody>
          <a:bodyPr>
            <a:normAutofit fontScale="92500" lnSpcReduction="10000"/>
          </a:bodyPr>
          <a:lstStyle/>
          <a:p>
            <a:r>
              <a:rPr lang="sv-SE" sz="2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IF Viken ska arbeta för att:</a:t>
            </a:r>
          </a:p>
          <a:p>
            <a:endParaRPr lang="sv-SE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v-SE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utbilda och utveckla våra egna ungdomar till seniorspelare så att de kvalificerar sig till spel i föreningens representationslag och/eller blir attraktiva för spel i högre divisioner. - Självförsörjande på spelare i A-lag.</a:t>
            </a:r>
            <a:endParaRPr lang="sv-SE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endParaRPr lang="sv-SE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v-SE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förbättra gemenskapen och ”Vi känslan” i föreningen.</a:t>
            </a:r>
          </a:p>
          <a:p>
            <a:pPr>
              <a:buFontTx/>
              <a:buChar char="-"/>
            </a:pPr>
            <a:endParaRPr lang="sv-SE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utveckla rekryteringen av ledare på alla positioner.</a:t>
            </a:r>
            <a:endParaRPr lang="sv-SE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259335" cy="150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314495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sv-SE" sz="1900" b="1" dirty="0" smtClean="0">
                <a:solidFill>
                  <a:prstClr val="black"/>
                </a:solidFill>
              </a:rPr>
              <a:t>				</a:t>
            </a:r>
            <a:r>
              <a:rPr lang="sv-SE" b="1" u="sng" dirty="0" smtClean="0">
                <a:solidFill>
                  <a:prstClr val="black"/>
                </a:solidFill>
              </a:rPr>
              <a:t>Vår vision</a:t>
            </a:r>
          </a:p>
          <a:p>
            <a:pPr marL="0" lvl="0" indent="0" algn="ctr">
              <a:buClr>
                <a:srgbClr val="31B6FD"/>
              </a:buClr>
              <a:buNone/>
            </a:pPr>
            <a:r>
              <a:rPr lang="sv-SE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IF Viken ska vara det självklara valet för alla barn och ungdomar som vill träna och spela fotboll i Åmåls kommun.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sz="1900" b="1" dirty="0">
              <a:solidFill>
                <a:prstClr val="black"/>
              </a:solidFill>
            </a:endParaRPr>
          </a:p>
          <a:p>
            <a:r>
              <a:rPr lang="sv-SE" sz="2000" b="1" dirty="0" smtClean="0">
                <a:solidFill>
                  <a:schemeClr val="tx1"/>
                </a:solidFill>
              </a:rPr>
              <a:t>Vi arbetar för att skapa en positiv och meningsfull fritidssysselsättning i Åmål genom att erbjuda så många som möjligt chansen att upptäcka, pröva på samt träna och spela fotboll.</a:t>
            </a:r>
          </a:p>
          <a:p>
            <a:pPr marL="0" indent="0">
              <a:buNone/>
            </a:pPr>
            <a:endParaRPr lang="sv-SE" sz="2000" b="1" dirty="0" smtClean="0">
              <a:solidFill>
                <a:schemeClr val="tx1"/>
              </a:solidFill>
            </a:endParaRPr>
          </a:p>
          <a:p>
            <a:r>
              <a:rPr lang="sv-SE" sz="2000" b="1" dirty="0" smtClean="0">
                <a:solidFill>
                  <a:schemeClr val="tx1"/>
                </a:solidFill>
              </a:rPr>
              <a:t>Med engagerade och utbildade ledare ska vi ge förutsättningar att ha roligt, få uppleva rörelseglädje, gemenskap och utmaningar samt bidra till ett livslångt intresse för fotboll och hälsofrämjande fysisk aktivitet.</a:t>
            </a:r>
          </a:p>
          <a:p>
            <a:pPr marL="0" indent="0">
              <a:buNone/>
            </a:pPr>
            <a:endParaRPr lang="sv-SE" sz="2000" b="1" dirty="0" smtClean="0">
              <a:solidFill>
                <a:schemeClr val="tx1"/>
              </a:solidFill>
            </a:endParaRPr>
          </a:p>
          <a:p>
            <a:r>
              <a:rPr lang="sv-SE" sz="2000" b="1" dirty="0" smtClean="0">
                <a:solidFill>
                  <a:schemeClr val="tx1"/>
                </a:solidFill>
              </a:rPr>
              <a:t>Vi arbetar för att ha flick- och pojklag i alla åldersklasser och stödja alla rättvisst.</a:t>
            </a:r>
          </a:p>
          <a:p>
            <a:pPr marL="0" indent="0">
              <a:buNone/>
            </a:pPr>
            <a:endParaRPr lang="sv-SE" sz="2000" b="1" dirty="0" smtClean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sv-SE" sz="3200" b="1" i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/>
            </a:r>
            <a:br>
              <a:rPr lang="sv-SE" sz="3200" b="1" i="1" dirty="0" smtClean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3200" b="1" i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-</a:t>
            </a:r>
            <a: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  <a:t>IF Viken-</a:t>
            </a:r>
            <a: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Barn och ungdomsverksamheten </a:t>
            </a:r>
            <a:b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2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Barn 6-12år   Ungdom </a:t>
            </a:r>
            <a:r>
              <a:rPr lang="sv-SE" sz="2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13-19   </a:t>
            </a:r>
            <a: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sv-SE" sz="3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087646"/>
            <a:ext cx="6334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72067" y="2132856"/>
            <a:ext cx="7876397" cy="3993307"/>
          </a:xfrm>
        </p:spPr>
        <p:txBody>
          <a:bodyPr>
            <a:normAutofit fontScale="92500"/>
          </a:bodyPr>
          <a:lstStyle/>
          <a:p>
            <a:pPr lvl="0">
              <a:buClr>
                <a:srgbClr val="31B6FD"/>
              </a:buClr>
            </a:pPr>
            <a:r>
              <a:rPr lang="sv-SE" sz="3200" b="1" dirty="0">
                <a:solidFill>
                  <a:schemeClr val="tx1"/>
                </a:solidFill>
              </a:rPr>
              <a:t>Budget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b="1" dirty="0" smtClean="0">
                <a:solidFill>
                  <a:schemeClr val="tx1"/>
                </a:solidFill>
              </a:rPr>
              <a:t>Inkomster </a:t>
            </a:r>
            <a:r>
              <a:rPr lang="sv-SE" dirty="0">
                <a:solidFill>
                  <a:schemeClr val="tx1"/>
                </a:solidFill>
              </a:rPr>
              <a:t>				</a:t>
            </a:r>
            <a:r>
              <a:rPr lang="sv-SE" b="1" dirty="0">
                <a:solidFill>
                  <a:schemeClr val="tx1"/>
                </a:solidFill>
              </a:rPr>
              <a:t>Kostnader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Spelaravgifter: 50 000		</a:t>
            </a:r>
            <a:r>
              <a:rPr lang="sv-SE" dirty="0" smtClean="0">
                <a:solidFill>
                  <a:schemeClr val="tx1"/>
                </a:solidFill>
              </a:rPr>
              <a:t>	Avg</a:t>
            </a:r>
            <a:r>
              <a:rPr lang="sv-SE" dirty="0">
                <a:solidFill>
                  <a:schemeClr val="tx1"/>
                </a:solidFill>
              </a:rPr>
              <a:t>. </a:t>
            </a:r>
            <a:r>
              <a:rPr lang="sv-SE" dirty="0" smtClean="0">
                <a:solidFill>
                  <a:schemeClr val="tx1"/>
                </a:solidFill>
              </a:rPr>
              <a:t>cuper, serier: 35 </a:t>
            </a:r>
            <a:r>
              <a:rPr lang="sv-SE" dirty="0">
                <a:solidFill>
                  <a:schemeClr val="tx1"/>
                </a:solidFill>
              </a:rPr>
              <a:t>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Kiosk: </a:t>
            </a:r>
            <a:r>
              <a:rPr lang="sv-SE" dirty="0" smtClean="0">
                <a:solidFill>
                  <a:schemeClr val="tx1"/>
                </a:solidFill>
              </a:rPr>
              <a:t>90 </a:t>
            </a:r>
            <a:r>
              <a:rPr lang="sv-SE" dirty="0">
                <a:solidFill>
                  <a:schemeClr val="tx1"/>
                </a:solidFill>
              </a:rPr>
              <a:t>000				</a:t>
            </a:r>
            <a:r>
              <a:rPr lang="sv-SE" dirty="0" smtClean="0">
                <a:solidFill>
                  <a:schemeClr val="tx1"/>
                </a:solidFill>
              </a:rPr>
              <a:t>Plan/hallhyra:50 </a:t>
            </a:r>
            <a:r>
              <a:rPr lang="sv-SE" dirty="0">
                <a:solidFill>
                  <a:schemeClr val="tx1"/>
                </a:solidFill>
              </a:rPr>
              <a:t>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Kommunala bidrag: </a:t>
            </a:r>
            <a:r>
              <a:rPr lang="sv-SE" dirty="0" smtClean="0">
                <a:solidFill>
                  <a:schemeClr val="tx1"/>
                </a:solidFill>
              </a:rPr>
              <a:t>40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000		Domarkostnader: </a:t>
            </a:r>
            <a:r>
              <a:rPr lang="sv-SE" dirty="0" smtClean="0">
                <a:solidFill>
                  <a:schemeClr val="tx1"/>
                </a:solidFill>
              </a:rPr>
              <a:t>50 </a:t>
            </a:r>
            <a:r>
              <a:rPr lang="sv-SE" dirty="0" err="1" smtClean="0">
                <a:solidFill>
                  <a:schemeClr val="tx1"/>
                </a:solidFill>
              </a:rPr>
              <a:t>ooo</a:t>
            </a:r>
            <a:endParaRPr lang="sv-SE" dirty="0">
              <a:solidFill>
                <a:schemeClr val="tx1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Bidrag Sisu: 40 000			Inköp material: 30 000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Statliga bidrag: </a:t>
            </a:r>
            <a:r>
              <a:rPr lang="sv-SE" dirty="0" smtClean="0">
                <a:solidFill>
                  <a:schemeClr val="tx1"/>
                </a:solidFill>
              </a:rPr>
              <a:t>125 </a:t>
            </a:r>
            <a:r>
              <a:rPr lang="sv-SE" dirty="0">
                <a:solidFill>
                  <a:schemeClr val="tx1"/>
                </a:solidFill>
              </a:rPr>
              <a:t>000		</a:t>
            </a:r>
            <a:r>
              <a:rPr lang="sv-SE" dirty="0" smtClean="0">
                <a:solidFill>
                  <a:schemeClr val="tx1"/>
                </a:solidFill>
              </a:rPr>
              <a:t>	</a:t>
            </a:r>
            <a:r>
              <a:rPr lang="sv-SE" dirty="0" smtClean="0">
                <a:solidFill>
                  <a:schemeClr val="tx1"/>
                </a:solidFill>
              </a:rPr>
              <a:t>Inköp kiosk: 35</a:t>
            </a:r>
            <a:r>
              <a:rPr lang="sv-SE" dirty="0" smtClean="0">
                <a:solidFill>
                  <a:schemeClr val="tx1"/>
                </a:solidFill>
              </a:rPr>
              <a:t> 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	</a:t>
            </a:r>
            <a:r>
              <a:rPr lang="sv-SE" dirty="0" smtClean="0">
                <a:solidFill>
                  <a:schemeClr val="tx1"/>
                </a:solidFill>
              </a:rPr>
              <a:t>				DFF samlingar:15 000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dirty="0">
                <a:solidFill>
                  <a:schemeClr val="tx1"/>
                </a:solidFill>
              </a:rPr>
              <a:t>	</a:t>
            </a:r>
            <a:r>
              <a:rPr lang="sv-SE" dirty="0" smtClean="0">
                <a:solidFill>
                  <a:schemeClr val="tx1"/>
                </a:solidFill>
              </a:rPr>
              <a:t>				Priser: 20 000</a:t>
            </a:r>
            <a:endParaRPr lang="sv-SE" dirty="0">
              <a:solidFill>
                <a:schemeClr val="tx1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-</a:t>
            </a:r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IF Viken-</a:t>
            </a:r>
            <a: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U- sektion    </a:t>
            </a:r>
            <a:br>
              <a:rPr lang="sv-SE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Våra </a:t>
            </a:r>
            <a:r>
              <a:rPr lang="sv-SE" sz="3200" i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största</a:t>
            </a:r>
            <a: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inkomster och utgifter </a:t>
            </a:r>
            <a:endParaRPr lang="sv-SE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11" y="6049743"/>
            <a:ext cx="631032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72067" y="1700808"/>
            <a:ext cx="8271933" cy="5090508"/>
          </a:xfrm>
        </p:spPr>
        <p:txBody>
          <a:bodyPr numCol="2">
            <a:normAutofit fontScale="92500" lnSpcReduction="2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”</a:t>
            </a:r>
            <a:r>
              <a:rPr lang="sv-SE" sz="2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Den stora föreningen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 den lilla staden”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A-lag (herr) </a:t>
            </a: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div4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 lag div 6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P-  16 (15-18År</a:t>
            </a: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</a:t>
            </a: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F04</a:t>
            </a:r>
            <a:endParaRPr lang="sv-SE" sz="2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05</a:t>
            </a: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 </a:t>
            </a: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06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 07</a:t>
            </a: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F </a:t>
            </a: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08</a:t>
            </a: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 09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 10</a:t>
            </a: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sv-SE" sz="22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 </a:t>
            </a: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04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05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06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07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o8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>
                <a:solidFill>
                  <a:schemeClr val="tx1"/>
                </a:solidFill>
                <a:latin typeface="Constantia" panose="02030602050306030303" pitchFamily="18" charset="0"/>
              </a:rPr>
              <a:t>P </a:t>
            </a: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09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 </a:t>
            </a:r>
            <a:r>
              <a:rPr lang="sv-SE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10</a:t>
            </a:r>
          </a:p>
          <a:p>
            <a:pPr marL="0" indent="0">
              <a:buClr>
                <a:srgbClr val="31B6FD"/>
              </a:buClr>
              <a:buNone/>
            </a:pPr>
            <a:r>
              <a:rPr lang="sv-SE" dirty="0" err="1">
                <a:solidFill>
                  <a:schemeClr val="tx1"/>
                </a:solidFill>
                <a:latin typeface="Constantia" panose="02030602050306030303" pitchFamily="18" charset="0"/>
              </a:rPr>
              <a:t>Bollkul</a:t>
            </a:r>
            <a:r>
              <a:rPr lang="sv-SE" dirty="0">
                <a:solidFill>
                  <a:schemeClr val="tx1"/>
                </a:solidFill>
                <a:latin typeface="Constantia" panose="02030602050306030303" pitchFamily="18" charset="0"/>
              </a:rPr>
              <a:t> F/P </a:t>
            </a:r>
            <a:r>
              <a:rPr lang="sv-S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11/12</a:t>
            </a:r>
            <a:endParaRPr lang="sv-SE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sv-SE" dirty="0" smtClean="0"/>
          </a:p>
          <a:p>
            <a:r>
              <a:rPr lang="sv-SE" b="1" dirty="0" smtClean="0">
                <a:solidFill>
                  <a:schemeClr val="tx1"/>
                </a:solidFill>
              </a:rPr>
              <a:t>Vi engagerar drygt 40 </a:t>
            </a:r>
            <a:r>
              <a:rPr lang="sv-SE" b="1" dirty="0" err="1" smtClean="0">
                <a:solidFill>
                  <a:schemeClr val="tx1"/>
                </a:solidFill>
              </a:rPr>
              <a:t>st</a:t>
            </a:r>
            <a:r>
              <a:rPr lang="sv-SE" b="1" dirty="0" smtClean="0">
                <a:solidFill>
                  <a:schemeClr val="tx1"/>
                </a:solidFill>
              </a:rPr>
              <a:t> ungdomsledare och ca. </a:t>
            </a:r>
            <a:r>
              <a:rPr lang="sv-SE" b="1" dirty="0" smtClean="0">
                <a:solidFill>
                  <a:schemeClr val="tx1"/>
                </a:solidFill>
              </a:rPr>
              <a:t>350 </a:t>
            </a:r>
            <a:r>
              <a:rPr lang="sv-SE" b="1" dirty="0" smtClean="0">
                <a:solidFill>
                  <a:schemeClr val="tx1"/>
                </a:solidFill>
              </a:rPr>
              <a:t>barn och ungdomsspelare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i="1" dirty="0">
                <a:solidFill>
                  <a:prstClr val="black"/>
                </a:solidFill>
                <a:latin typeface="Constantia" panose="02030602050306030303" pitchFamily="18" charset="0"/>
              </a:rPr>
              <a:t>-</a:t>
            </a:r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IF Viken-</a:t>
            </a:r>
            <a: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sv-SE" sz="36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Våra lag säsongen 2018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03" y="5877272"/>
            <a:ext cx="798534" cy="9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81" y="764704"/>
            <a:ext cx="144048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2465571" cy="251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5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500" dirty="0">
                <a:solidFill>
                  <a:prstClr val="black"/>
                </a:solidFill>
                <a:latin typeface="Arial Black" panose="020B0A04020102020204" pitchFamily="34" charset="0"/>
              </a:rPr>
              <a:t>Förhållningssätt </a:t>
            </a:r>
            <a:r>
              <a:rPr lang="sv-SE" sz="25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ledare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>
          <a:xfrm>
            <a:off x="683568" y="2204864"/>
            <a:ext cx="7783776" cy="432048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endParaRPr lang="sv-SE" sz="2000" b="1" dirty="0" smtClean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sv-SE" sz="20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För att främja en god verksamhet ska Ledare </a:t>
            </a:r>
            <a:r>
              <a:rPr lang="sv-SE" sz="20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i IF Viken </a:t>
            </a:r>
            <a:r>
              <a:rPr lang="sv-SE" sz="20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tillämpa  Svenska Fotbollsförbundets </a:t>
            </a:r>
            <a:r>
              <a:rPr lang="sv-SE" sz="20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syn på </a:t>
            </a:r>
            <a:r>
              <a:rPr lang="sv-SE" sz="20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bra ledarskap </a:t>
            </a:r>
            <a:r>
              <a:rPr lang="sv-SE" sz="20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som utgår ifrån: </a:t>
            </a:r>
            <a:endParaRPr lang="sv-SE" sz="2000" b="1" dirty="0" smtClean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endParaRPr lang="sv-SE" sz="1800" b="1" dirty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18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Barnrättsperspektivet </a:t>
            </a:r>
            <a:endParaRPr lang="sv-SE" sz="1800" b="1" dirty="0" smtClean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18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V</a:t>
            </a:r>
            <a:r>
              <a:rPr lang="sv-SE" sz="18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ikten </a:t>
            </a:r>
            <a:r>
              <a:rPr lang="sv-SE" sz="1800" b="1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av god lärande </a:t>
            </a:r>
            <a:r>
              <a:rPr lang="sv-SE" sz="18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miljö.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18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Tillämpning av olika inlärningsmodeller .</a:t>
            </a:r>
            <a:endParaRPr lang="sv-SE" sz="1800" b="1" dirty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77272"/>
            <a:ext cx="789651" cy="9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6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Förhållningssätt ledare </a:t>
            </a:r>
            <a:endParaRPr lang="sv-SE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892480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300" b="1" u="sng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Barnrättsperspektivet</a:t>
            </a:r>
            <a:r>
              <a:rPr lang="sv-SE" sz="2300" b="1" u="sng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, barns rätt att</a:t>
            </a:r>
            <a:r>
              <a:rPr lang="sv-SE" sz="2300" u="sng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: </a:t>
            </a:r>
            <a:endParaRPr lang="sv-SE" sz="2300" u="sng" dirty="0" smtClean="0">
              <a:solidFill>
                <a:schemeClr val="tx1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2300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Uppleva </a:t>
            </a:r>
            <a:r>
              <a:rPr lang="sv-SE" sz="2300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glädje, lära sig, påverka, upptäcka, känna sig trygg och att utvecklas</a:t>
            </a:r>
            <a:r>
              <a:rPr lang="sv-SE" sz="2300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.</a:t>
            </a:r>
            <a:endParaRPr lang="sv-SE" sz="2300" dirty="0">
              <a:solidFill>
                <a:schemeClr val="tx1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300" b="1" u="sng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Att lära sig fotboll genom: </a:t>
            </a:r>
            <a:endParaRPr lang="sv-SE" sz="2300" b="1" u="sng" dirty="0" smtClean="0">
              <a:solidFill>
                <a:schemeClr val="tx1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2300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Positiv </a:t>
            </a:r>
            <a:r>
              <a:rPr lang="sv-SE" sz="2300" dirty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återkoppling och positiv förstärkning, mycket spel, lek och allsidig fysisk träning/aktivitet, fokusera på prestation och goda försök, låt spelarna vara med och bestämma och hög aktivitet under träningen</a:t>
            </a:r>
            <a:r>
              <a:rPr lang="sv-SE" sz="2300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sv-SE" sz="2300" b="1" u="sng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Inlärningsmodeller:</a:t>
            </a:r>
            <a:r>
              <a:rPr lang="sv-SE" sz="2300" u="sng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21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Instruktionsinlärning</a:t>
            </a:r>
            <a:r>
              <a:rPr lang="sv-SE" sz="23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	</a:t>
            </a:r>
            <a:r>
              <a:rPr lang="sv-SE" sz="20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Modellinlärning			</a:t>
            </a:r>
            <a:r>
              <a:rPr lang="sv-SE" sz="2000" b="1" dirty="0" err="1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Guided</a:t>
            </a:r>
            <a:r>
              <a:rPr lang="sv-SE" sz="2000" b="1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discovery</a:t>
            </a:r>
            <a:endParaRPr lang="sv-SE" sz="2300" b="1" dirty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(förklara med ord</a:t>
            </a:r>
            <a:r>
              <a:rPr lang="sv-SE" sz="23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)               (</a:t>
            </a: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visa, barnen härmar)  </a:t>
            </a:r>
            <a:r>
              <a:rPr lang="sv-SE" sz="23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         (</a:t>
            </a: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upptäcka, barnen </a:t>
            </a:r>
            <a:r>
              <a:rPr lang="sv-SE" sz="23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hittar 							egna lösningar, ställ frågor</a:t>
            </a: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, </a:t>
            </a:r>
            <a:r>
              <a:rPr lang="sv-SE" sz="23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							uppleva </a:t>
            </a: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att man själv </a:t>
            </a:r>
            <a:endParaRPr lang="sv-SE" sz="2300" dirty="0" smtClean="0">
              <a:solidFill>
                <a:prstClr val="black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	</a:t>
            </a:r>
            <a:r>
              <a:rPr lang="sv-SE" sz="23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					påverkar </a:t>
            </a: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är </a:t>
            </a:r>
            <a:r>
              <a:rPr lang="sv-SE" sz="23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        								förstärkande</a:t>
            </a:r>
            <a:r>
              <a:rPr lang="sv-SE" sz="2300" dirty="0">
                <a:solidFill>
                  <a:prstClr val="black"/>
                </a:solidFill>
                <a:latin typeface="Constantia" panose="02030602050306030303" pitchFamily="18" charset="0"/>
                <a:ea typeface="Calibri"/>
                <a:cs typeface="Times New Roman"/>
              </a:rPr>
              <a:t>).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sz="2000" dirty="0">
              <a:solidFill>
                <a:schemeClr val="tx1"/>
              </a:solidFill>
              <a:latin typeface="Constantia" panose="02030602050306030303" pitchFamily="18" charset="0"/>
              <a:ea typeface="Calibri"/>
              <a:cs typeface="Times New Roman"/>
            </a:endParaRP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07861"/>
            <a:ext cx="163303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95" y="5435455"/>
            <a:ext cx="1535600" cy="14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83097"/>
            <a:ext cx="16317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  <a:t>-IF Viken-</a:t>
            </a:r>
            <a:br>
              <a:rPr lang="sv-SE" sz="2800" i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sv-SE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VÅRT LAG: ORGANISATION </a:t>
            </a:r>
            <a:br>
              <a:rPr lang="sv-SE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sv-SE" sz="2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– LEDARE OCH SPELARE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>
            <a:normAutofit/>
          </a:bodyPr>
          <a:lstStyle/>
          <a:p>
            <a:endParaRPr lang="sv-SE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Ledare:</a:t>
            </a:r>
          </a:p>
          <a:p>
            <a:pPr marL="0" indent="0">
              <a:buNone/>
            </a:pPr>
            <a:r>
              <a:rPr lang="sv-SE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1.</a:t>
            </a:r>
          </a:p>
          <a:p>
            <a:pPr marL="0" indent="0">
              <a:buNone/>
            </a:pPr>
            <a:r>
              <a:rPr lang="sv-SE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</a:t>
            </a:r>
          </a:p>
          <a:p>
            <a:pPr marL="0" indent="0">
              <a:buNone/>
            </a:pPr>
            <a:r>
              <a:rPr lang="sv-SE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3.</a:t>
            </a:r>
          </a:p>
          <a:p>
            <a:pPr marL="0" indent="0">
              <a:buNone/>
            </a:pPr>
            <a:r>
              <a:rPr lang="sv-SE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4.</a:t>
            </a:r>
          </a:p>
          <a:p>
            <a:pPr marL="0" indent="0">
              <a:buNone/>
            </a:pPr>
            <a:r>
              <a:rPr lang="sv-SE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Spelare:</a:t>
            </a:r>
          </a:p>
          <a:p>
            <a:pPr marL="0" indent="0">
              <a:buNone/>
            </a:pPr>
            <a:r>
              <a:rPr lang="sv-SE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1., 2., 3…</a:t>
            </a:r>
          </a:p>
          <a:p>
            <a:pPr marL="0" indent="0">
              <a:buNone/>
            </a:pPr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sv-SE" sz="14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sv-SE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Alt. Sätt in en lagbild!</a:t>
            </a:r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>
            <a:normAutofit/>
          </a:bodyPr>
          <a:lstStyle/>
          <a:p>
            <a:endParaRPr lang="sv-SE" sz="1400" b="1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sv-SE" sz="1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Forts. spelare…</a:t>
            </a:r>
            <a:endParaRPr lang="sv-SE" sz="14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72860"/>
            <a:ext cx="936104" cy="10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1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ågform">
  <a:themeElements>
    <a:clrScheme name="Våg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åg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åg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650</TotalTime>
  <Words>749</Words>
  <Application>Microsoft Office PowerPoint</Application>
  <PresentationFormat>Bildspel på skärmen (4:3)</PresentationFormat>
  <Paragraphs>190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Vågform</vt:lpstr>
      <vt:lpstr>PowerPoint-presentation</vt:lpstr>
      <vt:lpstr>-IF Viken- AGENDA</vt:lpstr>
      <vt:lpstr>-IF Viken- Prioriterade mål, beslutade av föreningen 2018</vt:lpstr>
      <vt:lpstr> -IF Viken- Barn och ungdomsverksamheten  Barn 6-12år   Ungdom 13-19    </vt:lpstr>
      <vt:lpstr>-IF Viken- U- sektion     Våra största inkomster och utgifter </vt:lpstr>
      <vt:lpstr>-IF Viken- Våra lag säsongen 2018</vt:lpstr>
      <vt:lpstr>-IF Viken- Förhållningssätt ledare</vt:lpstr>
      <vt:lpstr>-IF Viken- Förhållningssätt ledare </vt:lpstr>
      <vt:lpstr>-IF Viken- VÅRT LAG: ORGANISATION  – LEDARE OCH SPELARE</vt:lpstr>
      <vt:lpstr>-IF Viken- BAKGRUND – ÅRET SOM GICK</vt:lpstr>
      <vt:lpstr>-IF Viken- Planering </vt:lpstr>
      <vt:lpstr>-IF Viken- Att vara en del av lag xx</vt:lpstr>
      <vt:lpstr>-IF Viken- Focus: utveckling framåt och matchning</vt:lpstr>
      <vt:lpstr>-IF Viken- Föräldrar</vt:lpstr>
      <vt:lpstr>-IF Viken- Till sist…</vt:lpstr>
    </vt:vector>
  </TitlesOfParts>
  <Company>Bengtsfors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Patric</dc:creator>
  <cp:lastModifiedBy>Bengtsfors</cp:lastModifiedBy>
  <cp:revision>59</cp:revision>
  <dcterms:created xsi:type="dcterms:W3CDTF">2017-03-27T09:32:13Z</dcterms:created>
  <dcterms:modified xsi:type="dcterms:W3CDTF">2018-03-17T05:46:07Z</dcterms:modified>
</cp:coreProperties>
</file>