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71" r:id="rId3"/>
    <p:sldId id="372" r:id="rId4"/>
    <p:sldId id="373" r:id="rId5"/>
    <p:sldId id="257" r:id="rId6"/>
    <p:sldId id="258" r:id="rId7"/>
    <p:sldId id="264" r:id="rId8"/>
    <p:sldId id="265" r:id="rId9"/>
    <p:sldId id="266" r:id="rId10"/>
    <p:sldId id="267" r:id="rId11"/>
    <p:sldId id="269" r:id="rId12"/>
    <p:sldId id="304" r:id="rId13"/>
    <p:sldId id="270" r:id="rId14"/>
    <p:sldId id="271" r:id="rId15"/>
    <p:sldId id="305" r:id="rId16"/>
    <p:sldId id="312" r:id="rId17"/>
    <p:sldId id="313" r:id="rId18"/>
    <p:sldId id="314" r:id="rId19"/>
    <p:sldId id="315" r:id="rId20"/>
    <p:sldId id="316" r:id="rId21"/>
    <p:sldId id="317" r:id="rId22"/>
    <p:sldId id="318" r:id="rId23"/>
    <p:sldId id="319" r:id="rId24"/>
    <p:sldId id="272" r:id="rId25"/>
    <p:sldId id="320" r:id="rId26"/>
    <p:sldId id="321" r:id="rId27"/>
    <p:sldId id="273" r:id="rId28"/>
    <p:sldId id="322" r:id="rId29"/>
    <p:sldId id="323" r:id="rId30"/>
    <p:sldId id="324" r:id="rId31"/>
    <p:sldId id="325" r:id="rId32"/>
    <p:sldId id="276" r:id="rId33"/>
    <p:sldId id="326" r:id="rId34"/>
    <p:sldId id="327" r:id="rId35"/>
    <p:sldId id="328" r:id="rId36"/>
    <p:sldId id="329" r:id="rId37"/>
    <p:sldId id="280" r:id="rId38"/>
    <p:sldId id="330" r:id="rId39"/>
    <p:sldId id="331" r:id="rId40"/>
    <p:sldId id="332" r:id="rId41"/>
    <p:sldId id="333" r:id="rId42"/>
    <p:sldId id="334" r:id="rId43"/>
    <p:sldId id="298" r:id="rId44"/>
    <p:sldId id="335" r:id="rId45"/>
    <p:sldId id="336" r:id="rId46"/>
    <p:sldId id="337" r:id="rId47"/>
    <p:sldId id="338" r:id="rId48"/>
    <p:sldId id="296" r:id="rId49"/>
    <p:sldId id="339" r:id="rId50"/>
    <p:sldId id="340" r:id="rId51"/>
    <p:sldId id="285" r:id="rId52"/>
    <p:sldId id="287" r:id="rId53"/>
    <p:sldId id="341" r:id="rId54"/>
    <p:sldId id="342" r:id="rId55"/>
    <p:sldId id="343" r:id="rId56"/>
    <p:sldId id="344" r:id="rId57"/>
    <p:sldId id="345" r:id="rId58"/>
    <p:sldId id="346" r:id="rId59"/>
    <p:sldId id="347" r:id="rId60"/>
    <p:sldId id="348" r:id="rId61"/>
    <p:sldId id="350" r:id="rId62"/>
    <p:sldId id="354" r:id="rId63"/>
    <p:sldId id="301" r:id="rId64"/>
    <p:sldId id="307" r:id="rId65"/>
    <p:sldId id="308" r:id="rId66"/>
    <p:sldId id="352" r:id="rId67"/>
    <p:sldId id="370" r:id="rId68"/>
    <p:sldId id="355" r:id="rId69"/>
    <p:sldId id="356" r:id="rId70"/>
    <p:sldId id="357" r:id="rId71"/>
    <p:sldId id="358" r:id="rId72"/>
    <p:sldId id="359" r:id="rId73"/>
    <p:sldId id="360" r:id="rId74"/>
    <p:sldId id="361" r:id="rId75"/>
    <p:sldId id="362" r:id="rId76"/>
    <p:sldId id="363" r:id="rId77"/>
    <p:sldId id="364" r:id="rId78"/>
    <p:sldId id="365" r:id="rId79"/>
    <p:sldId id="366" r:id="rId80"/>
    <p:sldId id="367" r:id="rId81"/>
    <p:sldId id="368" r:id="rId82"/>
    <p:sldId id="369"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4545" autoAdjust="0"/>
    <p:restoredTop sz="86492" autoAdjust="0"/>
  </p:normalViewPr>
  <p:slideViewPr>
    <p:cSldViewPr snapToGrid="0" snapToObjects="1">
      <p:cViewPr varScale="1">
        <p:scale>
          <a:sx n="81" d="100"/>
          <a:sy n="81" d="100"/>
        </p:scale>
        <p:origin x="-268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sv-SE" smtClean="0"/>
              <a:t>Klicka här för att ändra format</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25-04-12</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25-04-12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25-04-12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25-04-12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25-04-12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sv-SE" smtClean="0"/>
              <a:t>Klicka här för att ändra format</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2DF66AD8-BC4A-4004-9882-414398D930CA}" type="datetimeFigureOut">
              <a:rPr lang="en-US" smtClean="0"/>
              <a:t>25-04-12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sv-SE" smtClean="0"/>
              <a:t>Klicka här för att ändra format</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2DF66AD8-BC4A-4004-9882-414398D930CA}" type="datetimeFigureOut">
              <a:rPr lang="en-US" smtClean="0"/>
              <a:t>25-04-12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sv-SE" smtClean="0"/>
              <a:t>Dra bilden till platshållaren eller klicka på ikonen för att lägga till den</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bilder med bildtext">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sv-SE" smtClean="0"/>
              <a:t>Dra bilden till platshållaren eller klicka på ikonen för att lägga till den</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sv-SE" smtClean="0"/>
              <a:t>Dra bilden till platshållaren eller klicka på ikonen för att lägga till den</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sv-SE" smtClean="0"/>
              <a:t>Klicka här för att ändra format</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2DF66AD8-BC4A-4004-9882-414398D930CA}" type="datetimeFigureOut">
              <a:rPr lang="en-US" smtClean="0"/>
              <a:t>25-04-12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ld ovanför bild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sv-SE" smtClean="0"/>
              <a:t>Klicka här för att ändra format</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2DF66AD8-BC4A-4004-9882-414398D930CA}" type="datetimeFigureOut">
              <a:rPr lang="en-US" smtClean="0"/>
              <a:t>25-04-12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sv-SE" smtClean="0"/>
              <a:t>Dra bilden till platshållaren eller klicka på ikonen för att lägga till den</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bilder ovanför bild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sv-SE" smtClean="0"/>
              <a:t>Klicka här för att ändra format</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sv-SE" smtClean="0"/>
              <a:t>Dra bilden till platshållaren eller klicka på ikonen för att lägga till den</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sv-SE" smtClean="0"/>
              <a:t>Dra bilden till platshållaren eller klicka på ikonen för att lägga till den</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2DF66AD8-BC4A-4004-9882-414398D930CA}" type="datetimeFigureOut">
              <a:rPr lang="en-US" smtClean="0"/>
              <a:t>25-04-12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Rubrik och lodrä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Vertical Text Placeholder 2"/>
          <p:cNvSpPr>
            <a:spLocks noGrp="1"/>
          </p:cNvSpPr>
          <p:nvPr>
            <p:ph type="body" orient="vert" idx="1"/>
          </p:nvPr>
        </p:nvSpPr>
        <p:spPr/>
        <p:txBody>
          <a:bodyPr vert="eaVert"/>
          <a:lstStyle>
            <a:lvl5pP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25-04-12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lvl5pP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25-04-12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sv-SE" smtClean="0"/>
              <a:t>Klicka här för att ändra format</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25-04-12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bild med vattenstämpel">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sv-SE" smtClean="0"/>
              <a:t>Klicka här för att ändra format på bakgrundstexten</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sv-SE" smtClean="0"/>
              <a:t>Klicka här för att ändra format</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25-04-12</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sv-SE" smtClean="0"/>
              <a:t>Klicka här för att ändra format</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sv-SE" smtClean="0"/>
              <a:t>Klicka här för att ändra format på bakgrundstexten</a:t>
            </a:r>
          </a:p>
        </p:txBody>
      </p:sp>
      <p:sp>
        <p:nvSpPr>
          <p:cNvPr id="4" name="Date Placeholder 3"/>
          <p:cNvSpPr>
            <a:spLocks noGrp="1"/>
          </p:cNvSpPr>
          <p:nvPr>
            <p:ph type="dt" sz="half" idx="10"/>
          </p:nvPr>
        </p:nvSpPr>
        <p:spPr/>
        <p:txBody>
          <a:bodyPr/>
          <a:lstStyle/>
          <a:p>
            <a:fld id="{2DF66AD8-BC4A-4004-9882-414398D930CA}" type="datetimeFigureOut">
              <a:rPr lang="en-US" smtClean="0"/>
              <a:t>25-04-12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vsnitt med vattenstämpel">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sv-SE" smtClean="0"/>
              <a:t>Klicka här för att ändra format på bakgrundstexten</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sv-SE" smtClean="0"/>
              <a:t>Klicka här för att ändra format</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2DF66AD8-BC4A-4004-9882-414398D930CA}" type="datetimeFigureOut">
              <a:rPr lang="en-US" smtClean="0"/>
              <a:t>25-04-12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vsnitt med bi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sv-SE" smtClean="0"/>
              <a:t>Klicka här för att ändra format</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sv-SE" smtClean="0"/>
              <a:t>Dra bilden till platshållaren eller klicka på ikonen för att lägga till den</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2DF66AD8-BC4A-4004-9882-414398D930CA}" type="datetimeFigureOut">
              <a:rPr lang="en-US" smtClean="0"/>
              <a:t>25-04-12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25-04-12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25-04-12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‹Nr.›</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nnehållsdelar, över-/nederk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25-04-12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sv-SE" smtClean="0"/>
              <a:t>Klicka här för att ändra format</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25-04-12</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IF VP 2025</a:t>
            </a:r>
            <a:endParaRPr lang="sv-SE" dirty="0"/>
          </a:p>
        </p:txBody>
      </p:sp>
      <p:sp>
        <p:nvSpPr>
          <p:cNvPr id="3" name="Underrubrik 2"/>
          <p:cNvSpPr>
            <a:spLocks noGrp="1"/>
          </p:cNvSpPr>
          <p:nvPr>
            <p:ph type="subTitle" idx="1"/>
          </p:nvPr>
        </p:nvSpPr>
        <p:spPr/>
        <p:txBody>
          <a:bodyPr/>
          <a:lstStyle/>
          <a:p>
            <a:endParaRPr lang="sv-SE" dirty="0"/>
          </a:p>
        </p:txBody>
      </p:sp>
      <p:sp>
        <p:nvSpPr>
          <p:cNvPr id="4" name="textruta 3"/>
          <p:cNvSpPr txBox="1"/>
          <p:nvPr/>
        </p:nvSpPr>
        <p:spPr>
          <a:xfrm>
            <a:off x="644769" y="2676769"/>
            <a:ext cx="184666"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19900302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smtClean="0"/>
              <a:t>FLEXIBEL ATTACK </a:t>
            </a:r>
            <a:r>
              <a:rPr lang="mr-IN" dirty="0" smtClean="0"/>
              <a:t>–</a:t>
            </a:r>
            <a:r>
              <a:rPr lang="sv-SE" dirty="0" smtClean="0"/>
              <a:t> Med fyra attackinriktade spelare i formationen finns det stor flexibilitet när det gäller hur laget beslutar att attackera. Offensiva mittfältare är fria att hitta luckor framför motståndarens försvar. Detta gör det svårt för försvar att veta vem de ska täcka.</a:t>
            </a:r>
            <a:endParaRPr lang="sv-SE" dirty="0"/>
          </a:p>
        </p:txBody>
      </p:sp>
    </p:spTree>
    <p:extLst>
      <p:ext uri="{BB962C8B-B14F-4D97-AF65-F5344CB8AC3E}">
        <p14:creationId xmlns:p14="http://schemas.microsoft.com/office/powerpoint/2010/main" val="25558165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smtClean="0"/>
              <a:t>BALANS</a:t>
            </a:r>
            <a:r>
              <a:rPr lang="sv-SE" dirty="0" smtClean="0"/>
              <a:t> </a:t>
            </a:r>
            <a:r>
              <a:rPr lang="mr-IN" dirty="0" smtClean="0"/>
              <a:t>–</a:t>
            </a:r>
            <a:r>
              <a:rPr lang="sv-SE" dirty="0" smtClean="0"/>
              <a:t> Laget kan vara både kraftigt framåt och vara stabilt på försvaret. Formationen kan lätt återgå till en 4-5-1 för att vara mer defensiv.</a:t>
            </a:r>
          </a:p>
          <a:p>
            <a:r>
              <a:rPr lang="sv-SE" b="1" dirty="0" smtClean="0"/>
              <a:t>MÖJLIGHET ATT ÖVERBELASTA FARLIGA OMRÅDER </a:t>
            </a:r>
            <a:r>
              <a:rPr lang="mr-IN" dirty="0" smtClean="0"/>
              <a:t>–</a:t>
            </a:r>
            <a:r>
              <a:rPr lang="sv-SE" dirty="0" smtClean="0"/>
              <a:t> Eftersom de offensiva spelarna har ganska stor flexibilitet, kan de enkelt överbelasta motståndarnas försvar.</a:t>
            </a:r>
            <a:endParaRPr lang="sv-SE" dirty="0"/>
          </a:p>
        </p:txBody>
      </p:sp>
    </p:spTree>
    <p:extLst>
      <p:ext uri="{BB962C8B-B14F-4D97-AF65-F5344CB8AC3E}">
        <p14:creationId xmlns:p14="http://schemas.microsoft.com/office/powerpoint/2010/main" val="39211107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Rörelsemönster anfall</a:t>
            </a:r>
            <a:endParaRPr lang="sv-SE" dirty="0"/>
          </a:p>
        </p:txBody>
      </p:sp>
      <p:pic>
        <p:nvPicPr>
          <p:cNvPr id="4" name="Platshållare för innehåll 3" descr="anfall rörelse.jpg"/>
          <p:cNvPicPr>
            <a:picLocks noGrp="1" noChangeAspect="1"/>
          </p:cNvPicPr>
          <p:nvPr>
            <p:ph idx="1"/>
          </p:nvPr>
        </p:nvPicPr>
        <p:blipFill>
          <a:blip r:embed="rId2">
            <a:extLst>
              <a:ext uri="{28A0092B-C50C-407E-A947-70E740481C1C}">
                <a14:useLocalDpi xmlns:a14="http://schemas.microsoft.com/office/drawing/2010/main" val="0"/>
              </a:ext>
            </a:extLst>
          </a:blip>
          <a:srcRect t="8406" b="8406"/>
          <a:stretch>
            <a:fillRect/>
          </a:stretch>
        </p:blipFill>
        <p:spPr/>
      </p:pic>
    </p:spTree>
    <p:extLst>
      <p:ext uri="{BB962C8B-B14F-4D97-AF65-F5344CB8AC3E}">
        <p14:creationId xmlns:p14="http://schemas.microsoft.com/office/powerpoint/2010/main" val="31312620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Svagheter</a:t>
            </a:r>
            <a:endParaRPr lang="sv-SE" dirty="0"/>
          </a:p>
        </p:txBody>
      </p:sp>
      <p:sp>
        <p:nvSpPr>
          <p:cNvPr id="3" name="Platshållare för innehåll 2"/>
          <p:cNvSpPr>
            <a:spLocks noGrp="1"/>
          </p:cNvSpPr>
          <p:nvPr>
            <p:ph idx="1"/>
          </p:nvPr>
        </p:nvSpPr>
        <p:spPr/>
        <p:txBody>
          <a:bodyPr/>
          <a:lstStyle/>
          <a:p>
            <a:r>
              <a:rPr lang="sv-SE" b="1" dirty="0" smtClean="0"/>
              <a:t>PRESS PÅ YTTERBACKARNA </a:t>
            </a:r>
            <a:r>
              <a:rPr lang="mr-IN" dirty="0" smtClean="0"/>
              <a:t>–</a:t>
            </a:r>
            <a:r>
              <a:rPr lang="sv-SE" dirty="0" smtClean="0"/>
              <a:t> Eftersom laget är stabilt genom mitten kommer majoriteten av motståndarens attacker att komma från kanterna. Om lagets ytterbackar inte faller tillbaka, lämnas mittbacken ofta 1 vs 1.</a:t>
            </a:r>
          </a:p>
          <a:p>
            <a:r>
              <a:rPr lang="sv-SE" b="1" dirty="0" smtClean="0"/>
              <a:t>OFFENSIVA SPELARNA MÅSTE ARBETA TILLSAMMANS </a:t>
            </a:r>
            <a:r>
              <a:rPr lang="mr-IN" dirty="0" smtClean="0"/>
              <a:t>–</a:t>
            </a:r>
            <a:r>
              <a:rPr lang="sv-SE" dirty="0" smtClean="0"/>
              <a:t> En av de bästa sakerna med formationen är den offensiva friheten. Om de stänger varandras utrymme kan denna frihet vara ett problem, dvs anfallet får inte bli en gröt.</a:t>
            </a:r>
            <a:endParaRPr lang="sv-SE" dirty="0"/>
          </a:p>
        </p:txBody>
      </p:sp>
    </p:spTree>
    <p:extLst>
      <p:ext uri="{BB962C8B-B14F-4D97-AF65-F5344CB8AC3E}">
        <p14:creationId xmlns:p14="http://schemas.microsoft.com/office/powerpoint/2010/main" val="32575230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smtClean="0"/>
              <a:t>VI MÅSTE FALLA TILLBAKA </a:t>
            </a:r>
            <a:r>
              <a:rPr lang="mr-IN" dirty="0" smtClean="0"/>
              <a:t>–</a:t>
            </a:r>
            <a:r>
              <a:rPr lang="sv-SE" dirty="0" smtClean="0"/>
              <a:t> Mittfältare behöver alla falla tillbaka när laget tappar boll. Detta minskar motståndarens utrymme och förhindrar dem från att överbelasta olika områden.</a:t>
            </a:r>
          </a:p>
        </p:txBody>
      </p:sp>
    </p:spTree>
    <p:extLst>
      <p:ext uri="{BB962C8B-B14F-4D97-AF65-F5344CB8AC3E}">
        <p14:creationId xmlns:p14="http://schemas.microsoft.com/office/powerpoint/2010/main" val="14401000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Rörelsemönster försvar</a:t>
            </a:r>
            <a:endParaRPr lang="sv-SE" dirty="0"/>
          </a:p>
        </p:txBody>
      </p:sp>
      <p:pic>
        <p:nvPicPr>
          <p:cNvPr id="4" name="Platshållare för innehåll 3" descr="Bild 2.jpg"/>
          <p:cNvPicPr>
            <a:picLocks noGrp="1" noChangeAspect="1"/>
          </p:cNvPicPr>
          <p:nvPr>
            <p:ph idx="1"/>
          </p:nvPr>
        </p:nvPicPr>
        <p:blipFill>
          <a:blip r:embed="rId2">
            <a:extLst>
              <a:ext uri="{28A0092B-C50C-407E-A947-70E740481C1C}">
                <a14:useLocalDpi xmlns:a14="http://schemas.microsoft.com/office/drawing/2010/main" val="0"/>
              </a:ext>
            </a:extLst>
          </a:blip>
          <a:srcRect t="8406" b="8406"/>
          <a:stretch>
            <a:fillRect/>
          </a:stretch>
        </p:blipFill>
        <p:spPr/>
      </p:pic>
    </p:spTree>
    <p:extLst>
      <p:ext uri="{BB962C8B-B14F-4D97-AF65-F5344CB8AC3E}">
        <p14:creationId xmlns:p14="http://schemas.microsoft.com/office/powerpoint/2010/main" val="17716632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Backlinjens spel i allmänhet</a:t>
            </a:r>
            <a:endParaRPr lang="sv-SE" dirty="0"/>
          </a:p>
        </p:txBody>
      </p:sp>
      <p:sp>
        <p:nvSpPr>
          <p:cNvPr id="3" name="Platshållare för innehåll 2"/>
          <p:cNvSpPr>
            <a:spLocks noGrp="1"/>
          </p:cNvSpPr>
          <p:nvPr>
            <p:ph idx="1"/>
          </p:nvPr>
        </p:nvSpPr>
        <p:spPr/>
        <p:txBody>
          <a:bodyPr/>
          <a:lstStyle/>
          <a:p>
            <a:r>
              <a:rPr lang="sv-SE" dirty="0" smtClean="0"/>
              <a:t>- Laget spelar med en rak fyrbackslinje.</a:t>
            </a:r>
          </a:p>
          <a:p>
            <a:r>
              <a:rPr lang="sv-SE" dirty="0" smtClean="0"/>
              <a:t>- De spelare som inte pressar bildar en trebackslinje bakom den som pressar.</a:t>
            </a:r>
          </a:p>
          <a:p>
            <a:r>
              <a:rPr lang="sv-SE" dirty="0" smtClean="0"/>
              <a:t>- Mittbackarna är ansvariga för att hålla linjen. I praktiken blir det den mittback som tar djup och hamnar bakom den andra mittbacken som bestämmer linjen.</a:t>
            </a:r>
          </a:p>
          <a:p>
            <a:r>
              <a:rPr lang="sv-SE" dirty="0" smtClean="0"/>
              <a:t>- Ytterbackarna får INTE ligga nedanför henne.</a:t>
            </a:r>
            <a:endParaRPr lang="sv-SE" dirty="0"/>
          </a:p>
        </p:txBody>
      </p:sp>
    </p:spTree>
    <p:extLst>
      <p:ext uri="{BB962C8B-B14F-4D97-AF65-F5344CB8AC3E}">
        <p14:creationId xmlns:p14="http://schemas.microsoft.com/office/powerpoint/2010/main" val="41959495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Mittfältets spel i allmänhet</a:t>
            </a:r>
            <a:endParaRPr lang="sv-SE" dirty="0"/>
          </a:p>
        </p:txBody>
      </p:sp>
      <p:sp>
        <p:nvSpPr>
          <p:cNvPr id="3" name="Platshållare för innehåll 2"/>
          <p:cNvSpPr>
            <a:spLocks noGrp="1"/>
          </p:cNvSpPr>
          <p:nvPr>
            <p:ph idx="1"/>
          </p:nvPr>
        </p:nvSpPr>
        <p:spPr/>
        <p:txBody>
          <a:bodyPr/>
          <a:lstStyle/>
          <a:p>
            <a:r>
              <a:rPr lang="sv-SE" dirty="0" smtClean="0"/>
              <a:t>- Vi spelar med en rak kompakt </a:t>
            </a:r>
            <a:r>
              <a:rPr lang="sv-SE" dirty="0" err="1" smtClean="0"/>
              <a:t>mittfälltslinje</a:t>
            </a:r>
            <a:r>
              <a:rPr lang="sv-SE" dirty="0" smtClean="0"/>
              <a:t> i försvar där vi pressar och understöder på samma sätt som i backlinjen.</a:t>
            </a:r>
          </a:p>
          <a:p>
            <a:r>
              <a:rPr lang="sv-SE" dirty="0" smtClean="0"/>
              <a:t>- Bortre yttermittfältare flyttar över rejält då bollen är på andra kanten.</a:t>
            </a:r>
          </a:p>
          <a:p>
            <a:r>
              <a:rPr lang="sv-SE" dirty="0" smtClean="0"/>
              <a:t>- I anfall blommar mittfältet ut och försöker komma till inläggssituationer från kanterna och djupledsbollar till anfallarna från innermittfältarna.</a:t>
            </a:r>
            <a:endParaRPr lang="sv-SE" dirty="0"/>
          </a:p>
        </p:txBody>
      </p:sp>
    </p:spTree>
    <p:extLst>
      <p:ext uri="{BB962C8B-B14F-4D97-AF65-F5344CB8AC3E}">
        <p14:creationId xmlns:p14="http://schemas.microsoft.com/office/powerpoint/2010/main" val="8149336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Forwards spel i allmänhet</a:t>
            </a:r>
            <a:endParaRPr lang="sv-SE" dirty="0"/>
          </a:p>
        </p:txBody>
      </p:sp>
      <p:sp>
        <p:nvSpPr>
          <p:cNvPr id="3" name="Platshållare för innehåll 2"/>
          <p:cNvSpPr>
            <a:spLocks noGrp="1"/>
          </p:cNvSpPr>
          <p:nvPr>
            <p:ph idx="1"/>
          </p:nvPr>
        </p:nvSpPr>
        <p:spPr/>
        <p:txBody>
          <a:bodyPr/>
          <a:lstStyle/>
          <a:p>
            <a:r>
              <a:rPr lang="sv-SE" dirty="0" smtClean="0"/>
              <a:t>- Forward sätter tonen i försvarsspelet och styr bollen från mitten och ut mot kanterna.</a:t>
            </a:r>
          </a:p>
          <a:p>
            <a:r>
              <a:rPr lang="sv-SE" dirty="0" smtClean="0"/>
              <a:t>- Ingen boll ska kunna spelas mellan backarna.</a:t>
            </a:r>
          </a:p>
          <a:p>
            <a:r>
              <a:rPr lang="sv-SE" dirty="0" smtClean="0"/>
              <a:t>- Om vi har hög press stängs passningsmöjligheten från motståndarnas ytterback och mittback.</a:t>
            </a:r>
          </a:p>
          <a:p>
            <a:r>
              <a:rPr lang="sv-SE" dirty="0" smtClean="0"/>
              <a:t>- Alltid söka upp fickor framför motståndarnas backlinje, vilja vara i boxen och våga gå på egna avslut.</a:t>
            </a:r>
            <a:endParaRPr lang="sv-SE" dirty="0"/>
          </a:p>
        </p:txBody>
      </p:sp>
    </p:spTree>
    <p:extLst>
      <p:ext uri="{BB962C8B-B14F-4D97-AF65-F5344CB8AC3E}">
        <p14:creationId xmlns:p14="http://schemas.microsoft.com/office/powerpoint/2010/main" val="9195079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Försvarsspelet i allmänhet</a:t>
            </a:r>
            <a:endParaRPr lang="sv-SE" dirty="0"/>
          </a:p>
        </p:txBody>
      </p:sp>
      <p:sp>
        <p:nvSpPr>
          <p:cNvPr id="3" name="Platshållare för innehåll 2"/>
          <p:cNvSpPr>
            <a:spLocks noGrp="1"/>
          </p:cNvSpPr>
          <p:nvPr>
            <p:ph idx="1"/>
          </p:nvPr>
        </p:nvSpPr>
        <p:spPr/>
        <p:txBody>
          <a:bodyPr/>
          <a:lstStyle/>
          <a:p>
            <a:r>
              <a:rPr lang="sv-SE" dirty="0" smtClean="0"/>
              <a:t>- Alla är försvarsspelare så fort vi tappar bollen.</a:t>
            </a:r>
          </a:p>
          <a:p>
            <a:r>
              <a:rPr lang="sv-SE" dirty="0" smtClean="0"/>
              <a:t>Vi försvarar oss i tre led, dvs vi ska fort hitta tillbaka till vår linje.</a:t>
            </a:r>
          </a:p>
          <a:p>
            <a:r>
              <a:rPr lang="sv-SE" dirty="0" smtClean="0"/>
              <a:t>Avståndet mellan lagdelarna är 12-15 meter.</a:t>
            </a:r>
          </a:p>
          <a:p>
            <a:endParaRPr lang="sv-SE" dirty="0"/>
          </a:p>
        </p:txBody>
      </p:sp>
    </p:spTree>
    <p:extLst>
      <p:ext uri="{BB962C8B-B14F-4D97-AF65-F5344CB8AC3E}">
        <p14:creationId xmlns:p14="http://schemas.microsoft.com/office/powerpoint/2010/main" val="37150714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Upplägget</a:t>
            </a:r>
            <a:endParaRPr lang="sv-SE" dirty="0"/>
          </a:p>
        </p:txBody>
      </p:sp>
      <p:sp>
        <p:nvSpPr>
          <p:cNvPr id="3" name="Platshållare för innehåll 2"/>
          <p:cNvSpPr>
            <a:spLocks noGrp="1"/>
          </p:cNvSpPr>
          <p:nvPr>
            <p:ph idx="1"/>
          </p:nvPr>
        </p:nvSpPr>
        <p:spPr/>
        <p:txBody>
          <a:bodyPr/>
          <a:lstStyle/>
          <a:p>
            <a:r>
              <a:rPr lang="sv-SE" dirty="0" smtClean="0"/>
              <a:t>- Spelsystemet</a:t>
            </a:r>
          </a:p>
          <a:p>
            <a:r>
              <a:rPr lang="sv-SE" dirty="0" smtClean="0"/>
              <a:t>- Styrkor och svagheter</a:t>
            </a:r>
          </a:p>
          <a:p>
            <a:r>
              <a:rPr lang="sv-SE" dirty="0" smtClean="0"/>
              <a:t>- Olika lagdelars spel i allmänhet</a:t>
            </a:r>
          </a:p>
          <a:p>
            <a:r>
              <a:rPr lang="sv-SE" dirty="0" smtClean="0"/>
              <a:t>- Försvarsspelet i allmänhet</a:t>
            </a:r>
          </a:p>
          <a:p>
            <a:r>
              <a:rPr lang="sv-SE" dirty="0" smtClean="0"/>
              <a:t>- Omställningar i allmänhet</a:t>
            </a:r>
          </a:p>
          <a:p>
            <a:r>
              <a:rPr lang="sv-SE" dirty="0" smtClean="0"/>
              <a:t>- Olika positioners uppgifter (</a:t>
            </a:r>
            <a:r>
              <a:rPr lang="sv-SE" dirty="0" err="1" smtClean="0"/>
              <a:t>def</a:t>
            </a:r>
            <a:r>
              <a:rPr lang="sv-SE" dirty="0" smtClean="0"/>
              <a:t>./off.)</a:t>
            </a:r>
            <a:endParaRPr lang="sv-SE" dirty="0"/>
          </a:p>
        </p:txBody>
      </p:sp>
    </p:spTree>
    <p:extLst>
      <p:ext uri="{BB962C8B-B14F-4D97-AF65-F5344CB8AC3E}">
        <p14:creationId xmlns:p14="http://schemas.microsoft.com/office/powerpoint/2010/main" val="5450385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Defensiva omställningar i allmänhet</a:t>
            </a:r>
            <a:endParaRPr lang="sv-SE" dirty="0"/>
          </a:p>
        </p:txBody>
      </p:sp>
      <p:sp>
        <p:nvSpPr>
          <p:cNvPr id="3" name="Platshållare för innehåll 2"/>
          <p:cNvSpPr>
            <a:spLocks noGrp="1"/>
          </p:cNvSpPr>
          <p:nvPr>
            <p:ph idx="1"/>
          </p:nvPr>
        </p:nvSpPr>
        <p:spPr/>
        <p:txBody>
          <a:bodyPr/>
          <a:lstStyle/>
          <a:p>
            <a:r>
              <a:rPr lang="sv-SE" dirty="0" smtClean="0"/>
              <a:t>- När vi förlorar bollen skall närmaste spelare agera försvarare och fördröja/pressa så att övriga spelare snabbt kan inta täckningspositioner.</a:t>
            </a:r>
          </a:p>
          <a:p>
            <a:r>
              <a:rPr lang="sv-SE" dirty="0" smtClean="0"/>
              <a:t>- Vi jobbar närmaste vägen hem och är beredda att ta varandras platser för att snabbt hitta rätt i utgångspositionerna.</a:t>
            </a:r>
          </a:p>
          <a:p>
            <a:r>
              <a:rPr lang="sv-SE" dirty="0" smtClean="0"/>
              <a:t>- Vi jobbar hårt för att återerövra bollen om vi har laget samlat och möjlighet ges.</a:t>
            </a:r>
            <a:endParaRPr lang="sv-SE" dirty="0"/>
          </a:p>
        </p:txBody>
      </p:sp>
    </p:spTree>
    <p:extLst>
      <p:ext uri="{BB962C8B-B14F-4D97-AF65-F5344CB8AC3E}">
        <p14:creationId xmlns:p14="http://schemas.microsoft.com/office/powerpoint/2010/main" val="3525897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Vi accepterar inte om närmaste spelare inte ställer om till försvar utan i stället lägger </a:t>
            </a:r>
            <a:r>
              <a:rPr lang="sv-SE" dirty="0" err="1" smtClean="0"/>
              <a:t>enrgi</a:t>
            </a:r>
            <a:r>
              <a:rPr lang="sv-SE" dirty="0" smtClean="0"/>
              <a:t> på annat, så som besvikelse på sig själv eller andra.</a:t>
            </a:r>
          </a:p>
          <a:p>
            <a:r>
              <a:rPr lang="sv-SE" dirty="0" smtClean="0"/>
              <a:t>- Vi vilar på rätt sida.</a:t>
            </a:r>
            <a:endParaRPr lang="sv-SE" dirty="0"/>
          </a:p>
        </p:txBody>
      </p:sp>
    </p:spTree>
    <p:extLst>
      <p:ext uri="{BB962C8B-B14F-4D97-AF65-F5344CB8AC3E}">
        <p14:creationId xmlns:p14="http://schemas.microsoft.com/office/powerpoint/2010/main" val="14144901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Offensiv omställning i allmänhet</a:t>
            </a:r>
            <a:endParaRPr lang="sv-SE" dirty="0"/>
          </a:p>
        </p:txBody>
      </p:sp>
      <p:sp>
        <p:nvSpPr>
          <p:cNvPr id="3" name="Platshållare för innehåll 2"/>
          <p:cNvSpPr>
            <a:spLocks noGrp="1"/>
          </p:cNvSpPr>
          <p:nvPr>
            <p:ph idx="1"/>
          </p:nvPr>
        </p:nvSpPr>
        <p:spPr/>
        <p:txBody>
          <a:bodyPr/>
          <a:lstStyle/>
          <a:p>
            <a:r>
              <a:rPr lang="sv-SE" dirty="0" smtClean="0"/>
              <a:t>- Vi strävar alltid efter att nå en offensiv spelare på den bortre ytan i förhållande till bollen då vi vinner bollen i försvarsspelet. Det innebär att den offensiva spelare som inte befinner sig på motståndarens bollsida ska söka sig ut till kanten. Hon ska, om hon kan, skära in och gå rakt på mål alternativt komma till inläggssituation.</a:t>
            </a:r>
          </a:p>
          <a:p>
            <a:endParaRPr lang="sv-SE" dirty="0"/>
          </a:p>
        </p:txBody>
      </p:sp>
    </p:spTree>
    <p:extLst>
      <p:ext uri="{BB962C8B-B14F-4D97-AF65-F5344CB8AC3E}">
        <p14:creationId xmlns:p14="http://schemas.microsoft.com/office/powerpoint/2010/main" val="347976129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Vi vill att omställningspassen ska vara en precis passning i djupled.</a:t>
            </a:r>
          </a:p>
          <a:p>
            <a:r>
              <a:rPr lang="sv-SE" dirty="0" smtClean="0"/>
              <a:t>- Vi strävar efter att behålla farten i omställningen och ser till att flera spelare löper.</a:t>
            </a:r>
          </a:p>
          <a:p>
            <a:r>
              <a:rPr lang="sv-SE" dirty="0" smtClean="0"/>
              <a:t>- Vi vill komma till avslut på våra omställningar.</a:t>
            </a:r>
            <a:endParaRPr lang="sv-SE" dirty="0"/>
          </a:p>
        </p:txBody>
      </p:sp>
    </p:spTree>
    <p:extLst>
      <p:ext uri="{BB962C8B-B14F-4D97-AF65-F5344CB8AC3E}">
        <p14:creationId xmlns:p14="http://schemas.microsoft.com/office/powerpoint/2010/main" val="61398484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Målvakten (</a:t>
            </a:r>
            <a:r>
              <a:rPr lang="sv-SE" dirty="0" err="1" smtClean="0"/>
              <a:t>def</a:t>
            </a:r>
            <a:r>
              <a:rPr lang="sv-SE" dirty="0" smtClean="0"/>
              <a:t>) </a:t>
            </a:r>
            <a:endParaRPr lang="sv-SE" dirty="0"/>
          </a:p>
        </p:txBody>
      </p:sp>
      <p:sp>
        <p:nvSpPr>
          <p:cNvPr id="3" name="Platshållare för innehåll 2"/>
          <p:cNvSpPr>
            <a:spLocks noGrp="1"/>
          </p:cNvSpPr>
          <p:nvPr>
            <p:ph idx="1"/>
          </p:nvPr>
        </p:nvSpPr>
        <p:spPr/>
        <p:txBody>
          <a:bodyPr>
            <a:normAutofit/>
          </a:bodyPr>
          <a:lstStyle/>
          <a:p>
            <a:r>
              <a:rPr lang="sv-SE" dirty="0" smtClean="0"/>
              <a:t>-  Hon är vår extraback som ska dirigera backlinjen.</a:t>
            </a:r>
          </a:p>
          <a:p>
            <a:r>
              <a:rPr lang="sv-SE" dirty="0" smtClean="0"/>
              <a:t>- Hon ska prata under spelet.</a:t>
            </a:r>
          </a:p>
          <a:p>
            <a:r>
              <a:rPr lang="sv-SE" dirty="0" smtClean="0"/>
              <a:t>- Tillsammans med mittbackarna ansvarar hon för positionerna vid defensiva fasta situationer.</a:t>
            </a:r>
          </a:p>
          <a:p>
            <a:r>
              <a:rPr lang="sv-SE" dirty="0" smtClean="0"/>
              <a:t>- Hon ska följa med laget i uppflyttningen och djuptagning och ska kunna bryta genombrottspassningar på ett effektivt sätt.</a:t>
            </a:r>
            <a:endParaRPr lang="sv-SE" dirty="0"/>
          </a:p>
        </p:txBody>
      </p:sp>
    </p:spTree>
    <p:extLst>
      <p:ext uri="{BB962C8B-B14F-4D97-AF65-F5344CB8AC3E}">
        <p14:creationId xmlns:p14="http://schemas.microsoft.com/office/powerpoint/2010/main" val="6628021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Hon ska ta för sig rejält och ”äga” straffområdet både verbalt och fysiskt.</a:t>
            </a:r>
          </a:p>
          <a:p>
            <a:endParaRPr lang="sv-SE" dirty="0"/>
          </a:p>
        </p:txBody>
      </p:sp>
    </p:spTree>
    <p:extLst>
      <p:ext uri="{BB962C8B-B14F-4D97-AF65-F5344CB8AC3E}">
        <p14:creationId xmlns:p14="http://schemas.microsoft.com/office/powerpoint/2010/main" val="8520331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Målvakten (off)</a:t>
            </a:r>
            <a:endParaRPr lang="sv-SE" dirty="0"/>
          </a:p>
        </p:txBody>
      </p:sp>
      <p:sp>
        <p:nvSpPr>
          <p:cNvPr id="3" name="Platshållare för innehåll 2"/>
          <p:cNvSpPr>
            <a:spLocks noGrp="1"/>
          </p:cNvSpPr>
          <p:nvPr>
            <p:ph idx="1"/>
          </p:nvPr>
        </p:nvSpPr>
        <p:spPr/>
        <p:txBody>
          <a:bodyPr/>
          <a:lstStyle/>
          <a:p>
            <a:r>
              <a:rPr lang="sv-SE" dirty="0" smtClean="0"/>
              <a:t>- Hon ska vara beredd att starta snabba anfall.</a:t>
            </a:r>
          </a:p>
          <a:p>
            <a:r>
              <a:rPr lang="sv-SE" dirty="0" smtClean="0"/>
              <a:t>- I första hand sker detta genom utkast på motsatt sida från där anfallet avslutats.</a:t>
            </a:r>
          </a:p>
          <a:p>
            <a:r>
              <a:rPr lang="sv-SE" dirty="0" smtClean="0"/>
              <a:t>- Hon startar ofta anfallen med utkast.</a:t>
            </a:r>
          </a:p>
          <a:p>
            <a:r>
              <a:rPr lang="sv-SE" dirty="0" smtClean="0"/>
              <a:t>- Lugna ner och tar upp laget vid behov.</a:t>
            </a:r>
            <a:endParaRPr lang="sv-SE" dirty="0"/>
          </a:p>
        </p:txBody>
      </p:sp>
    </p:spTree>
    <p:extLst>
      <p:ext uri="{BB962C8B-B14F-4D97-AF65-F5344CB8AC3E}">
        <p14:creationId xmlns:p14="http://schemas.microsoft.com/office/powerpoint/2010/main" val="5146674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Målvaktens yta</a:t>
            </a:r>
            <a:endParaRPr lang="sv-SE" dirty="0"/>
          </a:p>
        </p:txBody>
      </p:sp>
      <p:pic>
        <p:nvPicPr>
          <p:cNvPr id="4" name="Platshållare för innehåll 3" descr="målvakt.jpg"/>
          <p:cNvPicPr>
            <a:picLocks noGrp="1" noChangeAspect="1"/>
          </p:cNvPicPr>
          <p:nvPr>
            <p:ph idx="1"/>
          </p:nvPr>
        </p:nvPicPr>
        <p:blipFill>
          <a:blip r:embed="rId2">
            <a:extLst>
              <a:ext uri="{28A0092B-C50C-407E-A947-70E740481C1C}">
                <a14:useLocalDpi xmlns:a14="http://schemas.microsoft.com/office/drawing/2010/main" val="0"/>
              </a:ext>
            </a:extLst>
          </a:blip>
          <a:srcRect t="8406" b="8406"/>
          <a:stretch>
            <a:fillRect/>
          </a:stretch>
        </p:blipFill>
        <p:spPr/>
      </p:pic>
    </p:spTree>
    <p:extLst>
      <p:ext uri="{BB962C8B-B14F-4D97-AF65-F5344CB8AC3E}">
        <p14:creationId xmlns:p14="http://schemas.microsoft.com/office/powerpoint/2010/main" val="21695335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Mittbackar (</a:t>
            </a:r>
            <a:r>
              <a:rPr lang="sv-SE" dirty="0" err="1" smtClean="0"/>
              <a:t>def</a:t>
            </a:r>
            <a:r>
              <a:rPr lang="sv-SE" dirty="0" smtClean="0"/>
              <a:t>)</a:t>
            </a:r>
            <a:endParaRPr lang="sv-SE" dirty="0"/>
          </a:p>
        </p:txBody>
      </p:sp>
      <p:sp>
        <p:nvSpPr>
          <p:cNvPr id="3" name="Platshållare för innehåll 2"/>
          <p:cNvSpPr>
            <a:spLocks noGrp="1"/>
          </p:cNvSpPr>
          <p:nvPr>
            <p:ph idx="1"/>
          </p:nvPr>
        </p:nvSpPr>
        <p:spPr/>
        <p:txBody>
          <a:bodyPr/>
          <a:lstStyle/>
          <a:p>
            <a:r>
              <a:rPr lang="sv-SE" dirty="0" smtClean="0"/>
              <a:t>- De ansvarar för press av motståndarnas centrala forwards.</a:t>
            </a:r>
          </a:p>
          <a:p>
            <a:r>
              <a:rPr lang="sv-SE" dirty="0" smtClean="0"/>
              <a:t>- Den av mittbackarna som inte pressar bildar 3-backslinje ihop med ytterbackarna bakom den pressande mittbacken.</a:t>
            </a:r>
          </a:p>
          <a:p>
            <a:r>
              <a:rPr lang="sv-SE" dirty="0" smtClean="0"/>
              <a:t>- Den mittback som är närmast motståndarnas inlägg ska ansvara för sin yta utifrån närmaste stolpe.</a:t>
            </a:r>
          </a:p>
          <a:p>
            <a:r>
              <a:rPr lang="sv-SE" dirty="0" smtClean="0"/>
              <a:t>- De ska styra spelet och prata med framförvarande led.</a:t>
            </a:r>
          </a:p>
        </p:txBody>
      </p:sp>
    </p:spTree>
    <p:extLst>
      <p:ext uri="{BB962C8B-B14F-4D97-AF65-F5344CB8AC3E}">
        <p14:creationId xmlns:p14="http://schemas.microsoft.com/office/powerpoint/2010/main" val="13678353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De ska ansvara för täckningsytan bakom pressande ytterbackar genom att flytta över mot bollsidan.</a:t>
            </a:r>
          </a:p>
          <a:p>
            <a:r>
              <a:rPr lang="sv-SE" dirty="0" smtClean="0"/>
              <a:t>- I och strax utanför straffområdet så ska mittbackarna spela markeringsspel (förutom vid inlägg från kant då den ena tar ytan utanför närmaste stolpe).</a:t>
            </a:r>
          </a:p>
          <a:p>
            <a:r>
              <a:rPr lang="sv-SE" dirty="0" smtClean="0"/>
              <a:t>- Den bakre mittbacken är den </a:t>
            </a:r>
            <a:r>
              <a:rPr lang="sv-SE" dirty="0" err="1" smtClean="0"/>
              <a:t>främres</a:t>
            </a:r>
            <a:r>
              <a:rPr lang="sv-SE" dirty="0" smtClean="0"/>
              <a:t> ”ögon i nacken” och ansvarar för linjen.</a:t>
            </a:r>
            <a:endParaRPr lang="sv-SE" dirty="0"/>
          </a:p>
        </p:txBody>
      </p:sp>
    </p:spTree>
    <p:extLst>
      <p:ext uri="{BB962C8B-B14F-4D97-AF65-F5344CB8AC3E}">
        <p14:creationId xmlns:p14="http://schemas.microsoft.com/office/powerpoint/2010/main" val="32213116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a:t>
            </a:r>
            <a:r>
              <a:rPr lang="sv-SE" dirty="0" err="1" smtClean="0"/>
              <a:t>Presspelet</a:t>
            </a:r>
            <a:endParaRPr lang="sv-SE" dirty="0" smtClean="0"/>
          </a:p>
          <a:p>
            <a:r>
              <a:rPr lang="sv-SE" dirty="0" smtClean="0"/>
              <a:t>- </a:t>
            </a:r>
            <a:r>
              <a:rPr lang="sv-SE" dirty="0" err="1" smtClean="0"/>
              <a:t>Anfallspelet</a:t>
            </a:r>
            <a:endParaRPr lang="sv-SE" dirty="0" smtClean="0"/>
          </a:p>
          <a:p>
            <a:r>
              <a:rPr lang="sv-SE" dirty="0" smtClean="0"/>
              <a:t>- Fyra saker att ha koll på</a:t>
            </a:r>
          </a:p>
          <a:p>
            <a:r>
              <a:rPr lang="sv-SE" dirty="0" smtClean="0"/>
              <a:t>- Grupparbete</a:t>
            </a:r>
          </a:p>
          <a:p>
            <a:r>
              <a:rPr lang="sv-SE" dirty="0" smtClean="0"/>
              <a:t>- Hur kommer samarbetet inom dam-, junior- och flicklagen se ut 2025?</a:t>
            </a:r>
          </a:p>
          <a:p>
            <a:endParaRPr lang="sv-SE" dirty="0"/>
          </a:p>
        </p:txBody>
      </p:sp>
    </p:spTree>
    <p:extLst>
      <p:ext uri="{BB962C8B-B14F-4D97-AF65-F5344CB8AC3E}">
        <p14:creationId xmlns:p14="http://schemas.microsoft.com/office/powerpoint/2010/main" val="2026121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Mittbackar (off)</a:t>
            </a:r>
            <a:endParaRPr lang="sv-SE" dirty="0"/>
          </a:p>
        </p:txBody>
      </p:sp>
      <p:sp>
        <p:nvSpPr>
          <p:cNvPr id="3" name="Platshållare för innehåll 2"/>
          <p:cNvSpPr>
            <a:spLocks noGrp="1"/>
          </p:cNvSpPr>
          <p:nvPr>
            <p:ph idx="1"/>
          </p:nvPr>
        </p:nvSpPr>
        <p:spPr/>
        <p:txBody>
          <a:bodyPr/>
          <a:lstStyle/>
          <a:p>
            <a:r>
              <a:rPr lang="sv-SE" dirty="0" smtClean="0"/>
              <a:t>- De ska vara aktiva i speluppbyggnaden med ett bra passningsspel.</a:t>
            </a:r>
          </a:p>
          <a:p>
            <a:r>
              <a:rPr lang="sv-SE" dirty="0" smtClean="0"/>
              <a:t>- De ska alltid vara spelbara och ge understöd till bollhållande innerback och ytterbackar.</a:t>
            </a:r>
          </a:p>
          <a:p>
            <a:r>
              <a:rPr lang="sv-SE" dirty="0" smtClean="0"/>
              <a:t>- De ska undvika att passa mittback-mittback då backlinjen är intakt.</a:t>
            </a:r>
            <a:endParaRPr lang="sv-SE" dirty="0"/>
          </a:p>
        </p:txBody>
      </p:sp>
    </p:spTree>
    <p:extLst>
      <p:ext uri="{BB962C8B-B14F-4D97-AF65-F5344CB8AC3E}">
        <p14:creationId xmlns:p14="http://schemas.microsoft.com/office/powerpoint/2010/main" val="169687059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De spelar alltid hårda precisa passningar i vändningsspelet.</a:t>
            </a:r>
          </a:p>
          <a:p>
            <a:r>
              <a:rPr lang="sv-SE" dirty="0" smtClean="0"/>
              <a:t>- Mittbackarna deltar väldigt begränsat i anfallsspelet förutom i fasta situationer.</a:t>
            </a:r>
            <a:endParaRPr lang="sv-SE" dirty="0"/>
          </a:p>
        </p:txBody>
      </p:sp>
    </p:spTree>
    <p:extLst>
      <p:ext uri="{BB962C8B-B14F-4D97-AF65-F5344CB8AC3E}">
        <p14:creationId xmlns:p14="http://schemas.microsoft.com/office/powerpoint/2010/main" val="426028219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Mittbackarnas yta</a:t>
            </a:r>
            <a:endParaRPr lang="sv-SE" dirty="0"/>
          </a:p>
        </p:txBody>
      </p:sp>
      <p:pic>
        <p:nvPicPr>
          <p:cNvPr id="4" name="Platshållare för innehåll 3" descr="mittback.jpg"/>
          <p:cNvPicPr>
            <a:picLocks noGrp="1" noChangeAspect="1"/>
          </p:cNvPicPr>
          <p:nvPr>
            <p:ph idx="1"/>
          </p:nvPr>
        </p:nvPicPr>
        <p:blipFill>
          <a:blip r:embed="rId2">
            <a:extLst>
              <a:ext uri="{28A0092B-C50C-407E-A947-70E740481C1C}">
                <a14:useLocalDpi xmlns:a14="http://schemas.microsoft.com/office/drawing/2010/main" val="0"/>
              </a:ext>
            </a:extLst>
          </a:blip>
          <a:srcRect t="8406" b="8406"/>
          <a:stretch>
            <a:fillRect/>
          </a:stretch>
        </p:blipFill>
        <p:spPr/>
      </p:pic>
    </p:spTree>
    <p:extLst>
      <p:ext uri="{BB962C8B-B14F-4D97-AF65-F5344CB8AC3E}">
        <p14:creationId xmlns:p14="http://schemas.microsoft.com/office/powerpoint/2010/main" val="243232777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Ytterbackar (</a:t>
            </a:r>
            <a:r>
              <a:rPr lang="sv-SE" dirty="0" err="1" smtClean="0"/>
              <a:t>def</a:t>
            </a:r>
            <a:r>
              <a:rPr lang="sv-SE" dirty="0" smtClean="0"/>
              <a:t>)</a:t>
            </a:r>
            <a:endParaRPr lang="sv-SE" dirty="0"/>
          </a:p>
        </p:txBody>
      </p:sp>
      <p:sp>
        <p:nvSpPr>
          <p:cNvPr id="3" name="Platshållare för innehåll 2"/>
          <p:cNvSpPr>
            <a:spLocks noGrp="1"/>
          </p:cNvSpPr>
          <p:nvPr>
            <p:ph idx="1"/>
          </p:nvPr>
        </p:nvSpPr>
        <p:spPr/>
        <p:txBody>
          <a:bodyPr/>
          <a:lstStyle/>
          <a:p>
            <a:r>
              <a:rPr lang="sv-SE" dirty="0" smtClean="0"/>
              <a:t>- De ansvarar för pressen på motståndarnas yttermittfältare eller ytterforwards.</a:t>
            </a:r>
          </a:p>
          <a:p>
            <a:r>
              <a:rPr lang="sv-SE" dirty="0" smtClean="0"/>
              <a:t>- De är täckningsansvariga bakom yttermittfältarna och vid sidan av mittbackarna.</a:t>
            </a:r>
          </a:p>
          <a:p>
            <a:r>
              <a:rPr lang="sv-SE" dirty="0" smtClean="0"/>
              <a:t>- De får INTE ligga nedanför mittbackarna som tar ansvar för lagets djup i defensiven.</a:t>
            </a:r>
          </a:p>
          <a:p>
            <a:r>
              <a:rPr lang="sv-SE" dirty="0" smtClean="0"/>
              <a:t>- De ska alltid pressa utåt i sista 1/3 av planen.</a:t>
            </a:r>
            <a:endParaRPr lang="sv-SE" dirty="0"/>
          </a:p>
        </p:txBody>
      </p:sp>
    </p:spTree>
    <p:extLst>
      <p:ext uri="{BB962C8B-B14F-4D97-AF65-F5344CB8AC3E}">
        <p14:creationId xmlns:p14="http://schemas.microsoft.com/office/powerpoint/2010/main" val="145486434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a:bodyPr>
          <a:lstStyle/>
          <a:p>
            <a:r>
              <a:rPr lang="sv-SE" dirty="0" smtClean="0"/>
              <a:t>- De ska ge yttermittfältarna information hur de ska ligga i press.</a:t>
            </a:r>
          </a:p>
          <a:p>
            <a:r>
              <a:rPr lang="sv-SE" dirty="0" smtClean="0"/>
              <a:t>- De ska INTE följa med en spelare som går in i banan med boll utan ska då lämna över till mittbackarna.</a:t>
            </a:r>
          </a:p>
          <a:p>
            <a:r>
              <a:rPr lang="sv-SE" dirty="0" smtClean="0"/>
              <a:t>- Om yttermittfältaren framför pressar ska de kliva fram för att döda ytan bakom för motståndaren.</a:t>
            </a:r>
          </a:p>
          <a:p>
            <a:r>
              <a:rPr lang="sv-SE" dirty="0" smtClean="0"/>
              <a:t>- De ska följa med mittbackarnas överflyttning mot andra sidan om motståndarna avancerar där.</a:t>
            </a:r>
            <a:endParaRPr lang="sv-SE" dirty="0"/>
          </a:p>
        </p:txBody>
      </p:sp>
    </p:spTree>
    <p:extLst>
      <p:ext uri="{BB962C8B-B14F-4D97-AF65-F5344CB8AC3E}">
        <p14:creationId xmlns:p14="http://schemas.microsoft.com/office/powerpoint/2010/main" val="70357447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Ytterback (off)</a:t>
            </a:r>
            <a:endParaRPr lang="sv-SE" dirty="0"/>
          </a:p>
        </p:txBody>
      </p:sp>
      <p:sp>
        <p:nvSpPr>
          <p:cNvPr id="3" name="Platshållare för innehåll 2"/>
          <p:cNvSpPr>
            <a:spLocks noGrp="1"/>
          </p:cNvSpPr>
          <p:nvPr>
            <p:ph idx="1"/>
          </p:nvPr>
        </p:nvSpPr>
        <p:spPr/>
        <p:txBody>
          <a:bodyPr/>
          <a:lstStyle/>
          <a:p>
            <a:r>
              <a:rPr lang="sv-SE" dirty="0" smtClean="0"/>
              <a:t>- De ansvarar för </a:t>
            </a:r>
            <a:r>
              <a:rPr lang="sv-SE" dirty="0" err="1" smtClean="0"/>
              <a:t>breddspelet</a:t>
            </a:r>
            <a:r>
              <a:rPr lang="sv-SE" dirty="0" smtClean="0"/>
              <a:t> tillsammans med yttermittfältarna.</a:t>
            </a:r>
          </a:p>
          <a:p>
            <a:r>
              <a:rPr lang="sv-SE" dirty="0" smtClean="0"/>
              <a:t>- Helst ska en ytterback alltid delta i anfallet.</a:t>
            </a:r>
          </a:p>
          <a:p>
            <a:r>
              <a:rPr lang="sv-SE" dirty="0" smtClean="0"/>
              <a:t>- De ska tillsammans med yttermittfältaren skapa 2 mot 1-situationer mot motståndarens ytterback.</a:t>
            </a:r>
          </a:p>
          <a:p>
            <a:r>
              <a:rPr lang="sv-SE" dirty="0" smtClean="0"/>
              <a:t>- De är nycklar i vårt uppbyggnadsspel och väljer mellan kort och lång passning.</a:t>
            </a:r>
          </a:p>
        </p:txBody>
      </p:sp>
    </p:spTree>
    <p:extLst>
      <p:ext uri="{BB962C8B-B14F-4D97-AF65-F5344CB8AC3E}">
        <p14:creationId xmlns:p14="http://schemas.microsoft.com/office/powerpoint/2010/main" val="300098130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De tar position i vinkel djupled framåt i förhållande till mittbackarna i uppspelsfasen.</a:t>
            </a:r>
          </a:p>
          <a:p>
            <a:r>
              <a:rPr lang="sv-SE" dirty="0" smtClean="0"/>
              <a:t>- Passningarna ska alltid vara precisa och hårda i vändningsspelet.</a:t>
            </a:r>
            <a:endParaRPr lang="sv-SE" dirty="0"/>
          </a:p>
        </p:txBody>
      </p:sp>
    </p:spTree>
    <p:extLst>
      <p:ext uri="{BB962C8B-B14F-4D97-AF65-F5344CB8AC3E}">
        <p14:creationId xmlns:p14="http://schemas.microsoft.com/office/powerpoint/2010/main" val="203132048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Ytterbackarnas yta</a:t>
            </a:r>
            <a:endParaRPr lang="sv-SE" dirty="0"/>
          </a:p>
        </p:txBody>
      </p:sp>
      <p:pic>
        <p:nvPicPr>
          <p:cNvPr id="4" name="Platshållare för innehåll 3" descr="ytterback.jpg"/>
          <p:cNvPicPr>
            <a:picLocks noGrp="1" noChangeAspect="1"/>
          </p:cNvPicPr>
          <p:nvPr>
            <p:ph idx="1"/>
          </p:nvPr>
        </p:nvPicPr>
        <p:blipFill>
          <a:blip r:embed="rId2">
            <a:extLst>
              <a:ext uri="{28A0092B-C50C-407E-A947-70E740481C1C}">
                <a14:useLocalDpi xmlns:a14="http://schemas.microsoft.com/office/drawing/2010/main" val="0"/>
              </a:ext>
            </a:extLst>
          </a:blip>
          <a:srcRect t="8406" b="8406"/>
          <a:stretch>
            <a:fillRect/>
          </a:stretch>
        </p:blipFill>
        <p:spPr/>
      </p:pic>
    </p:spTree>
    <p:extLst>
      <p:ext uri="{BB962C8B-B14F-4D97-AF65-F5344CB8AC3E}">
        <p14:creationId xmlns:p14="http://schemas.microsoft.com/office/powerpoint/2010/main" val="59758907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Balansspelarna (</a:t>
            </a:r>
            <a:r>
              <a:rPr lang="sv-SE" dirty="0" err="1" smtClean="0"/>
              <a:t>def</a:t>
            </a:r>
            <a:r>
              <a:rPr lang="sv-SE" dirty="0" smtClean="0"/>
              <a:t>)</a:t>
            </a:r>
            <a:endParaRPr lang="sv-SE" dirty="0"/>
          </a:p>
        </p:txBody>
      </p:sp>
      <p:sp>
        <p:nvSpPr>
          <p:cNvPr id="3" name="Platshållare för innehåll 2"/>
          <p:cNvSpPr>
            <a:spLocks noGrp="1"/>
          </p:cNvSpPr>
          <p:nvPr>
            <p:ph idx="1"/>
          </p:nvPr>
        </p:nvSpPr>
        <p:spPr/>
        <p:txBody>
          <a:bodyPr/>
          <a:lstStyle/>
          <a:p>
            <a:r>
              <a:rPr lang="sv-SE" dirty="0" smtClean="0"/>
              <a:t>- De har i första hand ansvar för pressen på motståndarnas innermittfält.</a:t>
            </a:r>
          </a:p>
          <a:p>
            <a:r>
              <a:rPr lang="sv-SE" dirty="0" smtClean="0"/>
              <a:t>- Den närmaste balansspelaren måste ta ansvar om någon motståndare tar en djupledslöpning förbi henne och följer med hela vägen tills mittbackarna eller ytterbackarna kan ta över.</a:t>
            </a:r>
          </a:p>
          <a:p>
            <a:r>
              <a:rPr lang="sv-SE" dirty="0" smtClean="0"/>
              <a:t>- De har täckningsansvar bakom pressande yttermittfältare och flyttar över mot  bollsida.</a:t>
            </a:r>
            <a:endParaRPr lang="sv-SE" dirty="0"/>
          </a:p>
        </p:txBody>
      </p:sp>
    </p:spTree>
    <p:extLst>
      <p:ext uri="{BB962C8B-B14F-4D97-AF65-F5344CB8AC3E}">
        <p14:creationId xmlns:p14="http://schemas.microsoft.com/office/powerpoint/2010/main" val="223122071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De båda balansspelarna </a:t>
            </a:r>
            <a:r>
              <a:rPr lang="sv-SE" dirty="0" err="1" smtClean="0"/>
              <a:t>växelspelar</a:t>
            </a:r>
            <a:r>
              <a:rPr lang="sv-SE" dirty="0" smtClean="0"/>
              <a:t>; dvs när den ena pressar tar den andra </a:t>
            </a:r>
            <a:r>
              <a:rPr lang="sv-SE" dirty="0" err="1" smtClean="0"/>
              <a:t>täckningssansvar</a:t>
            </a:r>
            <a:r>
              <a:rPr lang="sv-SE" dirty="0" smtClean="0"/>
              <a:t> bakom.</a:t>
            </a:r>
          </a:p>
          <a:p>
            <a:r>
              <a:rPr lang="sv-SE" dirty="0" smtClean="0"/>
              <a:t>- De ger information till det främre ledet.</a:t>
            </a:r>
          </a:p>
          <a:p>
            <a:r>
              <a:rPr lang="sv-SE" dirty="0" smtClean="0"/>
              <a:t>- De ansvarar för att vinna andrabollar centralt.</a:t>
            </a:r>
          </a:p>
          <a:p>
            <a:r>
              <a:rPr lang="sv-SE" dirty="0" smtClean="0"/>
              <a:t>- Om en av mittbackarna hastigt tvingas lämna sin position för att understödja ytterback i hennes press så ska närmaste innermittfältare falla ner i position framför mål.</a:t>
            </a:r>
          </a:p>
          <a:p>
            <a:endParaRPr lang="sv-SE" dirty="0"/>
          </a:p>
        </p:txBody>
      </p:sp>
    </p:spTree>
    <p:extLst>
      <p:ext uri="{BB962C8B-B14F-4D97-AF65-F5344CB8AC3E}">
        <p14:creationId xmlns:p14="http://schemas.microsoft.com/office/powerpoint/2010/main" val="18782184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Övriga frågor</a:t>
            </a:r>
          </a:p>
          <a:p>
            <a:r>
              <a:rPr lang="sv-SE" dirty="0" smtClean="0"/>
              <a:t>- Mens</a:t>
            </a:r>
          </a:p>
          <a:p>
            <a:endParaRPr lang="sv-SE" dirty="0"/>
          </a:p>
        </p:txBody>
      </p:sp>
    </p:spTree>
    <p:extLst>
      <p:ext uri="{BB962C8B-B14F-4D97-AF65-F5344CB8AC3E}">
        <p14:creationId xmlns:p14="http://schemas.microsoft.com/office/powerpoint/2010/main" val="152666814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De ska spela ett bestämt närkampsspel och ligga tätt och intensivt i sin press.</a:t>
            </a:r>
          </a:p>
          <a:p>
            <a:r>
              <a:rPr lang="sv-SE" dirty="0" smtClean="0"/>
              <a:t>- Vinna andra bollar.</a:t>
            </a:r>
            <a:endParaRPr lang="sv-SE" dirty="0"/>
          </a:p>
        </p:txBody>
      </p:sp>
    </p:spTree>
    <p:extLst>
      <p:ext uri="{BB962C8B-B14F-4D97-AF65-F5344CB8AC3E}">
        <p14:creationId xmlns:p14="http://schemas.microsoft.com/office/powerpoint/2010/main" val="252329743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Balansspelarna (off)</a:t>
            </a:r>
            <a:endParaRPr lang="sv-SE" dirty="0"/>
          </a:p>
        </p:txBody>
      </p:sp>
      <p:sp>
        <p:nvSpPr>
          <p:cNvPr id="3" name="Platshållare för innehåll 2"/>
          <p:cNvSpPr>
            <a:spLocks noGrp="1"/>
          </p:cNvSpPr>
          <p:nvPr>
            <p:ph idx="1"/>
          </p:nvPr>
        </p:nvSpPr>
        <p:spPr/>
        <p:txBody>
          <a:bodyPr/>
          <a:lstStyle/>
          <a:p>
            <a:r>
              <a:rPr lang="sv-SE" dirty="0" smtClean="0"/>
              <a:t>- De ska växelvis möta och gå med i uppspelsfasen.</a:t>
            </a:r>
          </a:p>
          <a:p>
            <a:r>
              <a:rPr lang="sv-SE" dirty="0" smtClean="0"/>
              <a:t>- De ska sträva efter att ta emot bollen halv vänd.</a:t>
            </a:r>
          </a:p>
          <a:p>
            <a:r>
              <a:rPr lang="sv-SE" dirty="0" smtClean="0"/>
              <a:t>- De ska i första hand sträva efter att vända spelet på bortre yttermittfältare eller ytterback (självklart bör de offensiva passningarna varieras och det är aldrig fel att ibland slå bollen mer centralt till löpande forward).</a:t>
            </a:r>
          </a:p>
          <a:p>
            <a:r>
              <a:rPr lang="sv-SE" dirty="0" smtClean="0"/>
              <a:t>- Passningarna ska vara bestämda och hårda.</a:t>
            </a:r>
            <a:endParaRPr lang="sv-SE" dirty="0"/>
          </a:p>
        </p:txBody>
      </p:sp>
    </p:spTree>
    <p:extLst>
      <p:ext uri="{BB962C8B-B14F-4D97-AF65-F5344CB8AC3E}">
        <p14:creationId xmlns:p14="http://schemas.microsoft.com/office/powerpoint/2010/main" val="179019985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De ska vara spelbara i understödspositionen till lagdelen framför.</a:t>
            </a:r>
          </a:p>
          <a:p>
            <a:r>
              <a:rPr lang="sv-SE" dirty="0" smtClean="0"/>
              <a:t>- Den ena av balansspelarna ska löpa i djupled då tillfälle ges för att skapa fler alternativ för bollhållande medspelare.</a:t>
            </a:r>
          </a:p>
          <a:p>
            <a:r>
              <a:rPr lang="sv-SE" dirty="0" smtClean="0"/>
              <a:t>- En av dem intar avslutsposition vid straffområdeslinjen då inlägg kommer.</a:t>
            </a:r>
            <a:endParaRPr lang="sv-SE" dirty="0"/>
          </a:p>
        </p:txBody>
      </p:sp>
    </p:spTree>
    <p:extLst>
      <p:ext uri="{BB962C8B-B14F-4D97-AF65-F5344CB8AC3E}">
        <p14:creationId xmlns:p14="http://schemas.microsoft.com/office/powerpoint/2010/main" val="360646840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Balansspelarna yta</a:t>
            </a:r>
            <a:endParaRPr lang="sv-SE" dirty="0"/>
          </a:p>
        </p:txBody>
      </p:sp>
      <p:pic>
        <p:nvPicPr>
          <p:cNvPr id="4" name="Platshållare för innehåll 3" descr="balans.jpg"/>
          <p:cNvPicPr>
            <a:picLocks noGrp="1" noChangeAspect="1"/>
          </p:cNvPicPr>
          <p:nvPr>
            <p:ph idx="1"/>
          </p:nvPr>
        </p:nvPicPr>
        <p:blipFill>
          <a:blip r:embed="rId2">
            <a:extLst>
              <a:ext uri="{28A0092B-C50C-407E-A947-70E740481C1C}">
                <a14:useLocalDpi xmlns:a14="http://schemas.microsoft.com/office/drawing/2010/main" val="0"/>
              </a:ext>
            </a:extLst>
          </a:blip>
          <a:srcRect t="8406" b="8406"/>
          <a:stretch>
            <a:fillRect/>
          </a:stretch>
        </p:blipFill>
        <p:spPr/>
      </p:pic>
    </p:spTree>
    <p:extLst>
      <p:ext uri="{BB962C8B-B14F-4D97-AF65-F5344CB8AC3E}">
        <p14:creationId xmlns:p14="http://schemas.microsoft.com/office/powerpoint/2010/main" val="408600275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Ytter- och central offensiv mittfältare (</a:t>
            </a:r>
            <a:r>
              <a:rPr lang="sv-SE" dirty="0" err="1" smtClean="0"/>
              <a:t>def</a:t>
            </a:r>
            <a:r>
              <a:rPr lang="sv-SE" dirty="0" smtClean="0"/>
              <a:t>)</a:t>
            </a:r>
            <a:endParaRPr lang="sv-SE" dirty="0"/>
          </a:p>
        </p:txBody>
      </p:sp>
      <p:sp>
        <p:nvSpPr>
          <p:cNvPr id="3" name="Platshållare för innehåll 2"/>
          <p:cNvSpPr>
            <a:spLocks noGrp="1"/>
          </p:cNvSpPr>
          <p:nvPr>
            <p:ph idx="1"/>
          </p:nvPr>
        </p:nvSpPr>
        <p:spPr/>
        <p:txBody>
          <a:bodyPr/>
          <a:lstStyle/>
          <a:p>
            <a:r>
              <a:rPr lang="sv-SE" dirty="0" smtClean="0"/>
              <a:t>- När motståndarna har bollen ska hon sträva efter att i första hand pressa inåt mot våra täckande balansspelare (om inget av taktiska skäl sägs innan match).</a:t>
            </a:r>
          </a:p>
          <a:p>
            <a:r>
              <a:rPr lang="sv-SE" dirty="0" smtClean="0"/>
              <a:t>- Om motståndarna kommit upp i vår tredjedel ska hon alltid styras utåt mot hörnflaggan.</a:t>
            </a:r>
          </a:p>
          <a:p>
            <a:r>
              <a:rPr lang="sv-SE" dirty="0" smtClean="0"/>
              <a:t>- Om motståndarna äger bollen på andra kanten ska yttermittfältaren flytta in så att hennes avstånd till närmaste balansspelare är 5-10 m (hon ska ligga i linje med den tjejen).</a:t>
            </a:r>
          </a:p>
          <a:p>
            <a:endParaRPr lang="sv-SE" dirty="0" smtClean="0"/>
          </a:p>
          <a:p>
            <a:endParaRPr lang="sv-SE" dirty="0"/>
          </a:p>
        </p:txBody>
      </p:sp>
    </p:spTree>
    <p:extLst>
      <p:ext uri="{BB962C8B-B14F-4D97-AF65-F5344CB8AC3E}">
        <p14:creationId xmlns:p14="http://schemas.microsoft.com/office/powerpoint/2010/main" val="275947355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Om motståndarna lyckas vända spelet gäller det att yttermittfältaren är alert och ”läser” situationen så att hon hinner komma runt och pressa inåt.</a:t>
            </a:r>
            <a:endParaRPr lang="sv-SE" dirty="0"/>
          </a:p>
        </p:txBody>
      </p:sp>
    </p:spTree>
    <p:extLst>
      <p:ext uri="{BB962C8B-B14F-4D97-AF65-F5344CB8AC3E}">
        <p14:creationId xmlns:p14="http://schemas.microsoft.com/office/powerpoint/2010/main" val="135086130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Ytter- och offensiv central mittfältare (off)</a:t>
            </a:r>
            <a:endParaRPr lang="sv-SE" dirty="0"/>
          </a:p>
        </p:txBody>
      </p:sp>
      <p:sp>
        <p:nvSpPr>
          <p:cNvPr id="3" name="Platshållare för innehåll 2"/>
          <p:cNvSpPr>
            <a:spLocks noGrp="1"/>
          </p:cNvSpPr>
          <p:nvPr>
            <p:ph idx="1"/>
          </p:nvPr>
        </p:nvSpPr>
        <p:spPr/>
        <p:txBody>
          <a:bodyPr/>
          <a:lstStyle/>
          <a:p>
            <a:r>
              <a:rPr lang="sv-SE" dirty="0" smtClean="0"/>
              <a:t>- I uppspelsfasen ska yttermittfältaren alltid inleda med full bredd och göra sig spelbar.</a:t>
            </a:r>
          </a:p>
          <a:p>
            <a:r>
              <a:rPr lang="sv-SE" dirty="0" smtClean="0"/>
              <a:t>- De ska sträva efter att ta emot bollen </a:t>
            </a:r>
            <a:r>
              <a:rPr lang="sv-SE" dirty="0" err="1" smtClean="0"/>
              <a:t>halvvänd</a:t>
            </a:r>
            <a:r>
              <a:rPr lang="sv-SE" dirty="0" smtClean="0"/>
              <a:t> så att de kan leverera boll eller utmana därefter.</a:t>
            </a:r>
          </a:p>
          <a:p>
            <a:r>
              <a:rPr lang="sv-SE" dirty="0" smtClean="0"/>
              <a:t>- Om de blir markerade ska de söka position innanför markerande motståndare eller kliva emot tydligt.</a:t>
            </a:r>
          </a:p>
          <a:p>
            <a:r>
              <a:rPr lang="sv-SE" dirty="0" smtClean="0"/>
              <a:t>- Om de inte får passning ska direkt en ny löpning inledas, stå aldrig still.</a:t>
            </a:r>
            <a:endParaRPr lang="sv-SE" dirty="0"/>
          </a:p>
        </p:txBody>
      </p:sp>
    </p:spTree>
    <p:extLst>
      <p:ext uri="{BB962C8B-B14F-4D97-AF65-F5344CB8AC3E}">
        <p14:creationId xmlns:p14="http://schemas.microsoft.com/office/powerpoint/2010/main" val="425689650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Då våra balansspelare äger bollen ska yttermittfältaren göra en djupledslöpning på kanten. Den centrala offensiva mittfältaren visar sig felvänd för tillbakaspel på ett tillslag för att sedan ta löpning i djupet.</a:t>
            </a:r>
          </a:p>
          <a:p>
            <a:r>
              <a:rPr lang="sv-SE" dirty="0" smtClean="0"/>
              <a:t>- Om bollen inte kommer ska de tillbaka och visa fötter.</a:t>
            </a:r>
          </a:p>
          <a:p>
            <a:r>
              <a:rPr lang="sv-SE" dirty="0" smtClean="0"/>
              <a:t>- Ett par gånger per match ska också yttermittfältare diagonallöpa och hota mellan motståndarnas ytterbackar och mittback.</a:t>
            </a:r>
            <a:endParaRPr lang="sv-SE" dirty="0"/>
          </a:p>
        </p:txBody>
      </p:sp>
    </p:spTree>
    <p:extLst>
      <p:ext uri="{BB962C8B-B14F-4D97-AF65-F5344CB8AC3E}">
        <p14:creationId xmlns:p14="http://schemas.microsoft.com/office/powerpoint/2010/main" val="77867088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Offensiva mittfältets yta</a:t>
            </a:r>
            <a:endParaRPr lang="sv-SE" dirty="0"/>
          </a:p>
        </p:txBody>
      </p:sp>
      <p:pic>
        <p:nvPicPr>
          <p:cNvPr id="4" name="Platshållare för innehåll 3" descr="off mittfält.jpg"/>
          <p:cNvPicPr>
            <a:picLocks noGrp="1" noChangeAspect="1"/>
          </p:cNvPicPr>
          <p:nvPr>
            <p:ph idx="1"/>
          </p:nvPr>
        </p:nvPicPr>
        <p:blipFill>
          <a:blip r:embed="rId2">
            <a:extLst>
              <a:ext uri="{28A0092B-C50C-407E-A947-70E740481C1C}">
                <a14:useLocalDpi xmlns:a14="http://schemas.microsoft.com/office/drawing/2010/main" val="0"/>
              </a:ext>
            </a:extLst>
          </a:blip>
          <a:srcRect t="8406" b="8406"/>
          <a:stretch>
            <a:fillRect/>
          </a:stretch>
        </p:blipFill>
        <p:spPr/>
      </p:pic>
    </p:spTree>
    <p:extLst>
      <p:ext uri="{BB962C8B-B14F-4D97-AF65-F5344CB8AC3E}">
        <p14:creationId xmlns:p14="http://schemas.microsoft.com/office/powerpoint/2010/main" val="252817992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Forward (</a:t>
            </a:r>
            <a:r>
              <a:rPr lang="sv-SE" dirty="0" err="1" smtClean="0"/>
              <a:t>def</a:t>
            </a:r>
            <a:r>
              <a:rPr lang="sv-SE" dirty="0" smtClean="0"/>
              <a:t>)</a:t>
            </a:r>
            <a:endParaRPr lang="sv-SE" dirty="0"/>
          </a:p>
        </p:txBody>
      </p:sp>
      <p:sp>
        <p:nvSpPr>
          <p:cNvPr id="3" name="Platshållare för innehåll 2"/>
          <p:cNvSpPr>
            <a:spLocks noGrp="1"/>
          </p:cNvSpPr>
          <p:nvPr>
            <p:ph idx="1"/>
          </p:nvPr>
        </p:nvSpPr>
        <p:spPr/>
        <p:txBody>
          <a:bodyPr/>
          <a:lstStyle/>
          <a:p>
            <a:r>
              <a:rPr lang="sv-SE" dirty="0" smtClean="0"/>
              <a:t>- Styra bollen från motståndarnas mittbackar ut mot kanten där våra yttermittfältare tar vid i press.</a:t>
            </a:r>
          </a:p>
          <a:p>
            <a:r>
              <a:rPr lang="sv-SE" dirty="0" smtClean="0"/>
              <a:t>- Vid låg press faller de sedan hem och låter yttermittfältaren spela tillbaka till mittback om hon så önskar. Vid hög press låser de av denna möjlighet till tillbaka spel.</a:t>
            </a:r>
          </a:p>
          <a:p>
            <a:r>
              <a:rPr lang="sv-SE" dirty="0" smtClean="0"/>
              <a:t>- Är vi tillbakatryckta faller hon tillbaka till halvplan och befinner sig några meter framför motståndarnas mittbackar.</a:t>
            </a:r>
            <a:endParaRPr lang="sv-SE" dirty="0"/>
          </a:p>
        </p:txBody>
      </p:sp>
    </p:spTree>
    <p:extLst>
      <p:ext uri="{BB962C8B-B14F-4D97-AF65-F5344CB8AC3E}">
        <p14:creationId xmlns:p14="http://schemas.microsoft.com/office/powerpoint/2010/main" val="10316540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4-2-3-1</a:t>
            </a:r>
            <a:endParaRPr lang="sv-SE" dirty="0"/>
          </a:p>
        </p:txBody>
      </p:sp>
      <p:pic>
        <p:nvPicPr>
          <p:cNvPr id="4" name="Platshållare för innehåll 3" descr="Bild 1.jpg"/>
          <p:cNvPicPr>
            <a:picLocks noGrp="1" noChangeAspect="1"/>
          </p:cNvPicPr>
          <p:nvPr>
            <p:ph idx="1"/>
          </p:nvPr>
        </p:nvPicPr>
        <p:blipFill>
          <a:blip r:embed="rId2">
            <a:extLst>
              <a:ext uri="{28A0092B-C50C-407E-A947-70E740481C1C}">
                <a14:useLocalDpi xmlns:a14="http://schemas.microsoft.com/office/drawing/2010/main" val="0"/>
              </a:ext>
            </a:extLst>
          </a:blip>
          <a:srcRect t="8406" b="8406"/>
          <a:stretch>
            <a:fillRect/>
          </a:stretch>
        </p:blipFill>
        <p:spPr/>
      </p:pic>
    </p:spTree>
    <p:extLst>
      <p:ext uri="{BB962C8B-B14F-4D97-AF65-F5344CB8AC3E}">
        <p14:creationId xmlns:p14="http://schemas.microsoft.com/office/powerpoint/2010/main" val="25647711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Forward (off)</a:t>
            </a:r>
            <a:endParaRPr lang="sv-SE" dirty="0"/>
          </a:p>
        </p:txBody>
      </p:sp>
      <p:sp>
        <p:nvSpPr>
          <p:cNvPr id="3" name="Platshållare för innehåll 2"/>
          <p:cNvSpPr>
            <a:spLocks noGrp="1"/>
          </p:cNvSpPr>
          <p:nvPr>
            <p:ph idx="1"/>
          </p:nvPr>
        </p:nvSpPr>
        <p:spPr/>
        <p:txBody>
          <a:bodyPr/>
          <a:lstStyle/>
          <a:p>
            <a:r>
              <a:rPr lang="sv-SE" dirty="0" smtClean="0"/>
              <a:t>- Ska alltid försöka trycka upp motståndarnas backlinje för att skapa yta för sig själv att möta på.</a:t>
            </a:r>
          </a:p>
          <a:p>
            <a:r>
              <a:rPr lang="sv-SE" dirty="0" smtClean="0"/>
              <a:t>- Villig att löpa längst med backlinjen och vika av på djupet då passning slås.</a:t>
            </a:r>
          </a:p>
          <a:p>
            <a:r>
              <a:rPr lang="sv-SE" dirty="0" smtClean="0"/>
              <a:t>- Den långa passen kommer inte varje gång; om bollen inte kommer ska ny löpning inledas.</a:t>
            </a:r>
          </a:p>
          <a:p>
            <a:r>
              <a:rPr lang="sv-SE" dirty="0" smtClean="0"/>
              <a:t>- Vid inlägg ska avslutspositionen vara vid främre stolpen eller straffpunkten.</a:t>
            </a:r>
          </a:p>
        </p:txBody>
      </p:sp>
    </p:spTree>
    <p:extLst>
      <p:ext uri="{BB962C8B-B14F-4D97-AF65-F5344CB8AC3E}">
        <p14:creationId xmlns:p14="http://schemas.microsoft.com/office/powerpoint/2010/main" val="245435377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lstStyle/>
          <a:p>
            <a:pPr marL="0" indent="0">
              <a:buNone/>
            </a:pPr>
            <a:r>
              <a:rPr lang="sv-SE" dirty="0"/>
              <a:t> </a:t>
            </a:r>
            <a:r>
              <a:rPr lang="sv-SE" dirty="0" smtClean="0"/>
              <a:t>     - Måste </a:t>
            </a:r>
            <a:r>
              <a:rPr lang="sv-SE" dirty="0"/>
              <a:t>våga utmana </a:t>
            </a:r>
            <a:r>
              <a:rPr lang="sv-SE" dirty="0" smtClean="0"/>
              <a:t>1vs1</a:t>
            </a:r>
            <a:r>
              <a:rPr lang="sv-SE" dirty="0"/>
              <a:t>.</a:t>
            </a:r>
          </a:p>
          <a:p>
            <a:r>
              <a:rPr lang="sv-SE" dirty="0" smtClean="0"/>
              <a:t>- Avslutar </a:t>
            </a:r>
            <a:r>
              <a:rPr lang="sv-SE" dirty="0"/>
              <a:t>med en touch, med precision före kraft och siktar </a:t>
            </a:r>
            <a:r>
              <a:rPr lang="sv-SE" dirty="0" smtClean="0"/>
              <a:t>lågt samt mot stolparna. </a:t>
            </a:r>
            <a:endParaRPr lang="sv-SE" dirty="0"/>
          </a:p>
          <a:p>
            <a:r>
              <a:rPr lang="sv-SE" dirty="0" smtClean="0"/>
              <a:t>- Söka </a:t>
            </a:r>
            <a:r>
              <a:rPr lang="sv-SE" dirty="0"/>
              <a:t>numerära överlägen. </a:t>
            </a:r>
          </a:p>
        </p:txBody>
      </p:sp>
    </p:spTree>
    <p:extLst>
      <p:ext uri="{BB962C8B-B14F-4D97-AF65-F5344CB8AC3E}">
        <p14:creationId xmlns:p14="http://schemas.microsoft.com/office/powerpoint/2010/main" val="179249124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Forwardens yta</a:t>
            </a:r>
            <a:endParaRPr lang="sv-SE" dirty="0"/>
          </a:p>
        </p:txBody>
      </p:sp>
      <p:pic>
        <p:nvPicPr>
          <p:cNvPr id="4" name="Platshållare för innehåll 3" descr="forward.jpg"/>
          <p:cNvPicPr>
            <a:picLocks noGrp="1" noChangeAspect="1"/>
          </p:cNvPicPr>
          <p:nvPr>
            <p:ph idx="1"/>
          </p:nvPr>
        </p:nvPicPr>
        <p:blipFill>
          <a:blip r:embed="rId2">
            <a:extLst>
              <a:ext uri="{28A0092B-C50C-407E-A947-70E740481C1C}">
                <a14:useLocalDpi xmlns:a14="http://schemas.microsoft.com/office/drawing/2010/main" val="0"/>
              </a:ext>
            </a:extLst>
          </a:blip>
          <a:srcRect t="8406" b="8406"/>
          <a:stretch>
            <a:fillRect/>
          </a:stretch>
        </p:blipFill>
        <p:spPr/>
      </p:pic>
    </p:spTree>
    <p:extLst>
      <p:ext uri="{BB962C8B-B14F-4D97-AF65-F5344CB8AC3E}">
        <p14:creationId xmlns:p14="http://schemas.microsoft.com/office/powerpoint/2010/main" val="233610332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pressar vi?</a:t>
            </a:r>
            <a:endParaRPr lang="sv-SE" dirty="0"/>
          </a:p>
        </p:txBody>
      </p:sp>
      <p:sp>
        <p:nvSpPr>
          <p:cNvPr id="3" name="Platshållare för innehåll 2"/>
          <p:cNvSpPr>
            <a:spLocks noGrp="1"/>
          </p:cNvSpPr>
          <p:nvPr>
            <p:ph idx="1"/>
          </p:nvPr>
        </p:nvSpPr>
        <p:spPr/>
        <p:txBody>
          <a:bodyPr/>
          <a:lstStyle/>
          <a:p>
            <a:r>
              <a:rPr lang="sv-SE" dirty="0" smtClean="0"/>
              <a:t>- Vi styr inåt runt halva planen och en bit in på egen planhalva.</a:t>
            </a:r>
          </a:p>
          <a:p>
            <a:r>
              <a:rPr lang="sv-SE" dirty="0" smtClean="0"/>
              <a:t>- Vi styr uppåt och utåt då motståndarna närmar sig straffområdet.</a:t>
            </a:r>
          </a:p>
          <a:p>
            <a:r>
              <a:rPr lang="sv-SE" dirty="0" smtClean="0"/>
              <a:t>- Närmaste spelare pressar.</a:t>
            </a:r>
          </a:p>
          <a:p>
            <a:r>
              <a:rPr lang="sv-SE" dirty="0" smtClean="0"/>
              <a:t>- Ha en hög hastighet fram till rätt pressavstånd.</a:t>
            </a:r>
          </a:p>
          <a:p>
            <a:r>
              <a:rPr lang="sv-SE" dirty="0" smtClean="0"/>
              <a:t>- Ligg nära i pressen och ha aktiva fötter och </a:t>
            </a:r>
            <a:r>
              <a:rPr lang="sv-SE" dirty="0" err="1" smtClean="0"/>
              <a:t>aggresivitet</a:t>
            </a:r>
            <a:r>
              <a:rPr lang="sv-SE" dirty="0" smtClean="0"/>
              <a:t>.</a:t>
            </a:r>
            <a:endParaRPr lang="sv-SE" dirty="0"/>
          </a:p>
        </p:txBody>
      </p:sp>
    </p:spTree>
    <p:extLst>
      <p:ext uri="{BB962C8B-B14F-4D97-AF65-F5344CB8AC3E}">
        <p14:creationId xmlns:p14="http://schemas.microsoft.com/office/powerpoint/2010/main" val="46598211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Beroende på motstånd startar vi antingen med hög eller låg press.</a:t>
            </a:r>
          </a:p>
          <a:p>
            <a:r>
              <a:rPr lang="sv-SE" dirty="0" smtClean="0"/>
              <a:t>- Högt försvarsspel innebär att vi sätter press direkt när motståndarnas målvakt har satt igång spelet.</a:t>
            </a:r>
          </a:p>
          <a:p>
            <a:r>
              <a:rPr lang="sv-SE" dirty="0" smtClean="0"/>
              <a:t>- Med lågt försvarsspel börjar vi pressa från cirkelns kant och med mittfältet från halva planen.</a:t>
            </a:r>
            <a:endParaRPr lang="sv-SE" dirty="0"/>
          </a:p>
        </p:txBody>
      </p:sp>
    </p:spTree>
    <p:extLst>
      <p:ext uri="{BB962C8B-B14F-4D97-AF65-F5344CB8AC3E}">
        <p14:creationId xmlns:p14="http://schemas.microsoft.com/office/powerpoint/2010/main" val="407437232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jobbar vi i vårt anfallsspel?</a:t>
            </a:r>
            <a:endParaRPr lang="sv-SE" dirty="0"/>
          </a:p>
        </p:txBody>
      </p:sp>
      <p:sp>
        <p:nvSpPr>
          <p:cNvPr id="3" name="Platshållare för innehåll 2"/>
          <p:cNvSpPr>
            <a:spLocks noGrp="1"/>
          </p:cNvSpPr>
          <p:nvPr>
            <p:ph idx="1"/>
          </p:nvPr>
        </p:nvSpPr>
        <p:spPr/>
        <p:txBody>
          <a:bodyPr/>
          <a:lstStyle/>
          <a:p>
            <a:r>
              <a:rPr lang="sv-SE" dirty="0" smtClean="0"/>
              <a:t>- Alla spelare är anfallsspelare när vi har bollen.</a:t>
            </a:r>
          </a:p>
          <a:p>
            <a:r>
              <a:rPr lang="sv-SE" dirty="0" smtClean="0"/>
              <a:t>- Vi söker som första alternativ passningsspel framåt när vi erövrar boll.</a:t>
            </a:r>
          </a:p>
          <a:p>
            <a:r>
              <a:rPr lang="sv-SE" dirty="0" smtClean="0"/>
              <a:t>- Kan inte bollen spelas framåt ska bollen spelas i vinkel snett bakåt för att sedan spelas framåt.</a:t>
            </a:r>
          </a:p>
          <a:p>
            <a:r>
              <a:rPr lang="sv-SE" dirty="0" smtClean="0"/>
              <a:t>- Vi strävar alltid efter att bli rättvända vid första tillslaget för att kunna ha möjlighet att spela nästa pass framåt.</a:t>
            </a:r>
          </a:p>
        </p:txBody>
      </p:sp>
    </p:spTree>
    <p:extLst>
      <p:ext uri="{BB962C8B-B14F-4D97-AF65-F5344CB8AC3E}">
        <p14:creationId xmlns:p14="http://schemas.microsoft.com/office/powerpoint/2010/main" val="230130104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Vi spelar med så få tillslag som möjligt men ändå med säkerhet i passningsspelet.</a:t>
            </a:r>
          </a:p>
          <a:p>
            <a:r>
              <a:rPr lang="sv-SE" dirty="0" smtClean="0"/>
              <a:t>- Vi försöker hålla ett högt passningstempo med hårdhet och precision och vill inte ha några stopp i spelet.</a:t>
            </a:r>
          </a:p>
          <a:p>
            <a:r>
              <a:rPr lang="sv-SE" dirty="0" smtClean="0"/>
              <a:t>- Vi vänder alltid spelet med så få tillslag som möjligt.</a:t>
            </a:r>
          </a:p>
          <a:p>
            <a:r>
              <a:rPr lang="sv-SE" dirty="0" smtClean="0"/>
              <a:t>- Spelar vi en pressad och felvänd balansspelare använder hon sig av ett tillslag.</a:t>
            </a:r>
            <a:endParaRPr lang="sv-SE" dirty="0"/>
          </a:p>
        </p:txBody>
      </p:sp>
    </p:spTree>
    <p:extLst>
      <p:ext uri="{BB962C8B-B14F-4D97-AF65-F5344CB8AC3E}">
        <p14:creationId xmlns:p14="http://schemas.microsoft.com/office/powerpoint/2010/main" val="1964667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Vi tar ansvar för vår passning och tar ny position efter pass.</a:t>
            </a:r>
          </a:p>
          <a:p>
            <a:r>
              <a:rPr lang="sv-SE" dirty="0" smtClean="0"/>
              <a:t>- Om motståndarna organiserar sig ska </a:t>
            </a:r>
            <a:r>
              <a:rPr lang="sv-SE" dirty="0" err="1" smtClean="0"/>
              <a:t>anfallspelet</a:t>
            </a:r>
            <a:r>
              <a:rPr lang="sv-SE" dirty="0" smtClean="0"/>
              <a:t> präglas av tålamod där vi varierar oss mellan bredd, djupledsspel och att skapa numerära överlägen.</a:t>
            </a:r>
          </a:p>
          <a:p>
            <a:r>
              <a:rPr lang="sv-SE" dirty="0" smtClean="0"/>
              <a:t>- Vi har en vilja att vara rörligare än motståndarna.</a:t>
            </a:r>
          </a:p>
          <a:p>
            <a:r>
              <a:rPr lang="sv-SE" dirty="0" smtClean="0"/>
              <a:t>- Vi tar löpningar, framför allt i djupled.</a:t>
            </a:r>
          </a:p>
        </p:txBody>
      </p:sp>
    </p:spTree>
    <p:extLst>
      <p:ext uri="{BB962C8B-B14F-4D97-AF65-F5344CB8AC3E}">
        <p14:creationId xmlns:p14="http://schemas.microsoft.com/office/powerpoint/2010/main" val="59096690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Det är VIKTIGT att vi inte alltid spelar bollen på den första spelaren som springer utan kanske på den andra eller tredje som tar en djupledslöpning.</a:t>
            </a:r>
          </a:p>
          <a:p>
            <a:r>
              <a:rPr lang="sv-SE" dirty="0" smtClean="0"/>
              <a:t>- Vi vill att ytterbackarna fyller på och deltar i anfallsspelet.</a:t>
            </a:r>
          </a:p>
          <a:p>
            <a:r>
              <a:rPr lang="sv-SE" dirty="0" smtClean="0"/>
              <a:t>- Vi uppfyller våra grundförutsättningar med speldjup, spelbredd och bra spelavstånd.</a:t>
            </a:r>
            <a:endParaRPr lang="sv-SE" dirty="0"/>
          </a:p>
        </p:txBody>
      </p:sp>
    </p:spTree>
    <p:extLst>
      <p:ext uri="{BB962C8B-B14F-4D97-AF65-F5344CB8AC3E}">
        <p14:creationId xmlns:p14="http://schemas.microsoft.com/office/powerpoint/2010/main" val="100800250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Vi hjälper hela tiden bollhållaren genom att visa oss i passningsvinklar (ibland genom att falla snett bakom).</a:t>
            </a:r>
          </a:p>
          <a:p>
            <a:r>
              <a:rPr lang="sv-SE" dirty="0" smtClean="0"/>
              <a:t>- Vi uppmuntrar våra medspelare att skjuta mycket från offensiv tredjedel.</a:t>
            </a:r>
          </a:p>
          <a:p>
            <a:r>
              <a:rPr lang="sv-SE" dirty="0" smtClean="0"/>
              <a:t>- Vi tillåts utmana motståndarna på offensiv tredjedel för att skapa avslutslägen.</a:t>
            </a:r>
          </a:p>
          <a:p>
            <a:r>
              <a:rPr lang="sv-SE" dirty="0" smtClean="0"/>
              <a:t>- Vi vill vara aggressiva i anfallszon.</a:t>
            </a:r>
            <a:endParaRPr lang="sv-SE" dirty="0"/>
          </a:p>
        </p:txBody>
      </p:sp>
    </p:spTree>
    <p:extLst>
      <p:ext uri="{BB962C8B-B14F-4D97-AF65-F5344CB8AC3E}">
        <p14:creationId xmlns:p14="http://schemas.microsoft.com/office/powerpoint/2010/main" val="37047409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Nyckeln till framgång med 4-2-3-1</a:t>
            </a:r>
            <a:endParaRPr lang="sv-SE" dirty="0"/>
          </a:p>
        </p:txBody>
      </p:sp>
      <p:sp>
        <p:nvSpPr>
          <p:cNvPr id="3" name="Platshållare för innehåll 2"/>
          <p:cNvSpPr>
            <a:spLocks noGrp="1"/>
          </p:cNvSpPr>
          <p:nvPr>
            <p:ph idx="1"/>
          </p:nvPr>
        </p:nvSpPr>
        <p:spPr/>
        <p:txBody>
          <a:bodyPr>
            <a:normAutofit fontScale="92500"/>
          </a:bodyPr>
          <a:lstStyle/>
          <a:p>
            <a:r>
              <a:rPr lang="sv-SE" dirty="0" smtClean="0"/>
              <a:t>- Disciplinerade defensiva mittfältare som ska täcka mittbackarna ifall de behöver gå ur position. </a:t>
            </a:r>
          </a:p>
          <a:p>
            <a:r>
              <a:rPr lang="sv-SE" dirty="0" smtClean="0"/>
              <a:t>- </a:t>
            </a:r>
            <a:r>
              <a:rPr lang="sv-SE" dirty="0" err="1" smtClean="0"/>
              <a:t>Def.mitten</a:t>
            </a:r>
            <a:r>
              <a:rPr lang="sv-SE" dirty="0" smtClean="0"/>
              <a:t> får inte fångas för långt upp på planen eller springa iväg eftersom det lämnar mitten öppen för attack.</a:t>
            </a:r>
          </a:p>
          <a:p>
            <a:r>
              <a:rPr lang="sv-SE" dirty="0" smtClean="0"/>
              <a:t>- Bra kemi och </a:t>
            </a:r>
            <a:r>
              <a:rPr lang="sv-SE" dirty="0" err="1" smtClean="0"/>
              <a:t>kommunication</a:t>
            </a:r>
            <a:r>
              <a:rPr lang="sv-SE" dirty="0" smtClean="0"/>
              <a:t> mellan backar och mittfältare.</a:t>
            </a:r>
          </a:p>
          <a:p>
            <a:r>
              <a:rPr lang="sv-SE" dirty="0" smtClean="0"/>
              <a:t>- Snabba ytterbackar med bra kondition som kan komma fram och stödja attacken samtidigt som de vinner sin personliga kamp mot motståndarens kant.</a:t>
            </a:r>
          </a:p>
          <a:p>
            <a:endParaRPr lang="sv-SE" dirty="0"/>
          </a:p>
        </p:txBody>
      </p:sp>
    </p:spTree>
    <p:extLst>
      <p:ext uri="{BB962C8B-B14F-4D97-AF65-F5344CB8AC3E}">
        <p14:creationId xmlns:p14="http://schemas.microsoft.com/office/powerpoint/2010/main" val="73913222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Vi har tempo i våra inlöp vid inlägg och om inlägget inte kommer ska vi ta nya positioner.</a:t>
            </a:r>
          </a:p>
          <a:p>
            <a:r>
              <a:rPr lang="sv-SE" dirty="0" smtClean="0"/>
              <a:t>- Vi vill slå tidiga inlägg om möjlighet ges. Dessa bör slås mot första ytan.</a:t>
            </a:r>
          </a:p>
          <a:p>
            <a:r>
              <a:rPr lang="sv-SE" dirty="0" smtClean="0"/>
              <a:t>- Vi strävar alltid efter att avsluta alla anfall.</a:t>
            </a:r>
            <a:endParaRPr lang="sv-SE" dirty="0"/>
          </a:p>
        </p:txBody>
      </p:sp>
    </p:spTree>
    <p:extLst>
      <p:ext uri="{BB962C8B-B14F-4D97-AF65-F5344CB8AC3E}">
        <p14:creationId xmlns:p14="http://schemas.microsoft.com/office/powerpoint/2010/main" val="384216046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Fyra saker att ha koll på:</a:t>
            </a:r>
            <a:endParaRPr lang="sv-SE" dirty="0"/>
          </a:p>
        </p:txBody>
      </p:sp>
      <p:pic>
        <p:nvPicPr>
          <p:cNvPr id="4" name="Platshållare för innehåll 3" descr="xx.jpeg"/>
          <p:cNvPicPr>
            <a:picLocks noGrp="1" noChangeAspect="1"/>
          </p:cNvPicPr>
          <p:nvPr>
            <p:ph idx="1"/>
          </p:nvPr>
        </p:nvPicPr>
        <p:blipFill>
          <a:blip r:embed="rId2">
            <a:extLst>
              <a:ext uri="{28A0092B-C50C-407E-A947-70E740481C1C}">
                <a14:useLocalDpi xmlns:a14="http://schemas.microsoft.com/office/drawing/2010/main" val="0"/>
              </a:ext>
            </a:extLst>
          </a:blip>
          <a:srcRect l="4206" r="4206"/>
          <a:stretch>
            <a:fillRect/>
          </a:stretch>
        </p:blipFill>
        <p:spPr/>
      </p:pic>
    </p:spTree>
    <p:extLst>
      <p:ext uri="{BB962C8B-B14F-4D97-AF65-F5344CB8AC3E}">
        <p14:creationId xmlns:p14="http://schemas.microsoft.com/office/powerpoint/2010/main" val="313626701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descr="mm.pdf"/>
          <p:cNvPicPr>
            <a:picLocks noGrp="1" noChangeAspect="1"/>
          </p:cNvPicPr>
          <p:nvPr>
            <p:ph idx="1"/>
          </p:nvPr>
        </p:nvPicPr>
        <p:blipFill>
          <a:blip r:embed="rId2">
            <a:extLst>
              <a:ext uri="{28A0092B-C50C-407E-A947-70E740481C1C}">
                <a14:useLocalDpi xmlns:a14="http://schemas.microsoft.com/office/drawing/2010/main" val="0"/>
              </a:ext>
            </a:extLst>
          </a:blip>
          <a:srcRect t="703" b="703"/>
          <a:stretch>
            <a:fillRect/>
          </a:stretch>
        </p:blipFill>
        <p:spPr/>
      </p:pic>
    </p:spTree>
    <p:extLst>
      <p:ext uri="{BB962C8B-B14F-4D97-AF65-F5344CB8AC3E}">
        <p14:creationId xmlns:p14="http://schemas.microsoft.com/office/powerpoint/2010/main" val="80068936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Viktiga ytor i och utanför boxen</a:t>
            </a:r>
            <a:endParaRPr lang="sv-SE" dirty="0"/>
          </a:p>
        </p:txBody>
      </p:sp>
      <p:pic>
        <p:nvPicPr>
          <p:cNvPr id="4" name="Platshållare för innehåll 3" descr="En bild som visar text, skärmbild, linje, Rektangel&#10;&#10;Automatiskt genererad beskrivning"/>
          <p:cNvPicPr>
            <a:picLocks noGrp="1"/>
          </p:cNvPicPr>
          <p:nvPr>
            <p:ph idx="1"/>
          </p:nvPr>
        </p:nvPicPr>
        <p:blipFill>
          <a:blip r:embed="rId2">
            <a:extLst>
              <a:ext uri="{28A0092B-C50C-407E-A947-70E740481C1C}">
                <a14:useLocalDpi xmlns:a14="http://schemas.microsoft.com/office/drawing/2010/main" val="0"/>
              </a:ext>
            </a:extLst>
          </a:blip>
          <a:srcRect t="11085" b="11085"/>
          <a:stretch>
            <a:fillRect/>
          </a:stretch>
        </p:blipFill>
        <p:spPr>
          <a:prstGeom prst="rect">
            <a:avLst/>
          </a:prstGeom>
        </p:spPr>
      </p:pic>
    </p:spTree>
    <p:extLst>
      <p:ext uri="{BB962C8B-B14F-4D97-AF65-F5344CB8AC3E}">
        <p14:creationId xmlns:p14="http://schemas.microsoft.com/office/powerpoint/2010/main" val="77211545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Korridorer</a:t>
            </a:r>
            <a:endParaRPr lang="sv-SE" dirty="0"/>
          </a:p>
        </p:txBody>
      </p:sp>
      <p:pic>
        <p:nvPicPr>
          <p:cNvPr id="4" name="Platshållare för innehåll 3" descr="korridor 2.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5557" t="-38" r="-2670" b="-3804"/>
          <a:stretch/>
        </p:blipFill>
        <p:spPr>
          <a:xfrm>
            <a:off x="312615" y="1680307"/>
            <a:ext cx="7915398" cy="4267200"/>
          </a:xfrm>
        </p:spPr>
      </p:pic>
    </p:spTree>
    <p:extLst>
      <p:ext uri="{BB962C8B-B14F-4D97-AF65-F5344CB8AC3E}">
        <p14:creationId xmlns:p14="http://schemas.microsoft.com/office/powerpoint/2010/main" val="343030233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Spelyta</a:t>
            </a:r>
            <a:endParaRPr lang="sv-SE"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9723" y="1735138"/>
            <a:ext cx="7242967" cy="4056062"/>
          </a:xfrm>
        </p:spPr>
      </p:pic>
    </p:spTree>
    <p:extLst>
      <p:ext uri="{BB962C8B-B14F-4D97-AF65-F5344CB8AC3E}">
        <p14:creationId xmlns:p14="http://schemas.microsoft.com/office/powerpoint/2010/main" val="52100079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Ta fram två stycken hörnvarianter.</a:t>
            </a:r>
          </a:p>
          <a:p>
            <a:r>
              <a:rPr lang="sv-SE" dirty="0" smtClean="0"/>
              <a:t>- Ta fram två stycken frisparksvarianter.</a:t>
            </a:r>
          </a:p>
          <a:p>
            <a:r>
              <a:rPr lang="sv-SE" dirty="0" smtClean="0"/>
              <a:t>- Ta </a:t>
            </a:r>
            <a:r>
              <a:rPr lang="sv-SE" smtClean="0"/>
              <a:t>fram en sak </a:t>
            </a:r>
            <a:r>
              <a:rPr lang="sv-SE" dirty="0" smtClean="0"/>
              <a:t>som ni vill göra i vårt omklädningsrum och som är hyffsat genomförbart.</a:t>
            </a:r>
          </a:p>
          <a:p>
            <a:r>
              <a:rPr lang="sv-SE" dirty="0" smtClean="0"/>
              <a:t>- Ta fram en låt som spelas efter varje seger.</a:t>
            </a:r>
          </a:p>
          <a:p>
            <a:r>
              <a:rPr lang="sv-SE" dirty="0" smtClean="0"/>
              <a:t>- 4 </a:t>
            </a:r>
            <a:r>
              <a:rPr lang="sv-SE" dirty="0" err="1" smtClean="0"/>
              <a:t>st</a:t>
            </a:r>
            <a:r>
              <a:rPr lang="sv-SE" dirty="0" smtClean="0"/>
              <a:t> värdegrundsord för säsongen.</a:t>
            </a:r>
          </a:p>
        </p:txBody>
      </p:sp>
    </p:spTree>
    <p:extLst>
      <p:ext uri="{BB962C8B-B14F-4D97-AF65-F5344CB8AC3E}">
        <p14:creationId xmlns:p14="http://schemas.microsoft.com/office/powerpoint/2010/main" val="178458646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Mens</a:t>
            </a:r>
            <a:endParaRPr lang="sv-SE" dirty="0"/>
          </a:p>
        </p:txBody>
      </p:sp>
      <p:pic>
        <p:nvPicPr>
          <p:cNvPr id="4" name="Platshållare för innehåll 3" descr="s.jpeg"/>
          <p:cNvPicPr>
            <a:picLocks noGrp="1" noChangeAspect="1"/>
          </p:cNvPicPr>
          <p:nvPr>
            <p:ph idx="1"/>
          </p:nvPr>
        </p:nvPicPr>
        <p:blipFill>
          <a:blip r:embed="rId2">
            <a:extLst>
              <a:ext uri="{28A0092B-C50C-407E-A947-70E740481C1C}">
                <a14:useLocalDpi xmlns:a14="http://schemas.microsoft.com/office/drawing/2010/main" val="0"/>
              </a:ext>
            </a:extLst>
          </a:blip>
          <a:srcRect t="8330" b="8330"/>
          <a:stretch>
            <a:fillRect/>
          </a:stretch>
        </p:blipFill>
        <p:spPr/>
      </p:pic>
    </p:spTree>
    <p:extLst>
      <p:ext uri="{BB962C8B-B14F-4D97-AF65-F5344CB8AC3E}">
        <p14:creationId xmlns:p14="http://schemas.microsoft.com/office/powerpoint/2010/main" val="251284559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lstStyle/>
          <a:p>
            <a:r>
              <a:rPr lang="sv-SE" dirty="0"/>
              <a:t>Hos oss i </a:t>
            </a:r>
            <a:r>
              <a:rPr lang="sv-SE" dirty="0" smtClean="0"/>
              <a:t>VP damer </a:t>
            </a:r>
            <a:r>
              <a:rPr lang="sv-SE" dirty="0"/>
              <a:t>ska det vara naturligt att prata med lagkamrater och tränare om mens. </a:t>
            </a:r>
          </a:p>
          <a:p>
            <a:r>
              <a:rPr lang="sv-SE" dirty="0"/>
              <a:t>Många idrottare uppger att mens påverkar deras prestation negativt.</a:t>
            </a:r>
          </a:p>
          <a:p>
            <a:r>
              <a:rPr lang="sv-SE" dirty="0"/>
              <a:t>Genom större medvetenhet ökar möjligheterna för en öppen dialog mellan spelare sinsemellan samt mellan spelare och tränare</a:t>
            </a:r>
            <a:r>
              <a:rPr lang="sv-SE" dirty="0" smtClean="0"/>
              <a:t>.</a:t>
            </a:r>
            <a:r>
              <a:rPr lang="sv-SE" dirty="0"/>
              <a:t> </a:t>
            </a:r>
          </a:p>
          <a:p>
            <a:endParaRPr lang="sv-SE" dirty="0"/>
          </a:p>
        </p:txBody>
      </p:sp>
    </p:spTree>
    <p:extLst>
      <p:ext uri="{BB962C8B-B14F-4D97-AF65-F5344CB8AC3E}">
        <p14:creationId xmlns:p14="http://schemas.microsoft.com/office/powerpoint/2010/main" val="66551524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t>Symptom</a:t>
            </a:r>
            <a:endParaRPr lang="sv-SE" dirty="0"/>
          </a:p>
          <a:p>
            <a:r>
              <a:rPr lang="sv-SE" dirty="0"/>
              <a:t>Enligt en undersökning från </a:t>
            </a:r>
            <a:r>
              <a:rPr lang="sv-SE" dirty="0" err="1"/>
              <a:t>Bruinvels</a:t>
            </a:r>
            <a:r>
              <a:rPr lang="sv-SE" dirty="0"/>
              <a:t> där 6812 personer tillfrågades redovisar nedan siffror andelen procent som ofta eller ibland har olika slags symptom under sin menscykel.</a:t>
            </a:r>
          </a:p>
          <a:p>
            <a:endParaRPr lang="sv-SE" dirty="0"/>
          </a:p>
        </p:txBody>
      </p:sp>
    </p:spTree>
    <p:extLst>
      <p:ext uri="{BB962C8B-B14F-4D97-AF65-F5344CB8AC3E}">
        <p14:creationId xmlns:p14="http://schemas.microsoft.com/office/powerpoint/2010/main" val="41565813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smtClean="0"/>
              <a:t>- En effektiv anfallare längst fram som utnyttjar alla möjligheter för anfall.</a:t>
            </a:r>
          </a:p>
          <a:p>
            <a:r>
              <a:rPr lang="sv-SE" dirty="0" smtClean="0"/>
              <a:t>- Flytande rörelsemönster ifrån den offensiva centrala mittfältaren.</a:t>
            </a:r>
          </a:p>
          <a:p>
            <a:r>
              <a:rPr lang="sv-SE" dirty="0" smtClean="0"/>
              <a:t>- Disciplinerade attackerande spelare som springer tillbaka till deras defensiva uppgifter.</a:t>
            </a:r>
          </a:p>
          <a:p>
            <a:r>
              <a:rPr lang="sv-SE" dirty="0" smtClean="0"/>
              <a:t>- Bra kemi mellan attackerande spelarna.</a:t>
            </a:r>
          </a:p>
          <a:p>
            <a:endParaRPr lang="sv-SE" dirty="0"/>
          </a:p>
        </p:txBody>
      </p:sp>
    </p:spTree>
    <p:extLst>
      <p:ext uri="{BB962C8B-B14F-4D97-AF65-F5344CB8AC3E}">
        <p14:creationId xmlns:p14="http://schemas.microsoft.com/office/powerpoint/2010/main" val="302703139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92500" lnSpcReduction="20000"/>
          </a:bodyPr>
          <a:lstStyle/>
          <a:p>
            <a:r>
              <a:rPr lang="sv-SE" dirty="0"/>
              <a:t>90% Åkommor/besvär vid mens</a:t>
            </a:r>
          </a:p>
          <a:p>
            <a:r>
              <a:rPr lang="sv-SE" dirty="0"/>
              <a:t>87% Trötthet</a:t>
            </a:r>
          </a:p>
          <a:p>
            <a:r>
              <a:rPr lang="sv-SE" dirty="0"/>
              <a:t>83% Ömma bröst</a:t>
            </a:r>
          </a:p>
          <a:p>
            <a:r>
              <a:rPr lang="sv-SE" dirty="0"/>
              <a:t>75% Ångest/humörsvängningar</a:t>
            </a:r>
          </a:p>
          <a:p>
            <a:r>
              <a:rPr lang="sv-SE" dirty="0"/>
              <a:t>70% Migrän</a:t>
            </a:r>
          </a:p>
          <a:p>
            <a:r>
              <a:rPr lang="sv-SE" dirty="0"/>
              <a:t>65% Ökat sug/hunger</a:t>
            </a:r>
          </a:p>
          <a:p>
            <a:r>
              <a:rPr lang="sv-SE" dirty="0"/>
              <a:t>57% Diarré</a:t>
            </a:r>
          </a:p>
          <a:p>
            <a:r>
              <a:rPr lang="sv-SE" dirty="0"/>
              <a:t>35% Illamående</a:t>
            </a:r>
          </a:p>
          <a:p>
            <a:endParaRPr lang="sv-SE" dirty="0"/>
          </a:p>
        </p:txBody>
      </p:sp>
    </p:spTree>
    <p:extLst>
      <p:ext uri="{BB962C8B-B14F-4D97-AF65-F5344CB8AC3E}">
        <p14:creationId xmlns:p14="http://schemas.microsoft.com/office/powerpoint/2010/main" val="348607160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p:txBody>
          <a:bodyPr>
            <a:normAutofit lnSpcReduction="10000"/>
          </a:bodyPr>
          <a:lstStyle/>
          <a:p>
            <a:r>
              <a:rPr lang="sv-SE" b="1" dirty="0"/>
              <a:t>Menscykeln delas in i fyra olika faser</a:t>
            </a:r>
            <a:endParaRPr lang="sv-SE" dirty="0"/>
          </a:p>
          <a:p>
            <a:r>
              <a:rPr lang="sv-SE" dirty="0"/>
              <a:t> </a:t>
            </a:r>
            <a:r>
              <a:rPr lang="sv-SE" i="1" dirty="0"/>
              <a:t>Fas 1 Blödning</a:t>
            </a:r>
          </a:p>
          <a:p>
            <a:r>
              <a:rPr lang="sv-SE" dirty="0"/>
              <a:t>Info: </a:t>
            </a:r>
          </a:p>
          <a:p>
            <a:r>
              <a:rPr lang="sv-SE" dirty="0" err="1"/>
              <a:t>Blödningsfas</a:t>
            </a:r>
            <a:r>
              <a:rPr lang="sv-SE" dirty="0"/>
              <a:t> 4-7 dagar</a:t>
            </a:r>
          </a:p>
          <a:p>
            <a:r>
              <a:rPr lang="sv-SE" dirty="0"/>
              <a:t>Inget rätt eller fel sätt att träna</a:t>
            </a:r>
          </a:p>
          <a:p>
            <a:r>
              <a:rPr lang="sv-SE" dirty="0"/>
              <a:t>Kost:</a:t>
            </a:r>
          </a:p>
          <a:p>
            <a:r>
              <a:rPr lang="sv-SE" dirty="0" err="1"/>
              <a:t>Järnrikmat</a:t>
            </a:r>
            <a:r>
              <a:rPr lang="sv-SE" dirty="0"/>
              <a:t> = flingor, rött kött, ägg, bönor, tofu, sallad</a:t>
            </a:r>
          </a:p>
          <a:p>
            <a:endParaRPr lang="sv-SE" dirty="0"/>
          </a:p>
          <a:p>
            <a:pPr marL="0" indent="0">
              <a:buNone/>
            </a:pPr>
            <a:endParaRPr lang="sv-SE" dirty="0"/>
          </a:p>
        </p:txBody>
      </p:sp>
    </p:spTree>
    <p:extLst>
      <p:ext uri="{BB962C8B-B14F-4D97-AF65-F5344CB8AC3E}">
        <p14:creationId xmlns:p14="http://schemas.microsoft.com/office/powerpoint/2010/main" val="74919986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Symptom:</a:t>
            </a:r>
          </a:p>
          <a:p>
            <a:r>
              <a:rPr lang="sv-SE" dirty="0"/>
              <a:t>Ökad inflammationsrisk</a:t>
            </a:r>
          </a:p>
          <a:p>
            <a:r>
              <a:rPr lang="sv-SE" dirty="0"/>
              <a:t>Menssymptom</a:t>
            </a:r>
          </a:p>
          <a:p>
            <a:r>
              <a:rPr lang="sv-SE" dirty="0"/>
              <a:t>Återhämtning kan ta längre tid</a:t>
            </a:r>
          </a:p>
          <a:p>
            <a:endParaRPr lang="sv-SE" dirty="0"/>
          </a:p>
        </p:txBody>
      </p:sp>
    </p:spTree>
    <p:extLst>
      <p:ext uri="{BB962C8B-B14F-4D97-AF65-F5344CB8AC3E}">
        <p14:creationId xmlns:p14="http://schemas.microsoft.com/office/powerpoint/2010/main" val="379946132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Fas 2 </a:t>
            </a:r>
            <a:r>
              <a:rPr lang="sv-SE" i="1" dirty="0" err="1"/>
              <a:t>Follikulär</a:t>
            </a:r>
            <a:r>
              <a:rPr lang="sv-SE" i="1" dirty="0"/>
              <a:t> fas</a:t>
            </a:r>
          </a:p>
          <a:p>
            <a:r>
              <a:rPr lang="sv-SE" dirty="0"/>
              <a:t>Info: </a:t>
            </a:r>
          </a:p>
          <a:p>
            <a:r>
              <a:rPr lang="sv-SE" dirty="0"/>
              <a:t>Snabbare reparation av muskler</a:t>
            </a:r>
          </a:p>
          <a:p>
            <a:r>
              <a:rPr lang="sv-SE" dirty="0"/>
              <a:t>Ökad återhämtning</a:t>
            </a:r>
          </a:p>
          <a:p>
            <a:r>
              <a:rPr lang="sv-SE" dirty="0"/>
              <a:t>Inget rätt eller fel sätt att träna</a:t>
            </a:r>
          </a:p>
          <a:p>
            <a:endParaRPr lang="sv-SE" dirty="0"/>
          </a:p>
        </p:txBody>
      </p:sp>
    </p:spTree>
    <p:extLst>
      <p:ext uri="{BB962C8B-B14F-4D97-AF65-F5344CB8AC3E}">
        <p14:creationId xmlns:p14="http://schemas.microsoft.com/office/powerpoint/2010/main" val="224053527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Kost:</a:t>
            </a:r>
          </a:p>
          <a:p>
            <a:r>
              <a:rPr lang="sv-SE" dirty="0"/>
              <a:t>Viktigt att ladda upp med kolhydrater före och efter träning</a:t>
            </a:r>
          </a:p>
          <a:p>
            <a:r>
              <a:rPr lang="sv-SE" dirty="0"/>
              <a:t>Symptom:</a:t>
            </a:r>
          </a:p>
          <a:p>
            <a:r>
              <a:rPr lang="sv-SE" dirty="0"/>
              <a:t>Symptomen skiljer sig åt mellan olika individer och upplevs på olika sätt</a:t>
            </a:r>
          </a:p>
          <a:p>
            <a:r>
              <a:rPr lang="sv-SE" dirty="0"/>
              <a:t>En fas där många känner mer ork och energi </a:t>
            </a:r>
          </a:p>
        </p:txBody>
      </p:sp>
    </p:spTree>
    <p:extLst>
      <p:ext uri="{BB962C8B-B14F-4D97-AF65-F5344CB8AC3E}">
        <p14:creationId xmlns:p14="http://schemas.microsoft.com/office/powerpoint/2010/main" val="232819390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Fas 3 </a:t>
            </a:r>
            <a:r>
              <a:rPr lang="sv-SE" i="1" dirty="0" err="1"/>
              <a:t>Luteal</a:t>
            </a:r>
            <a:r>
              <a:rPr lang="sv-SE" i="1" dirty="0"/>
              <a:t> fas</a:t>
            </a:r>
          </a:p>
          <a:p>
            <a:r>
              <a:rPr lang="sv-SE" dirty="0"/>
              <a:t>Info:</a:t>
            </a:r>
          </a:p>
          <a:p>
            <a:r>
              <a:rPr lang="sv-SE" dirty="0"/>
              <a:t>Kroppen förbränner mer energi</a:t>
            </a:r>
          </a:p>
          <a:p>
            <a:r>
              <a:rPr lang="sv-SE" dirty="0"/>
              <a:t>Normalt att pendla i vikt</a:t>
            </a:r>
          </a:p>
          <a:p>
            <a:r>
              <a:rPr lang="sv-SE" dirty="0"/>
              <a:t>Ökad kroppstemp – träning kan kännas jobbig</a:t>
            </a:r>
          </a:p>
          <a:p>
            <a:r>
              <a:rPr lang="sv-SE" dirty="0"/>
              <a:t>Inget rätt eller fel sätt att träna </a:t>
            </a:r>
          </a:p>
        </p:txBody>
      </p:sp>
    </p:spTree>
    <p:extLst>
      <p:ext uri="{BB962C8B-B14F-4D97-AF65-F5344CB8AC3E}">
        <p14:creationId xmlns:p14="http://schemas.microsoft.com/office/powerpoint/2010/main" val="127898274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Kost:</a:t>
            </a:r>
          </a:p>
          <a:p>
            <a:r>
              <a:rPr lang="sv-SE" dirty="0"/>
              <a:t>Ät komplexa kolhydrater med fullkorn</a:t>
            </a:r>
          </a:p>
          <a:p>
            <a:r>
              <a:rPr lang="sv-SE" dirty="0"/>
              <a:t>Kroppen behöver mer protein under denna fas</a:t>
            </a:r>
          </a:p>
          <a:p>
            <a:r>
              <a:rPr lang="sv-SE" dirty="0"/>
              <a:t>Lyssna på din kropp och ät det du är sugen på</a:t>
            </a:r>
          </a:p>
          <a:p>
            <a:endParaRPr lang="sv-SE" dirty="0"/>
          </a:p>
        </p:txBody>
      </p:sp>
    </p:spTree>
    <p:extLst>
      <p:ext uri="{BB962C8B-B14F-4D97-AF65-F5344CB8AC3E}">
        <p14:creationId xmlns:p14="http://schemas.microsoft.com/office/powerpoint/2010/main" val="269533308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Symptom:</a:t>
            </a:r>
          </a:p>
          <a:p>
            <a:r>
              <a:rPr lang="sv-SE" dirty="0"/>
              <a:t>Kroppstemp ökar</a:t>
            </a:r>
          </a:p>
          <a:p>
            <a:r>
              <a:rPr lang="sv-SE" dirty="0"/>
              <a:t>Kroppsvikt kan öka</a:t>
            </a:r>
          </a:p>
          <a:p>
            <a:r>
              <a:rPr lang="sv-SE" dirty="0"/>
              <a:t>Humörförändringar</a:t>
            </a:r>
          </a:p>
          <a:p>
            <a:r>
              <a:rPr lang="sv-SE" dirty="0"/>
              <a:t>Ökad trötthet</a:t>
            </a:r>
          </a:p>
          <a:p>
            <a:r>
              <a:rPr lang="sv-SE" dirty="0"/>
              <a:t>Ägglossningssmärta</a:t>
            </a:r>
          </a:p>
          <a:p>
            <a:endParaRPr lang="sv-SE" dirty="0"/>
          </a:p>
        </p:txBody>
      </p:sp>
    </p:spTree>
    <p:extLst>
      <p:ext uri="{BB962C8B-B14F-4D97-AF65-F5344CB8AC3E}">
        <p14:creationId xmlns:p14="http://schemas.microsoft.com/office/powerpoint/2010/main" val="2581320214"/>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Fas 4 Pre-mens</a:t>
            </a:r>
          </a:p>
          <a:p>
            <a:r>
              <a:rPr lang="sv-SE" dirty="0"/>
              <a:t>Info:</a:t>
            </a:r>
          </a:p>
          <a:p>
            <a:r>
              <a:rPr lang="sv-SE" dirty="0"/>
              <a:t>Att vara aktiv hjälper för att motverka symptom</a:t>
            </a:r>
          </a:p>
          <a:p>
            <a:r>
              <a:rPr lang="sv-SE" dirty="0"/>
              <a:t>Att vara aktiv under hela menscykeln kan ge färre symptom i denna fas</a:t>
            </a:r>
          </a:p>
          <a:p>
            <a:r>
              <a:rPr lang="sv-SE" dirty="0"/>
              <a:t>Inget rätt eller fel sätt att träna </a:t>
            </a:r>
          </a:p>
        </p:txBody>
      </p:sp>
    </p:spTree>
    <p:extLst>
      <p:ext uri="{BB962C8B-B14F-4D97-AF65-F5344CB8AC3E}">
        <p14:creationId xmlns:p14="http://schemas.microsoft.com/office/powerpoint/2010/main" val="107797111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Kost:</a:t>
            </a:r>
          </a:p>
          <a:p>
            <a:r>
              <a:rPr lang="sv-SE" dirty="0"/>
              <a:t>Fiberrik mat, speciellt för de som upplever förstoppning</a:t>
            </a:r>
          </a:p>
          <a:p>
            <a:endParaRPr lang="sv-SE" dirty="0"/>
          </a:p>
        </p:txBody>
      </p:sp>
    </p:spTree>
    <p:extLst>
      <p:ext uri="{BB962C8B-B14F-4D97-AF65-F5344CB8AC3E}">
        <p14:creationId xmlns:p14="http://schemas.microsoft.com/office/powerpoint/2010/main" val="38190831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Styrkor</a:t>
            </a:r>
            <a:endParaRPr lang="sv-SE" dirty="0"/>
          </a:p>
        </p:txBody>
      </p:sp>
      <p:sp>
        <p:nvSpPr>
          <p:cNvPr id="3" name="Platshållare för innehåll 2"/>
          <p:cNvSpPr>
            <a:spLocks noGrp="1"/>
          </p:cNvSpPr>
          <p:nvPr>
            <p:ph idx="1"/>
          </p:nvPr>
        </p:nvSpPr>
        <p:spPr/>
        <p:txBody>
          <a:bodyPr/>
          <a:lstStyle/>
          <a:p>
            <a:r>
              <a:rPr lang="sv-SE" b="1" dirty="0" smtClean="0"/>
              <a:t>EN RYGGRAD TILL LAGET </a:t>
            </a:r>
            <a:r>
              <a:rPr lang="mr-IN" dirty="0" smtClean="0"/>
              <a:t>–</a:t>
            </a:r>
            <a:r>
              <a:rPr lang="sv-SE" dirty="0" smtClean="0"/>
              <a:t> De två mittbackarna och de två defensiva (balans) mittfältarna är ryggraden i laget. När de arbetar bra tillsammans kan de begränsa motståndarens attackmöjligheter.</a:t>
            </a:r>
          </a:p>
          <a:p>
            <a:r>
              <a:rPr lang="sv-SE" b="1" dirty="0" smtClean="0"/>
              <a:t>PASSNINGSVINKLAR OCH TRIANGLAR </a:t>
            </a:r>
            <a:r>
              <a:rPr lang="mr-IN" dirty="0" smtClean="0"/>
              <a:t>–</a:t>
            </a:r>
            <a:r>
              <a:rPr lang="sv-SE" dirty="0" smtClean="0"/>
              <a:t> Den breda formationen gör det möjligt för ett antal trianglar och utvecklas runt planen. Detta ökar antalet passningsalternativ.</a:t>
            </a:r>
          </a:p>
        </p:txBody>
      </p:sp>
    </p:spTree>
    <p:extLst>
      <p:ext uri="{BB962C8B-B14F-4D97-AF65-F5344CB8AC3E}">
        <p14:creationId xmlns:p14="http://schemas.microsoft.com/office/powerpoint/2010/main" val="145019204"/>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Symptom:</a:t>
            </a:r>
          </a:p>
          <a:p>
            <a:r>
              <a:rPr lang="sv-SE" dirty="0"/>
              <a:t>Premenstruella symptom för vissa</a:t>
            </a:r>
          </a:p>
          <a:p>
            <a:r>
              <a:rPr lang="sv-SE" dirty="0"/>
              <a:t>Minskad motivation förekommer</a:t>
            </a:r>
          </a:p>
          <a:p>
            <a:r>
              <a:rPr lang="sv-SE" dirty="0"/>
              <a:t>”</a:t>
            </a:r>
            <a:r>
              <a:rPr lang="sv-SE" dirty="0" err="1"/>
              <a:t>Cravings</a:t>
            </a:r>
            <a:r>
              <a:rPr lang="sv-SE" dirty="0"/>
              <a:t>”</a:t>
            </a:r>
          </a:p>
          <a:p>
            <a:r>
              <a:rPr lang="sv-SE" dirty="0"/>
              <a:t>Sömnstörningar</a:t>
            </a:r>
          </a:p>
          <a:p>
            <a:r>
              <a:rPr lang="sv-SE" dirty="0"/>
              <a:t>Ökad stress, sämre koncentration</a:t>
            </a:r>
          </a:p>
          <a:p>
            <a:endParaRPr lang="sv-SE" dirty="0"/>
          </a:p>
        </p:txBody>
      </p:sp>
    </p:spTree>
    <p:extLst>
      <p:ext uri="{BB962C8B-B14F-4D97-AF65-F5344CB8AC3E}">
        <p14:creationId xmlns:p14="http://schemas.microsoft.com/office/powerpoint/2010/main" val="4243437671"/>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t>Lär känna din menscykel</a:t>
            </a:r>
            <a:endParaRPr lang="sv-SE" dirty="0"/>
          </a:p>
          <a:p>
            <a:r>
              <a:rPr lang="sv-SE" dirty="0"/>
              <a:t>Kartlägg: Hur ser din normala menscykel ut?</a:t>
            </a:r>
          </a:p>
          <a:p>
            <a:r>
              <a:rPr lang="sv-SE" dirty="0"/>
              <a:t>Förstå dina symptom, vad händer med dig i respektive fas?</a:t>
            </a:r>
          </a:p>
          <a:p>
            <a:r>
              <a:rPr lang="sv-SE" dirty="0"/>
              <a:t>Anpassa din kost och återhämtning efter respektive fas</a:t>
            </a:r>
          </a:p>
          <a:p>
            <a:r>
              <a:rPr lang="sv-SE" dirty="0"/>
              <a:t>Utifrån din kartläggning får du ett underlag för samtal med din läkare eller tränare, om det finns behov</a:t>
            </a:r>
          </a:p>
          <a:p>
            <a:endParaRPr lang="sv-SE" dirty="0"/>
          </a:p>
        </p:txBody>
      </p:sp>
    </p:spTree>
    <p:extLst>
      <p:ext uri="{BB962C8B-B14F-4D97-AF65-F5344CB8AC3E}">
        <p14:creationId xmlns:p14="http://schemas.microsoft.com/office/powerpoint/2010/main" val="160077170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FEST!</a:t>
            </a:r>
            <a:endParaRPr lang="sv-SE"/>
          </a:p>
        </p:txBody>
      </p:sp>
      <p:pic>
        <p:nvPicPr>
          <p:cNvPr id="4" name="Platshållare för innehåll 3" descr="låt.jpeg"/>
          <p:cNvPicPr>
            <a:picLocks noGrp="1" noChangeAspect="1"/>
          </p:cNvPicPr>
          <p:nvPr>
            <p:ph idx="1"/>
          </p:nvPr>
        </p:nvPicPr>
        <p:blipFill>
          <a:blip r:embed="rId2">
            <a:extLst>
              <a:ext uri="{28A0092B-C50C-407E-A947-70E740481C1C}">
                <a14:useLocalDpi xmlns:a14="http://schemas.microsoft.com/office/drawing/2010/main" val="0"/>
              </a:ext>
            </a:extLst>
          </a:blip>
          <a:srcRect t="483" b="483"/>
          <a:stretch>
            <a:fillRect/>
          </a:stretch>
        </p:blipFill>
        <p:spPr/>
      </p:pic>
    </p:spTree>
    <p:extLst>
      <p:ext uri="{BB962C8B-B14F-4D97-AF65-F5344CB8AC3E}">
        <p14:creationId xmlns:p14="http://schemas.microsoft.com/office/powerpoint/2010/main" val="41879736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smtClean="0"/>
              <a:t>DEF.MITTFÄLTARE HJÄLPER TILL ATT BEFRIA DE OFFENSIVA SPELARNA FRÅN SINA DEFENSIVA UPPGIFTER </a:t>
            </a:r>
            <a:r>
              <a:rPr lang="mr-IN" dirty="0" smtClean="0"/>
              <a:t>–</a:t>
            </a:r>
            <a:r>
              <a:rPr lang="sv-SE" dirty="0" smtClean="0"/>
              <a:t> Genom att hålla tillbaka och täcka för de offensiva spelarna hjälper de laget att attackera.</a:t>
            </a:r>
            <a:endParaRPr lang="sv-SE" dirty="0"/>
          </a:p>
        </p:txBody>
      </p:sp>
    </p:spTree>
    <p:extLst>
      <p:ext uri="{BB962C8B-B14F-4D97-AF65-F5344CB8AC3E}">
        <p14:creationId xmlns:p14="http://schemas.microsoft.com/office/powerpoint/2010/main" val="234281237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Bläck">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Bläck.thmx</Template>
  <TotalTime>1964</TotalTime>
  <Words>3012</Words>
  <Application>Microsoft Macintosh PowerPoint</Application>
  <PresentationFormat>Bildspel på skärmen (4:3)</PresentationFormat>
  <Paragraphs>268</Paragraphs>
  <Slides>82</Slides>
  <Notes>0</Notes>
  <HiddenSlides>0</HiddenSlides>
  <MMClips>0</MMClips>
  <ScaleCrop>false</ScaleCrop>
  <HeadingPairs>
    <vt:vector size="4" baseType="variant">
      <vt:variant>
        <vt:lpstr>Tema</vt:lpstr>
      </vt:variant>
      <vt:variant>
        <vt:i4>1</vt:i4>
      </vt:variant>
      <vt:variant>
        <vt:lpstr>Bildrubriker</vt:lpstr>
      </vt:variant>
      <vt:variant>
        <vt:i4>82</vt:i4>
      </vt:variant>
    </vt:vector>
  </HeadingPairs>
  <TitlesOfParts>
    <vt:vector size="83" baseType="lpstr">
      <vt:lpstr>Bläck</vt:lpstr>
      <vt:lpstr>IF VP 2025</vt:lpstr>
      <vt:lpstr>Upplägget</vt:lpstr>
      <vt:lpstr>PowerPoint-presentation</vt:lpstr>
      <vt:lpstr>PowerPoint-presentation</vt:lpstr>
      <vt:lpstr>4-2-3-1</vt:lpstr>
      <vt:lpstr>Nyckeln till framgång med 4-2-3-1</vt:lpstr>
      <vt:lpstr>PowerPoint-presentation</vt:lpstr>
      <vt:lpstr>Styrkor</vt:lpstr>
      <vt:lpstr>PowerPoint-presentation</vt:lpstr>
      <vt:lpstr>PowerPoint-presentation</vt:lpstr>
      <vt:lpstr>PowerPoint-presentation</vt:lpstr>
      <vt:lpstr>Rörelsemönster anfall</vt:lpstr>
      <vt:lpstr>Svagheter</vt:lpstr>
      <vt:lpstr>PowerPoint-presentation</vt:lpstr>
      <vt:lpstr>Rörelsemönster försvar</vt:lpstr>
      <vt:lpstr>Backlinjens spel i allmänhet</vt:lpstr>
      <vt:lpstr>Mittfältets spel i allmänhet</vt:lpstr>
      <vt:lpstr>Forwards spel i allmänhet</vt:lpstr>
      <vt:lpstr>Försvarsspelet i allmänhet</vt:lpstr>
      <vt:lpstr>Defensiva omställningar i allmänhet</vt:lpstr>
      <vt:lpstr>PowerPoint-presentation</vt:lpstr>
      <vt:lpstr>Offensiv omställning i allmänhet</vt:lpstr>
      <vt:lpstr>PowerPoint-presentation</vt:lpstr>
      <vt:lpstr>Målvakten (def) </vt:lpstr>
      <vt:lpstr>PowerPoint-presentation</vt:lpstr>
      <vt:lpstr>Målvakten (off)</vt:lpstr>
      <vt:lpstr>Målvaktens yta</vt:lpstr>
      <vt:lpstr>Mittbackar (def)</vt:lpstr>
      <vt:lpstr>PowerPoint-presentation</vt:lpstr>
      <vt:lpstr>Mittbackar (off)</vt:lpstr>
      <vt:lpstr>PowerPoint-presentation</vt:lpstr>
      <vt:lpstr>Mittbackarnas yta</vt:lpstr>
      <vt:lpstr>Ytterbackar (def)</vt:lpstr>
      <vt:lpstr>PowerPoint-presentation</vt:lpstr>
      <vt:lpstr>Ytterback (off)</vt:lpstr>
      <vt:lpstr>PowerPoint-presentation</vt:lpstr>
      <vt:lpstr>Ytterbackarnas yta</vt:lpstr>
      <vt:lpstr>Balansspelarna (def)</vt:lpstr>
      <vt:lpstr>PowerPoint-presentation</vt:lpstr>
      <vt:lpstr>PowerPoint-presentation</vt:lpstr>
      <vt:lpstr>Balansspelarna (off)</vt:lpstr>
      <vt:lpstr>PowerPoint-presentation</vt:lpstr>
      <vt:lpstr>Balansspelarna yta</vt:lpstr>
      <vt:lpstr>Ytter- och central offensiv mittfältare (def)</vt:lpstr>
      <vt:lpstr>PowerPoint-presentation</vt:lpstr>
      <vt:lpstr>Ytter- och offensiv central mittfältare (off)</vt:lpstr>
      <vt:lpstr>PowerPoint-presentation</vt:lpstr>
      <vt:lpstr>Offensiva mittfältets yta</vt:lpstr>
      <vt:lpstr>Forward (def)</vt:lpstr>
      <vt:lpstr>Forward (off)</vt:lpstr>
      <vt:lpstr>PowerPoint-presentation</vt:lpstr>
      <vt:lpstr>Forwardens yta</vt:lpstr>
      <vt:lpstr>Hur pressar vi?</vt:lpstr>
      <vt:lpstr>PowerPoint-presentation</vt:lpstr>
      <vt:lpstr>Hur jobbar vi i vårt anfallsspel?</vt:lpstr>
      <vt:lpstr>PowerPoint-presentation</vt:lpstr>
      <vt:lpstr>PowerPoint-presentation</vt:lpstr>
      <vt:lpstr>PowerPoint-presentation</vt:lpstr>
      <vt:lpstr>PowerPoint-presentation</vt:lpstr>
      <vt:lpstr>PowerPoint-presentation</vt:lpstr>
      <vt:lpstr>Fyra saker att ha koll på:</vt:lpstr>
      <vt:lpstr>PowerPoint-presentation</vt:lpstr>
      <vt:lpstr>Viktiga ytor i och utanför boxen</vt:lpstr>
      <vt:lpstr>Korridorer</vt:lpstr>
      <vt:lpstr>Spelyta</vt:lpstr>
      <vt:lpstr>PowerPoint-presentation</vt:lpstr>
      <vt:lpstr>Mens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FEST!</vt:lpstr>
    </vt:vector>
  </TitlesOfParts>
  <Company>RyningKonsult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VP 2025</dc:title>
  <dc:creator>Åsa Ryning</dc:creator>
  <cp:lastModifiedBy>Åsa Ryning</cp:lastModifiedBy>
  <cp:revision>181</cp:revision>
  <dcterms:created xsi:type="dcterms:W3CDTF">2025-03-31T13:52:01Z</dcterms:created>
  <dcterms:modified xsi:type="dcterms:W3CDTF">2025-04-12T17:26:35Z</dcterms:modified>
</cp:coreProperties>
</file>