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0" r:id="rId5"/>
    <p:sldId id="261" r:id="rId6"/>
    <p:sldId id="262" r:id="rId7"/>
    <p:sldId id="271" r:id="rId8"/>
    <p:sldId id="263" r:id="rId9"/>
    <p:sldId id="259" r:id="rId10"/>
    <p:sldId id="264" r:id="rId11"/>
    <p:sldId id="269" r:id="rId12"/>
    <p:sldId id="265" r:id="rId13"/>
    <p:sldId id="272" r:id="rId14"/>
    <p:sldId id="267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ECFF5E-22D8-44D7-9D8F-0C2D78C7632D}" type="datetimeFigureOut">
              <a:rPr lang="sv-SE" smtClean="0"/>
              <a:t>2017-04-18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67744" y="3556001"/>
            <a:ext cx="6264697" cy="1473200"/>
          </a:xfrm>
        </p:spPr>
        <p:txBody>
          <a:bodyPr>
            <a:normAutofit/>
          </a:bodyPr>
          <a:lstStyle/>
          <a:p>
            <a:pPr algn="r"/>
            <a:r>
              <a:rPr lang="sv-SE" b="1" i="1" dirty="0">
                <a:solidFill>
                  <a:schemeClr val="tx1"/>
                </a:solidFill>
                <a:latin typeface="Constantia" panose="02030602050306030303" pitchFamily="18" charset="0"/>
              </a:rPr>
              <a:t>Idrottsföreningen Viken</a:t>
            </a:r>
          </a:p>
          <a:p>
            <a:pPr algn="r"/>
            <a:r>
              <a:rPr lang="sv-SE" dirty="0">
                <a:solidFill>
                  <a:schemeClr val="tx1"/>
                </a:solidFill>
                <a:latin typeface="Arial Black" panose="020B0A04020102020204" pitchFamily="34" charset="0"/>
              </a:rPr>
              <a:t>Föräldramöte – lag P-03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2617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2" descr="http://cdn.laget.se/298164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/>
          <a:stretch/>
        </p:blipFill>
        <p:spPr bwMode="auto">
          <a:xfrm>
            <a:off x="467544" y="1916832"/>
            <a:ext cx="4760094" cy="98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35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Planering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88123" y="1700808"/>
            <a:ext cx="8104357" cy="4353664"/>
          </a:xfrm>
        </p:spPr>
        <p:txBody>
          <a:bodyPr>
            <a:normAutofit fontScale="85000" lnSpcReduction="20000"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UTOMHUSSÄSONG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- Träningstider                                - Träningsmatcher.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- Seriespel                                   	- Cuper ?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							    	-  Lagföräldrar/Föräldrauppgifter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								- Försäljning (Ravelli)</a:t>
            </a:r>
          </a:p>
          <a:p>
            <a:pPr lvl="8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FontTx/>
              <a:buChar char="-"/>
            </a:pP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                                            </a:t>
            </a:r>
            <a:r>
              <a:rPr lang="sv-SE" altLang="sv-SE" sz="2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Annat………?</a:t>
            </a:r>
            <a:endParaRPr lang="sv-S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22588"/>
            <a:ext cx="828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istratör\Desktop\Documents\Documents\IFV\2016-05-10 klassfotbollen\klassfotbollen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95" y="836712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8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Att vara en del av lag P-03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9512" y="1440160"/>
            <a:ext cx="8640960" cy="530120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Constantia" panose="02030602050306030303" pitchFamily="18" charset="0"/>
              </a:rPr>
              <a:t>Viktigt!</a:t>
            </a:r>
          </a:p>
          <a:p>
            <a:pPr lvl="0">
              <a:buClr>
                <a:srgbClr val="31B6FD"/>
              </a:buClr>
            </a:pPr>
            <a:r>
              <a:rPr lang="sv-SE" altLang="sv-SE" sz="160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Det viktigaste är att ha roligt och att alla trivs. </a:t>
            </a:r>
          </a:p>
          <a:p>
            <a:pPr lvl="0">
              <a:buClr>
                <a:srgbClr val="31B6FD"/>
              </a:buClr>
            </a:pPr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sz="1600" dirty="0">
                <a:solidFill>
                  <a:schemeClr val="tx1"/>
                </a:solidFill>
                <a:latin typeface="Constantia" panose="02030602050306030303" pitchFamily="18" charset="0"/>
              </a:rPr>
              <a:t>Vi har ingen permanent nivåindelning. Variation under träning och match. </a:t>
            </a:r>
          </a:p>
          <a:p>
            <a:endParaRPr lang="sv-SE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1600" dirty="0">
                <a:solidFill>
                  <a:schemeClr val="tx1"/>
                </a:solidFill>
                <a:latin typeface="Constantia" panose="02030602050306030303" pitchFamily="18" charset="0"/>
              </a:rPr>
              <a:t>För positiv utveckling har vi fokus på prestation och betonar det viktiga med positiva förstärkningar: Alla spelare ska uppmärksammas och utbildas.</a:t>
            </a:r>
          </a:p>
          <a:p>
            <a:endParaRPr lang="sv-SE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1600" dirty="0">
                <a:solidFill>
                  <a:schemeClr val="tx1"/>
                </a:solidFill>
                <a:latin typeface="Constantia" panose="02030602050306030303" pitchFamily="18" charset="0"/>
              </a:rPr>
              <a:t>För god utbildning av spelare anser vi att träning och match är lika viktiga.</a:t>
            </a: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</a:t>
            </a:r>
          </a:p>
          <a:p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altLang="sv-SE" sz="160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Andra idrotter och aktiviteter uppmuntras men vi arbetar för att vår verksamhet ska  var så bra och stimulerande att fotbollen blir förstahandsvalet av idrott under sommarmånaderna.</a:t>
            </a: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altLang="sv-SE" sz="160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Vi meddelar i god tid frånvaro från träning eller match.            Laget/ gruppen före individen.</a:t>
            </a: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altLang="sv-SE" sz="160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Alla ledare/ föräldrar och spelare har ansvar för god gemenskap, trivsel och positiv utveckling. Alla hjälper till. Vi är alla representanter för föreningen, vi står för gott uppträdande och fair play.</a:t>
            </a: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8004"/>
            <a:ext cx="828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dministratör\Desktop\Documents\Documents\IFV\Lagbilder+mer bilder\lagbilder 2015 + bilder\Bland bilder\f04 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001"/>
            <a:ext cx="1801888" cy="12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8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Focus: utveckling framåt och matchning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396681" y="1628799"/>
            <a:ext cx="4175319" cy="5121027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6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FOKUS FRAMÅT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Utvecklingsområden. Åldersanpassad kravbild.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Individuell utveckling: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Individuella färdigheter, driva, skjuta, dribbla…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Lagets utveckling: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Lagets anfallsspel och försvarsspel.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Individuella spelarsamtal.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Annat… beroende på lagets förutsättningar: 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(ex. sociala, mentala, fysiska )</a:t>
            </a:r>
            <a:endParaRPr lang="sv-SE" altLang="sv-SE" dirty="0">
              <a:solidFill>
                <a:srgbClr val="073E87"/>
              </a:solidFill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endParaRPr lang="sv-SE" altLang="sv-SE" sz="14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5040634" y="1628800"/>
            <a:ext cx="4103366" cy="4896544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endParaRPr lang="sv-SE" altLang="sv-SE" sz="14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endParaRPr lang="sv-SE" altLang="sv-SE" sz="1600" b="1" u="sng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6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MATCHNING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Alla som tränar ska få spela.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Speltid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Cuper – samtliga spelare erbjuds vara med.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Positioner i laget, rotation/fasta, målvakt mm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Annat… beroende på lagets förutsättningar.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94142"/>
            <a:ext cx="828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Administratör\Desktop\Documents\Documents\IFV\Lagbilder+mer bilder\lagbilder 2015 + bilder\Bland bilder\f04 svea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/>
          <a:stretch/>
        </p:blipFill>
        <p:spPr bwMode="auto">
          <a:xfrm>
            <a:off x="6830291" y="1484784"/>
            <a:ext cx="20444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2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500" dirty="0">
                <a:solidFill>
                  <a:prstClr val="black"/>
                </a:solidFill>
                <a:latin typeface="Arial Black" panose="020B0A04020102020204" pitchFamily="34" charset="0"/>
              </a:rPr>
              <a:t>Föräldrar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899592" y="2636912"/>
            <a:ext cx="6912768" cy="3489568"/>
          </a:xfrm>
        </p:spPr>
        <p:txBody>
          <a:bodyPr/>
          <a:lstStyle/>
          <a:p>
            <a:r>
              <a:rPr lang="sv-SE" b="1" dirty="0">
                <a:solidFill>
                  <a:schemeClr val="tx1"/>
                </a:solidFill>
                <a:latin typeface="Constantia" panose="02030602050306030303" pitchFamily="18" charset="0"/>
              </a:rPr>
              <a:t>Din medverkan är nödvändig för att verksamheten ska fungera och du har stor möjlighet att bidra till en god idrottsmiljö för ditt barn.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Constantia" panose="02030602050306030303" pitchFamily="18" charset="0"/>
              </a:rPr>
              <a:t> se. Policyn. Föräldrainformation: 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Constantia" panose="02030602050306030303" pitchFamily="18" charset="0"/>
              </a:rPr>
              <a:t>där finner du goda beteenden och goda råd.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0688"/>
            <a:ext cx="829128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ör\Desktop\Documents\Documents\IFV\2016-05-10 klassfotbollen\klassfotbollen 0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9" r="14782" b="39024"/>
          <a:stretch/>
        </p:blipFill>
        <p:spPr bwMode="auto">
          <a:xfrm>
            <a:off x="5220072" y="5653577"/>
            <a:ext cx="3840444" cy="11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7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Till sist…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251520" y="1844824"/>
            <a:ext cx="4824536" cy="5013176"/>
          </a:xfrm>
        </p:spPr>
        <p:txBody>
          <a:bodyPr>
            <a:normAutofit/>
          </a:bodyPr>
          <a:lstStyle/>
          <a:p>
            <a:r>
              <a:rPr lang="sv-SE" sz="1800" b="1" dirty="0">
                <a:solidFill>
                  <a:schemeClr val="tx1"/>
                </a:solidFill>
                <a:latin typeface="Constantia" panose="02030602050306030303" pitchFamily="18" charset="0"/>
              </a:rPr>
              <a:t>Information om allt: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1"/>
                </a:solidFill>
                <a:latin typeface="Constantia" panose="02030602050306030303" pitchFamily="18" charset="0"/>
              </a:rPr>
              <a:t>IFV hemsida  www.laget.se/ifv 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1"/>
                </a:solidFill>
                <a:latin typeface="Constantia" panose="02030602050306030303" pitchFamily="18" charset="0"/>
              </a:rPr>
              <a:t>IF V Policy och riktlinjer, ledarhandbok 2017 för barn och ungdomsfotbollen.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chemeClr val="tx1"/>
                </a:solidFill>
                <a:latin typeface="Constantia" panose="02030602050306030303" pitchFamily="18" charset="0"/>
              </a:rPr>
              <a:t>Övrigt som IFV arrangerar: </a:t>
            </a:r>
            <a:r>
              <a:rPr lang="sv-SE" sz="1800" dirty="0">
                <a:solidFill>
                  <a:schemeClr val="tx1"/>
                </a:solidFill>
                <a:latin typeface="Constantia" panose="02030602050306030303" pitchFamily="18" charset="0"/>
              </a:rPr>
              <a:t>Klassfotbollen, IF Vikendagen , utbildningar, bingo, danser</a:t>
            </a:r>
            <a:r>
              <a:rPr lang="sv-SE" sz="1800">
                <a:solidFill>
                  <a:schemeClr val="tx1"/>
                </a:solidFill>
                <a:latin typeface="Constantia" panose="02030602050306030303" pitchFamily="18" charset="0"/>
              </a:rPr>
              <a:t>, tipspromenader mm</a:t>
            </a:r>
            <a:r>
              <a:rPr lang="sv-SE" sz="18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1"/>
                </a:solidFill>
                <a:latin typeface="Constantia" panose="02030602050306030303" pitchFamily="18" charset="0"/>
              </a:rPr>
              <a:t>Ni kan alltid kontakta kansliet vid frågor som gäller verksamheten. 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chemeClr val="tx1"/>
                </a:solidFill>
                <a:latin typeface="Constantia" panose="02030602050306030303" pitchFamily="18" charset="0"/>
              </a:rPr>
              <a:t>Tveka inte om du har tips om sponsorer eller annat samarbete.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60" y="404664"/>
            <a:ext cx="829128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5508104" y="25649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292080" y="2564904"/>
            <a:ext cx="33843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onstantia" panose="02030602050306030303" pitchFamily="18" charset="0"/>
              </a:rPr>
              <a:t>Vi ser fram emot ännu en fotbollssäsong tillsammans.</a:t>
            </a: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pPr algn="ctr">
              <a:spcAft>
                <a:spcPct val="20000"/>
              </a:spcAft>
              <a:buClr>
                <a:srgbClr val="E60000"/>
              </a:buClr>
              <a:defRPr/>
            </a:pPr>
            <a:r>
              <a:rPr lang="sv-SE" altLang="sv-SE" b="1" dirty="0">
                <a:latin typeface="Constantia" pitchFamily="18" charset="0"/>
              </a:rPr>
              <a:t>ÖVRIGT &amp; FRÅGOR: </a:t>
            </a:r>
          </a:p>
          <a:p>
            <a:pPr algn="ctr">
              <a:spcAft>
                <a:spcPct val="20000"/>
              </a:spcAft>
              <a:buClr>
                <a:srgbClr val="E60000"/>
              </a:buClr>
              <a:defRPr/>
            </a:pPr>
            <a:r>
              <a:rPr lang="sv-SE" altLang="sv-SE" dirty="0">
                <a:latin typeface="Constantia" pitchFamily="18" charset="0"/>
              </a:rPr>
              <a:t>Något övrigt som ni funderar över?</a:t>
            </a: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4984"/>
            <a:ext cx="10668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9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75983" y="332656"/>
            <a:ext cx="8229600" cy="1794528"/>
          </a:xfrm>
        </p:spPr>
        <p:txBody>
          <a:bodyPr>
            <a:normAutofit/>
          </a:bodyPr>
          <a:lstStyle/>
          <a:p>
            <a:r>
              <a:rPr lang="sv-SE" sz="36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>-</a:t>
            </a:r>
            <a:r>
              <a:rPr lang="sv-SE" sz="2800" i="1" dirty="0">
                <a:solidFill>
                  <a:schemeClr val="tx1"/>
                </a:solidFill>
                <a:latin typeface="Constantia" panose="02030602050306030303" pitchFamily="18" charset="0"/>
              </a:rPr>
              <a:t>IF Viken-</a:t>
            </a:r>
            <a:br>
              <a:rPr lang="sv-SE" sz="36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v-SE" sz="3200" dirty="0">
                <a:solidFill>
                  <a:schemeClr val="tx1"/>
                </a:solidFill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467544" y="2204864"/>
            <a:ext cx="3672408" cy="4509119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Föreningens prioriterade mål 2017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Våra lag 2017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Barn och ungdomsfotbollen i IFV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 sektion budget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Ledarens förhållningssätt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Bakgrund – året som gick</a:t>
            </a:r>
          </a:p>
          <a:p>
            <a:endParaRPr lang="sv-SE" dirty="0">
              <a:latin typeface="Constantia" panose="02030602050306030303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901663" cy="10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5220072" y="2204865"/>
            <a:ext cx="3744416" cy="4464496"/>
          </a:xfrm>
        </p:spPr>
        <p:txBody>
          <a:bodyPr>
            <a:normAutofit fontScale="92500" lnSpcReduction="20000"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Organisation i laget– ledare och spelare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Att vara en del av P – </a:t>
            </a:r>
            <a:r>
              <a:rPr lang="sv-SE" altLang="sv-SE" sz="19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03</a:t>
            </a:r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Fokus framåt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Planering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Föräldrar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Till sist…</a:t>
            </a:r>
          </a:p>
          <a:p>
            <a:endParaRPr lang="sv-SE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3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  <a:t>Prioriterade mål, beslutade av föreningen 2017</a:t>
            </a:r>
            <a:endParaRPr lang="sv-S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5805264"/>
            <a:ext cx="829966" cy="9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755576" y="1988840"/>
            <a:ext cx="8136904" cy="3735320"/>
          </a:xfrm>
        </p:spPr>
        <p:txBody>
          <a:bodyPr>
            <a:normAutofit fontScale="92500" lnSpcReduction="10000"/>
          </a:bodyPr>
          <a:lstStyle/>
          <a:p>
            <a:r>
              <a:rPr lang="sv-SE" sz="2600" b="1" dirty="0">
                <a:solidFill>
                  <a:schemeClr val="tx1"/>
                </a:solidFill>
                <a:latin typeface="Constantia" panose="02030602050306030303" pitchFamily="18" charset="0"/>
              </a:rPr>
              <a:t>IF Viken ska arbeta för att:</a:t>
            </a:r>
          </a:p>
          <a:p>
            <a:endParaRPr lang="sv-SE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tx1"/>
                </a:solidFill>
                <a:latin typeface="Constantia" panose="02030602050306030303" pitchFamily="18" charset="0"/>
              </a:rPr>
              <a:t>- Utbilda och utveckla våra egna ungdomar till seniorspelare så att de kvalificerar sig till spel i föreningens representationslag och/eller blir attraktiva för spel i högre divisioner. - Självförsörjande på spelare i A-lag.</a:t>
            </a:r>
          </a:p>
          <a:p>
            <a:pPr>
              <a:buFontTx/>
              <a:buChar char="-"/>
            </a:pPr>
            <a:endParaRPr lang="sv-SE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tx1"/>
                </a:solidFill>
                <a:latin typeface="Constantia" panose="02030602050306030303" pitchFamily="18" charset="0"/>
              </a:rPr>
              <a:t>- Förbättra gemenskapen och ”Vi känslan” i föreningen.</a:t>
            </a:r>
          </a:p>
          <a:p>
            <a:pPr>
              <a:buFontTx/>
              <a:buChar char="-"/>
            </a:pPr>
            <a:endParaRPr lang="sv-SE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tx1"/>
                </a:solidFill>
                <a:latin typeface="Constantia" panose="02030602050306030303" pitchFamily="18" charset="0"/>
              </a:rPr>
              <a:t>- Utveckla rekryteringen av ledare på alla positioner.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259335" cy="150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6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314495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sv-SE" sz="1900" b="1" dirty="0">
                <a:solidFill>
                  <a:prstClr val="black"/>
                </a:solidFill>
              </a:rPr>
              <a:t>				</a:t>
            </a:r>
            <a:r>
              <a:rPr lang="sv-SE" b="1" u="sng" dirty="0">
                <a:solidFill>
                  <a:prstClr val="black"/>
                </a:solidFill>
              </a:rPr>
              <a:t>Vår vision</a:t>
            </a:r>
          </a:p>
          <a:p>
            <a:pPr marL="0" lvl="0" indent="0" algn="ctr">
              <a:buClr>
                <a:srgbClr val="31B6FD"/>
              </a:buClr>
              <a:buNone/>
            </a:pPr>
            <a:r>
              <a:rPr lang="sv-SE" b="1" dirty="0">
                <a:solidFill>
                  <a:prstClr val="black"/>
                </a:solidFill>
                <a:latin typeface="Constantia" panose="02030602050306030303" pitchFamily="18" charset="0"/>
              </a:rPr>
              <a:t>IF Viken ska vara det självklara valet för alla barn och ungdomar som vill träna och spela fotboll i Åmåls kommun.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sz="1900" b="1" dirty="0">
              <a:solidFill>
                <a:prstClr val="black"/>
              </a:solidFill>
            </a:endParaRPr>
          </a:p>
          <a:p>
            <a:r>
              <a:rPr lang="sv-SE" sz="2000" b="1" dirty="0">
                <a:solidFill>
                  <a:schemeClr val="tx1"/>
                </a:solidFill>
              </a:rPr>
              <a:t>Vi arbetar för att skapa en positiv och meningsfull fritidssysselsättning i Åmål genom att erbjuda så många som möjligt chansen att upptäcka, pröva på samt träna och spela fotboll.</a:t>
            </a:r>
          </a:p>
          <a:p>
            <a:pPr marL="0" indent="0">
              <a:buNone/>
            </a:pPr>
            <a:endParaRPr lang="sv-SE" sz="2000" b="1" dirty="0">
              <a:solidFill>
                <a:schemeClr val="tx1"/>
              </a:solidFill>
            </a:endParaRPr>
          </a:p>
          <a:p>
            <a:r>
              <a:rPr lang="sv-SE" sz="2000" b="1" dirty="0">
                <a:solidFill>
                  <a:schemeClr val="tx1"/>
                </a:solidFill>
              </a:rPr>
              <a:t>Med engagerade och utbildade ledare ska vi ge förutsättningar att ha roligt, få uppleva rörelseglädje, gemenskap och utmaningar samt bidra till ett livslångt intresse för fotboll och hälsofrämjande fysisk aktivitet.</a:t>
            </a:r>
          </a:p>
          <a:p>
            <a:pPr marL="0" indent="0">
              <a:buNone/>
            </a:pPr>
            <a:endParaRPr lang="sv-SE" sz="2000" b="1" dirty="0">
              <a:solidFill>
                <a:schemeClr val="tx1"/>
              </a:solidFill>
            </a:endParaRPr>
          </a:p>
          <a:p>
            <a:r>
              <a:rPr lang="sv-SE" sz="2000" b="1" dirty="0">
                <a:solidFill>
                  <a:schemeClr val="tx1"/>
                </a:solidFill>
              </a:rPr>
              <a:t>Vi arbetar för att ha flick- och pojklag i alla åldersklasser och stödja alla rättvist.</a:t>
            </a:r>
          </a:p>
          <a:p>
            <a:pPr marL="0" indent="0">
              <a:buNone/>
            </a:pP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sv-SE" sz="3200" b="1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32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-</a:t>
            </a:r>
            <a: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  <a:t>IF Viken-</a:t>
            </a:r>
            <a:b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  <a:t>Barn och ungdomsverksamheten </a:t>
            </a:r>
            <a:b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2200" dirty="0">
                <a:solidFill>
                  <a:prstClr val="black"/>
                </a:solidFill>
                <a:latin typeface="Arial Black" panose="020B0A04020102020204" pitchFamily="34" charset="0"/>
              </a:rPr>
              <a:t>Barn 6-12år   Ungdom 13-15år (19)   </a:t>
            </a:r>
            <a:b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087646"/>
            <a:ext cx="6334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72067" y="2132856"/>
            <a:ext cx="7876397" cy="3993307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</a:pPr>
            <a:r>
              <a:rPr lang="sv-SE" sz="3200" b="1" dirty="0">
                <a:solidFill>
                  <a:schemeClr val="tx1"/>
                </a:solidFill>
              </a:rPr>
              <a:t>Budget 2017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b="1" dirty="0">
                <a:solidFill>
                  <a:schemeClr val="tx1"/>
                </a:solidFill>
              </a:rPr>
              <a:t>Inkomster</a:t>
            </a:r>
            <a:r>
              <a:rPr lang="sv-SE" dirty="0">
                <a:solidFill>
                  <a:schemeClr val="tx1"/>
                </a:solidFill>
              </a:rPr>
              <a:t>				</a:t>
            </a:r>
            <a:r>
              <a:rPr lang="sv-SE" b="1" dirty="0">
                <a:solidFill>
                  <a:schemeClr val="tx1"/>
                </a:solidFill>
              </a:rPr>
              <a:t>Kostnader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Spelaravgifter: 50 000			Avg. cuper: 40 000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Kiosk: 70 000				Plan/hallhyra: 40 000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Kommunala bidrag: 37 000		Domarkostnader: 40 </a:t>
            </a:r>
            <a:r>
              <a:rPr lang="sv-SE" dirty="0" err="1">
                <a:solidFill>
                  <a:schemeClr val="tx1"/>
                </a:solidFill>
              </a:rPr>
              <a:t>ooo</a:t>
            </a:r>
            <a:endParaRPr lang="sv-SE" dirty="0">
              <a:solidFill>
                <a:schemeClr val="tx1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Bidrag Sisu: 40 000			Inköp material: 30 000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Statliga bidrag: 120 000			Trivselpeng: 30 000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Intäkter: ca. 400 000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Kostnader: ca. 360 </a:t>
            </a:r>
            <a:r>
              <a:rPr lang="sv-SE" dirty="0" err="1">
                <a:solidFill>
                  <a:schemeClr val="tx1"/>
                </a:solidFill>
              </a:rPr>
              <a:t>ooo</a:t>
            </a:r>
            <a:r>
              <a:rPr lang="sv-SE" dirty="0">
                <a:solidFill>
                  <a:schemeClr val="tx1"/>
                </a:solidFill>
              </a:rPr>
              <a:t>    //  överskott: 40 000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-</a:t>
            </a:r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IF Viken-</a:t>
            </a:r>
            <a:b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  <a:t>U- sektion    </a:t>
            </a:r>
            <a:b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  <a:t>Våra stora inkomster och utgifter </a:t>
            </a:r>
            <a:endParaRPr lang="sv-SE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11" y="6049743"/>
            <a:ext cx="631032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1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72067" y="1700808"/>
            <a:ext cx="8271933" cy="5090508"/>
          </a:xfrm>
        </p:spPr>
        <p:txBody>
          <a:bodyPr numCol="2">
            <a:normAutofit fontScale="92500"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”</a:t>
            </a:r>
            <a:r>
              <a:rPr lang="sv-SE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Den stora föreningen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i den lilla staden”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A-lag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Juniorlag (P-19)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P- 00 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 02/03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F04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F05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 06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 07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 08/09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err="1">
                <a:solidFill>
                  <a:schemeClr val="tx1"/>
                </a:solidFill>
                <a:latin typeface="Constantia" panose="02030602050306030303" pitchFamily="18" charset="0"/>
              </a:rPr>
              <a:t>Bollkul</a:t>
            </a: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 F/P 10/11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err="1">
                <a:solidFill>
                  <a:schemeClr val="tx1"/>
                </a:solidFill>
                <a:latin typeface="Constantia" panose="02030602050306030303" pitchFamily="18" charset="0"/>
              </a:rPr>
              <a:t>Bollkul</a:t>
            </a: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 F/P 12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02                     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03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04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05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06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07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o8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09</a:t>
            </a:r>
            <a:endParaRPr lang="sv-SE" dirty="0"/>
          </a:p>
          <a:p>
            <a:r>
              <a:rPr lang="sv-SE" b="1" dirty="0">
                <a:solidFill>
                  <a:schemeClr val="tx1"/>
                </a:solidFill>
              </a:rPr>
              <a:t>Vi engagerar drygt 40 </a:t>
            </a:r>
            <a:r>
              <a:rPr lang="sv-SE" b="1" dirty="0" err="1">
                <a:solidFill>
                  <a:schemeClr val="tx1"/>
                </a:solidFill>
              </a:rPr>
              <a:t>st</a:t>
            </a:r>
            <a:r>
              <a:rPr lang="sv-SE" b="1" dirty="0">
                <a:solidFill>
                  <a:schemeClr val="tx1"/>
                </a:solidFill>
              </a:rPr>
              <a:t> ungdomsledare och ca. 360 barn och ungdomsspelare</a:t>
            </a:r>
          </a:p>
          <a:p>
            <a:r>
              <a:rPr lang="sv-SE" b="1" dirty="0">
                <a:solidFill>
                  <a:schemeClr val="tx1"/>
                </a:solidFill>
              </a:rPr>
              <a:t>…och många fler…</a:t>
            </a:r>
          </a:p>
          <a:p>
            <a:pPr marL="0" indent="0">
              <a:buNone/>
            </a:pP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-</a:t>
            </a:r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IF Viken-</a:t>
            </a:r>
            <a:b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  <a:t>Våra lag säsongen 2017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03" y="5877272"/>
            <a:ext cx="798534" cy="9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81" y="764704"/>
            <a:ext cx="144048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2465571" cy="251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500" dirty="0">
                <a:solidFill>
                  <a:prstClr val="black"/>
                </a:solidFill>
                <a:latin typeface="Arial Black" panose="020B0A04020102020204" pitchFamily="34" charset="0"/>
              </a:rPr>
              <a:t>Förhållningssätt ledare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683568" y="2204864"/>
            <a:ext cx="7783776" cy="432048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endParaRPr lang="sv-SE" sz="2000" b="1" dirty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sv-SE" sz="20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För att främja en god verksamhet ska Ledare i IF Viken tillämpa  Svenska Fotbollsförbundets syn på bra ledarskap som utgår ifrån: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endParaRPr lang="sv-SE" sz="1800" b="1" dirty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18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Barnrättsperspektivet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18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Vikten av god lärande miljö.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18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Tillämpning av olika inlärningsmodeller .</a:t>
            </a:r>
          </a:p>
          <a:p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77272"/>
            <a:ext cx="789651" cy="9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64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Förhållningssätt ledare </a:t>
            </a:r>
            <a:endParaRPr lang="sv-SE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892480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300" b="1" u="sng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Barnrättsperspektivet, barns rätt att</a:t>
            </a:r>
            <a:r>
              <a:rPr lang="sv-SE" sz="2300" u="sng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2300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Uppleva glädje, lära sig, påverka, upptäcka, känna sig trygg och att utvecklas.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300" b="1" u="sng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Att lära sig fotboll genom: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2300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Positiv återkoppling och positiv förstärkning, mycket spel, lek och allsidig fysisk träning/aktivitet, fokusera på prestation och goda försök, låt spelarna vara med och bestämma och hög aktivitet under träningen.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sv-SE" sz="2300" b="1" u="sng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Inlärningsmodeller:</a:t>
            </a:r>
            <a:r>
              <a:rPr lang="sv-SE" sz="2300" u="sng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21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Instruktionsinlärning</a:t>
            </a:r>
            <a:r>
              <a:rPr lang="sv-SE" sz="23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	</a:t>
            </a:r>
            <a:r>
              <a:rPr lang="sv-SE" sz="20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Modellinlärning			</a:t>
            </a:r>
            <a:r>
              <a:rPr lang="sv-SE" sz="2000" b="1" dirty="0" err="1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Guided</a:t>
            </a:r>
            <a:r>
              <a:rPr lang="sv-SE" sz="20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sv-SE" sz="2000" b="1" dirty="0" err="1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discovery</a:t>
            </a:r>
            <a:endParaRPr lang="sv-SE" sz="2300" b="1" dirty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(förklara med ord)               (visa, barnen härmar)            (upptäcka, barnen hittar 							egna lösningar, ställ frågor, 							uppleva att man själv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						påverkar är          								förstärkande).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sz="2000" dirty="0">
              <a:solidFill>
                <a:schemeClr val="tx1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07861"/>
            <a:ext cx="163303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95" y="5435455"/>
            <a:ext cx="1535600" cy="14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83097"/>
            <a:ext cx="16317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3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39552" y="122304"/>
            <a:ext cx="8229600" cy="1506496"/>
          </a:xfrm>
        </p:spPr>
        <p:txBody>
          <a:bodyPr>
            <a:normAutofit/>
          </a:bodyPr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VÅRT LAG: ORGANISATION </a:t>
            </a:r>
            <a:b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– LEDARE OCH SPELARE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>
            <a:normAutofit/>
          </a:bodyPr>
          <a:lstStyle/>
          <a:p>
            <a:endParaRPr lang="sv-SE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b="1" dirty="0">
                <a:solidFill>
                  <a:schemeClr val="tx1"/>
                </a:solidFill>
                <a:latin typeface="Constantia" panose="02030602050306030303" pitchFamily="18" charset="0"/>
              </a:rPr>
              <a:t>Tränare, Ledare:</a:t>
            </a: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  <a:latin typeface="Constantia" panose="02030602050306030303" pitchFamily="18" charset="0"/>
              </a:rPr>
              <a:t>1. Erik Svanström (T)</a:t>
            </a: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  <a:latin typeface="Constantia" panose="02030602050306030303" pitchFamily="18" charset="0"/>
              </a:rPr>
              <a:t>2. Thord Persson (T)</a:t>
            </a: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  <a:latin typeface="Constantia" panose="02030602050306030303" pitchFamily="18" charset="0"/>
              </a:rPr>
              <a:t>3. Stefan Persson (T)	</a:t>
            </a: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  <a:latin typeface="Constantia" panose="02030602050306030303" pitchFamily="18" charset="0"/>
              </a:rPr>
              <a:t>4. Anders Uttersäv (L)</a:t>
            </a: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  <a:latin typeface="Constantia" panose="02030602050306030303" pitchFamily="18" charset="0"/>
              </a:rPr>
              <a:t>5. Stefan Andersson(L)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tx1"/>
                </a:solidFill>
                <a:latin typeface="Constantia" panose="02030602050306030303" pitchFamily="18" charset="0"/>
              </a:rPr>
              <a:t>Spelare</a:t>
            </a:r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72860"/>
            <a:ext cx="936104" cy="10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l: höger 3"/>
          <p:cNvSpPr/>
          <p:nvPr/>
        </p:nvSpPr>
        <p:spPr>
          <a:xfrm>
            <a:off x="2012832" y="3754569"/>
            <a:ext cx="3207240" cy="81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506274"/>
            <a:ext cx="3593924" cy="52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1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ågform">
  <a:themeElements>
    <a:clrScheme name="Våg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åg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åg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557</TotalTime>
  <Words>711</Words>
  <Application>Microsoft Office PowerPoint</Application>
  <PresentationFormat>Bildspel på skärmen (4:3)</PresentationFormat>
  <Paragraphs>162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Candara</vt:lpstr>
      <vt:lpstr>Constantia</vt:lpstr>
      <vt:lpstr>ＭＳ Ｐゴシック</vt:lpstr>
      <vt:lpstr>Symbol</vt:lpstr>
      <vt:lpstr>Times New Roman</vt:lpstr>
      <vt:lpstr>Vågform</vt:lpstr>
      <vt:lpstr>PowerPoint-presentation</vt:lpstr>
      <vt:lpstr>-IF Viken- AGENDA</vt:lpstr>
      <vt:lpstr>-IF Viken- Prioriterade mål, beslutade av föreningen 2017</vt:lpstr>
      <vt:lpstr> -IF Viken- Barn och ungdomsverksamheten  Barn 6-12år   Ungdom 13-15år (19)    </vt:lpstr>
      <vt:lpstr>-IF Viken- U- sektion     Våra stora inkomster och utgifter </vt:lpstr>
      <vt:lpstr>-IF Viken- Våra lag säsongen 2017</vt:lpstr>
      <vt:lpstr>-IF Viken- Förhållningssätt ledare</vt:lpstr>
      <vt:lpstr>-IF Viken- Förhållningssätt ledare </vt:lpstr>
      <vt:lpstr>-IF Viken- VÅRT LAG: ORGANISATION  – LEDARE OCH SPELARE</vt:lpstr>
      <vt:lpstr>-IF Viken- Planering </vt:lpstr>
      <vt:lpstr>-IF Viken- Att vara en del av lag P-03</vt:lpstr>
      <vt:lpstr>-IF Viken- Focus: utveckling framåt och matchning</vt:lpstr>
      <vt:lpstr>-IF Viken- Föräldrar</vt:lpstr>
      <vt:lpstr>-IF Viken- Till sist…</vt:lpstr>
    </vt:vector>
  </TitlesOfParts>
  <Company>Bengtsfors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Patric</dc:creator>
  <cp:lastModifiedBy>Uttersäv, Anders (BHB)</cp:lastModifiedBy>
  <cp:revision>56</cp:revision>
  <dcterms:created xsi:type="dcterms:W3CDTF">2017-03-27T09:32:13Z</dcterms:created>
  <dcterms:modified xsi:type="dcterms:W3CDTF">2017-04-18T12:53:45Z</dcterms:modified>
</cp:coreProperties>
</file>