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sldIdLst>
    <p:sldId id="256" r:id="rId2"/>
    <p:sldId id="271" r:id="rId3"/>
    <p:sldId id="275" r:id="rId4"/>
    <p:sldId id="284" r:id="rId5"/>
    <p:sldId id="282" r:id="rId6"/>
    <p:sldId id="281" r:id="rId7"/>
    <p:sldId id="280" r:id="rId8"/>
    <p:sldId id="28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09" autoAdjust="0"/>
    <p:restoredTop sz="94660"/>
  </p:normalViewPr>
  <p:slideViewPr>
    <p:cSldViewPr snapToGrid="0">
      <p:cViewPr varScale="1">
        <p:scale>
          <a:sx n="63" d="100"/>
          <a:sy n="63" d="100"/>
        </p:scale>
        <p:origin x="52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8/30/2025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42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8/30/2025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81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8/30/2025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977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8/30/2025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71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8/30/2025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371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8/30/2025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45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8/30/2025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55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8/30/2025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28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8/30/2025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883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8/30/2025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309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8/30/2025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324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8/30/2025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8198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2" r:id="rId6"/>
    <p:sldLayoutId id="2147483718" r:id="rId7"/>
    <p:sldLayoutId id="2147483719" r:id="rId8"/>
    <p:sldLayoutId id="2147483720" r:id="rId9"/>
    <p:sldLayoutId id="2147483721" r:id="rId10"/>
    <p:sldLayoutId id="2147483723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4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F16BAB-A7E3-DFF6-96C1-30597E4BC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9754" y="639098"/>
            <a:ext cx="6253317" cy="2463026"/>
          </a:xfrm>
        </p:spPr>
        <p:txBody>
          <a:bodyPr>
            <a:normAutofit/>
          </a:bodyPr>
          <a:lstStyle/>
          <a:p>
            <a:r>
              <a:rPr lang="sv-SE" sz="6200" b="1" i="0" dirty="0">
                <a:effectLst/>
                <a:latin typeface="Roboto" panose="020F0502020204030204" pitchFamily="2" charset="0"/>
              </a:rPr>
              <a:t>Förä</a:t>
            </a:r>
            <a:r>
              <a:rPr lang="sv-SE" sz="6200" b="1" dirty="0">
                <a:latin typeface="Roboto" panose="020F0502020204030204" pitchFamily="2" charset="0"/>
              </a:rPr>
              <a:t>ldramöte</a:t>
            </a:r>
            <a:br>
              <a:rPr lang="sv-SE" sz="6200" b="1" i="0" dirty="0">
                <a:effectLst/>
                <a:latin typeface="Roboto" panose="020F0502020204030204" pitchFamily="2" charset="0"/>
              </a:rPr>
            </a:br>
            <a:r>
              <a:rPr lang="sv-SE" sz="6200" b="1" dirty="0">
                <a:latin typeface="Roboto" panose="020F0502020204030204" pitchFamily="2" charset="0"/>
              </a:rPr>
              <a:t>Team 12</a:t>
            </a:r>
            <a:r>
              <a:rPr lang="sv-SE" sz="6200" b="1" i="0" dirty="0">
                <a:effectLst/>
                <a:latin typeface="Roboto" panose="020F0502020204030204" pitchFamily="2" charset="0"/>
              </a:rPr>
              <a:t> (U14)</a:t>
            </a:r>
            <a:endParaRPr lang="sv-SE" sz="6200" b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2975DC3-E272-3694-8E44-7B89D6F435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9753" y="4672739"/>
            <a:ext cx="6269347" cy="1021498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LÖRDAG 30 AUGUSTI 2025 </a:t>
            </a:r>
            <a:r>
              <a:rPr lang="sv-SE" b="0" i="0" dirty="0"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Åby ishall</a:t>
            </a:r>
            <a:endParaRPr lang="sv-SE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6" name="Picture 3" descr="En bild som visar himmel, moln, blå, skärmbild&#10;&#10;Automatiskt genererad beskrivning">
            <a:extLst>
              <a:ext uri="{FF2B5EF4-FFF2-40B4-BE49-F238E27FC236}">
                <a16:creationId xmlns:a16="http://schemas.microsoft.com/office/drawing/2014/main" id="{B3C6991C-998A-57D3-3E86-6F85F279B3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485" r="22823"/>
          <a:stretch/>
        </p:blipFill>
        <p:spPr>
          <a:xfrm>
            <a:off x="-1" y="2"/>
            <a:ext cx="4635315" cy="6444866"/>
          </a:xfrm>
          <a:prstGeom prst="rect">
            <a:avLst/>
          </a:prstGeom>
        </p:spPr>
      </p:pic>
      <p:pic>
        <p:nvPicPr>
          <p:cNvPr id="4" name="Bildobjekt 3" descr="En bild som visar text, clipart&#10;&#10;Automatiskt genererad beskrivning">
            <a:extLst>
              <a:ext uri="{FF2B5EF4-FFF2-40B4-BE49-F238E27FC236}">
                <a16:creationId xmlns:a16="http://schemas.microsoft.com/office/drawing/2014/main" id="{E5753A54-B66D-D617-0736-9770FE0664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76" y="639097"/>
            <a:ext cx="4141760" cy="2123641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847558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34DF51-CDA6-69F7-1971-5BF4B66BC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buClrTx/>
              <a:buSzTx/>
            </a:pPr>
            <a:r>
              <a:rPr kumimoji="0" lang="sv-SE" altLang="sv-SE" sz="5400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Dagordning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0B3E9CB-3EC4-5084-C33C-D71AEEB2F12A}"/>
              </a:ext>
            </a:extLst>
          </p:cNvPr>
          <p:cNvSpPr txBox="1"/>
          <p:nvPr/>
        </p:nvSpPr>
        <p:spPr>
          <a:xfrm>
            <a:off x="661444" y="1958188"/>
            <a:ext cx="815644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buClrTx/>
              <a:buSzTx/>
            </a:pPr>
            <a:endParaRPr lang="sv-SE" sz="2000" dirty="0">
              <a:solidFill>
                <a:srgbClr val="333232"/>
              </a:solidFill>
              <a:latin typeface="Roboto" panose="02000000000000000000" pitchFamily="2" charset="0"/>
            </a:endParaRP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sv-SE" altLang="sv-SE" sz="2000" dirty="0">
                <a:solidFill>
                  <a:srgbClr val="333232"/>
                </a:solidFill>
                <a:latin typeface="Roboto" panose="02000000000000000000" pitchFamily="2" charset="0"/>
              </a:rPr>
              <a:t>Laget säsongen 2025/26</a:t>
            </a: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endParaRPr lang="sv-SE" altLang="sv-SE" sz="2000" dirty="0">
              <a:solidFill>
                <a:srgbClr val="333232"/>
              </a:solidFill>
              <a:latin typeface="Roboto" panose="02000000000000000000" pitchFamily="2" charset="0"/>
            </a:endParaRP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sv-SE" altLang="sv-SE" sz="2000" dirty="0">
                <a:solidFill>
                  <a:srgbClr val="333232"/>
                </a:solidFill>
                <a:latin typeface="Roboto" panose="02000000000000000000" pitchFamily="2" charset="0"/>
              </a:rPr>
              <a:t>Ledarna har ordet</a:t>
            </a: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endParaRPr lang="sv-SE" altLang="sv-SE" sz="2000" dirty="0">
              <a:solidFill>
                <a:srgbClr val="333232"/>
              </a:solidFill>
              <a:latin typeface="Roboto" panose="02000000000000000000" pitchFamily="2" charset="0"/>
            </a:endParaRP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333232"/>
                </a:solidFill>
                <a:latin typeface="Roboto" panose="02000000000000000000" pitchFamily="2" charset="0"/>
              </a:rPr>
              <a:t>Lagkassan</a:t>
            </a: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endParaRPr lang="sv-SE" sz="2000" dirty="0">
              <a:solidFill>
                <a:srgbClr val="333232"/>
              </a:solidFill>
              <a:latin typeface="Roboto" panose="02000000000000000000" pitchFamily="2" charset="0"/>
            </a:endParaRP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sv-SE" altLang="sv-SE" sz="2000" dirty="0" err="1">
                <a:solidFill>
                  <a:srgbClr val="333232"/>
                </a:solidFill>
                <a:latin typeface="Roboto" panose="02000000000000000000" pitchFamily="2" charset="0"/>
              </a:rPr>
              <a:t>CICen</a:t>
            </a:r>
            <a:r>
              <a:rPr lang="sv-SE" altLang="sv-SE" sz="2000" dirty="0">
                <a:solidFill>
                  <a:srgbClr val="333232"/>
                </a:solidFill>
                <a:latin typeface="Roboto" panose="02000000000000000000" pitchFamily="2" charset="0"/>
              </a:rPr>
              <a:t> 2026 </a:t>
            </a: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endParaRPr lang="sv-SE" altLang="sv-SE" sz="2000" dirty="0">
              <a:solidFill>
                <a:srgbClr val="333232"/>
              </a:solidFill>
              <a:latin typeface="Roboto" panose="02000000000000000000" pitchFamily="2" charset="0"/>
            </a:endParaRP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sv-SE" altLang="sv-SE" sz="2000" dirty="0">
                <a:solidFill>
                  <a:srgbClr val="333232"/>
                </a:solidFill>
                <a:latin typeface="Roboto" panose="02000000000000000000" pitchFamily="2" charset="0"/>
              </a:rPr>
              <a:t>Avgifter 2025/26</a:t>
            </a: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endParaRPr lang="sv-SE" altLang="sv-SE" sz="2000" dirty="0">
              <a:solidFill>
                <a:srgbClr val="333232"/>
              </a:solidFill>
              <a:latin typeface="Roboto" panose="02000000000000000000" pitchFamily="2" charset="0"/>
            </a:endParaRP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sv-SE" altLang="sv-SE" sz="2000" dirty="0">
                <a:solidFill>
                  <a:srgbClr val="333232"/>
                </a:solidFill>
                <a:latin typeface="Roboto" panose="02000000000000000000" pitchFamily="2" charset="0"/>
              </a:rPr>
              <a:t>Övrigt under säsongen</a:t>
            </a:r>
          </a:p>
        </p:txBody>
      </p:sp>
    </p:spTree>
    <p:extLst>
      <p:ext uri="{BB962C8B-B14F-4D97-AF65-F5344CB8AC3E}">
        <p14:creationId xmlns:p14="http://schemas.microsoft.com/office/powerpoint/2010/main" val="2478614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34DF51-CDA6-69F7-1971-5BF4B66BC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  <a:buClrTx/>
              <a:buSzTx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Laget säsongen 2025/26</a:t>
            </a:r>
            <a:endParaRPr kumimoji="0" lang="sv-SE" altLang="sv-SE" sz="54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0B3E9CB-3EC4-5084-C33C-D71AEEB2F12A}"/>
              </a:ext>
            </a:extLst>
          </p:cNvPr>
          <p:cNvSpPr txBox="1"/>
          <p:nvPr/>
        </p:nvSpPr>
        <p:spPr>
          <a:xfrm>
            <a:off x="1097280" y="2083133"/>
            <a:ext cx="659360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buClrTx/>
              <a:buSzTx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16 utespelare och 2 målvakter</a:t>
            </a:r>
          </a:p>
          <a:p>
            <a:pPr>
              <a:lnSpc>
                <a:spcPct val="100000"/>
              </a:lnSpc>
              <a:buClrTx/>
              <a:buSzTx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Huvudtränare - John Wikner</a:t>
            </a:r>
          </a:p>
          <a:p>
            <a:pPr>
              <a:lnSpc>
                <a:spcPct val="100000"/>
              </a:lnSpc>
              <a:buClrTx/>
              <a:buSzTx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Tränare - Daniel Anglerot</a:t>
            </a:r>
          </a:p>
          <a:p>
            <a:pPr>
              <a:lnSpc>
                <a:spcPct val="100000"/>
              </a:lnSpc>
              <a:buClrTx/>
              <a:buSzTx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Tränare - Tomas Fredriksson</a:t>
            </a:r>
          </a:p>
          <a:p>
            <a:pPr>
              <a:lnSpc>
                <a:spcPct val="100000"/>
              </a:lnSpc>
              <a:buClrTx/>
              <a:buSzTx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Tränare - Carl-Johan Roos</a:t>
            </a:r>
          </a:p>
          <a:p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Tränare - Mikael Svensson</a:t>
            </a:r>
          </a:p>
          <a:p>
            <a:pPr>
              <a:lnSpc>
                <a:spcPct val="100000"/>
              </a:lnSpc>
              <a:buClrTx/>
              <a:buSzTx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Målvaktstränare - Alexander Ivarsson</a:t>
            </a:r>
          </a:p>
          <a:p>
            <a:pPr>
              <a:lnSpc>
                <a:spcPct val="100000"/>
              </a:lnSpc>
              <a:buClrTx/>
              <a:buSzTx/>
            </a:pPr>
            <a:r>
              <a:rPr lang="sv-SE" altLang="sv-SE" sz="1800" dirty="0">
                <a:solidFill>
                  <a:srgbClr val="333232"/>
                </a:solidFill>
                <a:latin typeface="Roboto" panose="02000000000000000000" pitchFamily="2" charset="0"/>
              </a:rPr>
              <a:t>Materialförvaltare - Oscar Hed</a:t>
            </a:r>
            <a:endParaRPr lang="sv-SE" altLang="sv-SE" dirty="0">
              <a:solidFill>
                <a:srgbClr val="333232"/>
              </a:solidFill>
              <a:latin typeface="Roboto" panose="02000000000000000000" pitchFamily="2" charset="0"/>
            </a:endParaRPr>
          </a:p>
          <a:p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Lagledare - Niclas Carlsson</a:t>
            </a:r>
          </a:p>
          <a:p>
            <a:pPr>
              <a:lnSpc>
                <a:spcPct val="100000"/>
              </a:lnSpc>
              <a:buClrTx/>
              <a:buSzTx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Café och event - Olga </a:t>
            </a:r>
            <a:r>
              <a:rPr kumimoji="0" lang="sv-SE" altLang="sv-SE" sz="1800" b="0" i="0" u="none" strike="noStrike" cap="none" normalizeH="0" baseline="0" dirty="0" err="1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Wernemyr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669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373E6-5365-E2F8-F270-CA95C472AD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C4400C-44A9-A64F-6BC7-5F1BF34CA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  <a:buClrTx/>
              <a:buSzTx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Ledarna har ordet</a:t>
            </a:r>
            <a:endParaRPr kumimoji="0" lang="sv-SE" altLang="sv-SE" sz="54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722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34DF51-CDA6-69F7-1971-5BF4B66BC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buClrTx/>
              <a:buSzTx/>
            </a:pPr>
            <a:r>
              <a:rPr lang="sv-SE" sz="5400" dirty="0">
                <a:solidFill>
                  <a:srgbClr val="333232"/>
                </a:solidFill>
                <a:latin typeface="Roboto" panose="02000000000000000000" pitchFamily="2" charset="0"/>
              </a:rPr>
              <a:t>Lagkassan</a:t>
            </a:r>
            <a:endParaRPr kumimoji="0" lang="sv-SE" altLang="sv-SE" sz="54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0B3E9CB-3EC4-5084-C33C-D71AEEB2F12A}"/>
              </a:ext>
            </a:extLst>
          </p:cNvPr>
          <p:cNvSpPr txBox="1"/>
          <p:nvPr/>
        </p:nvSpPr>
        <p:spPr>
          <a:xfrm>
            <a:off x="1097280" y="2091759"/>
            <a:ext cx="659360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buClrTx/>
              <a:buSzTx/>
            </a:pPr>
            <a:r>
              <a:rPr lang="sv-SE" b="0" i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Swedbank, clearing nummer 8105-9 och kontonummer 694843500-0</a:t>
            </a:r>
          </a:p>
          <a:p>
            <a:pPr>
              <a:lnSpc>
                <a:spcPct val="100000"/>
              </a:lnSpc>
              <a:buClrTx/>
              <a:buSzTx/>
            </a:pPr>
            <a:endParaRPr kumimoji="0" lang="sv-SE" altLang="sv-SE" sz="1800" u="none" strike="noStrike" cap="none" normalizeH="0" baseline="0" dirty="0">
              <a:ln>
                <a:noFill/>
              </a:ln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r>
              <a:rPr kumimoji="0" lang="sv-SE" altLang="sv-SE" sz="180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Säs</a:t>
            </a:r>
            <a:r>
              <a:rPr lang="sv-SE" altLang="sv-S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ongstart 2024/25 : 17 tkr</a:t>
            </a:r>
          </a:p>
          <a:p>
            <a:pPr>
              <a:lnSpc>
                <a:spcPct val="100000"/>
              </a:lnSpc>
              <a:buClrTx/>
              <a:buSzTx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Säsongs</a:t>
            </a:r>
            <a:r>
              <a:rPr lang="sv-SE" altLang="sv-S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tart 2025/26 : 12 tkr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Utgifter 2024/25 : Avgifter cuper 25 tkr, damasker 6 tkr och matkostnader vid GP-pucken 4 tkr</a:t>
            </a:r>
          </a:p>
          <a:p>
            <a:pPr>
              <a:lnSpc>
                <a:spcPct val="100000"/>
              </a:lnSpc>
              <a:buClrTx/>
              <a:buSzTx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Intäkter 2024/25 : Insättning 17 tkr, överskott eftersäsong 8 tkr och julmarknad </a:t>
            </a: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6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 tkr</a:t>
            </a:r>
          </a:p>
          <a:p>
            <a:pPr>
              <a:lnSpc>
                <a:spcPct val="100000"/>
              </a:lnSpc>
              <a:buClrTx/>
              <a:buSzTx/>
            </a:pPr>
            <a:endParaRPr lang="sv-SE" altLang="sv-SE" dirty="0">
              <a:solidFill>
                <a:srgbClr val="333232"/>
              </a:solidFill>
              <a:latin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Insättning 1 tkr per spelare  kommer att ske under säsongen    </a:t>
            </a:r>
          </a:p>
        </p:txBody>
      </p:sp>
    </p:spTree>
    <p:extLst>
      <p:ext uri="{BB962C8B-B14F-4D97-AF65-F5344CB8AC3E}">
        <p14:creationId xmlns:p14="http://schemas.microsoft.com/office/powerpoint/2010/main" val="192659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34DF51-CDA6-69F7-1971-5BF4B66BC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buClrTx/>
              <a:buSzTx/>
            </a:pPr>
            <a:r>
              <a:rPr lang="sv-SE" sz="5400" dirty="0" err="1">
                <a:solidFill>
                  <a:srgbClr val="333232"/>
                </a:solidFill>
                <a:latin typeface="Roboto" panose="02000000000000000000" pitchFamily="2" charset="0"/>
              </a:rPr>
              <a:t>CICen</a:t>
            </a:r>
            <a:r>
              <a:rPr lang="sv-SE" sz="5400" dirty="0">
                <a:solidFill>
                  <a:srgbClr val="333232"/>
                </a:solidFill>
                <a:latin typeface="Roboto" panose="02000000000000000000" pitchFamily="2" charset="0"/>
              </a:rPr>
              <a:t> 2026 2-5 januari</a:t>
            </a:r>
            <a:endParaRPr kumimoji="0" lang="sv-SE" altLang="sv-SE" sz="54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0B3E9CB-3EC4-5084-C33C-D71AEEB2F12A}"/>
              </a:ext>
            </a:extLst>
          </p:cNvPr>
          <p:cNvSpPr txBox="1"/>
          <p:nvPr/>
        </p:nvSpPr>
        <p:spPr>
          <a:xfrm>
            <a:off x="1097280" y="2091759"/>
            <a:ext cx="6593604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buClrTx/>
              <a:buSzTx/>
            </a:pPr>
            <a:endParaRPr lang="sv-SE" altLang="sv-SE" dirty="0">
              <a:solidFill>
                <a:srgbClr val="333232"/>
              </a:solidFill>
              <a:latin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Hög nivå och många matcher under fyra dagar</a:t>
            </a:r>
          </a:p>
          <a:p>
            <a:pPr>
              <a:lnSpc>
                <a:spcPct val="100000"/>
              </a:lnSpc>
              <a:buClrTx/>
              <a:buSzTx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r>
              <a:rPr kumimoji="0" lang="sv-SE" altLang="sv-SE" sz="1800" b="0" i="0" u="none" strike="noStrike" cap="none" normalizeH="0" baseline="0" dirty="0" err="1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CICen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 är en familjeangelägenhet där minst en förälder/anhörig förväntas ställa upp</a:t>
            </a:r>
          </a:p>
          <a:p>
            <a:pPr>
              <a:lnSpc>
                <a:spcPct val="100000"/>
              </a:lnSpc>
              <a:buClrTx/>
              <a:buSzTx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Under fredag och lördag 2-3 januari ansvarar vi själva för    </a:t>
            </a:r>
            <a:r>
              <a:rPr kumimoji="0" lang="sv-SE" altLang="sv-SE" sz="1800" b="0" i="0" u="none" strike="noStrike" cap="none" normalizeH="0" baseline="0" dirty="0" err="1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seket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 från morgon till kväll</a:t>
            </a: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kumimoji="0" lang="sv-SE" altLang="sv-SE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Alla som anmäler sig ska räkna med pass i </a:t>
            </a:r>
            <a:r>
              <a:rPr kumimoji="0" lang="sv-SE" altLang="sv-SE" b="0" i="0" u="none" strike="noStrike" cap="none" normalizeH="0" baseline="0" dirty="0" err="1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seket</a:t>
            </a:r>
            <a:r>
              <a:rPr kumimoji="0" lang="sv-SE" altLang="sv-SE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 båd</a:t>
            </a: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a                                  dagarna, endast undantaget grundbemanning i båset, samt att förbereda sig under höstens hemmamatcher. Kan/vill man inte hjälpa till är detta en cup man bör stå över</a:t>
            </a: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Extra träningar/träningsmatch v52</a:t>
            </a: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Kostnad totalt per spelare ca 2 500 kr, 900 kr ska </a:t>
            </a:r>
            <a:r>
              <a:rPr lang="sv-SE" altLang="sv-SE" dirty="0" err="1">
                <a:solidFill>
                  <a:srgbClr val="333232"/>
                </a:solidFill>
                <a:latin typeface="Roboto" panose="02000000000000000000" pitchFamily="2" charset="0"/>
              </a:rPr>
              <a:t>betlas</a:t>
            </a: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 till lagkassan senast </a:t>
            </a:r>
            <a:r>
              <a:rPr lang="sv-SE" altLang="sv-SE">
                <a:solidFill>
                  <a:srgbClr val="333232"/>
                </a:solidFill>
                <a:latin typeface="Roboto" panose="02000000000000000000" pitchFamily="2" charset="0"/>
              </a:rPr>
              <a:t>26 september.</a:t>
            </a:r>
            <a:endParaRPr lang="sv-SE" altLang="sv-SE" dirty="0">
              <a:solidFill>
                <a:srgbClr val="333232"/>
              </a:solidFill>
              <a:latin typeface="Roboto" panose="02000000000000000000" pitchFamily="2" charset="0"/>
            </a:endParaRP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endParaRPr kumimoji="0" lang="sv-SE" altLang="sv-SE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  <a:p>
            <a:pPr marL="285750" indent="-285750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588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34DF51-CDA6-69F7-1971-5BF4B66BC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  <a:buClrTx/>
              <a:buSzTx/>
            </a:pPr>
            <a:r>
              <a:rPr lang="sv-SE" altLang="sv-SE" dirty="0">
                <a:solidFill>
                  <a:srgbClr val="333232"/>
                </a:solidFill>
                <a:latin typeface="Roboto" panose="02000000000000000000" pitchFamily="2" charset="0"/>
              </a:rPr>
              <a:t>Avgifter 2025/26</a:t>
            </a:r>
            <a:endParaRPr kumimoji="0" lang="sv-SE" altLang="sv-SE" sz="54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83BB76C-1399-EDFE-5CB2-BA4B694223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2285" y="2343774"/>
            <a:ext cx="7439025" cy="299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869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6AA2BC-AB23-A76C-2D47-A07EFCDE8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00BD84-10DF-8868-9101-C5AAFC38D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buClrTx/>
              <a:buSzTx/>
            </a:pPr>
            <a:r>
              <a:rPr lang="sv-SE" sz="5400" dirty="0">
                <a:solidFill>
                  <a:srgbClr val="333232"/>
                </a:solidFill>
                <a:latin typeface="Roboto" panose="02000000000000000000" pitchFamily="2" charset="0"/>
              </a:rPr>
              <a:t>Övrigt under säsongen</a:t>
            </a:r>
            <a:endParaRPr kumimoji="0" lang="sv-SE" altLang="sv-SE" sz="5400" b="0" i="0" u="none" strike="noStrike" cap="none" normalizeH="0" baseline="0" dirty="0">
              <a:ln>
                <a:noFill/>
              </a:ln>
              <a:solidFill>
                <a:srgbClr val="33323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CBBDC86-3A2E-55B7-D8C0-FA51599B79EA}"/>
              </a:ext>
            </a:extLst>
          </p:cNvPr>
          <p:cNvSpPr txBox="1"/>
          <p:nvPr/>
        </p:nvSpPr>
        <p:spPr>
          <a:xfrm>
            <a:off x="1097280" y="2091759"/>
            <a:ext cx="659360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buClrTx/>
              <a:buSzTx/>
            </a:pPr>
            <a:r>
              <a:rPr lang="sv-S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Fredag 12 September 2025 – Fotografering</a:t>
            </a:r>
          </a:p>
          <a:p>
            <a:pPr>
              <a:lnSpc>
                <a:spcPct val="100000"/>
              </a:lnSpc>
              <a:buClrTx/>
              <a:buSzTx/>
            </a:pPr>
            <a:endParaRPr lang="sv-SE" b="0" i="0" dirty="0">
              <a:solidFill>
                <a:srgbClr val="000000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r>
              <a:rPr lang="sv-SE" b="0" i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Lördag 22 November 2025  – GP-pucken</a:t>
            </a:r>
          </a:p>
          <a:p>
            <a:pPr>
              <a:lnSpc>
                <a:spcPct val="100000"/>
              </a:lnSpc>
              <a:buClrTx/>
              <a:buSzTx/>
            </a:pPr>
            <a:endParaRPr lang="sv-SE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r>
              <a:rPr lang="sv-SE" b="0" i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December 2025 – Hockeyskolan cup</a:t>
            </a:r>
          </a:p>
          <a:p>
            <a:pPr>
              <a:lnSpc>
                <a:spcPct val="100000"/>
              </a:lnSpc>
              <a:buClrTx/>
              <a:buSzTx/>
            </a:pPr>
            <a:endParaRPr lang="sv-SE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sv-S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Lördag 31 Januari 2026  – GP-pucken</a:t>
            </a:r>
          </a:p>
          <a:p>
            <a:pPr>
              <a:lnSpc>
                <a:spcPct val="100000"/>
              </a:lnSpc>
              <a:buClrTx/>
              <a:buSzTx/>
            </a:pPr>
            <a:endParaRPr lang="sv-SE" b="0" i="0" dirty="0">
              <a:solidFill>
                <a:srgbClr val="000000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r>
              <a:rPr lang="sv-SE" b="0" i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November och december – Bingolotter (Julkalendrar?)</a:t>
            </a:r>
          </a:p>
          <a:p>
            <a:pPr>
              <a:lnSpc>
                <a:spcPct val="100000"/>
              </a:lnSpc>
              <a:buClrTx/>
              <a:buSzTx/>
            </a:pPr>
            <a:endParaRPr lang="sv-SE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r>
              <a:rPr lang="sv-SE" b="0" i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Hela säsongen – Cafépass från föreninge</a:t>
            </a:r>
            <a:r>
              <a:rPr lang="sv-S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 (start v37), matchvärdar vid A-lagets hemmamatcher, café och sek vid egna hemmamatcher</a:t>
            </a:r>
            <a:endParaRPr lang="sv-SE" b="0" i="0" dirty="0">
              <a:solidFill>
                <a:srgbClr val="000000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00000"/>
              </a:lnSpc>
              <a:buClrTx/>
              <a:buSzTx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rgbClr val="333232"/>
                </a:solidFill>
                <a:effectLst/>
                <a:latin typeface="Roboto" panose="02000000000000000000" pitchFamily="2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7241845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LightSeedRightStep">
      <a:dk1>
        <a:srgbClr val="000000"/>
      </a:dk1>
      <a:lt1>
        <a:srgbClr val="FFFFFF"/>
      </a:lt1>
      <a:dk2>
        <a:srgbClr val="243141"/>
      </a:dk2>
      <a:lt2>
        <a:srgbClr val="E2E3E8"/>
      </a:lt2>
      <a:accent1>
        <a:srgbClr val="AAA180"/>
      </a:accent1>
      <a:accent2>
        <a:srgbClr val="9CA671"/>
      </a:accent2>
      <a:accent3>
        <a:srgbClr val="8FA880"/>
      </a:accent3>
      <a:accent4>
        <a:srgbClr val="76AD78"/>
      </a:accent4>
      <a:accent5>
        <a:srgbClr val="81AB94"/>
      </a:accent5>
      <a:accent6>
        <a:srgbClr val="74AAA2"/>
      </a:accent6>
      <a:hlink>
        <a:srgbClr val="6978AE"/>
      </a:hlink>
      <a:folHlink>
        <a:srgbClr val="7F7F7F"/>
      </a:folHlink>
    </a:clrScheme>
    <a:fontScheme name="Retrospect">
      <a:majorFont>
        <a:latin typeface="Tw Cen M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831</TotalTime>
  <Words>302</Words>
  <Application>Microsoft Office PowerPoint</Application>
  <PresentationFormat>Bredbild</PresentationFormat>
  <Paragraphs>62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Arial</vt:lpstr>
      <vt:lpstr>Calibri</vt:lpstr>
      <vt:lpstr>Roboto</vt:lpstr>
      <vt:lpstr>Tw Cen MT</vt:lpstr>
      <vt:lpstr>RetrospectVTI</vt:lpstr>
      <vt:lpstr>Föräldramöte Team 12 (U14)</vt:lpstr>
      <vt:lpstr>Dagordning</vt:lpstr>
      <vt:lpstr>Laget säsongen 2025/26</vt:lpstr>
      <vt:lpstr>Ledarna har ordet</vt:lpstr>
      <vt:lpstr>Lagkassan</vt:lpstr>
      <vt:lpstr>CICen 2026 2-5 januari</vt:lpstr>
      <vt:lpstr>Avgifter 2025/26</vt:lpstr>
      <vt:lpstr>Övrigt under säsongen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Big Ice Cup i regi av IF Mölndal Hockey</dc:title>
  <dc:creator>Anette Lindahl</dc:creator>
  <cp:lastModifiedBy>Niclas Carlsson</cp:lastModifiedBy>
  <cp:revision>32</cp:revision>
  <dcterms:created xsi:type="dcterms:W3CDTF">2023-12-10T17:38:03Z</dcterms:created>
  <dcterms:modified xsi:type="dcterms:W3CDTF">2025-08-30T11:02:11Z</dcterms:modified>
</cp:coreProperties>
</file>