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64" r:id="rId4"/>
    <p:sldId id="265" r:id="rId5"/>
    <p:sldId id="262" r:id="rId6"/>
    <p:sldId id="266" r:id="rId7"/>
    <p:sldId id="267" r:id="rId8"/>
    <p:sldId id="270" r:id="rId9"/>
    <p:sldId id="269" r:id="rId10"/>
    <p:sldId id="263" r:id="rId11"/>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188"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a:t>Klicka här för att ändra format</a:t>
            </a:r>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format på underrubrik i bakgrunden</a:t>
            </a:r>
          </a:p>
        </p:txBody>
      </p:sp>
      <p:sp>
        <p:nvSpPr>
          <p:cNvPr id="4" name="Platshållare för datum 3"/>
          <p:cNvSpPr>
            <a:spLocks noGrp="1"/>
          </p:cNvSpPr>
          <p:nvPr>
            <p:ph type="dt" sz="half" idx="10"/>
          </p:nvPr>
        </p:nvSpPr>
        <p:spPr/>
        <p:txBody>
          <a:bodyPr/>
          <a:lstStyle/>
          <a:p>
            <a:fld id="{8C77B77D-6DFE-4359-84DD-E87663AAF2B6}" type="datetimeFigureOut">
              <a:rPr lang="sv-SE" smtClean="0"/>
              <a:pPr/>
              <a:t>2019-09-12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E613D251-0E92-44B1-86A3-3F76DA66E835}" type="slidenum">
              <a:rPr lang="sv-SE" smtClean="0"/>
              <a:pPr/>
              <a:t>‹#›</a:t>
            </a:fld>
            <a:endParaRPr lang="sv-S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8C77B77D-6DFE-4359-84DD-E87663AAF2B6}" type="datetimeFigureOut">
              <a:rPr lang="sv-SE" smtClean="0"/>
              <a:pPr/>
              <a:t>2019-09-12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E613D251-0E92-44B1-86A3-3F76DA66E835}" type="slidenum">
              <a:rPr lang="sv-SE" smtClean="0"/>
              <a:pPr/>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8C77B77D-6DFE-4359-84DD-E87663AAF2B6}" type="datetimeFigureOut">
              <a:rPr lang="sv-SE" smtClean="0"/>
              <a:pPr/>
              <a:t>2019-09-12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E613D251-0E92-44B1-86A3-3F76DA66E835}" type="slidenum">
              <a:rPr lang="sv-SE" smtClean="0"/>
              <a:pPr/>
              <a:t>‹#›</a:t>
            </a:fld>
            <a:endParaRPr lang="sv-S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8C77B77D-6DFE-4359-84DD-E87663AAF2B6}" type="datetimeFigureOut">
              <a:rPr lang="sv-SE" smtClean="0"/>
              <a:pPr/>
              <a:t>2019-09-12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E613D251-0E92-44B1-86A3-3F76DA66E835}" type="slidenum">
              <a:rPr lang="sv-SE" smtClean="0"/>
              <a:pPr/>
              <a:t>‹#›</a:t>
            </a:fld>
            <a:endParaRPr lang="sv-S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Platshållare för datum 3"/>
          <p:cNvSpPr>
            <a:spLocks noGrp="1"/>
          </p:cNvSpPr>
          <p:nvPr>
            <p:ph type="dt" sz="half" idx="10"/>
          </p:nvPr>
        </p:nvSpPr>
        <p:spPr/>
        <p:txBody>
          <a:bodyPr/>
          <a:lstStyle/>
          <a:p>
            <a:fld id="{8C77B77D-6DFE-4359-84DD-E87663AAF2B6}" type="datetimeFigureOut">
              <a:rPr lang="sv-SE" smtClean="0"/>
              <a:pPr/>
              <a:t>2019-09-12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E613D251-0E92-44B1-86A3-3F76DA66E835}" type="slidenum">
              <a:rPr lang="sv-SE" smtClean="0"/>
              <a:pPr/>
              <a:t>‹#›</a:t>
            </a:fld>
            <a:endParaRPr lang="sv-S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p:txBody>
          <a:bodyPr/>
          <a:lstStyle/>
          <a:p>
            <a:fld id="{8C77B77D-6DFE-4359-84DD-E87663AAF2B6}" type="datetimeFigureOut">
              <a:rPr lang="sv-SE" smtClean="0"/>
              <a:pPr/>
              <a:t>2019-09-12</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E613D251-0E92-44B1-86A3-3F76DA66E835}" type="slidenum">
              <a:rPr lang="sv-SE" smtClean="0"/>
              <a:pPr/>
              <a:t>‹#›</a:t>
            </a:fld>
            <a:endParaRPr lang="sv-S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p:txBody>
          <a:bodyPr/>
          <a:lstStyle/>
          <a:p>
            <a:fld id="{8C77B77D-6DFE-4359-84DD-E87663AAF2B6}" type="datetimeFigureOut">
              <a:rPr lang="sv-SE" smtClean="0"/>
              <a:pPr/>
              <a:t>2019-09-12</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E613D251-0E92-44B1-86A3-3F76DA66E835}" type="slidenum">
              <a:rPr lang="sv-SE" smtClean="0"/>
              <a:pPr/>
              <a:t>‹#›</a:t>
            </a:fld>
            <a:endParaRPr lang="sv-S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p:txBody>
          <a:bodyPr/>
          <a:lstStyle/>
          <a:p>
            <a:fld id="{8C77B77D-6DFE-4359-84DD-E87663AAF2B6}" type="datetimeFigureOut">
              <a:rPr lang="sv-SE" smtClean="0"/>
              <a:pPr/>
              <a:t>2019-09-12</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E613D251-0E92-44B1-86A3-3F76DA66E835}" type="slidenum">
              <a:rPr lang="sv-SE" smtClean="0"/>
              <a:pPr/>
              <a:t>‹#›</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8C77B77D-6DFE-4359-84DD-E87663AAF2B6}" type="datetimeFigureOut">
              <a:rPr lang="sv-SE" smtClean="0"/>
              <a:pPr/>
              <a:t>2019-09-12</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E613D251-0E92-44B1-86A3-3F76DA66E835}" type="slidenum">
              <a:rPr lang="sv-SE" smtClean="0"/>
              <a:pPr/>
              <a:t>‹#›</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8C77B77D-6DFE-4359-84DD-E87663AAF2B6}" type="datetimeFigureOut">
              <a:rPr lang="sv-SE" smtClean="0"/>
              <a:pPr/>
              <a:t>2019-09-12</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E613D251-0E92-44B1-86A3-3F76DA66E835}" type="slidenum">
              <a:rPr lang="sv-SE" smtClean="0"/>
              <a:pPr/>
              <a:t>‹#›</a:t>
            </a:fld>
            <a:endParaRPr lang="sv-S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8C77B77D-6DFE-4359-84DD-E87663AAF2B6}" type="datetimeFigureOut">
              <a:rPr lang="sv-SE" smtClean="0"/>
              <a:pPr/>
              <a:t>2019-09-12</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E613D251-0E92-44B1-86A3-3F76DA66E835}" type="slidenum">
              <a:rPr lang="sv-SE" smtClean="0"/>
              <a:pPr/>
              <a:t>‹#›</a:t>
            </a:fld>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a:t>Klicka här för att ändra format</a:t>
            </a:r>
          </a:p>
        </p:txBody>
      </p:sp>
      <p:sp>
        <p:nvSpPr>
          <p:cNvPr id="3" name="Platshållare för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77B77D-6DFE-4359-84DD-E87663AAF2B6}" type="datetimeFigureOut">
              <a:rPr lang="sv-SE" smtClean="0"/>
              <a:pPr/>
              <a:t>2019-09-12</a:t>
            </a:fld>
            <a:endParaRPr lang="sv-SE"/>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13D251-0E92-44B1-86A3-3F76DA66E835}" type="slidenum">
              <a:rPr lang="sv-SE" smtClean="0"/>
              <a:pPr/>
              <a:t>‹#›</a:t>
            </a:fld>
            <a:endParaRPr lang="sv-S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ruta 4"/>
          <p:cNvSpPr txBox="1"/>
          <p:nvPr/>
        </p:nvSpPr>
        <p:spPr>
          <a:xfrm>
            <a:off x="200771" y="2492896"/>
            <a:ext cx="8712968" cy="3108543"/>
          </a:xfrm>
          <a:prstGeom prst="rect">
            <a:avLst/>
          </a:prstGeom>
          <a:noFill/>
        </p:spPr>
        <p:txBody>
          <a:bodyPr wrap="square" rtlCol="0">
            <a:spAutoFit/>
          </a:bodyPr>
          <a:lstStyle/>
          <a:p>
            <a:r>
              <a:rPr lang="sv-SE" sz="2000" b="1" dirty="0"/>
              <a:t>Presentation av tränare/ledare/organisation C</a:t>
            </a:r>
            <a:r>
              <a:rPr lang="sv-SE" sz="2000" b="1" dirty="0" smtClean="0"/>
              <a:t>-gruppen</a:t>
            </a:r>
            <a:r>
              <a:rPr lang="sv-SE" sz="2000" b="1" dirty="0"/>
              <a:t>:</a:t>
            </a:r>
          </a:p>
          <a:p>
            <a:r>
              <a:rPr lang="sv-SE" sz="2000" dirty="0"/>
              <a:t>Andreas Gunrup, </a:t>
            </a:r>
            <a:r>
              <a:rPr lang="sv-SE" sz="2000" dirty="0" smtClean="0"/>
              <a:t>Tränare</a:t>
            </a:r>
          </a:p>
          <a:p>
            <a:r>
              <a:rPr lang="sv-SE" sz="2000" dirty="0"/>
              <a:t>Thomas Hagenlöv, </a:t>
            </a:r>
            <a:r>
              <a:rPr lang="sv-SE" sz="2000" dirty="0" smtClean="0"/>
              <a:t>Tränare</a:t>
            </a:r>
          </a:p>
          <a:p>
            <a:r>
              <a:rPr lang="sv-SE" sz="2000" dirty="0" smtClean="0"/>
              <a:t>Marcus </a:t>
            </a:r>
            <a:r>
              <a:rPr lang="sv-SE" sz="2000" dirty="0"/>
              <a:t>Kruus, </a:t>
            </a:r>
            <a:r>
              <a:rPr lang="sv-SE" sz="2000" dirty="0" smtClean="0"/>
              <a:t>Tränare</a:t>
            </a:r>
            <a:endParaRPr lang="sv-SE" sz="2000" dirty="0"/>
          </a:p>
          <a:p>
            <a:r>
              <a:rPr lang="sv-SE" sz="2000" dirty="0" smtClean="0"/>
              <a:t>Jens </a:t>
            </a:r>
            <a:r>
              <a:rPr lang="sv-SE" sz="2000" dirty="0"/>
              <a:t>Wikner, </a:t>
            </a:r>
            <a:r>
              <a:rPr lang="sv-SE" sz="2000" dirty="0" smtClean="0"/>
              <a:t>Tränare</a:t>
            </a:r>
            <a:endParaRPr lang="sv-SE" sz="2000" dirty="0"/>
          </a:p>
          <a:p>
            <a:r>
              <a:rPr lang="sv-SE" sz="2000" dirty="0"/>
              <a:t>Christer Björnsberg, </a:t>
            </a:r>
            <a:r>
              <a:rPr lang="sv-SE" sz="2000" dirty="0" smtClean="0"/>
              <a:t>Materialförvaltare</a:t>
            </a:r>
            <a:endParaRPr lang="sv-SE" sz="2000" dirty="0"/>
          </a:p>
          <a:p>
            <a:r>
              <a:rPr lang="sv-SE" sz="2000" dirty="0" smtClean="0"/>
              <a:t>Elin </a:t>
            </a:r>
            <a:r>
              <a:rPr lang="sv-SE" sz="2000" dirty="0"/>
              <a:t>Antonsson, </a:t>
            </a:r>
            <a:r>
              <a:rPr lang="sv-SE" sz="2000" dirty="0" smtClean="0"/>
              <a:t>Evenemangsgrupp/Caféansvarig</a:t>
            </a:r>
            <a:endParaRPr lang="sv-SE" sz="1600" dirty="0"/>
          </a:p>
          <a:p>
            <a:endParaRPr lang="sv-SE" sz="1600" dirty="0" smtClean="0"/>
          </a:p>
          <a:p>
            <a:r>
              <a:rPr lang="sv-SE" sz="2000" dirty="0" smtClean="0"/>
              <a:t>Vi vill gärna ha lite administrativ hjälp med ärenden inte direkt knutet till </a:t>
            </a:r>
            <a:r>
              <a:rPr lang="sv-SE" sz="2000" dirty="0" err="1" smtClean="0"/>
              <a:t>träninga</a:t>
            </a:r>
            <a:r>
              <a:rPr lang="sv-SE" sz="2000" dirty="0" smtClean="0"/>
              <a:t>/matcher som </a:t>
            </a:r>
            <a:r>
              <a:rPr lang="sv-SE" sz="2000" dirty="0" err="1" smtClean="0"/>
              <a:t>t.ex</a:t>
            </a:r>
            <a:r>
              <a:rPr lang="sv-SE" sz="2000" dirty="0" smtClean="0"/>
              <a:t> hantering av Bingolotter, andra försäljningar…mm.</a:t>
            </a:r>
            <a:endParaRPr lang="sv-SE" sz="2000" dirty="0"/>
          </a:p>
        </p:txBody>
      </p:sp>
      <p:sp>
        <p:nvSpPr>
          <p:cNvPr id="9" name="textruta 8">
            <a:extLst>
              <a:ext uri="{FF2B5EF4-FFF2-40B4-BE49-F238E27FC236}">
                <a16:creationId xmlns:a16="http://schemas.microsoft.com/office/drawing/2014/main" id="{D33CFF2C-A876-4002-92FD-DCF1032F4720}"/>
              </a:ext>
            </a:extLst>
          </p:cNvPr>
          <p:cNvSpPr txBox="1"/>
          <p:nvPr/>
        </p:nvSpPr>
        <p:spPr>
          <a:xfrm>
            <a:off x="200771" y="1556792"/>
            <a:ext cx="9144000" cy="400110"/>
          </a:xfrm>
          <a:prstGeom prst="rect">
            <a:avLst/>
          </a:prstGeom>
          <a:noFill/>
        </p:spPr>
        <p:txBody>
          <a:bodyPr wrap="square" rtlCol="0">
            <a:spAutoFit/>
          </a:bodyPr>
          <a:lstStyle/>
          <a:p>
            <a:r>
              <a:rPr lang="sv-SE" sz="2000" b="1" dirty="0">
                <a:latin typeface="Arial" pitchFamily="34" charset="0"/>
                <a:cs typeface="Arial" pitchFamily="34" charset="0"/>
              </a:rPr>
              <a:t>Information och </a:t>
            </a:r>
            <a:r>
              <a:rPr lang="sv-SE" sz="2000" b="1" dirty="0" smtClean="0">
                <a:latin typeface="Arial" pitchFamily="34" charset="0"/>
                <a:cs typeface="Arial" pitchFamily="34" charset="0"/>
              </a:rPr>
              <a:t>uppstartsmöte Team 09 C-grupp </a:t>
            </a:r>
            <a:r>
              <a:rPr lang="sv-SE" sz="2000" b="1" dirty="0">
                <a:latin typeface="Arial" pitchFamily="34" charset="0"/>
                <a:cs typeface="Arial" pitchFamily="34" charset="0"/>
              </a:rPr>
              <a:t>säsongen </a:t>
            </a:r>
            <a:r>
              <a:rPr lang="sv-SE" sz="2000" b="1" dirty="0" smtClean="0">
                <a:latin typeface="Arial" pitchFamily="34" charset="0"/>
                <a:cs typeface="Arial" pitchFamily="34" charset="0"/>
              </a:rPr>
              <a:t>2019/2020</a:t>
            </a:r>
            <a:endParaRPr lang="sv-SE" sz="2000" b="1" dirty="0">
              <a:latin typeface="Arial" pitchFamily="34" charset="0"/>
              <a:cs typeface="Arial" pitchFamily="34" charset="0"/>
            </a:endParaRPr>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395536" y="116632"/>
            <a:ext cx="1944216" cy="1106593"/>
          </a:xfrm>
          <a:prstGeom prst="rect">
            <a:avLst/>
          </a:prstGeom>
          <a:noFill/>
          <a:ln>
            <a:noFill/>
          </a:ln>
        </p:spPr>
      </p:pic>
      <p:sp>
        <p:nvSpPr>
          <p:cNvPr id="2" name="TextBox 1"/>
          <p:cNvSpPr txBox="1"/>
          <p:nvPr/>
        </p:nvSpPr>
        <p:spPr>
          <a:xfrm>
            <a:off x="2915816" y="377540"/>
            <a:ext cx="4536504" cy="584775"/>
          </a:xfrm>
          <a:prstGeom prst="rect">
            <a:avLst/>
          </a:prstGeom>
          <a:noFill/>
        </p:spPr>
        <p:txBody>
          <a:bodyPr wrap="square" rtlCol="0">
            <a:spAutoFit/>
          </a:bodyPr>
          <a:lstStyle/>
          <a:p>
            <a:r>
              <a:rPr lang="sv-SE" sz="3200" dirty="0" smtClean="0">
                <a:solidFill>
                  <a:srgbClr val="C00000"/>
                </a:solidFill>
              </a:rPr>
              <a:t>IF Mölndal Hockey</a:t>
            </a:r>
            <a:endParaRPr lang="sv-SE" sz="3200" dirty="0">
              <a:solidFill>
                <a:srgbClr val="C0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ruta 4"/>
          <p:cNvSpPr txBox="1"/>
          <p:nvPr/>
        </p:nvSpPr>
        <p:spPr>
          <a:xfrm>
            <a:off x="251520" y="2632844"/>
            <a:ext cx="8712968" cy="2923877"/>
          </a:xfrm>
          <a:prstGeom prst="rect">
            <a:avLst/>
          </a:prstGeom>
          <a:noFill/>
        </p:spPr>
        <p:txBody>
          <a:bodyPr wrap="square" rtlCol="0">
            <a:spAutoFit/>
          </a:bodyPr>
          <a:lstStyle/>
          <a:p>
            <a:r>
              <a:rPr lang="sv-SE" sz="2000" b="1" dirty="0"/>
              <a:t>Övrigt</a:t>
            </a:r>
          </a:p>
          <a:p>
            <a:pPr marL="285750" indent="-285750">
              <a:buFont typeface="Arial" panose="020B0604020202020204" pitchFamily="34" charset="0"/>
              <a:buChar char="•"/>
            </a:pPr>
            <a:r>
              <a:rPr lang="sv-SE" sz="2000" dirty="0"/>
              <a:t>Klubbens </a:t>
            </a:r>
            <a:r>
              <a:rPr lang="sv-SE" sz="2000" dirty="0" smtClean="0"/>
              <a:t>caféverksamhet/evenemangsgruppen</a:t>
            </a:r>
            <a:endParaRPr lang="sv-SE" sz="2000" dirty="0"/>
          </a:p>
          <a:p>
            <a:pPr marL="285750" indent="-285750">
              <a:buFont typeface="Arial" panose="020B0604020202020204" pitchFamily="34" charset="0"/>
              <a:buChar char="•"/>
            </a:pPr>
            <a:r>
              <a:rPr lang="sv-SE" sz="2000" dirty="0" smtClean="0"/>
              <a:t>Klubbens </a:t>
            </a:r>
            <a:r>
              <a:rPr lang="sv-SE" sz="2000" dirty="0"/>
              <a:t>arrangemang av cuper (GP-Pucken och GIC-Cupen</a:t>
            </a:r>
            <a:r>
              <a:rPr lang="sv-SE" sz="2000" dirty="0" smtClean="0"/>
              <a:t>)</a:t>
            </a:r>
          </a:p>
          <a:p>
            <a:pPr marL="285750" indent="-285750">
              <a:buFont typeface="Arial" panose="020B0604020202020204" pitchFamily="34" charset="0"/>
              <a:buChar char="•"/>
            </a:pPr>
            <a:r>
              <a:rPr lang="sv-SE" sz="2000" dirty="0" err="1" smtClean="0"/>
              <a:t>Lagfoto</a:t>
            </a:r>
            <a:r>
              <a:rPr lang="sv-SE" sz="2000" dirty="0" smtClean="0"/>
              <a:t> tisdag v38, kom ihåg att </a:t>
            </a:r>
            <a:r>
              <a:rPr lang="sv-SE" sz="2000" dirty="0" err="1" smtClean="0"/>
              <a:t>regga</a:t>
            </a:r>
            <a:r>
              <a:rPr lang="sv-SE" sz="2000" dirty="0" smtClean="0"/>
              <a:t> er på hemsidan enligt utskickad instruktion. (ligger som nyhet på </a:t>
            </a:r>
            <a:r>
              <a:rPr lang="sv-SE" sz="2000" dirty="0" err="1" smtClean="0"/>
              <a:t>Lagetsidan</a:t>
            </a:r>
            <a:r>
              <a:rPr lang="sv-SE" sz="2000" smtClean="0"/>
              <a:t>)</a:t>
            </a:r>
            <a:endParaRPr lang="sv-SE" sz="2000" dirty="0"/>
          </a:p>
          <a:p>
            <a:endParaRPr lang="sv-SE" sz="1600" dirty="0"/>
          </a:p>
          <a:p>
            <a:pPr marL="285750" indent="-285750">
              <a:buFont typeface="Arial" panose="020B0604020202020204" pitchFamily="34" charset="0"/>
              <a:buChar char="•"/>
            </a:pPr>
            <a:endParaRPr lang="sv-SE" sz="1600" dirty="0"/>
          </a:p>
          <a:p>
            <a:pPr marL="285750" indent="-285750">
              <a:buFont typeface="Arial" panose="020B0604020202020204" pitchFamily="34" charset="0"/>
              <a:buChar char="•"/>
            </a:pPr>
            <a:endParaRPr lang="sv-SE" sz="1600" dirty="0"/>
          </a:p>
          <a:p>
            <a:pPr algn="ctr"/>
            <a:r>
              <a:rPr lang="sv-SE" sz="2000" b="1" dirty="0"/>
              <a:t>Frågor och funderingar</a:t>
            </a:r>
          </a:p>
          <a:p>
            <a:pPr marL="285750" indent="-285750">
              <a:buFont typeface="Arial" panose="020B0604020202020204" pitchFamily="34" charset="0"/>
              <a:buChar char="•"/>
            </a:pPr>
            <a:endParaRPr lang="sv-SE" sz="1600" dirty="0"/>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395536" y="116632"/>
            <a:ext cx="1944216" cy="1106593"/>
          </a:xfrm>
          <a:prstGeom prst="rect">
            <a:avLst/>
          </a:prstGeom>
          <a:noFill/>
          <a:ln>
            <a:noFill/>
          </a:ln>
        </p:spPr>
      </p:pic>
      <p:sp>
        <p:nvSpPr>
          <p:cNvPr id="7" name="TextBox 6"/>
          <p:cNvSpPr txBox="1"/>
          <p:nvPr/>
        </p:nvSpPr>
        <p:spPr>
          <a:xfrm>
            <a:off x="2915816" y="377540"/>
            <a:ext cx="4536504" cy="584775"/>
          </a:xfrm>
          <a:prstGeom prst="rect">
            <a:avLst/>
          </a:prstGeom>
          <a:noFill/>
        </p:spPr>
        <p:txBody>
          <a:bodyPr wrap="square" rtlCol="0">
            <a:spAutoFit/>
          </a:bodyPr>
          <a:lstStyle/>
          <a:p>
            <a:r>
              <a:rPr lang="sv-SE" sz="3200" dirty="0" smtClean="0">
                <a:solidFill>
                  <a:srgbClr val="C00000"/>
                </a:solidFill>
              </a:rPr>
              <a:t>IF Mölndal Hockey</a:t>
            </a:r>
            <a:endParaRPr lang="sv-SE" sz="3200" dirty="0">
              <a:solidFill>
                <a:srgbClr val="C00000"/>
              </a:solidFill>
            </a:endParaRPr>
          </a:p>
        </p:txBody>
      </p:sp>
    </p:spTree>
    <p:extLst>
      <p:ext uri="{BB962C8B-B14F-4D97-AF65-F5344CB8AC3E}">
        <p14:creationId xmlns:p14="http://schemas.microsoft.com/office/powerpoint/2010/main" val="2654880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ruta 4"/>
          <p:cNvSpPr txBox="1"/>
          <p:nvPr/>
        </p:nvSpPr>
        <p:spPr>
          <a:xfrm>
            <a:off x="251520" y="1700808"/>
            <a:ext cx="8712968" cy="2400657"/>
          </a:xfrm>
          <a:prstGeom prst="rect">
            <a:avLst/>
          </a:prstGeom>
          <a:noFill/>
        </p:spPr>
        <p:txBody>
          <a:bodyPr wrap="square" rtlCol="0">
            <a:spAutoFit/>
          </a:bodyPr>
          <a:lstStyle/>
          <a:p>
            <a:endParaRPr lang="sv-SE" sz="1600" b="1" dirty="0"/>
          </a:p>
          <a:p>
            <a:endParaRPr lang="sv-SE" sz="1600" b="1" dirty="0"/>
          </a:p>
          <a:p>
            <a:r>
              <a:rPr lang="sv-SE" sz="2000" b="1" dirty="0" smtClean="0"/>
              <a:t>Truppen:</a:t>
            </a:r>
          </a:p>
          <a:p>
            <a:r>
              <a:rPr lang="sv-SE" sz="2000" dirty="0" smtClean="0"/>
              <a:t>25 killar som startat upp säsongen. Två färre jämfört med förra säsongen. </a:t>
            </a:r>
          </a:p>
          <a:p>
            <a:endParaRPr lang="sv-SE" sz="2000" dirty="0"/>
          </a:p>
          <a:p>
            <a:r>
              <a:rPr lang="sv-SE" sz="2000" dirty="0" smtClean="0"/>
              <a:t>Då vi endast har Oliver som fast MV jobbar vi på ett samarbete med Partille om lån av MV till matcher då de har 4st igång.</a:t>
            </a:r>
            <a:endParaRPr lang="sv-SE" sz="2000" dirty="0"/>
          </a:p>
          <a:p>
            <a:endParaRPr lang="sv-SE" dirty="0"/>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395536" y="116632"/>
            <a:ext cx="1944216" cy="1106593"/>
          </a:xfrm>
          <a:prstGeom prst="rect">
            <a:avLst/>
          </a:prstGeom>
          <a:noFill/>
          <a:ln>
            <a:noFill/>
          </a:ln>
        </p:spPr>
      </p:pic>
      <p:sp>
        <p:nvSpPr>
          <p:cNvPr id="7" name="TextBox 6"/>
          <p:cNvSpPr txBox="1"/>
          <p:nvPr/>
        </p:nvSpPr>
        <p:spPr>
          <a:xfrm>
            <a:off x="2915816" y="377540"/>
            <a:ext cx="4536504" cy="584775"/>
          </a:xfrm>
          <a:prstGeom prst="rect">
            <a:avLst/>
          </a:prstGeom>
          <a:noFill/>
        </p:spPr>
        <p:txBody>
          <a:bodyPr wrap="square" rtlCol="0">
            <a:spAutoFit/>
          </a:bodyPr>
          <a:lstStyle/>
          <a:p>
            <a:r>
              <a:rPr lang="sv-SE" sz="3200" dirty="0" smtClean="0">
                <a:solidFill>
                  <a:srgbClr val="C00000"/>
                </a:solidFill>
              </a:rPr>
              <a:t>IF Mölndal Hockey</a:t>
            </a:r>
            <a:endParaRPr lang="sv-SE" sz="3200" dirty="0">
              <a:solidFill>
                <a:srgbClr val="C00000"/>
              </a:solidFill>
            </a:endParaRPr>
          </a:p>
        </p:txBody>
      </p:sp>
    </p:spTree>
    <p:extLst>
      <p:ext uri="{BB962C8B-B14F-4D97-AF65-F5344CB8AC3E}">
        <p14:creationId xmlns:p14="http://schemas.microsoft.com/office/powerpoint/2010/main" val="21238899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ruta 4"/>
          <p:cNvSpPr txBox="1"/>
          <p:nvPr/>
        </p:nvSpPr>
        <p:spPr>
          <a:xfrm>
            <a:off x="360512" y="1412776"/>
            <a:ext cx="8712968" cy="5232202"/>
          </a:xfrm>
          <a:prstGeom prst="rect">
            <a:avLst/>
          </a:prstGeom>
          <a:noFill/>
        </p:spPr>
        <p:txBody>
          <a:bodyPr wrap="square" rtlCol="0">
            <a:spAutoFit/>
          </a:bodyPr>
          <a:lstStyle/>
          <a:p>
            <a:endParaRPr lang="sv-SE" sz="1600" dirty="0"/>
          </a:p>
          <a:p>
            <a:r>
              <a:rPr lang="sv-SE" sz="2000" b="1" dirty="0"/>
              <a:t>Våra ledstjärnor och målsättningar</a:t>
            </a:r>
          </a:p>
          <a:p>
            <a:endParaRPr lang="sv-SE" sz="2000" b="1" dirty="0"/>
          </a:p>
          <a:p>
            <a:pPr marL="285750" indent="-285750">
              <a:buFont typeface="Arial" panose="020B0604020202020204" pitchFamily="34" charset="0"/>
              <a:buChar char="•"/>
            </a:pPr>
            <a:r>
              <a:rPr lang="sv-SE" sz="2000" dirty="0"/>
              <a:t>Att ha roligt tillsammans - både på och utanför isen</a:t>
            </a:r>
          </a:p>
          <a:p>
            <a:pPr marL="285750" indent="-285750">
              <a:buFont typeface="Arial" panose="020B0604020202020204" pitchFamily="34" charset="0"/>
              <a:buChar char="•"/>
            </a:pPr>
            <a:r>
              <a:rPr lang="sv-SE" sz="2000" dirty="0"/>
              <a:t>Skapa </a:t>
            </a:r>
            <a:r>
              <a:rPr lang="sv-SE" sz="2000" dirty="0" smtClean="0"/>
              <a:t>en </a:t>
            </a:r>
            <a:r>
              <a:rPr lang="sv-SE" sz="2000" dirty="0"/>
              <a:t>grupp där våra barn </a:t>
            </a:r>
            <a:r>
              <a:rPr lang="sv-SE" sz="2000" dirty="0" smtClean="0"/>
              <a:t>trivs, har kul och känner sig trygga</a:t>
            </a:r>
            <a:endParaRPr lang="sv-SE" sz="2000" dirty="0"/>
          </a:p>
          <a:p>
            <a:pPr marL="285750" indent="-285750">
              <a:buFont typeface="Arial" panose="020B0604020202020204" pitchFamily="34" charset="0"/>
              <a:buChar char="•"/>
            </a:pPr>
            <a:r>
              <a:rPr lang="sv-SE" sz="2000" dirty="0"/>
              <a:t>Att vara goda lagkamrater och utvecklas som person i </a:t>
            </a:r>
            <a:r>
              <a:rPr lang="sv-SE" sz="2000" dirty="0" smtClean="0"/>
              <a:t>gruppen</a:t>
            </a:r>
            <a:endParaRPr lang="sv-SE" sz="2000" dirty="0"/>
          </a:p>
          <a:p>
            <a:pPr marL="285750" indent="-285750">
              <a:buFont typeface="Arial" panose="020B0604020202020204" pitchFamily="34" charset="0"/>
              <a:buChar char="•"/>
            </a:pPr>
            <a:r>
              <a:rPr lang="sv-SE" sz="2000" dirty="0"/>
              <a:t>Att utveckla barnen till en goda lagkamrater, skridskoåkare och hockeyspelare – i den </a:t>
            </a:r>
            <a:r>
              <a:rPr lang="sv-SE" sz="2000" dirty="0" smtClean="0"/>
              <a:t>ordningen.</a:t>
            </a:r>
            <a:endParaRPr lang="sv-SE" sz="2000" dirty="0"/>
          </a:p>
          <a:p>
            <a:pPr marL="285750" indent="-285750">
              <a:buFont typeface="Arial" panose="020B0604020202020204" pitchFamily="34" charset="0"/>
              <a:buChar char="•"/>
            </a:pPr>
            <a:r>
              <a:rPr lang="sv-SE" sz="2000" dirty="0"/>
              <a:t>Att skapa rutiner inför </a:t>
            </a:r>
            <a:r>
              <a:rPr lang="sv-SE" sz="2000" dirty="0" smtClean="0"/>
              <a:t>och efter träning och match t.ex. </a:t>
            </a:r>
            <a:r>
              <a:rPr lang="sv-SE" sz="2000" dirty="0"/>
              <a:t>samling, uppvärmning, byta om själv, duscha efter träning/match, hålla reda på material/utrustning, plocka upp efter sig etc</a:t>
            </a:r>
            <a:r>
              <a:rPr lang="sv-SE" sz="2000" dirty="0" smtClean="0"/>
              <a:t>.</a:t>
            </a:r>
            <a:endParaRPr lang="sv-SE" sz="2000" dirty="0"/>
          </a:p>
          <a:p>
            <a:pPr marL="285750" indent="-285750">
              <a:buFont typeface="Arial" panose="020B0604020202020204" pitchFamily="34" charset="0"/>
              <a:buChar char="•"/>
            </a:pPr>
            <a:r>
              <a:rPr lang="sv-SE" sz="2000" dirty="0"/>
              <a:t>Vi uppmuntrar </a:t>
            </a:r>
            <a:r>
              <a:rPr lang="sv-SE" sz="2000" dirty="0" smtClean="0"/>
              <a:t>våra </a:t>
            </a:r>
            <a:r>
              <a:rPr lang="sv-SE" sz="2000" dirty="0"/>
              <a:t>barn att utöva andra idrotter – om det krockar – låt barnen välja, men försök styra mot att deltaga i den idrotten som har ”säsong</a:t>
            </a:r>
            <a:r>
              <a:rPr lang="sv-SE" sz="2000" dirty="0" smtClean="0"/>
              <a:t>”.</a:t>
            </a:r>
          </a:p>
          <a:p>
            <a:pPr marL="285750" indent="-285750">
              <a:buFont typeface="Arial" panose="020B0604020202020204" pitchFamily="34" charset="0"/>
              <a:buChar char="•"/>
            </a:pPr>
            <a:r>
              <a:rPr lang="sv-SE" sz="2000" dirty="0" smtClean="0"/>
              <a:t>Vi vill denna säsong inte ha föräldrar i omklädningsrummet i samband med träning och speciellt kring matcher. Även detta ett steg i killarnas utveckling att ta mer ansvar och bli mer självständiga.</a:t>
            </a:r>
            <a:endParaRPr lang="sv-SE" sz="2000" dirty="0"/>
          </a:p>
          <a:p>
            <a:endParaRPr lang="sv-SE" dirty="0"/>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395536" y="116632"/>
            <a:ext cx="1944216" cy="1106593"/>
          </a:xfrm>
          <a:prstGeom prst="rect">
            <a:avLst/>
          </a:prstGeom>
          <a:noFill/>
          <a:ln>
            <a:noFill/>
          </a:ln>
        </p:spPr>
      </p:pic>
      <p:sp>
        <p:nvSpPr>
          <p:cNvPr id="7" name="TextBox 6"/>
          <p:cNvSpPr txBox="1"/>
          <p:nvPr/>
        </p:nvSpPr>
        <p:spPr>
          <a:xfrm>
            <a:off x="2915816" y="377540"/>
            <a:ext cx="4536504" cy="584775"/>
          </a:xfrm>
          <a:prstGeom prst="rect">
            <a:avLst/>
          </a:prstGeom>
          <a:noFill/>
        </p:spPr>
        <p:txBody>
          <a:bodyPr wrap="square" rtlCol="0">
            <a:spAutoFit/>
          </a:bodyPr>
          <a:lstStyle/>
          <a:p>
            <a:r>
              <a:rPr lang="sv-SE" sz="3200" dirty="0" smtClean="0">
                <a:solidFill>
                  <a:srgbClr val="C00000"/>
                </a:solidFill>
              </a:rPr>
              <a:t>IF Mölndal Hockey</a:t>
            </a:r>
            <a:endParaRPr lang="sv-SE" sz="3200" dirty="0">
              <a:solidFill>
                <a:srgbClr val="C00000"/>
              </a:solidFill>
            </a:endParaRPr>
          </a:p>
        </p:txBody>
      </p:sp>
    </p:spTree>
    <p:extLst>
      <p:ext uri="{BB962C8B-B14F-4D97-AF65-F5344CB8AC3E}">
        <p14:creationId xmlns:p14="http://schemas.microsoft.com/office/powerpoint/2010/main" val="19812286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ruta 4"/>
          <p:cNvSpPr txBox="1"/>
          <p:nvPr/>
        </p:nvSpPr>
        <p:spPr>
          <a:xfrm>
            <a:off x="251520" y="1223225"/>
            <a:ext cx="8712968" cy="5570756"/>
          </a:xfrm>
          <a:prstGeom prst="rect">
            <a:avLst/>
          </a:prstGeom>
          <a:noFill/>
        </p:spPr>
        <p:txBody>
          <a:bodyPr wrap="square" rtlCol="0">
            <a:spAutoFit/>
          </a:bodyPr>
          <a:lstStyle/>
          <a:p>
            <a:endParaRPr lang="sv-SE" sz="1600" dirty="0"/>
          </a:p>
          <a:p>
            <a:r>
              <a:rPr lang="sv-SE" sz="2000" b="1" dirty="0"/>
              <a:t>Genomförande av träningar och matcher:</a:t>
            </a:r>
          </a:p>
          <a:p>
            <a:endParaRPr lang="sv-SE" sz="2000" b="1" dirty="0"/>
          </a:p>
          <a:p>
            <a:pPr marL="285750" indent="-285750">
              <a:buFont typeface="Arial" panose="020B0604020202020204" pitchFamily="34" charset="0"/>
              <a:buChar char="•"/>
            </a:pPr>
            <a:r>
              <a:rPr lang="sv-SE" sz="2000" dirty="0" smtClean="0"/>
              <a:t>Nytt för säsongen är att vi kör kallelser via Laget.se även till träning. Hör av er om det blir förhinder antingen via SMS eller via kallelsen.</a:t>
            </a:r>
          </a:p>
          <a:p>
            <a:pPr marL="285750" indent="-285750">
              <a:buFont typeface="Arial" panose="020B0604020202020204" pitchFamily="34" charset="0"/>
              <a:buChar char="•"/>
            </a:pPr>
            <a:r>
              <a:rPr lang="sv-SE" sz="2000" dirty="0" smtClean="0"/>
              <a:t>Vi kommer att försöka höja intensiteten och jobba med killarnas fokus på både träningar och matcher med målet att det framöver blir ett inre driv inom gruppen som gör att vi sporrar varandra för vidare utveckling både som individ och grupp. </a:t>
            </a:r>
          </a:p>
          <a:p>
            <a:pPr marL="285750" indent="-285750">
              <a:buFont typeface="Arial" panose="020B0604020202020204" pitchFamily="34" charset="0"/>
              <a:buChar char="•"/>
            </a:pPr>
            <a:r>
              <a:rPr lang="sv-SE" sz="2000" dirty="0" smtClean="0"/>
              <a:t>Vi kommer testa att nivåanpassa vissa övningar och vill ha er feedback på detta förslag.</a:t>
            </a:r>
          </a:p>
          <a:p>
            <a:pPr marL="285750" indent="-285750">
              <a:buFont typeface="Arial" panose="020B0604020202020204" pitchFamily="34" charset="0"/>
              <a:buChar char="•"/>
            </a:pPr>
            <a:r>
              <a:rPr lang="sv-SE" sz="2000" dirty="0" smtClean="0"/>
              <a:t>Kom </a:t>
            </a:r>
            <a:r>
              <a:rPr lang="sv-SE" sz="2000" dirty="0"/>
              <a:t>i god tid så att barnet hinner byta om – respektera samlingstider (ca </a:t>
            </a:r>
            <a:r>
              <a:rPr lang="sv-SE" sz="2000" dirty="0" smtClean="0"/>
              <a:t>45 </a:t>
            </a:r>
            <a:r>
              <a:rPr lang="sv-SE" sz="2000" dirty="0"/>
              <a:t>min för träning och 60 min före matchstart</a:t>
            </a:r>
            <a:r>
              <a:rPr lang="sv-SE" sz="2000" dirty="0" smtClean="0"/>
              <a:t>)</a:t>
            </a:r>
          </a:p>
          <a:p>
            <a:pPr marL="285750" indent="-285750">
              <a:buFont typeface="Arial" panose="020B0604020202020204" pitchFamily="34" charset="0"/>
              <a:buChar char="•"/>
            </a:pPr>
            <a:r>
              <a:rPr lang="sv-SE" sz="2000" dirty="0" smtClean="0"/>
              <a:t>Alla </a:t>
            </a:r>
            <a:r>
              <a:rPr lang="sv-SE" sz="2000" dirty="0"/>
              <a:t>får vara med och vid matcher spelar alla lika mycket – dvs ingen toppning</a:t>
            </a:r>
          </a:p>
          <a:p>
            <a:pPr marL="285750" indent="-285750">
              <a:buFont typeface="Arial" panose="020B0604020202020204" pitchFamily="34" charset="0"/>
              <a:buChar char="•"/>
            </a:pPr>
            <a:r>
              <a:rPr lang="sv-SE" sz="2000" dirty="0"/>
              <a:t>Respekt för andra såsom medspelare, motspelare, domare, ledare och funktionärer</a:t>
            </a:r>
          </a:p>
          <a:p>
            <a:pPr marL="285750" indent="-285750">
              <a:buFont typeface="Arial" panose="020B0604020202020204" pitchFamily="34" charset="0"/>
              <a:buChar char="•"/>
            </a:pPr>
            <a:r>
              <a:rPr lang="sv-SE" sz="2000" dirty="0"/>
              <a:t>Vi ber föräldrar att uppmuntra våra barn med positiv attityd </a:t>
            </a:r>
            <a:r>
              <a:rPr lang="sv-SE" sz="2000" dirty="0" smtClean="0"/>
              <a:t>och mycket </a:t>
            </a:r>
            <a:r>
              <a:rPr lang="sv-SE" sz="2000" dirty="0"/>
              <a:t>positiv </a:t>
            </a:r>
            <a:r>
              <a:rPr lang="sv-SE" sz="2000" dirty="0" smtClean="0"/>
              <a:t>feedback</a:t>
            </a:r>
            <a:endParaRPr lang="sv-SE" sz="2000" dirty="0"/>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395536" y="116632"/>
            <a:ext cx="1944216" cy="1106593"/>
          </a:xfrm>
          <a:prstGeom prst="rect">
            <a:avLst/>
          </a:prstGeom>
          <a:noFill/>
          <a:ln>
            <a:noFill/>
          </a:ln>
        </p:spPr>
      </p:pic>
      <p:sp>
        <p:nvSpPr>
          <p:cNvPr id="7" name="TextBox 6"/>
          <p:cNvSpPr txBox="1"/>
          <p:nvPr/>
        </p:nvSpPr>
        <p:spPr>
          <a:xfrm>
            <a:off x="2915816" y="377540"/>
            <a:ext cx="4536504" cy="584775"/>
          </a:xfrm>
          <a:prstGeom prst="rect">
            <a:avLst/>
          </a:prstGeom>
          <a:noFill/>
        </p:spPr>
        <p:txBody>
          <a:bodyPr wrap="square" rtlCol="0">
            <a:spAutoFit/>
          </a:bodyPr>
          <a:lstStyle/>
          <a:p>
            <a:r>
              <a:rPr lang="sv-SE" sz="3200" dirty="0" smtClean="0">
                <a:solidFill>
                  <a:srgbClr val="C00000"/>
                </a:solidFill>
              </a:rPr>
              <a:t>IF Mölndal Hockey</a:t>
            </a:r>
            <a:endParaRPr lang="sv-SE" sz="3200" dirty="0">
              <a:solidFill>
                <a:srgbClr val="C00000"/>
              </a:solidFill>
            </a:endParaRPr>
          </a:p>
        </p:txBody>
      </p:sp>
    </p:spTree>
    <p:extLst>
      <p:ext uri="{BB962C8B-B14F-4D97-AF65-F5344CB8AC3E}">
        <p14:creationId xmlns:p14="http://schemas.microsoft.com/office/powerpoint/2010/main" val="34072849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ruta 4"/>
          <p:cNvSpPr txBox="1"/>
          <p:nvPr/>
        </p:nvSpPr>
        <p:spPr>
          <a:xfrm>
            <a:off x="251520" y="1700808"/>
            <a:ext cx="8712968" cy="4678204"/>
          </a:xfrm>
          <a:prstGeom prst="rect">
            <a:avLst/>
          </a:prstGeom>
          <a:noFill/>
        </p:spPr>
        <p:txBody>
          <a:bodyPr wrap="square" rtlCol="0">
            <a:spAutoFit/>
          </a:bodyPr>
          <a:lstStyle/>
          <a:p>
            <a:r>
              <a:rPr lang="sv-SE" sz="2000" b="1" dirty="0"/>
              <a:t>Träningar</a:t>
            </a:r>
            <a:r>
              <a:rPr lang="sv-SE" sz="2000" b="1" dirty="0" smtClean="0"/>
              <a:t>:</a:t>
            </a:r>
          </a:p>
          <a:p>
            <a:r>
              <a:rPr lang="sv-SE" sz="2000" dirty="0" smtClean="0"/>
              <a:t>Nedan som det ser ut att bli i nuläget, tiderna kommer att variera en del mellan veckorna speciellt nu i början av säsongen. Extra pass på helgerna innan seriespelet startar.</a:t>
            </a:r>
          </a:p>
          <a:p>
            <a:r>
              <a:rPr lang="sv-SE" sz="2000" b="1" dirty="0" smtClean="0"/>
              <a:t>Tisdagar:</a:t>
            </a:r>
          </a:p>
          <a:p>
            <a:r>
              <a:rPr lang="sv-SE" sz="2000" dirty="0" smtClean="0"/>
              <a:t>50 min </a:t>
            </a:r>
            <a:r>
              <a:rPr lang="sv-SE" sz="2000" dirty="0" err="1" smtClean="0"/>
              <a:t>ispass</a:t>
            </a:r>
            <a:r>
              <a:rPr lang="sv-SE" sz="2000" dirty="0" smtClean="0"/>
              <a:t>, tider kan variera en del. Men inte det tidigaste passet.</a:t>
            </a:r>
          </a:p>
          <a:p>
            <a:r>
              <a:rPr lang="sv-SE" sz="2000" b="1" dirty="0" smtClean="0"/>
              <a:t>Torsdagar:</a:t>
            </a:r>
          </a:p>
          <a:p>
            <a:r>
              <a:rPr lang="sv-SE" sz="2000" dirty="0" smtClean="0"/>
              <a:t>Stående tid </a:t>
            </a:r>
            <a:r>
              <a:rPr lang="sv-SE" sz="2000" dirty="0" err="1" smtClean="0"/>
              <a:t>kl</a:t>
            </a:r>
            <a:r>
              <a:rPr lang="sv-SE" sz="2000" dirty="0" smtClean="0"/>
              <a:t> 15:30-17:00</a:t>
            </a:r>
            <a:endParaRPr lang="sv-SE" sz="2000" dirty="0"/>
          </a:p>
          <a:p>
            <a:endParaRPr lang="sv-SE" sz="2000" dirty="0"/>
          </a:p>
          <a:p>
            <a:r>
              <a:rPr lang="sv-SE" sz="2000" b="1" dirty="0"/>
              <a:t>Rutiner och ”regler”:</a:t>
            </a:r>
          </a:p>
          <a:p>
            <a:pPr marL="285750" indent="-285750">
              <a:buFont typeface="Arial" panose="020B0604020202020204" pitchFamily="34" charset="0"/>
              <a:buChar char="•"/>
            </a:pPr>
            <a:r>
              <a:rPr lang="sv-SE" sz="2000" dirty="0"/>
              <a:t>  Enligt Tre Kronors ABC-manual</a:t>
            </a:r>
          </a:p>
          <a:p>
            <a:pPr marL="285750" indent="-285750">
              <a:buFont typeface="Arial" panose="020B0604020202020204" pitchFamily="34" charset="0"/>
              <a:buChar char="•"/>
            </a:pPr>
            <a:r>
              <a:rPr lang="sv-SE" sz="2000" dirty="0"/>
              <a:t>  Samling på is när träningen börjar – ”ett knä i isen”</a:t>
            </a:r>
          </a:p>
          <a:p>
            <a:pPr marL="285750" indent="-285750">
              <a:buFont typeface="Arial" panose="020B0604020202020204" pitchFamily="34" charset="0"/>
              <a:buChar char="•"/>
            </a:pPr>
            <a:r>
              <a:rPr lang="sv-SE" sz="2000" dirty="0"/>
              <a:t>  Inga skott med puckar efter avblåsning</a:t>
            </a:r>
          </a:p>
          <a:p>
            <a:pPr marL="285750" indent="-285750">
              <a:buFont typeface="Arial" panose="020B0604020202020204" pitchFamily="34" charset="0"/>
              <a:buChar char="•"/>
            </a:pPr>
            <a:r>
              <a:rPr lang="sv-SE" sz="2000" dirty="0"/>
              <a:t>  Avslutar träningen med en samling på isen</a:t>
            </a:r>
          </a:p>
          <a:p>
            <a:pPr marL="285750" indent="-285750">
              <a:buFont typeface="Arial" panose="020B0604020202020204" pitchFamily="34" charset="0"/>
              <a:buChar char="•"/>
            </a:pPr>
            <a:endParaRPr lang="sv-SE" dirty="0"/>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395536" y="116632"/>
            <a:ext cx="1944216" cy="1106593"/>
          </a:xfrm>
          <a:prstGeom prst="rect">
            <a:avLst/>
          </a:prstGeom>
          <a:noFill/>
          <a:ln>
            <a:noFill/>
          </a:ln>
        </p:spPr>
      </p:pic>
      <p:sp>
        <p:nvSpPr>
          <p:cNvPr id="7" name="TextBox 6"/>
          <p:cNvSpPr txBox="1"/>
          <p:nvPr/>
        </p:nvSpPr>
        <p:spPr>
          <a:xfrm>
            <a:off x="2915816" y="377540"/>
            <a:ext cx="4536504" cy="584775"/>
          </a:xfrm>
          <a:prstGeom prst="rect">
            <a:avLst/>
          </a:prstGeom>
          <a:noFill/>
        </p:spPr>
        <p:txBody>
          <a:bodyPr wrap="square" rtlCol="0">
            <a:spAutoFit/>
          </a:bodyPr>
          <a:lstStyle/>
          <a:p>
            <a:r>
              <a:rPr lang="sv-SE" sz="3200" dirty="0" smtClean="0">
                <a:solidFill>
                  <a:srgbClr val="C00000"/>
                </a:solidFill>
              </a:rPr>
              <a:t>IF Mölndal Hockey</a:t>
            </a:r>
            <a:endParaRPr lang="sv-SE" sz="3200" dirty="0">
              <a:solidFill>
                <a:srgbClr val="C00000"/>
              </a:solidFill>
            </a:endParaRPr>
          </a:p>
        </p:txBody>
      </p:sp>
    </p:spTree>
    <p:extLst>
      <p:ext uri="{BB962C8B-B14F-4D97-AF65-F5344CB8AC3E}">
        <p14:creationId xmlns:p14="http://schemas.microsoft.com/office/powerpoint/2010/main" val="39211823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ruta 4"/>
          <p:cNvSpPr txBox="1"/>
          <p:nvPr/>
        </p:nvSpPr>
        <p:spPr>
          <a:xfrm>
            <a:off x="251520" y="1628800"/>
            <a:ext cx="8712968" cy="4708981"/>
          </a:xfrm>
          <a:prstGeom prst="rect">
            <a:avLst/>
          </a:prstGeom>
          <a:noFill/>
        </p:spPr>
        <p:txBody>
          <a:bodyPr wrap="square" rtlCol="0">
            <a:spAutoFit/>
          </a:bodyPr>
          <a:lstStyle/>
          <a:p>
            <a:r>
              <a:rPr lang="sv-SE" sz="2000" b="1" dirty="0"/>
              <a:t>Matcher</a:t>
            </a:r>
            <a:r>
              <a:rPr lang="sv-SE" sz="2000" b="1" dirty="0" smtClean="0"/>
              <a:t>:</a:t>
            </a:r>
          </a:p>
          <a:p>
            <a:r>
              <a:rPr lang="sv-SE" sz="2000" dirty="0" smtClean="0"/>
              <a:t>Vi har anmält lag både till C2 helplan och C2 halvplan för att killarna ska få möjlighet till mycket speltid. </a:t>
            </a:r>
          </a:p>
          <a:p>
            <a:r>
              <a:rPr lang="sv-SE" sz="2000" dirty="0" smtClean="0"/>
              <a:t>Helplan spelas på lördagar och halvplan på söndagar.</a:t>
            </a:r>
          </a:p>
          <a:p>
            <a:r>
              <a:rPr lang="sv-SE" sz="2000" dirty="0" smtClean="0"/>
              <a:t>Vi kommer att varva killarna mellan dessa serier och en del kommer att få dubblera om ork och vilja finns.</a:t>
            </a:r>
            <a:endParaRPr lang="sv-SE" sz="2000" dirty="0"/>
          </a:p>
          <a:p>
            <a:pPr marL="285750" indent="-285750">
              <a:buFont typeface="Arial" panose="020B0604020202020204" pitchFamily="34" charset="0"/>
              <a:buChar char="•"/>
            </a:pPr>
            <a:r>
              <a:rPr lang="sv-SE" sz="2000" dirty="0" smtClean="0"/>
              <a:t>Svara på utskickade kallelser så tidigt i veckan som möjligt så att vi kan fördela lagen till de olika serierna. </a:t>
            </a:r>
            <a:endParaRPr lang="sv-SE" sz="2000" dirty="0"/>
          </a:p>
          <a:p>
            <a:pPr marL="285750" indent="-285750">
              <a:buFont typeface="Arial" panose="020B0604020202020204" pitchFamily="34" charset="0"/>
              <a:buChar char="•"/>
            </a:pPr>
            <a:r>
              <a:rPr lang="sv-SE" sz="2000" dirty="0" smtClean="0"/>
              <a:t>Inför </a:t>
            </a:r>
            <a:r>
              <a:rPr lang="sv-SE" sz="2000" dirty="0"/>
              <a:t>varje hemmamatch behövs ca 4-5 föräldrar som ställer ut mål och bygger </a:t>
            </a:r>
            <a:r>
              <a:rPr lang="sv-SE" sz="2000" dirty="0" smtClean="0"/>
              <a:t>sarg (vid halvplan) inför </a:t>
            </a:r>
            <a:r>
              <a:rPr lang="sv-SE" sz="2000" dirty="0"/>
              <a:t>match och sedan plockar in efter </a:t>
            </a:r>
            <a:r>
              <a:rPr lang="sv-SE" sz="2000" dirty="0" smtClean="0"/>
              <a:t>matchen. </a:t>
            </a:r>
          </a:p>
          <a:p>
            <a:pPr marL="285750" indent="-285750">
              <a:buFont typeface="Arial" panose="020B0604020202020204" pitchFamily="34" charset="0"/>
              <a:buChar char="•"/>
            </a:pPr>
            <a:r>
              <a:rPr lang="sv-SE" sz="2000" dirty="0" smtClean="0"/>
              <a:t>Nytt för i år är att matcherna i helplansserien ska registreras via TSM i sekretariatet. Bra om några föräldrar sätter sig in i detta system.</a:t>
            </a:r>
          </a:p>
          <a:p>
            <a:endParaRPr lang="sv-SE" sz="2000" dirty="0"/>
          </a:p>
          <a:p>
            <a:r>
              <a:rPr lang="sv-SE" sz="2000" dirty="0" smtClean="0"/>
              <a:t>Halvplan spelas 4-4 med </a:t>
            </a:r>
            <a:r>
              <a:rPr lang="sv-SE" sz="2000" dirty="0" err="1" smtClean="0"/>
              <a:t>tutbyte</a:t>
            </a:r>
            <a:r>
              <a:rPr lang="sv-SE" sz="2000" dirty="0" smtClean="0"/>
              <a:t>.</a:t>
            </a:r>
          </a:p>
          <a:p>
            <a:r>
              <a:rPr lang="sv-SE" sz="2000" dirty="0" smtClean="0"/>
              <a:t>Helplan som vanligt med flygande byten, offside och icing.</a:t>
            </a:r>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395536" y="116632"/>
            <a:ext cx="1944216" cy="1106593"/>
          </a:xfrm>
          <a:prstGeom prst="rect">
            <a:avLst/>
          </a:prstGeom>
          <a:noFill/>
          <a:ln>
            <a:noFill/>
          </a:ln>
        </p:spPr>
      </p:pic>
      <p:sp>
        <p:nvSpPr>
          <p:cNvPr id="7" name="TextBox 6"/>
          <p:cNvSpPr txBox="1"/>
          <p:nvPr/>
        </p:nvSpPr>
        <p:spPr>
          <a:xfrm>
            <a:off x="2915816" y="377540"/>
            <a:ext cx="4536504" cy="584775"/>
          </a:xfrm>
          <a:prstGeom prst="rect">
            <a:avLst/>
          </a:prstGeom>
          <a:noFill/>
        </p:spPr>
        <p:txBody>
          <a:bodyPr wrap="square" rtlCol="0">
            <a:spAutoFit/>
          </a:bodyPr>
          <a:lstStyle/>
          <a:p>
            <a:r>
              <a:rPr lang="sv-SE" sz="3200" dirty="0" smtClean="0">
                <a:solidFill>
                  <a:srgbClr val="C00000"/>
                </a:solidFill>
              </a:rPr>
              <a:t>IF Mölndal Hockey</a:t>
            </a:r>
            <a:endParaRPr lang="sv-SE" sz="3200" dirty="0">
              <a:solidFill>
                <a:srgbClr val="C00000"/>
              </a:solidFill>
            </a:endParaRPr>
          </a:p>
        </p:txBody>
      </p:sp>
    </p:spTree>
    <p:extLst>
      <p:ext uri="{BB962C8B-B14F-4D97-AF65-F5344CB8AC3E}">
        <p14:creationId xmlns:p14="http://schemas.microsoft.com/office/powerpoint/2010/main" val="21502106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ruta 4"/>
          <p:cNvSpPr txBox="1"/>
          <p:nvPr/>
        </p:nvSpPr>
        <p:spPr>
          <a:xfrm>
            <a:off x="368183" y="1556792"/>
            <a:ext cx="8712968" cy="4955203"/>
          </a:xfrm>
          <a:prstGeom prst="rect">
            <a:avLst/>
          </a:prstGeom>
          <a:noFill/>
        </p:spPr>
        <p:txBody>
          <a:bodyPr wrap="square" rtlCol="0">
            <a:spAutoFit/>
          </a:bodyPr>
          <a:lstStyle/>
          <a:p>
            <a:r>
              <a:rPr lang="sv-SE" sz="2000" b="1" dirty="0" smtClean="0"/>
              <a:t>Ekonomi </a:t>
            </a:r>
            <a:r>
              <a:rPr lang="sv-SE" sz="2000" b="1" dirty="0"/>
              <a:t>– Team 09:</a:t>
            </a:r>
          </a:p>
          <a:p>
            <a:endParaRPr lang="sv-SE" sz="2000" b="1" dirty="0"/>
          </a:p>
          <a:p>
            <a:pPr marL="285750" indent="-285750">
              <a:buFont typeface="Arial" panose="020B0604020202020204" pitchFamily="34" charset="0"/>
              <a:buChar char="•"/>
            </a:pPr>
            <a:r>
              <a:rPr lang="sv-SE" sz="2000" dirty="0"/>
              <a:t>Tack </a:t>
            </a:r>
            <a:r>
              <a:rPr lang="sv-SE" sz="2000" dirty="0" smtClean="0"/>
              <a:t>vare en fantastiskt arrangerad Maxi Trophy cup och genomförd eftersäsongscamp med många spelare utifrån har vi byggt upp lagkassan till i dagsläget 87 355 </a:t>
            </a:r>
            <a:r>
              <a:rPr lang="sv-SE" sz="2000" dirty="0"/>
              <a:t>kr. </a:t>
            </a:r>
          </a:p>
          <a:p>
            <a:endParaRPr lang="sv-SE" sz="2000" dirty="0"/>
          </a:p>
          <a:p>
            <a:pPr marL="285750" indent="-285750">
              <a:buFont typeface="Arial" panose="020B0604020202020204" pitchFamily="34" charset="0"/>
              <a:buChar char="•"/>
            </a:pPr>
            <a:r>
              <a:rPr lang="sv-SE" sz="2000" dirty="0" smtClean="0"/>
              <a:t>Vad vill vi göra för pengarna? Fortsätta jobba in pengar för att genomföra en Cup/resa inom några säsonger (Kanada </a:t>
            </a:r>
            <a:r>
              <a:rPr lang="sv-SE" sz="2000" dirty="0" smtClean="0">
                <a:sym typeface="Wingdings" panose="05000000000000000000" pitchFamily="2" charset="2"/>
              </a:rPr>
              <a:t></a:t>
            </a:r>
            <a:r>
              <a:rPr lang="sv-SE" sz="2000" dirty="0" smtClean="0"/>
              <a:t>), använda pengarna till lokala cuper…?</a:t>
            </a:r>
            <a:endParaRPr lang="sv-SE" sz="2000" dirty="0"/>
          </a:p>
          <a:p>
            <a:pPr marL="285750" indent="-285750">
              <a:buFont typeface="Arial" panose="020B0604020202020204" pitchFamily="34" charset="0"/>
              <a:buChar char="•"/>
            </a:pPr>
            <a:endParaRPr lang="sv-SE" sz="2000" dirty="0"/>
          </a:p>
          <a:p>
            <a:pPr marL="285750" indent="-285750">
              <a:buFont typeface="Arial" panose="020B0604020202020204" pitchFamily="34" charset="0"/>
              <a:buChar char="•"/>
            </a:pPr>
            <a:r>
              <a:rPr lang="sv-SE" sz="2000" dirty="0"/>
              <a:t>För att inte </a:t>
            </a:r>
            <a:r>
              <a:rPr lang="sv-SE" sz="2000" dirty="0" smtClean="0"/>
              <a:t>använda </a:t>
            </a:r>
            <a:r>
              <a:rPr lang="sv-SE" sz="2000" dirty="0"/>
              <a:t>lagkassan till inköp av vattenflaskor, tejp, förbrukningsmaterial, sjukvårdsmaterial etc., så ber vi som förra </a:t>
            </a:r>
            <a:r>
              <a:rPr lang="sv-SE" sz="2000" dirty="0" smtClean="0"/>
              <a:t>säsongen </a:t>
            </a:r>
            <a:r>
              <a:rPr lang="sv-SE" sz="2000" dirty="0"/>
              <a:t>att alla </a:t>
            </a:r>
            <a:r>
              <a:rPr lang="sv-SE" sz="2000" dirty="0" smtClean="0"/>
              <a:t>sätter </a:t>
            </a:r>
            <a:r>
              <a:rPr lang="sv-SE" sz="2000" dirty="0"/>
              <a:t>in 250 </a:t>
            </a:r>
            <a:r>
              <a:rPr lang="sv-SE" sz="2000" dirty="0" smtClean="0"/>
              <a:t>kr/spelare på vårt lagkonto.</a:t>
            </a:r>
            <a:endParaRPr lang="sv-SE" sz="1600" dirty="0"/>
          </a:p>
          <a:p>
            <a:pPr marL="285750" indent="-285750">
              <a:buFont typeface="Arial" panose="020B0604020202020204" pitchFamily="34" charset="0"/>
              <a:buChar char="•"/>
            </a:pPr>
            <a:endParaRPr lang="sv-SE" sz="1600" dirty="0"/>
          </a:p>
          <a:p>
            <a:pPr marL="285750" indent="-285750">
              <a:buFont typeface="Arial" panose="020B0604020202020204" pitchFamily="34" charset="0"/>
              <a:buChar char="•"/>
            </a:pPr>
            <a:r>
              <a:rPr lang="sv-SE" sz="2000" dirty="0" smtClean="0"/>
              <a:t>Även denna säsong gäller 50/50 för sponsring, hälften till laget och andra hälften till föreningen.</a:t>
            </a:r>
            <a:endParaRPr lang="sv-SE" sz="2000" dirty="0"/>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395536" y="116632"/>
            <a:ext cx="1944216" cy="1106593"/>
          </a:xfrm>
          <a:prstGeom prst="rect">
            <a:avLst/>
          </a:prstGeom>
          <a:noFill/>
          <a:ln>
            <a:noFill/>
          </a:ln>
        </p:spPr>
      </p:pic>
      <p:sp>
        <p:nvSpPr>
          <p:cNvPr id="7" name="TextBox 6"/>
          <p:cNvSpPr txBox="1"/>
          <p:nvPr/>
        </p:nvSpPr>
        <p:spPr>
          <a:xfrm>
            <a:off x="2915816" y="377540"/>
            <a:ext cx="4536504" cy="584775"/>
          </a:xfrm>
          <a:prstGeom prst="rect">
            <a:avLst/>
          </a:prstGeom>
          <a:noFill/>
        </p:spPr>
        <p:txBody>
          <a:bodyPr wrap="square" rtlCol="0">
            <a:spAutoFit/>
          </a:bodyPr>
          <a:lstStyle/>
          <a:p>
            <a:r>
              <a:rPr lang="sv-SE" sz="3200" dirty="0" smtClean="0">
                <a:solidFill>
                  <a:srgbClr val="C00000"/>
                </a:solidFill>
              </a:rPr>
              <a:t>IF Mölndal Hockey</a:t>
            </a:r>
            <a:endParaRPr lang="sv-SE" sz="3200" dirty="0">
              <a:solidFill>
                <a:srgbClr val="C00000"/>
              </a:solidFill>
            </a:endParaRPr>
          </a:p>
        </p:txBody>
      </p:sp>
    </p:spTree>
    <p:extLst>
      <p:ext uri="{BB962C8B-B14F-4D97-AF65-F5344CB8AC3E}">
        <p14:creationId xmlns:p14="http://schemas.microsoft.com/office/powerpoint/2010/main" val="30459804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ruta 4"/>
          <p:cNvSpPr txBox="1"/>
          <p:nvPr/>
        </p:nvSpPr>
        <p:spPr>
          <a:xfrm>
            <a:off x="368183" y="1556792"/>
            <a:ext cx="8712968" cy="2800767"/>
          </a:xfrm>
          <a:prstGeom prst="rect">
            <a:avLst/>
          </a:prstGeom>
          <a:noFill/>
        </p:spPr>
        <p:txBody>
          <a:bodyPr wrap="square" rtlCol="0">
            <a:spAutoFit/>
          </a:bodyPr>
          <a:lstStyle/>
          <a:p>
            <a:r>
              <a:rPr lang="sv-SE" sz="2000" b="1" dirty="0" smtClean="0"/>
              <a:t>Lagjacka </a:t>
            </a:r>
            <a:r>
              <a:rPr lang="sv-SE" sz="2000" b="1" dirty="0"/>
              <a:t>– Team 09</a:t>
            </a:r>
            <a:r>
              <a:rPr lang="sv-SE" sz="2000" b="1" dirty="0" smtClean="0"/>
              <a:t>:</a:t>
            </a:r>
            <a:endParaRPr lang="sv-SE" sz="1600" dirty="0"/>
          </a:p>
          <a:p>
            <a:endParaRPr lang="sv-SE" sz="1600" b="1" dirty="0" smtClean="0"/>
          </a:p>
          <a:p>
            <a:r>
              <a:rPr lang="sv-SE" sz="2000" dirty="0" smtClean="0"/>
              <a:t>Inom ledargruppen hade vi gärna sett att vi införskaffar en lagjacka. Detta för att ytterligare stärka gruppen, lagsammanhållningen och bli lite mer enhetliga när vi är ute i Göteborg med omnejds ishallar. Tanken är en typ lättviktsdun med Mölndal Hockey logga och Namn/Nr tillsammans med </a:t>
            </a:r>
            <a:r>
              <a:rPr lang="sv-SE" sz="2000" dirty="0" err="1" smtClean="0"/>
              <a:t>ev</a:t>
            </a:r>
            <a:r>
              <a:rPr lang="sv-SE" sz="2000" dirty="0" smtClean="0"/>
              <a:t> sponsor tryckt på framsida.</a:t>
            </a:r>
          </a:p>
          <a:p>
            <a:endParaRPr lang="sv-SE" sz="2000" dirty="0"/>
          </a:p>
          <a:p>
            <a:r>
              <a:rPr lang="sv-SE" sz="2000" dirty="0" smtClean="0"/>
              <a:t>Har ni kontakter som kan tänkas sig att sponsra detta så är det välkommet. </a:t>
            </a:r>
            <a:endParaRPr lang="sv-SE" sz="2000" dirty="0"/>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395536" y="116632"/>
            <a:ext cx="1944216" cy="1106593"/>
          </a:xfrm>
          <a:prstGeom prst="rect">
            <a:avLst/>
          </a:prstGeom>
          <a:noFill/>
          <a:ln>
            <a:noFill/>
          </a:ln>
        </p:spPr>
      </p:pic>
      <p:sp>
        <p:nvSpPr>
          <p:cNvPr id="7" name="TextBox 6"/>
          <p:cNvSpPr txBox="1"/>
          <p:nvPr/>
        </p:nvSpPr>
        <p:spPr>
          <a:xfrm>
            <a:off x="2915816" y="377540"/>
            <a:ext cx="4536504" cy="584775"/>
          </a:xfrm>
          <a:prstGeom prst="rect">
            <a:avLst/>
          </a:prstGeom>
          <a:noFill/>
        </p:spPr>
        <p:txBody>
          <a:bodyPr wrap="square" rtlCol="0">
            <a:spAutoFit/>
          </a:bodyPr>
          <a:lstStyle/>
          <a:p>
            <a:r>
              <a:rPr lang="sv-SE" sz="3200" dirty="0" smtClean="0">
                <a:solidFill>
                  <a:srgbClr val="C00000"/>
                </a:solidFill>
              </a:rPr>
              <a:t>IF Mölndal Hockey</a:t>
            </a:r>
            <a:endParaRPr lang="sv-SE" sz="3200" dirty="0">
              <a:solidFill>
                <a:srgbClr val="C00000"/>
              </a:solidFill>
            </a:endParaRPr>
          </a:p>
        </p:txBody>
      </p:sp>
    </p:spTree>
    <p:extLst>
      <p:ext uri="{BB962C8B-B14F-4D97-AF65-F5344CB8AC3E}">
        <p14:creationId xmlns:p14="http://schemas.microsoft.com/office/powerpoint/2010/main" val="4008602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ruta 4"/>
          <p:cNvSpPr txBox="1"/>
          <p:nvPr/>
        </p:nvSpPr>
        <p:spPr>
          <a:xfrm>
            <a:off x="251520" y="1556792"/>
            <a:ext cx="8712968" cy="3416320"/>
          </a:xfrm>
          <a:prstGeom prst="rect">
            <a:avLst/>
          </a:prstGeom>
          <a:noFill/>
        </p:spPr>
        <p:txBody>
          <a:bodyPr wrap="square" rtlCol="0">
            <a:spAutoFit/>
          </a:bodyPr>
          <a:lstStyle/>
          <a:p>
            <a:r>
              <a:rPr lang="sv-SE" b="1" dirty="0"/>
              <a:t>A</a:t>
            </a:r>
            <a:r>
              <a:rPr lang="sv-SE" b="1" dirty="0" smtClean="0"/>
              <a:t>ktiviteter</a:t>
            </a:r>
            <a:endParaRPr lang="sv-SE" b="1" dirty="0"/>
          </a:p>
          <a:p>
            <a:endParaRPr lang="sv-SE" b="1" dirty="0" smtClean="0"/>
          </a:p>
          <a:p>
            <a:pPr marL="342900" indent="-342900">
              <a:buFont typeface="Arial" panose="020B0604020202020204" pitchFamily="34" charset="0"/>
              <a:buChar char="•"/>
            </a:pPr>
            <a:r>
              <a:rPr lang="sv-SE" sz="2000" dirty="0" smtClean="0"/>
              <a:t>Helplan och halvplansseriespel</a:t>
            </a:r>
          </a:p>
          <a:p>
            <a:pPr marL="342900" indent="-342900">
              <a:buFont typeface="Arial" panose="020B0604020202020204" pitchFamily="34" charset="0"/>
              <a:buChar char="•"/>
            </a:pPr>
            <a:r>
              <a:rPr lang="sv-SE" sz="2000" dirty="0" smtClean="0"/>
              <a:t>GP-pucken, två lag anmälda.</a:t>
            </a:r>
            <a:endParaRPr lang="sv-SE" sz="2000" dirty="0"/>
          </a:p>
          <a:p>
            <a:pPr marL="800100" lvl="1" indent="-342900">
              <a:buFont typeface="Courier New" panose="02070309020205020404" pitchFamily="49" charset="0"/>
              <a:buChar char="o"/>
            </a:pPr>
            <a:r>
              <a:rPr lang="sv-SE" sz="2000" dirty="0" smtClean="0"/>
              <a:t>Gruppspel v47, 23 Nov</a:t>
            </a:r>
          </a:p>
          <a:p>
            <a:pPr marL="800100" lvl="1" indent="-342900">
              <a:buFont typeface="Courier New" panose="02070309020205020404" pitchFamily="49" charset="0"/>
              <a:buChar char="o"/>
            </a:pPr>
            <a:r>
              <a:rPr lang="sv-SE" sz="2000" dirty="0" smtClean="0"/>
              <a:t>Slutspel v5, 1 feb</a:t>
            </a:r>
          </a:p>
          <a:p>
            <a:pPr marL="342900" indent="-342900">
              <a:buFont typeface="Arial" panose="020B0604020202020204" pitchFamily="34" charset="0"/>
              <a:buChar char="•"/>
            </a:pPr>
            <a:r>
              <a:rPr lang="sv-SE" sz="2000" dirty="0" smtClean="0"/>
              <a:t>Någon ytterligare cup under våren (ej beslutat vilken)</a:t>
            </a:r>
          </a:p>
          <a:p>
            <a:endParaRPr lang="sv-SE" sz="2000" dirty="0"/>
          </a:p>
          <a:p>
            <a:r>
              <a:rPr lang="sv-SE" sz="2000" dirty="0" smtClean="0"/>
              <a:t>Evenemangsgrupp</a:t>
            </a:r>
          </a:p>
          <a:p>
            <a:endParaRPr lang="sv-SE" sz="2000" dirty="0"/>
          </a:p>
          <a:p>
            <a:r>
              <a:rPr lang="sv-SE" sz="2000" dirty="0" smtClean="0"/>
              <a:t>Bingolotter till Uppesittarkväll</a:t>
            </a:r>
            <a:endParaRPr lang="sv-SE" sz="2000" dirty="0"/>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395536" y="116632"/>
            <a:ext cx="1944216" cy="1106593"/>
          </a:xfrm>
          <a:prstGeom prst="rect">
            <a:avLst/>
          </a:prstGeom>
          <a:noFill/>
          <a:ln>
            <a:noFill/>
          </a:ln>
        </p:spPr>
      </p:pic>
      <p:sp>
        <p:nvSpPr>
          <p:cNvPr id="7" name="TextBox 6"/>
          <p:cNvSpPr txBox="1"/>
          <p:nvPr/>
        </p:nvSpPr>
        <p:spPr>
          <a:xfrm>
            <a:off x="2915816" y="377540"/>
            <a:ext cx="4536504" cy="584775"/>
          </a:xfrm>
          <a:prstGeom prst="rect">
            <a:avLst/>
          </a:prstGeom>
          <a:noFill/>
        </p:spPr>
        <p:txBody>
          <a:bodyPr wrap="square" rtlCol="0">
            <a:spAutoFit/>
          </a:bodyPr>
          <a:lstStyle/>
          <a:p>
            <a:r>
              <a:rPr lang="sv-SE" sz="3200" dirty="0" smtClean="0">
                <a:solidFill>
                  <a:srgbClr val="C00000"/>
                </a:solidFill>
              </a:rPr>
              <a:t>IF Mölndal Hockey</a:t>
            </a:r>
            <a:endParaRPr lang="sv-SE" sz="3200" dirty="0">
              <a:solidFill>
                <a:srgbClr val="C00000"/>
              </a:solidFill>
            </a:endParaRPr>
          </a:p>
        </p:txBody>
      </p:sp>
    </p:spTree>
    <p:extLst>
      <p:ext uri="{BB962C8B-B14F-4D97-AF65-F5344CB8AC3E}">
        <p14:creationId xmlns:p14="http://schemas.microsoft.com/office/powerpoint/2010/main" val="2410949101"/>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368</TotalTime>
  <Words>944</Words>
  <Application>Microsoft Office PowerPoint</Application>
  <PresentationFormat>On-screen Show (4:3)</PresentationFormat>
  <Paragraphs>101</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Courier New</vt:lpstr>
      <vt:lpstr>Wingdings</vt:lpstr>
      <vt:lpstr>Office-tema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Transportstyrelsen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Bild 1</dc:title>
  <dc:creator>riek01</dc:creator>
  <cp:lastModifiedBy>Hagenlöv Thomas</cp:lastModifiedBy>
  <cp:revision>51</cp:revision>
  <dcterms:created xsi:type="dcterms:W3CDTF">2017-03-24T06:42:27Z</dcterms:created>
  <dcterms:modified xsi:type="dcterms:W3CDTF">2019-09-12T12:14:21Z</dcterms:modified>
</cp:coreProperties>
</file>