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91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6484F9-EAA2-8F7C-1EB3-000398428D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xmlns="" id="{25CDCDF7-AC42-C428-916E-A73A7391BF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xmlns="" id="{4534B4A7-3997-4BE1-D714-92821383387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DFBDCC6C-5130-FAAC-B594-9094B016C694}"/>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E14860F2-CE4A-BCFF-75AC-683EE916657E}"/>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164882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173435-4D3B-6991-C24F-C61DD7C0B4C7}"/>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xmlns="" id="{93D2E3E1-38D8-F9A6-446C-60F2A0BA52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3BA9C745-75FD-2698-4737-87AC87AA8E13}"/>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588E9254-796A-C35D-09D8-511FE643FA2A}"/>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95F912A9-9360-301A-D5D8-AA60859C4099}"/>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46627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141BB46-64FD-38CE-A975-DD86E9BA7B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xmlns="" id="{F80400D6-9BD7-7D7E-0752-B1BB7A1D3A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5EF92E54-5337-2E38-EB87-EADF8391FEE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EE435586-096D-FE27-BEB3-2BC7F12F9BA6}"/>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CB352012-8655-BEE0-AC23-A7F5AB4BADAD}"/>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78113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BB932C-C81D-33FE-4E15-FEF9CE2FF7EC}"/>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2DA57F39-4651-A26A-0E7E-24C05698A4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369F0FCF-CA93-B415-ADEC-3256C335D8D2}"/>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07C4304B-F796-FAF9-F038-5BCAD84914F6}"/>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1F992DDC-CF6F-EBD7-723B-72792CCBEEC1}"/>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3259755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963300-8953-543E-E77A-BCD6D7761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xmlns="" id="{37F6D0E9-DBE5-DB5D-6CC7-50C398E370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FDB79BF-A631-24C2-253A-99885D6E56E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194A4FCB-E12E-6EB8-DF77-DC6DBBA2F3F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50469210-1515-02EC-AEB3-994DB9D62A8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90061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11FA44-7353-D4D0-8D99-8A8EAC1419AB}"/>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C233BF34-E6FA-634C-032F-AF7ED6811A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xmlns="" id="{D32053CC-31E5-4918-2FCC-22C99DE042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xmlns="" id="{B2959D3D-C2F0-D0A8-4201-8D070EA0D56C}"/>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DC1757BC-8D3A-79D9-5F13-71EBEE358E30}"/>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F7A3073D-5046-4B89-27C0-C230D1ACABE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93349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7918E0-2BC8-8640-D0CC-F58EFFFAC7F5}"/>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xmlns="" id="{93285B38-4271-01FE-5FCB-FDF9B065C1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EBDFBE3-3D22-D4C3-0A62-C8FFA7CDC4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xmlns="" id="{A5D70C50-78EA-4539-7865-D255200703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FF8CEEC-CB82-7229-69EF-0DCC395F1D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xmlns="" id="{DC60A233-DA5D-90BA-73F0-25347A89F7D3}"/>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8" name="Footer Placeholder 7">
            <a:extLst>
              <a:ext uri="{FF2B5EF4-FFF2-40B4-BE49-F238E27FC236}">
                <a16:creationId xmlns:a16="http://schemas.microsoft.com/office/drawing/2014/main" xmlns="" id="{4D9BFAE7-1A80-3CB0-CFFE-A37D284B7B17}"/>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xmlns="" id="{69C0A285-8929-B627-A6FE-BD91EBE80A0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52635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CDBCCF-BEE3-975C-74A8-408265D2C7E6}"/>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xmlns="" id="{C4919CA9-6180-ADEB-5958-941C219CC6BD}"/>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4" name="Footer Placeholder 3">
            <a:extLst>
              <a:ext uri="{FF2B5EF4-FFF2-40B4-BE49-F238E27FC236}">
                <a16:creationId xmlns:a16="http://schemas.microsoft.com/office/drawing/2014/main" xmlns="" id="{3BE69860-AA36-9DB7-9480-65F58BC9FBC6}"/>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xmlns="" id="{E92BB3B1-BCC7-21DC-E31E-7EAC1C56B0A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913239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CA8CA01-A499-BDCB-3A1D-E060BF9E7BFF}"/>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3" name="Footer Placeholder 2">
            <a:extLst>
              <a:ext uri="{FF2B5EF4-FFF2-40B4-BE49-F238E27FC236}">
                <a16:creationId xmlns:a16="http://schemas.microsoft.com/office/drawing/2014/main" xmlns="" id="{371F3F8D-7DE8-785C-3079-099BE48FF26D}"/>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xmlns="" id="{2315639A-A5D6-A426-1241-184F7EE12EC0}"/>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069071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75C3DE-44DA-AD30-968C-1AD8DE6FFD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30742F1E-D079-5598-203C-5EE57D6DF0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xmlns="" id="{7199AE21-5328-0C4A-418F-FF400B538D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1754DDF-E712-731E-08A2-41E50E7BC948}"/>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7523D4F3-41DD-CC73-52D5-24CB919FCF4C}"/>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985479EC-5A4E-4169-EC4A-64AC360204A3}"/>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3903739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E73F00-2411-6C2E-A843-69847A17D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xmlns="" id="{A34D295D-B18F-9BF3-1584-B3C8D9C746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xmlns="" id="{250D4700-81D2-9876-81C5-6626F0C739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F7B84C0-9E93-1CAA-98EE-5FA855C4EA5E}"/>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EE9F56BE-28EA-4F96-275D-8AC788697BEC}"/>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19DA3525-3E9A-12AA-EE02-B18387B21371}"/>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7703973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21F897A-E1F4-B0B0-8BC3-0709A9ED2F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xmlns="" id="{FCF73C62-0340-F4FA-3252-9B66D76BDB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8F5AB3D4-C7BD-F2EB-5223-876424E1FF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4AEA75D2-B021-3576-6EAA-0E76A14079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xmlns="" id="{48590CE0-F4F2-48B4-3151-F319389B98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E4C364-D795-4C78-B5D0-7BAE60BA3FB0}" type="slidenum">
              <a:rPr lang="sv-SE" smtClean="0"/>
              <a:t>‹Nr.›</a:t>
            </a:fld>
            <a:endParaRPr lang="sv-SE"/>
          </a:p>
        </p:txBody>
      </p:sp>
    </p:spTree>
    <p:extLst>
      <p:ext uri="{BB962C8B-B14F-4D97-AF65-F5344CB8AC3E}">
        <p14:creationId xmlns:p14="http://schemas.microsoft.com/office/powerpoint/2010/main" val="1443948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xmlns="" id="{30209C42-5807-1D31-4D66-724B2A0C13DD}"/>
              </a:ext>
            </a:extLst>
          </p:cNvPr>
          <p:cNvSpPr>
            <a:spLocks noGrp="1"/>
          </p:cNvSpPr>
          <p:nvPr>
            <p:ph type="title"/>
          </p:nvPr>
        </p:nvSpPr>
        <p:spPr/>
        <p:txBody>
          <a:bodyPr/>
          <a:lstStyle/>
          <a:p>
            <a:r>
              <a:rPr lang="sv-SE" dirty="0"/>
              <a:t>Policy - Representation</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3318301"/>
            <a:ext cx="5181600" cy="2288865"/>
          </a:xfrm>
        </p:spPr>
        <p:txBody>
          <a:bodyPr>
            <a:normAutofit/>
          </a:bodyPr>
          <a:lstStyle/>
          <a:p>
            <a:pPr marL="0" indent="0">
              <a:buNone/>
            </a:pPr>
            <a:r>
              <a:rPr lang="sv-SE" dirty="0"/>
              <a:t>Syfte:</a:t>
            </a:r>
          </a:p>
          <a:p>
            <a:pPr marL="0" indent="0">
              <a:buNone/>
            </a:pPr>
            <a:r>
              <a:rPr lang="sv-SE" sz="1600" dirty="0"/>
              <a:t>Syftet med policyn är att alla som representerar IFK Örby skall veta vad riktlinjerna är vid representation av föreningen. Policyn reglerar hur vi skall agera samt klä sig när man är med på av IFK Örby anordnade aktiviteter.</a:t>
            </a:r>
          </a:p>
          <a:p>
            <a:pPr marL="0" indent="0">
              <a:buNone/>
            </a:pPr>
            <a:endParaRPr lang="sv-SE" sz="1600" dirty="0"/>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2" y="3318301"/>
            <a:ext cx="5181600" cy="2288865"/>
          </a:xfrm>
        </p:spPr>
        <p:txBody>
          <a:bodyPr>
            <a:normAutofit/>
          </a:bodyPr>
          <a:lstStyle/>
          <a:p>
            <a:pPr marL="0" indent="0">
              <a:buNone/>
            </a:pPr>
            <a:r>
              <a:rPr lang="sv-SE" dirty="0"/>
              <a:t>Definition av policy:</a:t>
            </a:r>
          </a:p>
          <a:p>
            <a:pPr marL="0" indent="0">
              <a:buNone/>
            </a:pPr>
            <a:r>
              <a:rPr lang="sv-SE" sz="1600" dirty="0"/>
              <a:t>En representant för IFK Örby skall under sitt åtagande uppträda på ett sätt som inger förtroende och aktning. Hen skall uppträda hövligt, hänsynsfullt och på ett respektfullt sätt mot sin omgivning. </a:t>
            </a:r>
          </a:p>
          <a:p>
            <a:pPr marL="0" indent="0">
              <a:buNone/>
            </a:pPr>
            <a:r>
              <a:rPr lang="sv-SE" sz="1600" dirty="0"/>
              <a:t>Hen som representerar IFK Örby i egenskap av ledare eller spelare skall bära av IFK Örby anvisade kläder.</a:t>
            </a:r>
          </a:p>
        </p:txBody>
      </p:sp>
      <p:sp>
        <p:nvSpPr>
          <p:cNvPr id="15" name="Rectangle 14">
            <a:extLst>
              <a:ext uri="{FF2B5EF4-FFF2-40B4-BE49-F238E27FC236}">
                <a16:creationId xmlns:a16="http://schemas.microsoft.com/office/drawing/2014/main" xmlns="" id="{D0B78214-817B-E17A-7DD1-12158CC6CB1D}"/>
              </a:ext>
            </a:extLst>
          </p:cNvPr>
          <p:cNvSpPr/>
          <p:nvPr/>
        </p:nvSpPr>
        <p:spPr>
          <a:xfrm>
            <a:off x="838200" y="5727935"/>
            <a:ext cx="10515600" cy="802256"/>
          </a:xfrm>
          <a:prstGeom prst="rect">
            <a:avLst/>
          </a:prstGeom>
        </p:spPr>
        <p:txBody>
          <a:bodyPr vert="horz" lIns="91440" tIns="45720" rIns="91440" bIns="45720" rtlCol="0">
            <a:normAutofit/>
          </a:bodyPr>
          <a:lstStyle/>
          <a:p>
            <a:pPr>
              <a:lnSpc>
                <a:spcPct val="90000"/>
              </a:lnSpc>
              <a:spcBef>
                <a:spcPts val="1000"/>
              </a:spcBef>
            </a:pPr>
            <a:r>
              <a:rPr lang="sv-SE" sz="1600" dirty="0">
                <a:solidFill>
                  <a:schemeClr val="tx1"/>
                </a:solidFill>
              </a:rPr>
              <a:t>Upprättad av: Martin Torpling				Version: 1.0</a:t>
            </a:r>
          </a:p>
          <a:p>
            <a:pPr>
              <a:lnSpc>
                <a:spcPct val="90000"/>
              </a:lnSpc>
              <a:spcBef>
                <a:spcPts val="1000"/>
              </a:spcBef>
            </a:pPr>
            <a:r>
              <a:rPr lang="sv-SE" sz="1600" dirty="0">
                <a:solidFill>
                  <a:schemeClr val="tx1"/>
                </a:solidFill>
              </a:rPr>
              <a:t>Beslutad av: Styrelsen i IFK Örby				Datum: </a:t>
            </a:r>
            <a:r>
              <a:rPr lang="sv-SE" sz="1600" dirty="0" smtClean="0">
                <a:solidFill>
                  <a:schemeClr val="tx1"/>
                </a:solidFill>
              </a:rPr>
              <a:t>2023-01-03</a:t>
            </a:r>
            <a:endParaRPr lang="sv-SE" sz="1600" dirty="0">
              <a:solidFill>
                <a:schemeClr val="tx1"/>
              </a:solidFill>
            </a:endParaRPr>
          </a:p>
        </p:txBody>
      </p:sp>
      <p:sp>
        <p:nvSpPr>
          <p:cNvPr id="16" name="Rectangle 15">
            <a:extLst>
              <a:ext uri="{FF2B5EF4-FFF2-40B4-BE49-F238E27FC236}">
                <a16:creationId xmlns:a16="http://schemas.microsoft.com/office/drawing/2014/main" xmlns="" id="{C21E0796-6A72-4054-E87D-E68F4F06E7C0}"/>
              </a:ext>
            </a:extLst>
          </p:cNvPr>
          <p:cNvSpPr/>
          <p:nvPr/>
        </p:nvSpPr>
        <p:spPr>
          <a:xfrm>
            <a:off x="838200" y="2114917"/>
            <a:ext cx="10515600" cy="802256"/>
          </a:xfrm>
          <a:prstGeom prst="rect">
            <a:avLst/>
          </a:prstGeom>
        </p:spPr>
        <p:txBody>
          <a:bodyPr vert="horz" lIns="91440" tIns="45720" rIns="91440" bIns="45720" rtlCol="0">
            <a:normAutofit fontScale="92500"/>
          </a:bodyPr>
          <a:lstStyle/>
          <a:p>
            <a:pPr>
              <a:lnSpc>
                <a:spcPct val="90000"/>
              </a:lnSpc>
              <a:spcBef>
                <a:spcPts val="1000"/>
              </a:spcBef>
            </a:pPr>
            <a:r>
              <a:rPr lang="sv-SE" sz="2800" dirty="0"/>
              <a:t>Inledning:</a:t>
            </a:r>
            <a:r>
              <a:rPr lang="sv-SE" sz="1600" dirty="0">
                <a:solidFill>
                  <a:schemeClr val="tx1"/>
                </a:solidFill>
              </a:rPr>
              <a:t/>
            </a:r>
            <a:br>
              <a:rPr lang="sv-SE" sz="1600" dirty="0">
                <a:solidFill>
                  <a:schemeClr val="tx1"/>
                </a:solidFill>
              </a:rPr>
            </a:br>
            <a:r>
              <a:rPr lang="sv-SE" sz="1600" dirty="0">
                <a:solidFill>
                  <a:schemeClr val="tx1"/>
                </a:solidFill>
              </a:rPr>
              <a:t>IFK Örby anser att det är otroligt viktigt att alla spelare och ledare i verksamheten representerar IFK Örby på ett föredömligt sätt.</a:t>
            </a:r>
          </a:p>
        </p:txBody>
      </p:sp>
      <p:cxnSp>
        <p:nvCxnSpPr>
          <p:cNvPr id="2" name="Straight Connector 1">
            <a:extLst>
              <a:ext uri="{FF2B5EF4-FFF2-40B4-BE49-F238E27FC236}">
                <a16:creationId xmlns:a16="http://schemas.microsoft.com/office/drawing/2014/main" xmlns="" id="{B05B38A8-DD52-DE2C-6F78-CA99F86FF4F7}"/>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096B6563-CE4B-64F3-8038-2B8DBF35F256}"/>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4" name="Bildobjekt 1">
            <a:extLst>
              <a:ext uri="{FF2B5EF4-FFF2-40B4-BE49-F238E27FC236}">
                <a16:creationId xmlns:a16="http://schemas.microsoft.com/office/drawing/2014/main" xmlns="" id="{4C3510FA-909A-5675-38A6-B516924BA0A6}"/>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1686244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Representation</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123391"/>
            <a:ext cx="5181600" cy="4053571"/>
          </a:xfrm>
        </p:spPr>
        <p:txBody>
          <a:bodyPr>
            <a:normAutofit/>
          </a:bodyPr>
          <a:lstStyle/>
          <a:p>
            <a:pPr marL="0" indent="0">
              <a:buNone/>
            </a:pPr>
            <a:r>
              <a:rPr lang="sv-SE" dirty="0"/>
              <a:t>Gällande spelare:</a:t>
            </a:r>
          </a:p>
          <a:p>
            <a:pPr marL="0" indent="0">
              <a:buNone/>
            </a:pPr>
            <a:r>
              <a:rPr lang="sv-SE" sz="1600" dirty="0"/>
              <a:t>Spelaren ska i möjligaste mån alltid bära IFK Örbys kläder vid aktiviteter som är påkallade av IFK Örby.</a:t>
            </a:r>
          </a:p>
          <a:p>
            <a:pPr marL="0" indent="0">
              <a:buNone/>
            </a:pPr>
            <a:r>
              <a:rPr lang="sv-SE" sz="1600" dirty="0"/>
              <a:t>Vid representation ska Spelaren alltid följa IFK Örbys policys och regler samt beslut.</a:t>
            </a:r>
          </a:p>
          <a:p>
            <a:pPr marL="0" indent="0">
              <a:buNone/>
            </a:pPr>
            <a:r>
              <a:rPr lang="sv-SE" sz="1600" dirty="0"/>
              <a:t>När spelaren bär IFK Örbys kläder vid aktivitet som inte är påkallad av IFK Örby anses spelaren också representera IFK Örby.</a:t>
            </a:r>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123391"/>
            <a:ext cx="5181600" cy="4053572"/>
          </a:xfrm>
        </p:spPr>
        <p:txBody>
          <a:bodyPr>
            <a:normAutofit/>
          </a:bodyPr>
          <a:lstStyle/>
          <a:p>
            <a:pPr marL="0" indent="0">
              <a:buNone/>
            </a:pPr>
            <a:r>
              <a:rPr lang="sv-SE" dirty="0"/>
              <a:t>Åtgärder: </a:t>
            </a:r>
          </a:p>
          <a:p>
            <a:pPr marL="0" indent="0">
              <a:buNone/>
            </a:pPr>
            <a:r>
              <a:rPr lang="sv-SE" sz="1600" dirty="0"/>
              <a:t>Spelare som bryter mot våra riktlinjer kallas till:</a:t>
            </a:r>
          </a:p>
          <a:p>
            <a:pPr marL="342900" indent="-342900">
              <a:buAutoNum type="arabicPeriod"/>
            </a:pPr>
            <a:r>
              <a:rPr lang="sv-SE" sz="1600" dirty="0"/>
              <a:t>Personligt samtal i sällskap med vårdnadshavare. </a:t>
            </a:r>
          </a:p>
          <a:p>
            <a:pPr marL="342900" indent="-342900">
              <a:buAutoNum type="arabicPeriod"/>
            </a:pPr>
            <a:r>
              <a:rPr lang="sv-SE" sz="1600" dirty="0"/>
              <a:t>Åtgärdsprogram upprättas </a:t>
            </a:r>
          </a:p>
          <a:p>
            <a:pPr marL="342900" indent="-342900">
              <a:buAutoNum type="arabicPeriod"/>
            </a:pPr>
            <a:r>
              <a:rPr lang="sv-SE" sz="1600" dirty="0"/>
              <a:t>Uppföljning </a:t>
            </a:r>
          </a:p>
          <a:p>
            <a:pPr marL="342900" indent="-342900">
              <a:buAutoNum type="arabicPeriod"/>
            </a:pPr>
            <a:endParaRPr lang="sv-SE" sz="1600" dirty="0"/>
          </a:p>
          <a:p>
            <a:pPr marL="0" indent="0">
              <a:buNone/>
            </a:pPr>
            <a:r>
              <a:rPr lang="sv-SE" sz="1600" dirty="0"/>
              <a:t>Ansvar: Ledare i samförstånd med ”föreningskonsulent”</a:t>
            </a:r>
          </a:p>
        </p:txBody>
      </p:sp>
      <p:cxnSp>
        <p:nvCxnSpPr>
          <p:cNvPr id="2" name="Straight Connector 1">
            <a:extLst>
              <a:ext uri="{FF2B5EF4-FFF2-40B4-BE49-F238E27FC236}">
                <a16:creationId xmlns:a16="http://schemas.microsoft.com/office/drawing/2014/main" xmlns="" id="{94A736BB-7C8D-D3B7-ABE6-8B43FDF7F153}"/>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30B71B1D-E993-0FF9-4A91-F8DCFD336202}"/>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A06D6654-9154-2180-919E-7C0C163DEF71}"/>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2129539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Representation</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123391"/>
            <a:ext cx="5181600" cy="4053571"/>
          </a:xfrm>
        </p:spPr>
        <p:txBody>
          <a:bodyPr>
            <a:normAutofit/>
          </a:bodyPr>
          <a:lstStyle/>
          <a:p>
            <a:pPr marL="0" indent="0">
              <a:buNone/>
            </a:pPr>
            <a:r>
              <a:rPr lang="sv-SE" dirty="0"/>
              <a:t>Gällande spelare i representationslagen:</a:t>
            </a:r>
          </a:p>
          <a:p>
            <a:pPr marL="0" indent="0">
              <a:buNone/>
            </a:pPr>
            <a:r>
              <a:rPr lang="sv-SE" sz="1600" dirty="0"/>
              <a:t>Spelaren ska i möjligaste mån alltid bära IFK Örbys kläder vid aktiviteter som är påkallade av IFK Örby.</a:t>
            </a:r>
          </a:p>
          <a:p>
            <a:pPr marL="0" indent="0">
              <a:buNone/>
            </a:pPr>
            <a:r>
              <a:rPr lang="sv-SE" sz="1600" dirty="0"/>
              <a:t>Vid representation ska Spelaren alltid följa IFK Örbys policys och regler samt beslut.</a:t>
            </a:r>
          </a:p>
          <a:p>
            <a:pPr marL="0" indent="0">
              <a:buNone/>
            </a:pPr>
            <a:r>
              <a:rPr lang="sv-SE" sz="1600" dirty="0"/>
              <a:t>När spelaren bär IFK Örbys kläder vid aktivitet som inte är påkallad av IFK Örby anses spelaren också representera IFK Örby.</a:t>
            </a:r>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123391"/>
            <a:ext cx="5181600" cy="4053572"/>
          </a:xfrm>
        </p:spPr>
        <p:txBody>
          <a:bodyPr>
            <a:normAutofit/>
          </a:bodyPr>
          <a:lstStyle/>
          <a:p>
            <a:pPr marL="0" indent="0">
              <a:buNone/>
            </a:pPr>
            <a:r>
              <a:rPr lang="sv-SE" dirty="0"/>
              <a:t>Åtgärder: </a:t>
            </a:r>
          </a:p>
          <a:p>
            <a:pPr marL="0" indent="0">
              <a:buNone/>
            </a:pPr>
            <a:r>
              <a:rPr lang="sv-SE" sz="1600" dirty="0"/>
              <a:t>Spelare som bryter mot våra riktlinjer kallas till:</a:t>
            </a:r>
          </a:p>
          <a:p>
            <a:pPr marL="342900" indent="-342900">
              <a:buAutoNum type="arabicPeriod"/>
            </a:pPr>
            <a:r>
              <a:rPr lang="sv-SE" sz="1600" dirty="0"/>
              <a:t>Personligt samtal. I de fall personen är omyndig i sällskap med vårdnadshavare.</a:t>
            </a:r>
          </a:p>
          <a:p>
            <a:pPr marL="342900" indent="-342900">
              <a:buAutoNum type="arabicPeriod"/>
            </a:pPr>
            <a:r>
              <a:rPr lang="sv-SE" sz="1600" dirty="0"/>
              <a:t>Åtgärdsprogram upprättas </a:t>
            </a:r>
          </a:p>
          <a:p>
            <a:pPr marL="342900" indent="-342900">
              <a:buAutoNum type="arabicPeriod"/>
            </a:pPr>
            <a:r>
              <a:rPr lang="sv-SE" sz="1600" dirty="0"/>
              <a:t>Uppföljning </a:t>
            </a:r>
          </a:p>
          <a:p>
            <a:pPr marL="342900" indent="-342900">
              <a:buAutoNum type="arabicPeriod"/>
            </a:pPr>
            <a:endParaRPr lang="sv-SE" sz="1600" dirty="0"/>
          </a:p>
          <a:p>
            <a:pPr marL="0" indent="0">
              <a:buNone/>
            </a:pPr>
            <a:r>
              <a:rPr lang="sv-SE" sz="1600" dirty="0"/>
              <a:t>Ansvar: Ledare i samförstånd med ”föreningskonsulent”</a:t>
            </a:r>
          </a:p>
        </p:txBody>
      </p:sp>
      <p:cxnSp>
        <p:nvCxnSpPr>
          <p:cNvPr id="2" name="Straight Connector 1">
            <a:extLst>
              <a:ext uri="{FF2B5EF4-FFF2-40B4-BE49-F238E27FC236}">
                <a16:creationId xmlns:a16="http://schemas.microsoft.com/office/drawing/2014/main" xmlns="" id="{E3A2C6A9-03A5-90DD-FFD1-FB89C8EC09BD}"/>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68A8E32C-9653-466F-1100-88EE8D8D8C0D}"/>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483FC752-7E65-9D0C-0593-9558568C5215}"/>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65760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Representation</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124363"/>
            <a:ext cx="5181600" cy="4052599"/>
          </a:xfrm>
        </p:spPr>
        <p:txBody>
          <a:bodyPr>
            <a:normAutofit/>
          </a:bodyPr>
          <a:lstStyle/>
          <a:p>
            <a:pPr marL="0" indent="0">
              <a:buNone/>
            </a:pPr>
            <a:r>
              <a:rPr lang="sv-SE" dirty="0"/>
              <a:t>Representation gällande ledare:</a:t>
            </a:r>
          </a:p>
          <a:p>
            <a:pPr marL="0" indent="0">
              <a:buNone/>
            </a:pPr>
            <a:r>
              <a:rPr lang="sv-SE" sz="1600" dirty="0"/>
              <a:t>IFK Örbys kläder ska alltid bäras av ledaren vid aktiviteter som är påkallade av IFK Örby. Vid representation ska ledaren alltid följa IFK Örbys policys och regler samt beslut.</a:t>
            </a:r>
          </a:p>
          <a:p>
            <a:pPr marL="0" indent="0">
              <a:buNone/>
            </a:pPr>
            <a:r>
              <a:rPr lang="sv-SE" sz="1600" dirty="0"/>
              <a:t>När ledaren representerar IFK Örby under aktiviteter som pågår under en längre tid tex en cup med övernattning gäller att representationen för IFK Örby börjar när laget samlas och slutar när laget skiljs åt. Ledaren är således representant under hela perioden. </a:t>
            </a:r>
          </a:p>
          <a:p>
            <a:pPr marL="0" indent="0">
              <a:buNone/>
            </a:pPr>
            <a:r>
              <a:rPr lang="sv-SE" sz="1600" dirty="0"/>
              <a:t>När ledaren bär IFK Örbys kläder vid aktivitet som inte är påkallad av IFK Örby anses ledaren också representera IFK Örby. </a:t>
            </a:r>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124363"/>
            <a:ext cx="5181600" cy="4052599"/>
          </a:xfrm>
        </p:spPr>
        <p:txBody>
          <a:bodyPr>
            <a:normAutofit/>
          </a:bodyPr>
          <a:lstStyle/>
          <a:p>
            <a:pPr marL="0" indent="0">
              <a:buNone/>
            </a:pPr>
            <a:r>
              <a:rPr lang="sv-SE" dirty="0"/>
              <a:t>Åtgärder: </a:t>
            </a:r>
          </a:p>
          <a:p>
            <a:pPr marL="0" indent="0">
              <a:buNone/>
            </a:pPr>
            <a:r>
              <a:rPr lang="sv-SE" sz="1600" dirty="0"/>
              <a:t>Ledare som bryter mot våra riktlinjer kallas till:</a:t>
            </a:r>
          </a:p>
          <a:p>
            <a:pPr marL="342900" indent="-342900">
              <a:buAutoNum type="arabicPeriod"/>
            </a:pPr>
            <a:r>
              <a:rPr lang="sv-SE" sz="1600" dirty="0"/>
              <a:t>Personligt samtal. I de fall personen är omyndig i sällskap med vårdnadshavare.</a:t>
            </a:r>
          </a:p>
          <a:p>
            <a:pPr marL="342900" indent="-342900">
              <a:buAutoNum type="arabicPeriod"/>
            </a:pPr>
            <a:r>
              <a:rPr lang="sv-SE" sz="1600" dirty="0"/>
              <a:t>Åtgärdsprogram upprättas </a:t>
            </a:r>
          </a:p>
          <a:p>
            <a:pPr marL="342900" indent="-342900">
              <a:buAutoNum type="arabicPeriod"/>
            </a:pPr>
            <a:r>
              <a:rPr lang="sv-SE" sz="1600" dirty="0"/>
              <a:t>Uppföljning </a:t>
            </a:r>
          </a:p>
          <a:p>
            <a:pPr marL="342900" indent="-342900">
              <a:buAutoNum type="arabicPeriod"/>
            </a:pPr>
            <a:endParaRPr lang="sv-SE" sz="1600" dirty="0"/>
          </a:p>
          <a:p>
            <a:pPr marL="0" indent="0">
              <a:buNone/>
            </a:pPr>
            <a:r>
              <a:rPr lang="sv-SE" sz="1600" dirty="0"/>
              <a:t>Ansvar: ”Föreningskonsulent”</a:t>
            </a:r>
          </a:p>
        </p:txBody>
      </p:sp>
      <p:cxnSp>
        <p:nvCxnSpPr>
          <p:cNvPr id="2" name="Straight Connector 1">
            <a:extLst>
              <a:ext uri="{FF2B5EF4-FFF2-40B4-BE49-F238E27FC236}">
                <a16:creationId xmlns:a16="http://schemas.microsoft.com/office/drawing/2014/main" xmlns="" id="{68C2AA24-7CA4-2240-FBA1-80502A14FF7A}"/>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77DE9867-6C0C-B97F-6EB8-D6C0F1E88886}"/>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6FA94895-BCB6-C363-F69F-B2C87A4FF474}"/>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19602769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1075</TotalTime>
  <Words>436</Words>
  <Application>Microsoft Macintosh PowerPoint</Application>
  <PresentationFormat>Anpassad</PresentationFormat>
  <Paragraphs>45</Paragraphs>
  <Slides>4</Slides>
  <Notes>0</Notes>
  <HiddenSlides>0</HiddenSlides>
  <MMClips>0</MMClips>
  <ScaleCrop>false</ScaleCrop>
  <HeadingPairs>
    <vt:vector size="4" baseType="variant">
      <vt:variant>
        <vt:lpstr>Tema</vt:lpstr>
      </vt:variant>
      <vt:variant>
        <vt:i4>1</vt:i4>
      </vt:variant>
      <vt:variant>
        <vt:lpstr>Bildrubriker</vt:lpstr>
      </vt:variant>
      <vt:variant>
        <vt:i4>4</vt:i4>
      </vt:variant>
    </vt:vector>
  </HeadingPairs>
  <TitlesOfParts>
    <vt:vector size="5" baseType="lpstr">
      <vt:lpstr>Office Theme</vt:lpstr>
      <vt:lpstr>Policy - Representation</vt:lpstr>
      <vt:lpstr>Policy - Representation</vt:lpstr>
      <vt:lpstr>Policy - Representation</vt:lpstr>
      <vt:lpstr>Policy - Representation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 Representation</dc:title>
  <dc:creator>Martin Torpling</dc:creator>
  <cp:lastModifiedBy>Per Knubbe</cp:lastModifiedBy>
  <cp:revision>6</cp:revision>
  <dcterms:created xsi:type="dcterms:W3CDTF">2022-05-19T06:52:54Z</dcterms:created>
  <dcterms:modified xsi:type="dcterms:W3CDTF">2023-07-04T18:19:45Z</dcterms:modified>
</cp:coreProperties>
</file>