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1" r:id="rId4"/>
    <p:sldId id="266" r:id="rId5"/>
    <p:sldId id="274" r:id="rId6"/>
    <p:sldId id="265" r:id="rId7"/>
    <p:sldId id="262" r:id="rId8"/>
    <p:sldId id="260" r:id="rId9"/>
    <p:sldId id="263" r:id="rId10"/>
    <p:sldId id="257" r:id="rId11"/>
    <p:sldId id="267" r:id="rId12"/>
    <p:sldId id="268" r:id="rId13"/>
    <p:sldId id="269" r:id="rId14"/>
    <p:sldId id="270" r:id="rId15"/>
    <p:sldId id="271" r:id="rId16"/>
    <p:sldId id="272" r:id="rId17"/>
    <p:sldId id="273" r:id="rId1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7" d="100"/>
          <a:sy n="107" d="100"/>
        </p:scale>
        <p:origin x="19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46638192271393E-2"/>
          <c:y val="0.11120134210683801"/>
          <c:w val="0.88682414698162704"/>
          <c:h val="0.73553995651774995"/>
        </c:manualLayout>
      </c:layout>
      <c:scatterChart>
        <c:scatterStyle val="lineMarker"/>
        <c:varyColors val="0"/>
        <c:ser>
          <c:idx val="0"/>
          <c:order val="0"/>
          <c:spPr>
            <a:ln w="25400" cap="rnd">
              <a:noFill/>
              <a:round/>
            </a:ln>
            <a:effectLst/>
          </c:spPr>
          <c:marker>
            <c:symbol val="circle"/>
            <c:size val="6"/>
            <c:spPr>
              <a:solidFill>
                <a:schemeClr val="lt1"/>
              </a:solidFill>
              <a:ln w="38100">
                <a:solidFill>
                  <a:schemeClr val="accent1">
                    <a:alpha val="60000"/>
                  </a:schemeClr>
                </a:solidFill>
              </a:ln>
              <a:effectLst/>
            </c:spPr>
          </c:marker>
          <c:dLbls>
            <c:dLbl>
              <c:idx val="0"/>
              <c:tx>
                <c:rich>
                  <a:bodyPr/>
                  <a:lstStyle/>
                  <a:p>
                    <a:r>
                      <a:rPr lang="en-US"/>
                      <a:t>1</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820B-4B83-8CEE-348BBB17C562}"/>
                </c:ext>
              </c:extLst>
            </c:dLbl>
            <c:dLbl>
              <c:idx val="1"/>
              <c:tx>
                <c:rich>
                  <a:bodyPr/>
                  <a:lstStyle/>
                  <a:p>
                    <a:r>
                      <a:rPr lang="en-US"/>
                      <a:t>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820B-4B83-8CEE-348BBB17C562}"/>
                </c:ext>
              </c:extLst>
            </c:dLbl>
            <c:dLbl>
              <c:idx val="2"/>
              <c:tx>
                <c:rich>
                  <a:bodyPr/>
                  <a:lstStyle/>
                  <a:p>
                    <a:r>
                      <a:rPr lang="en-US"/>
                      <a:t>3</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820B-4B83-8CEE-348BBB17C562}"/>
                </c:ext>
              </c:extLst>
            </c:dLbl>
            <c:dLbl>
              <c:idx val="3"/>
              <c:tx>
                <c:rich>
                  <a:bodyPr/>
                  <a:lstStyle/>
                  <a:p>
                    <a:r>
                      <a:rPr lang="en-US"/>
                      <a:t>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820B-4B83-8CEE-348BBB17C562}"/>
                </c:ext>
              </c:extLst>
            </c:dLbl>
            <c:dLbl>
              <c:idx val="4"/>
              <c:tx>
                <c:rich>
                  <a:bodyPr/>
                  <a:lstStyle/>
                  <a:p>
                    <a:r>
                      <a:rPr lang="en-US"/>
                      <a:t>5</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820B-4B83-8CEE-348BBB17C562}"/>
                </c:ext>
              </c:extLst>
            </c:dLbl>
            <c:dLbl>
              <c:idx val="5"/>
              <c:tx>
                <c:rich>
                  <a:bodyPr/>
                  <a:lstStyle/>
                  <a:p>
                    <a:r>
                      <a:rPr lang="en-US"/>
                      <a:t>6</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20B-4B83-8CEE-348BBB17C562}"/>
                </c:ext>
              </c:extLst>
            </c:dLbl>
            <c:dLbl>
              <c:idx val="6"/>
              <c:tx>
                <c:rich>
                  <a:bodyPr/>
                  <a:lstStyle/>
                  <a:p>
                    <a:r>
                      <a:rPr lang="en-US"/>
                      <a:t>7</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820B-4B83-8CEE-348BBB17C562}"/>
                </c:ext>
              </c:extLst>
            </c:dLbl>
            <c:dLbl>
              <c:idx val="7"/>
              <c:tx>
                <c:rich>
                  <a:bodyPr/>
                  <a:lstStyle/>
                  <a:p>
                    <a:r>
                      <a:rPr lang="en-US"/>
                      <a:t>8</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7-820B-4B83-8CEE-348BBB17C562}"/>
                </c:ext>
              </c:extLst>
            </c:dLbl>
            <c:dLbl>
              <c:idx val="8"/>
              <c:tx>
                <c:rich>
                  <a:bodyPr/>
                  <a:lstStyle/>
                  <a:p>
                    <a:r>
                      <a:rPr lang="en-US"/>
                      <a:t>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8-820B-4B83-8CEE-348BBB17C562}"/>
                </c:ext>
              </c:extLst>
            </c:dLbl>
            <c:dLbl>
              <c:idx val="9"/>
              <c:tx>
                <c:rich>
                  <a:bodyPr/>
                  <a:lstStyle/>
                  <a:p>
                    <a:r>
                      <a:rPr lang="en-US"/>
                      <a:t>10</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9-820B-4B83-8CEE-348BBB17C562}"/>
                </c:ext>
              </c:extLst>
            </c:dLbl>
            <c:dLbl>
              <c:idx val="10"/>
              <c:tx>
                <c:rich>
                  <a:bodyPr/>
                  <a:lstStyle/>
                  <a:p>
                    <a:r>
                      <a:rPr lang="en-US"/>
                      <a:t>11</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A-820B-4B83-8CEE-348BBB17C562}"/>
                </c:ext>
              </c:extLst>
            </c:dLbl>
            <c:dLbl>
              <c:idx val="11"/>
              <c:tx>
                <c:rich>
                  <a:bodyPr/>
                  <a:lstStyle/>
                  <a:p>
                    <a:r>
                      <a:rPr lang="en-US"/>
                      <a:t>12</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20B-4B83-8CEE-348BBB17C562}"/>
                </c:ext>
              </c:extLst>
            </c:dLbl>
            <c:dLbl>
              <c:idx val="12"/>
              <c:tx>
                <c:rich>
                  <a:bodyPr/>
                  <a:lstStyle/>
                  <a:p>
                    <a:r>
                      <a:rPr lang="en-US"/>
                      <a:t>13</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820B-4B83-8CEE-348BBB17C562}"/>
                </c:ext>
              </c:extLst>
            </c:dLbl>
            <c:dLbl>
              <c:idx val="13"/>
              <c:tx>
                <c:rich>
                  <a:bodyPr/>
                  <a:lstStyle/>
                  <a:p>
                    <a:r>
                      <a:rPr lang="en-US"/>
                      <a:t>14</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D-820B-4B83-8CEE-348BBB17C562}"/>
                </c:ext>
              </c:extLst>
            </c:dLbl>
            <c:dLbl>
              <c:idx val="14"/>
              <c:tx>
                <c:rich>
                  <a:bodyPr/>
                  <a:lstStyle/>
                  <a:p>
                    <a:r>
                      <a:rPr lang="en-US"/>
                      <a:t>15</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E-820B-4B83-8CEE-348BBB17C562}"/>
                </c:ext>
              </c:extLst>
            </c:dLbl>
            <c:dLbl>
              <c:idx val="15"/>
              <c:tx>
                <c:rich>
                  <a:bodyPr/>
                  <a:lstStyle/>
                  <a:p>
                    <a:r>
                      <a:rPr lang="en-US"/>
                      <a:t>16</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F-820B-4B83-8CEE-348BBB17C562}"/>
                </c:ext>
              </c:extLst>
            </c:dLbl>
            <c:dLbl>
              <c:idx val="16"/>
              <c:tx>
                <c:rich>
                  <a:bodyPr/>
                  <a:lstStyle/>
                  <a:p>
                    <a:r>
                      <a:rPr lang="en-US"/>
                      <a:t>17</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0-820B-4B83-8CEE-348BBB17C562}"/>
                </c:ext>
              </c:extLst>
            </c:dLbl>
            <c:dLbl>
              <c:idx val="17"/>
              <c:tx>
                <c:rich>
                  <a:bodyPr/>
                  <a:lstStyle/>
                  <a:p>
                    <a:r>
                      <a:rPr lang="en-US"/>
                      <a:t>18</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1-820B-4B83-8CEE-348BBB17C562}"/>
                </c:ext>
              </c:extLst>
            </c:dLbl>
            <c:dLbl>
              <c:idx val="18"/>
              <c:tx>
                <c:rich>
                  <a:bodyPr/>
                  <a:lstStyle/>
                  <a:p>
                    <a:r>
                      <a:rPr lang="en-US"/>
                      <a:t>19</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2-820B-4B83-8CEE-348BBB17C562}"/>
                </c:ext>
              </c:extLst>
            </c:dLbl>
            <c:dLbl>
              <c:idx val="19"/>
              <c:tx>
                <c:rich>
                  <a:bodyPr/>
                  <a:lstStyle/>
                  <a:p>
                    <a:r>
                      <a:rPr lang="en-US"/>
                      <a:t>20</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3-820B-4B83-8CEE-348BBB17C562}"/>
                </c:ext>
              </c:extLst>
            </c:dLbl>
            <c:dLbl>
              <c:idx val="20"/>
              <c:tx>
                <c:rich>
                  <a:bodyPr/>
                  <a:lstStyle/>
                  <a:p>
                    <a:endParaRPr lang="sv-SE"/>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820B-4B83-8CEE-348BBB17C562}"/>
                </c:ext>
              </c:extLst>
            </c:dLbl>
            <c:dLbl>
              <c:idx val="21"/>
              <c:tx>
                <c:rich>
                  <a:bodyPr/>
                  <a:lstStyle/>
                  <a:p>
                    <a:endParaRPr lang="sv-SE"/>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820B-4B83-8CEE-348BBB17C562}"/>
                </c:ext>
              </c:extLst>
            </c:dLbl>
            <c:dLbl>
              <c:idx val="22"/>
              <c:tx>
                <c:rich>
                  <a:bodyPr/>
                  <a:lstStyle/>
                  <a:p>
                    <a:endParaRPr lang="sv-SE"/>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820B-4B83-8CEE-348BBB17C562}"/>
                </c:ext>
              </c:extLst>
            </c:dLbl>
            <c:dLbl>
              <c:idx val="23"/>
              <c:tx>
                <c:rich>
                  <a:bodyPr/>
                  <a:lstStyle/>
                  <a:p>
                    <a:endParaRPr lang="sv-SE"/>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820B-4B83-8CEE-348BBB17C562}"/>
                </c:ext>
              </c:extLst>
            </c:dLbl>
            <c:dLbl>
              <c:idx val="24"/>
              <c:tx>
                <c:rich>
                  <a:bodyPr/>
                  <a:lstStyle/>
                  <a:p>
                    <a:endParaRPr lang="sv-SE"/>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820B-4B83-8CEE-348BBB17C562}"/>
                </c:ext>
              </c:extLst>
            </c:dLbl>
            <c:dLbl>
              <c:idx val="25"/>
              <c:tx>
                <c:rich>
                  <a:bodyPr/>
                  <a:lstStyle/>
                  <a:p>
                    <a:endParaRPr lang="sv-SE"/>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820B-4B83-8CEE-348BBB17C5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xVal>
            <c:numRef>
              <c:f>Väsentlighetsanalys!$C$32:$C$57</c:f>
              <c:numCache>
                <c:formatCode>General</c:formatCode>
                <c:ptCount val="26"/>
              </c:numCache>
            </c:numRef>
          </c:xVal>
          <c:yVal>
            <c:numRef>
              <c:f>Väsentlighetsanalys!$D$32:$D$57</c:f>
              <c:numCache>
                <c:formatCode>General</c:formatCode>
                <c:ptCount val="26"/>
              </c:numCache>
            </c:numRef>
          </c:yVal>
          <c:smooth val="0"/>
          <c:extLst>
            <c:ext xmlns:c15="http://schemas.microsoft.com/office/drawing/2012/chart" uri="{02D57815-91ED-43cb-92C2-25804820EDAC}">
              <c15:datalabelsRange>
                <c15:f>Väsentlighetsanalys!$A$32:$A$57</c15:f>
                <c15:dlblRangeCach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15:dlblRangeCache>
              </c15:datalabelsRange>
            </c:ext>
            <c:ext xmlns:c16="http://schemas.microsoft.com/office/drawing/2014/chart" uri="{C3380CC4-5D6E-409C-BE32-E72D297353CC}">
              <c16:uniqueId val="{0000001A-820B-4B83-8CEE-348BBB17C562}"/>
            </c:ext>
          </c:extLst>
        </c:ser>
        <c:dLbls>
          <c:showLegendKey val="0"/>
          <c:showVal val="0"/>
          <c:showCatName val="0"/>
          <c:showSerName val="0"/>
          <c:showPercent val="0"/>
          <c:showBubbleSize val="0"/>
        </c:dLbls>
        <c:axId val="2116772376"/>
        <c:axId val="2116779352"/>
      </c:scatterChart>
      <c:valAx>
        <c:axId val="2116772376"/>
        <c:scaling>
          <c:orientation val="minMax"/>
          <c:max val="1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sv-SE">
                    <a:solidFill>
                      <a:schemeClr val="accent1"/>
                    </a:solidFill>
                    <a:latin typeface="GT Walsheim Pro Light" panose="02000503040000020003" pitchFamily="2" charset="0"/>
                  </a:rPr>
                  <a:t>Konsekvens</a:t>
                </a:r>
              </a:p>
            </c:rich>
          </c:tx>
          <c:layout>
            <c:manualLayout>
              <c:xMode val="edge"/>
              <c:yMode val="edge"/>
              <c:x val="0.414041265675124"/>
              <c:y val="0.90818132442898203"/>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2116779352"/>
        <c:crosses val="autoZero"/>
        <c:crossBetween val="midCat"/>
      </c:valAx>
      <c:valAx>
        <c:axId val="2116779352"/>
        <c:scaling>
          <c:orientation val="minMax"/>
          <c:max val="10"/>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sv-SE" sz="900" b="0" i="0" u="none" strike="noStrike" kern="1200" cap="all" baseline="0" dirty="0" smtClean="0">
                    <a:solidFill>
                      <a:schemeClr val="accent1"/>
                    </a:solidFill>
                    <a:latin typeface="GT Walsheim Pro Light" panose="02000503040000020003" pitchFamily="2" charset="0"/>
                    <a:ea typeface="+mn-ea"/>
                    <a:cs typeface="+mn-cs"/>
                  </a:defRPr>
                </a:pPr>
                <a:r>
                  <a:rPr lang="sv-SE" sz="900" b="0" i="0" u="none" strike="noStrike" kern="1200" cap="all" baseline="0">
                    <a:solidFill>
                      <a:schemeClr val="accent1"/>
                    </a:solidFill>
                    <a:latin typeface="GT Walsheim Pro Light" panose="02000503040000020003" pitchFamily="2" charset="0"/>
                    <a:ea typeface="+mn-ea"/>
                    <a:cs typeface="+mn-cs"/>
                  </a:rPr>
                  <a:t>Sannolikhet</a:t>
                </a:r>
              </a:p>
            </c:rich>
          </c:tx>
          <c:layout>
            <c:manualLayout>
              <c:xMode val="edge"/>
              <c:yMode val="edge"/>
              <c:x val="1.4887470112595801E-2"/>
              <c:y val="0.38582884596717498"/>
            </c:manualLayout>
          </c:layout>
          <c:overlay val="0"/>
          <c:spPr>
            <a:noFill/>
            <a:ln>
              <a:noFill/>
            </a:ln>
            <a:effectLst/>
          </c:spPr>
          <c:txPr>
            <a:bodyPr rot="-5400000" spcFirstLastPara="1" vertOverflow="ellipsis" vert="horz" wrap="square" anchor="ctr" anchorCtr="1"/>
            <a:lstStyle/>
            <a:p>
              <a:pPr>
                <a:defRPr lang="sv-SE" sz="900" b="0" i="0" u="none" strike="noStrike" kern="1200" cap="all" baseline="0" dirty="0" smtClean="0">
                  <a:solidFill>
                    <a:schemeClr val="accent1"/>
                  </a:solidFill>
                  <a:latin typeface="GT Walsheim Pro Light" panose="02000503040000020003" pitchFamily="2" charset="0"/>
                  <a:ea typeface="+mn-ea"/>
                  <a:cs typeface="+mn-cs"/>
                </a:defRPr>
              </a:pPr>
              <a:endParaRPr lang="sv-SE"/>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sv-SE"/>
          </a:p>
        </c:txPr>
        <c:crossAx val="21167723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sv-SE"/>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D1A5CD-632E-408C-9E8C-996467720A5E}"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sv-SE"/>
        </a:p>
      </dgm:t>
    </dgm:pt>
    <dgm:pt modelId="{3E06903B-32D4-4EB0-A1BC-404DDCB8285E}">
      <dgm:prSet phldrT="[Text]" custT="1"/>
      <dgm:spPr/>
      <dgm:t>
        <a:bodyPr/>
        <a:lstStyle/>
        <a:p>
          <a:r>
            <a:rPr lang="sv-SE" sz="900" dirty="0"/>
            <a:t>OKT – NOV – DEC</a:t>
          </a:r>
          <a:br>
            <a:rPr lang="sv-SE" sz="900" dirty="0"/>
          </a:br>
          <a:r>
            <a:rPr lang="sv-SE" sz="900" dirty="0"/>
            <a:t>Q4</a:t>
          </a:r>
        </a:p>
      </dgm:t>
    </dgm:pt>
    <dgm:pt modelId="{7612EB27-407D-4574-A33D-2508D3C94029}" type="parTrans" cxnId="{F34F2A6E-193B-4587-A74A-B04C74EF18D8}">
      <dgm:prSet/>
      <dgm:spPr/>
      <dgm:t>
        <a:bodyPr/>
        <a:lstStyle/>
        <a:p>
          <a:endParaRPr lang="sv-SE"/>
        </a:p>
      </dgm:t>
    </dgm:pt>
    <dgm:pt modelId="{933256F6-C210-438A-8241-AB1FD7C46A78}" type="sibTrans" cxnId="{F34F2A6E-193B-4587-A74A-B04C74EF18D8}">
      <dgm:prSet/>
      <dgm:spPr/>
      <dgm:t>
        <a:bodyPr/>
        <a:lstStyle/>
        <a:p>
          <a:endParaRPr lang="sv-SE"/>
        </a:p>
      </dgm:t>
    </dgm:pt>
    <dgm:pt modelId="{BFAD5E59-D289-4DEC-A21F-3305D47B21BE}">
      <dgm:prSet phldrT="[Text]"/>
      <dgm:spPr>
        <a:noFill/>
      </dgm:spPr>
      <dgm:t>
        <a:bodyPr/>
        <a:lstStyle/>
        <a:p>
          <a:r>
            <a:rPr lang="sv-SE" dirty="0">
              <a:solidFill>
                <a:schemeClr val="accent1">
                  <a:lumMod val="75000"/>
                </a:schemeClr>
              </a:solidFill>
            </a:rPr>
            <a:t>Budgetarbete</a:t>
          </a:r>
        </a:p>
      </dgm:t>
    </dgm:pt>
    <dgm:pt modelId="{AC5C824A-6E82-4368-816A-8571FD4C22DA}" type="parTrans" cxnId="{FDEAFC0C-0A78-4563-9ABA-414F06433043}">
      <dgm:prSet/>
      <dgm:spPr/>
      <dgm:t>
        <a:bodyPr/>
        <a:lstStyle/>
        <a:p>
          <a:endParaRPr lang="sv-SE"/>
        </a:p>
      </dgm:t>
    </dgm:pt>
    <dgm:pt modelId="{AAC5994E-2128-4103-A108-9C7178901617}" type="sibTrans" cxnId="{FDEAFC0C-0A78-4563-9ABA-414F06433043}">
      <dgm:prSet/>
      <dgm:spPr/>
      <dgm:t>
        <a:bodyPr/>
        <a:lstStyle/>
        <a:p>
          <a:endParaRPr lang="sv-SE"/>
        </a:p>
      </dgm:t>
    </dgm:pt>
    <dgm:pt modelId="{2014F464-606B-4393-AC55-8910DAD8812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sv-SE" sz="900" dirty="0"/>
            <a:t>JAN – FEB - MARS</a:t>
          </a:r>
          <a:br>
            <a:rPr lang="sv-SE" sz="900" dirty="0"/>
          </a:br>
          <a:r>
            <a:rPr lang="sv-SE" sz="900" dirty="0"/>
            <a:t>Q1</a:t>
          </a:r>
        </a:p>
      </dgm:t>
    </dgm:pt>
    <dgm:pt modelId="{3DD55C9E-E63B-49B9-A983-7B645E69C173}" type="parTrans" cxnId="{BF17FD08-EC79-4CFD-86AE-DCDA473BFD7F}">
      <dgm:prSet/>
      <dgm:spPr/>
      <dgm:t>
        <a:bodyPr/>
        <a:lstStyle/>
        <a:p>
          <a:endParaRPr lang="sv-SE"/>
        </a:p>
      </dgm:t>
    </dgm:pt>
    <dgm:pt modelId="{DC564464-FE32-43D9-B65C-09FAE762D776}" type="sibTrans" cxnId="{BF17FD08-EC79-4CFD-86AE-DCDA473BFD7F}">
      <dgm:prSet/>
      <dgm:spPr/>
      <dgm:t>
        <a:bodyPr/>
        <a:lstStyle/>
        <a:p>
          <a:endParaRPr lang="sv-SE"/>
        </a:p>
      </dgm:t>
    </dgm:pt>
    <dgm:pt modelId="{1E666305-12B3-48F6-ADFA-D687CFBD65BC}">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Verksamhetsår startar</a:t>
          </a:r>
        </a:p>
      </dgm:t>
    </dgm:pt>
    <dgm:pt modelId="{DB4C8BF7-130E-498B-9CA2-25159C4D7E90}" type="parTrans" cxnId="{B277B572-210E-47EC-93BF-6277612C688B}">
      <dgm:prSet/>
      <dgm:spPr/>
      <dgm:t>
        <a:bodyPr/>
        <a:lstStyle/>
        <a:p>
          <a:endParaRPr lang="sv-SE"/>
        </a:p>
      </dgm:t>
    </dgm:pt>
    <dgm:pt modelId="{85FBED65-5ABB-4D40-860B-E38FB3C47FB6}" type="sibTrans" cxnId="{B277B572-210E-47EC-93BF-6277612C688B}">
      <dgm:prSet/>
      <dgm:spPr/>
      <dgm:t>
        <a:bodyPr/>
        <a:lstStyle/>
        <a:p>
          <a:endParaRPr lang="sv-SE"/>
        </a:p>
      </dgm:t>
    </dgm:pt>
    <dgm:pt modelId="{24D58CE2-5791-447B-BF0A-94BAD245D542}">
      <dgm:prSet phldrT="[Text]" custT="1"/>
      <dgm:spPr/>
      <dgm:t>
        <a:bodyPr/>
        <a:lstStyle/>
        <a:p>
          <a:r>
            <a:rPr lang="sv-SE" sz="900" dirty="0"/>
            <a:t>APR – MAJ - JUNI</a:t>
          </a:r>
        </a:p>
        <a:p>
          <a:r>
            <a:rPr lang="sv-SE" sz="900" dirty="0"/>
            <a:t>Q2</a:t>
          </a:r>
        </a:p>
      </dgm:t>
    </dgm:pt>
    <dgm:pt modelId="{F501148D-C687-420E-BC26-06650F8420F1}" type="parTrans" cxnId="{55F9C1EC-1E78-46CD-938D-333BC3C51819}">
      <dgm:prSet/>
      <dgm:spPr/>
      <dgm:t>
        <a:bodyPr/>
        <a:lstStyle/>
        <a:p>
          <a:endParaRPr lang="sv-SE"/>
        </a:p>
      </dgm:t>
    </dgm:pt>
    <dgm:pt modelId="{B5A1699A-2907-461F-A7AE-DB07D272D0EC}" type="sibTrans" cxnId="{55F9C1EC-1E78-46CD-938D-333BC3C51819}">
      <dgm:prSet/>
      <dgm:spPr/>
      <dgm:t>
        <a:bodyPr/>
        <a:lstStyle/>
        <a:p>
          <a:endParaRPr lang="sv-SE"/>
        </a:p>
      </dgm:t>
    </dgm:pt>
    <dgm:pt modelId="{5E070748-58C9-4C9E-BEA2-DFE8438E3848}">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Halvårs uppföljning av handlingsplaner</a:t>
          </a:r>
        </a:p>
      </dgm:t>
    </dgm:pt>
    <dgm:pt modelId="{5598DE38-C26B-44F0-8945-8062733C7BB2}" type="parTrans" cxnId="{4C958021-A736-4AD3-87DD-44E88A05AFBA}">
      <dgm:prSet/>
      <dgm:spPr/>
      <dgm:t>
        <a:bodyPr/>
        <a:lstStyle/>
        <a:p>
          <a:endParaRPr lang="sv-SE"/>
        </a:p>
      </dgm:t>
    </dgm:pt>
    <dgm:pt modelId="{FC7E5E4F-8D29-4790-95BD-77C7B0DB18BA}" type="sibTrans" cxnId="{4C958021-A736-4AD3-87DD-44E88A05AFBA}">
      <dgm:prSet/>
      <dgm:spPr/>
      <dgm:t>
        <a:bodyPr/>
        <a:lstStyle/>
        <a:p>
          <a:endParaRPr lang="sv-SE"/>
        </a:p>
      </dgm:t>
    </dgm:pt>
    <dgm:pt modelId="{E32564B3-DAB5-4F3C-8F78-F706A777F5B7}">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sv-SE" sz="900" dirty="0"/>
            <a:t>JULI – AUG – SEPT</a:t>
          </a:r>
          <a:br>
            <a:rPr lang="sv-SE" sz="1000" dirty="0"/>
          </a:br>
          <a:r>
            <a:rPr lang="sv-SE" sz="900" dirty="0"/>
            <a:t>Q3</a:t>
          </a:r>
          <a:endParaRPr lang="sv-SE" sz="1000" dirty="0"/>
        </a:p>
      </dgm:t>
    </dgm:pt>
    <dgm:pt modelId="{CE0B7F27-BCF8-496F-99D0-6025C8A5CD74}" type="parTrans" cxnId="{95DAF6F2-BF68-4A16-8F01-A0BB4CAF717D}">
      <dgm:prSet/>
      <dgm:spPr/>
      <dgm:t>
        <a:bodyPr/>
        <a:lstStyle/>
        <a:p>
          <a:endParaRPr lang="sv-SE"/>
        </a:p>
      </dgm:t>
    </dgm:pt>
    <dgm:pt modelId="{0669DA80-793E-40D4-A2A4-A1B1D098A4D0}" type="sibTrans" cxnId="{95DAF6F2-BF68-4A16-8F01-A0BB4CAF717D}">
      <dgm:prSet/>
      <dgm:spPr/>
      <dgm:t>
        <a:bodyPr/>
        <a:lstStyle/>
        <a:p>
          <a:endParaRPr lang="sv-SE"/>
        </a:p>
      </dgm:t>
    </dgm:pt>
    <dgm:pt modelId="{61E2A4AC-E722-4CAD-862B-AA54A328E34F}">
      <dgm:prSet phldrT="[Text]"/>
      <dgm:spPr>
        <a:noFill/>
      </dgm:spPr>
      <dgm:t>
        <a:bodyPr/>
        <a:lstStyle/>
        <a:p>
          <a:r>
            <a:rPr lang="sv-SE" dirty="0">
              <a:solidFill>
                <a:schemeClr val="accent1">
                  <a:lumMod val="75000"/>
                </a:schemeClr>
              </a:solidFill>
            </a:rPr>
            <a:t>Utvärdering verksamhetsår</a:t>
          </a:r>
        </a:p>
      </dgm:t>
    </dgm:pt>
    <dgm:pt modelId="{CF8CB62E-CEA9-49E8-8EB8-C67BD5E241F8}" type="parTrans" cxnId="{9169BF4A-8471-4D38-8AB5-B62D43EDEF1B}">
      <dgm:prSet/>
      <dgm:spPr/>
      <dgm:t>
        <a:bodyPr/>
        <a:lstStyle/>
        <a:p>
          <a:endParaRPr lang="sv-SE"/>
        </a:p>
      </dgm:t>
    </dgm:pt>
    <dgm:pt modelId="{2E678CD7-2905-44F6-A06C-EB097BD65EA2}" type="sibTrans" cxnId="{9169BF4A-8471-4D38-8AB5-B62D43EDEF1B}">
      <dgm:prSet/>
      <dgm:spPr/>
      <dgm:t>
        <a:bodyPr/>
        <a:lstStyle/>
        <a:p>
          <a:endParaRPr lang="sv-SE"/>
        </a:p>
      </dgm:t>
    </dgm:pt>
    <dgm:pt modelId="{5DB47FBE-1D47-4B6E-B0A9-E72711851AFF}">
      <dgm:prSet phldrT="[Text]"/>
      <dgm:spPr>
        <a:noFill/>
      </dgm:spPr>
      <dgm:t>
        <a:bodyPr/>
        <a:lstStyle/>
        <a:p>
          <a:r>
            <a:rPr lang="sv-SE" dirty="0">
              <a:solidFill>
                <a:schemeClr val="accent1">
                  <a:lumMod val="75000"/>
                </a:schemeClr>
              </a:solidFill>
            </a:rPr>
            <a:t>Verksamhetsplan nästkommande säsong</a:t>
          </a:r>
        </a:p>
      </dgm:t>
    </dgm:pt>
    <dgm:pt modelId="{7AA38BAF-2902-4377-A69F-4F4D9753DA32}" type="parTrans" cxnId="{3F93F196-E4FF-4A7A-AAC0-0E6636467711}">
      <dgm:prSet/>
      <dgm:spPr/>
      <dgm:t>
        <a:bodyPr/>
        <a:lstStyle/>
        <a:p>
          <a:endParaRPr lang="sv-SE"/>
        </a:p>
      </dgm:t>
    </dgm:pt>
    <dgm:pt modelId="{4DE21975-BC2A-41AC-9EED-0DA4B0FC5413}" type="sibTrans" cxnId="{3F93F196-E4FF-4A7A-AAC0-0E6636467711}">
      <dgm:prSet/>
      <dgm:spPr/>
      <dgm:t>
        <a:bodyPr/>
        <a:lstStyle/>
        <a:p>
          <a:endParaRPr lang="sv-SE"/>
        </a:p>
      </dgm:t>
    </dgm:pt>
    <dgm:pt modelId="{3E741DCC-FB17-4C9B-9C02-06A56FB2615D}">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Uppstart nya årskullar</a:t>
          </a:r>
        </a:p>
      </dgm:t>
    </dgm:pt>
    <dgm:pt modelId="{6C6F7C68-CA9F-4ED3-A154-7B4CB89052D9}" type="sibTrans" cxnId="{8AD97D48-8BF3-4313-A269-CAE5D68B31D4}">
      <dgm:prSet/>
      <dgm:spPr/>
      <dgm:t>
        <a:bodyPr/>
        <a:lstStyle/>
        <a:p>
          <a:endParaRPr lang="sv-SE"/>
        </a:p>
      </dgm:t>
    </dgm:pt>
    <dgm:pt modelId="{1FD068CF-3492-4B31-A116-729942761C71}" type="parTrans" cxnId="{8AD97D48-8BF3-4313-A269-CAE5D68B31D4}">
      <dgm:prSet/>
      <dgm:spPr/>
      <dgm:t>
        <a:bodyPr/>
        <a:lstStyle/>
        <a:p>
          <a:endParaRPr lang="sv-SE"/>
        </a:p>
      </dgm:t>
    </dgm:pt>
    <dgm:pt modelId="{E1544466-CA17-453B-957A-3C0F27D599AE}">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Årsmöte</a:t>
          </a:r>
        </a:p>
      </dgm:t>
    </dgm:pt>
    <dgm:pt modelId="{E6EC4233-77E3-481C-BF88-DDFDF6803AE5}" type="parTrans" cxnId="{7CF5F7F0-303E-4931-ABF0-0483949C0BC2}">
      <dgm:prSet/>
      <dgm:spPr/>
      <dgm:t>
        <a:bodyPr/>
        <a:lstStyle/>
        <a:p>
          <a:endParaRPr lang="sv-SE"/>
        </a:p>
      </dgm:t>
    </dgm:pt>
    <dgm:pt modelId="{7A37275D-64A9-42F7-A3CC-416DF2E7D255}" type="sibTrans" cxnId="{7CF5F7F0-303E-4931-ABF0-0483949C0BC2}">
      <dgm:prSet/>
      <dgm:spPr/>
      <dgm:t>
        <a:bodyPr/>
        <a:lstStyle/>
        <a:p>
          <a:endParaRPr lang="sv-SE"/>
        </a:p>
      </dgm:t>
    </dgm:pt>
    <dgm:pt modelId="{1F5462AA-4846-46C8-8C38-6CDE63B5E133}">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Kamratcupen</a:t>
          </a:r>
        </a:p>
      </dgm:t>
    </dgm:pt>
    <dgm:pt modelId="{BEA2CD3F-555A-4E81-9536-EEF6E19EF8E8}" type="parTrans" cxnId="{DE29827E-F684-4BED-828E-A2CCF015ADE2}">
      <dgm:prSet/>
      <dgm:spPr/>
      <dgm:t>
        <a:bodyPr/>
        <a:lstStyle/>
        <a:p>
          <a:endParaRPr lang="sv-SE"/>
        </a:p>
      </dgm:t>
    </dgm:pt>
    <dgm:pt modelId="{FE79A28F-5ED1-4728-8C93-E73A4A4181A7}" type="sibTrans" cxnId="{DE29827E-F684-4BED-828E-A2CCF015ADE2}">
      <dgm:prSet/>
      <dgm:spPr/>
      <dgm:t>
        <a:bodyPr/>
        <a:lstStyle/>
        <a:p>
          <a:endParaRPr lang="sv-SE"/>
        </a:p>
      </dgm:t>
    </dgm:pt>
    <dgm:pt modelId="{DF66B03D-660F-4D73-A90C-907015DF1391}">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Pre-Gothia cupen</a:t>
          </a:r>
        </a:p>
      </dgm:t>
    </dgm:pt>
    <dgm:pt modelId="{1FD82784-6147-4FEF-969F-9B19F74F8AFF}" type="parTrans" cxnId="{FD8C43BA-AAA7-430F-A15A-2EA4033DA55B}">
      <dgm:prSet/>
      <dgm:spPr/>
      <dgm:t>
        <a:bodyPr/>
        <a:lstStyle/>
        <a:p>
          <a:endParaRPr lang="sv-SE"/>
        </a:p>
      </dgm:t>
    </dgm:pt>
    <dgm:pt modelId="{B9DB7822-A9EA-4D04-AD8E-9173A3235D35}" type="sibTrans" cxnId="{FD8C43BA-AAA7-430F-A15A-2EA4033DA55B}">
      <dgm:prSet/>
      <dgm:spPr/>
      <dgm:t>
        <a:bodyPr/>
        <a:lstStyle/>
        <a:p>
          <a:endParaRPr lang="sv-SE"/>
        </a:p>
      </dgm:t>
    </dgm:pt>
    <dgm:pt modelId="{312711F7-77E1-4BE9-8C21-55F3A26FE55F}">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Sponsoraktivitet</a:t>
          </a:r>
        </a:p>
      </dgm:t>
    </dgm:pt>
    <dgm:pt modelId="{AFBDFE6E-AC47-4F15-9C03-3EB1D4BB4A93}" type="parTrans" cxnId="{28C8E69B-21BE-4608-9795-8103F7FA19EB}">
      <dgm:prSet/>
      <dgm:spPr/>
      <dgm:t>
        <a:bodyPr/>
        <a:lstStyle/>
        <a:p>
          <a:endParaRPr lang="sv-SE"/>
        </a:p>
      </dgm:t>
    </dgm:pt>
    <dgm:pt modelId="{1DCF420E-695F-40D3-8487-725F935651F8}" type="sibTrans" cxnId="{28C8E69B-21BE-4608-9795-8103F7FA19EB}">
      <dgm:prSet/>
      <dgm:spPr/>
      <dgm:t>
        <a:bodyPr/>
        <a:lstStyle/>
        <a:p>
          <a:endParaRPr lang="sv-SE"/>
        </a:p>
      </dgm:t>
    </dgm:pt>
    <dgm:pt modelId="{27EF1721-9AF0-4860-AC9C-657F861D0863}">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Uppstart Kamratcupen</a:t>
          </a:r>
        </a:p>
      </dgm:t>
    </dgm:pt>
    <dgm:pt modelId="{909E8062-AFF4-42E1-90B6-E21A9C59D73C}" type="parTrans" cxnId="{9174BCAE-E034-4F3F-A76B-5FB321330174}">
      <dgm:prSet/>
      <dgm:spPr/>
      <dgm:t>
        <a:bodyPr/>
        <a:lstStyle/>
        <a:p>
          <a:endParaRPr lang="sv-SE"/>
        </a:p>
      </dgm:t>
    </dgm:pt>
    <dgm:pt modelId="{9DDF5031-D84B-496F-9A1D-90E6C31781ED}" type="sibTrans" cxnId="{9174BCAE-E034-4F3F-A76B-5FB321330174}">
      <dgm:prSet/>
      <dgm:spPr/>
      <dgm:t>
        <a:bodyPr/>
        <a:lstStyle/>
        <a:p>
          <a:endParaRPr lang="sv-SE"/>
        </a:p>
      </dgm:t>
    </dgm:pt>
    <dgm:pt modelId="{5270A565-6CA1-4BF9-ABB0-0DB07AE9AE09}">
      <dgm:prSet phldrT="[Text]" custT="1"/>
      <dgm:spPr>
        <a:noFill/>
        <a:ln w="12700" cap="flat" cmpd="sng" algn="ctr">
          <a:solidFill>
            <a:srgbClr val="4472C4">
              <a:hueOff val="0"/>
              <a:satOff val="0"/>
              <a:lumOff val="0"/>
              <a:alphaOff val="0"/>
            </a:srgbClr>
          </a:solidFill>
          <a:prstDash val="solid"/>
          <a:miter lim="800000"/>
        </a:ln>
        <a:effectLst/>
      </dgm:spPr>
      <dgm:t>
        <a:bodyPr spcFirstLastPara="0" vert="horz" wrap="square" lIns="38100" tIns="38100" rIns="38100" bIns="38100" numCol="1" spcCol="1270" anchor="t" anchorCtr="0"/>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Uppstart Pre-Gothia</a:t>
          </a:r>
        </a:p>
      </dgm:t>
    </dgm:pt>
    <dgm:pt modelId="{C644FB22-1E3D-4375-9686-188021178AB8}" type="parTrans" cxnId="{2B8733BA-AA04-4CE1-AE80-F1C8DFCD9EB2}">
      <dgm:prSet/>
      <dgm:spPr/>
      <dgm:t>
        <a:bodyPr/>
        <a:lstStyle/>
        <a:p>
          <a:endParaRPr lang="sv-SE"/>
        </a:p>
      </dgm:t>
    </dgm:pt>
    <dgm:pt modelId="{703CA2C0-1E79-42D2-9F3D-3AD0C4465F50}" type="sibTrans" cxnId="{2B8733BA-AA04-4CE1-AE80-F1C8DFCD9EB2}">
      <dgm:prSet/>
      <dgm:spPr/>
      <dgm:t>
        <a:bodyPr/>
        <a:lstStyle/>
        <a:p>
          <a:endParaRPr lang="sv-SE"/>
        </a:p>
      </dgm:t>
    </dgm:pt>
    <dgm:pt modelId="{DE10E8ED-06B9-4966-BCB2-03A55645B501}" type="pres">
      <dgm:prSet presAssocID="{B1D1A5CD-632E-408C-9E8C-996467720A5E}" presName="cycleMatrixDiagram" presStyleCnt="0">
        <dgm:presLayoutVars>
          <dgm:chMax val="1"/>
          <dgm:dir/>
          <dgm:animLvl val="lvl"/>
          <dgm:resizeHandles val="exact"/>
        </dgm:presLayoutVars>
      </dgm:prSet>
      <dgm:spPr/>
    </dgm:pt>
    <dgm:pt modelId="{C0A29170-619B-46F5-B86F-8295C7925FC3}" type="pres">
      <dgm:prSet presAssocID="{B1D1A5CD-632E-408C-9E8C-996467720A5E}" presName="children" presStyleCnt="0"/>
      <dgm:spPr/>
    </dgm:pt>
    <dgm:pt modelId="{38CEA27C-1E93-4FA7-BC6F-4C4266D32131}" type="pres">
      <dgm:prSet presAssocID="{B1D1A5CD-632E-408C-9E8C-996467720A5E}" presName="child1group" presStyleCnt="0"/>
      <dgm:spPr/>
    </dgm:pt>
    <dgm:pt modelId="{F576F603-67FE-4FE4-8630-AD95F216E167}" type="pres">
      <dgm:prSet presAssocID="{B1D1A5CD-632E-408C-9E8C-996467720A5E}" presName="child1" presStyleLbl="bgAcc1" presStyleIdx="0" presStyleCnt="4"/>
      <dgm:spPr/>
    </dgm:pt>
    <dgm:pt modelId="{763F2E7B-28EF-497E-A8FD-E46EBB3C52C8}" type="pres">
      <dgm:prSet presAssocID="{B1D1A5CD-632E-408C-9E8C-996467720A5E}" presName="child1Text" presStyleLbl="bgAcc1" presStyleIdx="0" presStyleCnt="4">
        <dgm:presLayoutVars>
          <dgm:bulletEnabled val="1"/>
        </dgm:presLayoutVars>
      </dgm:prSet>
      <dgm:spPr/>
    </dgm:pt>
    <dgm:pt modelId="{88B39A8A-BF39-48D0-8104-39B344726CDB}" type="pres">
      <dgm:prSet presAssocID="{B1D1A5CD-632E-408C-9E8C-996467720A5E}" presName="child2group" presStyleCnt="0"/>
      <dgm:spPr/>
    </dgm:pt>
    <dgm:pt modelId="{B6B8612E-7353-40D5-AFB2-E2917E8FAE2D}" type="pres">
      <dgm:prSet presAssocID="{B1D1A5CD-632E-408C-9E8C-996467720A5E}" presName="child2" presStyleLbl="bgAcc1" presStyleIdx="1" presStyleCnt="4"/>
      <dgm:spPr>
        <a:xfrm>
          <a:off x="2968579" y="0"/>
          <a:ext cx="1621116" cy="1050116"/>
        </a:xfrm>
        <a:prstGeom prst="roundRect">
          <a:avLst>
            <a:gd name="adj" fmla="val 10000"/>
          </a:avLst>
        </a:prstGeom>
      </dgm:spPr>
    </dgm:pt>
    <dgm:pt modelId="{83921565-831C-418E-B000-B8E714022CCA}" type="pres">
      <dgm:prSet presAssocID="{B1D1A5CD-632E-408C-9E8C-996467720A5E}" presName="child2Text" presStyleLbl="bgAcc1" presStyleIdx="1" presStyleCnt="4">
        <dgm:presLayoutVars>
          <dgm:bulletEnabled val="1"/>
        </dgm:presLayoutVars>
      </dgm:prSet>
      <dgm:spPr/>
    </dgm:pt>
    <dgm:pt modelId="{76FFE86A-F9F0-4100-BAC3-FC53134AC85E}" type="pres">
      <dgm:prSet presAssocID="{B1D1A5CD-632E-408C-9E8C-996467720A5E}" presName="child3group" presStyleCnt="0"/>
      <dgm:spPr/>
    </dgm:pt>
    <dgm:pt modelId="{5151F73E-C5D6-4154-95B3-2E5DE965E6FD}" type="pres">
      <dgm:prSet presAssocID="{B1D1A5CD-632E-408C-9E8C-996467720A5E}" presName="child3" presStyleLbl="bgAcc1" presStyleIdx="2" presStyleCnt="4"/>
      <dgm:spPr>
        <a:xfrm>
          <a:off x="2968579" y="2231496"/>
          <a:ext cx="1621116" cy="1050116"/>
        </a:xfrm>
        <a:prstGeom prst="roundRect">
          <a:avLst>
            <a:gd name="adj" fmla="val 10000"/>
          </a:avLst>
        </a:prstGeom>
      </dgm:spPr>
    </dgm:pt>
    <dgm:pt modelId="{5CE07AE5-8624-4ECD-8810-CE27564324CA}" type="pres">
      <dgm:prSet presAssocID="{B1D1A5CD-632E-408C-9E8C-996467720A5E}" presName="child3Text" presStyleLbl="bgAcc1" presStyleIdx="2" presStyleCnt="4">
        <dgm:presLayoutVars>
          <dgm:bulletEnabled val="1"/>
        </dgm:presLayoutVars>
      </dgm:prSet>
      <dgm:spPr/>
    </dgm:pt>
    <dgm:pt modelId="{7EBEA1A0-DC4F-42EA-9730-251360D6358A}" type="pres">
      <dgm:prSet presAssocID="{B1D1A5CD-632E-408C-9E8C-996467720A5E}" presName="child4group" presStyleCnt="0"/>
      <dgm:spPr/>
    </dgm:pt>
    <dgm:pt modelId="{32FDBD06-CFFD-40A9-9F87-AC2E0AE8EA55}" type="pres">
      <dgm:prSet presAssocID="{B1D1A5CD-632E-408C-9E8C-996467720A5E}" presName="child4" presStyleLbl="bgAcc1" presStyleIdx="3" presStyleCnt="4"/>
      <dgm:spPr>
        <a:xfrm>
          <a:off x="323599" y="2231496"/>
          <a:ext cx="1621116" cy="1050116"/>
        </a:xfrm>
        <a:prstGeom prst="roundRect">
          <a:avLst>
            <a:gd name="adj" fmla="val 10000"/>
          </a:avLst>
        </a:prstGeom>
      </dgm:spPr>
    </dgm:pt>
    <dgm:pt modelId="{7FF94F7F-7549-485A-A622-A7481B4F44F3}" type="pres">
      <dgm:prSet presAssocID="{B1D1A5CD-632E-408C-9E8C-996467720A5E}" presName="child4Text" presStyleLbl="bgAcc1" presStyleIdx="3" presStyleCnt="4">
        <dgm:presLayoutVars>
          <dgm:bulletEnabled val="1"/>
        </dgm:presLayoutVars>
      </dgm:prSet>
      <dgm:spPr/>
    </dgm:pt>
    <dgm:pt modelId="{DF12A199-D056-4CA4-9970-928291F12B32}" type="pres">
      <dgm:prSet presAssocID="{B1D1A5CD-632E-408C-9E8C-996467720A5E}" presName="childPlaceholder" presStyleCnt="0"/>
      <dgm:spPr/>
    </dgm:pt>
    <dgm:pt modelId="{D2793918-886D-494E-A4F8-E0C3F65D9F26}" type="pres">
      <dgm:prSet presAssocID="{B1D1A5CD-632E-408C-9E8C-996467720A5E}" presName="circle" presStyleCnt="0"/>
      <dgm:spPr/>
    </dgm:pt>
    <dgm:pt modelId="{73F2215F-9DDD-4AAD-8C25-4288D9467A94}" type="pres">
      <dgm:prSet presAssocID="{B1D1A5CD-632E-408C-9E8C-996467720A5E}" presName="quadrant1" presStyleLbl="node1" presStyleIdx="0" presStyleCnt="4">
        <dgm:presLayoutVars>
          <dgm:chMax val="1"/>
          <dgm:bulletEnabled val="1"/>
        </dgm:presLayoutVars>
      </dgm:prSet>
      <dgm:spPr/>
    </dgm:pt>
    <dgm:pt modelId="{3A8FC7D3-D540-4370-ABA9-4284CD490F85}" type="pres">
      <dgm:prSet presAssocID="{B1D1A5CD-632E-408C-9E8C-996467720A5E}" presName="quadrant2" presStyleLbl="node1" presStyleIdx="1" presStyleCnt="4">
        <dgm:presLayoutVars>
          <dgm:chMax val="1"/>
          <dgm:bulletEnabled val="1"/>
        </dgm:presLayoutVars>
      </dgm:prSet>
      <dgm:spPr/>
    </dgm:pt>
    <dgm:pt modelId="{FF488BF5-6741-4EF5-8A7E-15B98DFD8225}" type="pres">
      <dgm:prSet presAssocID="{B1D1A5CD-632E-408C-9E8C-996467720A5E}" presName="quadrant3" presStyleLbl="node1" presStyleIdx="2" presStyleCnt="4">
        <dgm:presLayoutVars>
          <dgm:chMax val="1"/>
          <dgm:bulletEnabled val="1"/>
        </dgm:presLayoutVars>
      </dgm:prSet>
      <dgm:spPr/>
    </dgm:pt>
    <dgm:pt modelId="{9B090956-CC88-420F-A1A5-EEE22F2A872A}" type="pres">
      <dgm:prSet presAssocID="{B1D1A5CD-632E-408C-9E8C-996467720A5E}" presName="quadrant4" presStyleLbl="node1" presStyleIdx="3" presStyleCnt="4">
        <dgm:presLayoutVars>
          <dgm:chMax val="1"/>
          <dgm:bulletEnabled val="1"/>
        </dgm:presLayoutVars>
      </dgm:prSet>
      <dgm:spPr/>
    </dgm:pt>
    <dgm:pt modelId="{4556316E-667F-43DD-B9DF-F2BA9682AD4C}" type="pres">
      <dgm:prSet presAssocID="{B1D1A5CD-632E-408C-9E8C-996467720A5E}" presName="quadrantPlaceholder" presStyleCnt="0"/>
      <dgm:spPr/>
    </dgm:pt>
    <dgm:pt modelId="{F91DFE4D-0382-4FBE-869D-873F054A92AE}" type="pres">
      <dgm:prSet presAssocID="{B1D1A5CD-632E-408C-9E8C-996467720A5E}" presName="center1" presStyleLbl="fgShp" presStyleIdx="0" presStyleCnt="2"/>
      <dgm:spPr/>
    </dgm:pt>
    <dgm:pt modelId="{08F5D9CD-9B35-4248-8001-0B33B68713F5}" type="pres">
      <dgm:prSet presAssocID="{B1D1A5CD-632E-408C-9E8C-996467720A5E}" presName="center2" presStyleLbl="fgShp" presStyleIdx="1" presStyleCnt="2"/>
      <dgm:spPr/>
    </dgm:pt>
  </dgm:ptLst>
  <dgm:cxnLst>
    <dgm:cxn modelId="{DBA1AC04-38E4-4DAF-B977-540DC6D971F4}" type="presOf" srcId="{3E741DCC-FB17-4C9B-9C02-06A56FB2615D}" destId="{32FDBD06-CFFD-40A9-9F87-AC2E0AE8EA55}" srcOrd="0" destOrd="0" presId="urn:microsoft.com/office/officeart/2005/8/layout/cycle4"/>
    <dgm:cxn modelId="{B5B75606-25BF-4C48-8954-AABB252D7286}" type="presOf" srcId="{1F5462AA-4846-46C8-8C38-6CDE63B5E133}" destId="{5CE07AE5-8624-4ECD-8810-CE27564324CA}" srcOrd="1" destOrd="1" presId="urn:microsoft.com/office/officeart/2005/8/layout/cycle4"/>
    <dgm:cxn modelId="{BF17FD08-EC79-4CFD-86AE-DCDA473BFD7F}" srcId="{B1D1A5CD-632E-408C-9E8C-996467720A5E}" destId="{2014F464-606B-4393-AC55-8910DAD88121}" srcOrd="1" destOrd="0" parTransId="{3DD55C9E-E63B-49B9-A983-7B645E69C173}" sibTransId="{DC564464-FE32-43D9-B65C-09FAE762D776}"/>
    <dgm:cxn modelId="{FA840A09-7A4F-4122-AC57-D414C2D9DAB0}" type="presOf" srcId="{E32564B3-DAB5-4F3C-8F78-F706A777F5B7}" destId="{9B090956-CC88-420F-A1A5-EEE22F2A872A}" srcOrd="0" destOrd="0" presId="urn:microsoft.com/office/officeart/2005/8/layout/cycle4"/>
    <dgm:cxn modelId="{60F78B0C-E010-4D74-8B63-57B792CA8E5D}" type="presOf" srcId="{312711F7-77E1-4BE9-8C21-55F3A26FE55F}" destId="{32FDBD06-CFFD-40A9-9F87-AC2E0AE8EA55}" srcOrd="0" destOrd="2" presId="urn:microsoft.com/office/officeart/2005/8/layout/cycle4"/>
    <dgm:cxn modelId="{FDEAFC0C-0A78-4563-9ABA-414F06433043}" srcId="{3E06903B-32D4-4EB0-A1BC-404DDCB8285E}" destId="{BFAD5E59-D289-4DEC-A21F-3305D47B21BE}" srcOrd="0" destOrd="0" parTransId="{AC5C824A-6E82-4368-816A-8571FD4C22DA}" sibTransId="{AAC5994E-2128-4103-A108-9C7178901617}"/>
    <dgm:cxn modelId="{F0C7CE0D-D0B2-466F-8A1F-BC94009B06A1}" type="presOf" srcId="{27EF1721-9AF0-4860-AC9C-657F861D0863}" destId="{B6B8612E-7353-40D5-AFB2-E2917E8FAE2D}" srcOrd="0" destOrd="2" presId="urn:microsoft.com/office/officeart/2005/8/layout/cycle4"/>
    <dgm:cxn modelId="{5532941F-E3D6-4CCC-BED3-E90421FE8F91}" type="presOf" srcId="{5270A565-6CA1-4BF9-ABB0-0DB07AE9AE09}" destId="{B6B8612E-7353-40D5-AFB2-E2917E8FAE2D}" srcOrd="0" destOrd="3" presId="urn:microsoft.com/office/officeart/2005/8/layout/cycle4"/>
    <dgm:cxn modelId="{4C958021-A736-4AD3-87DD-44E88A05AFBA}" srcId="{24D58CE2-5791-447B-BF0A-94BAD245D542}" destId="{5E070748-58C9-4C9E-BEA2-DFE8438E3848}" srcOrd="0" destOrd="0" parTransId="{5598DE38-C26B-44F0-8945-8062733C7BB2}" sibTransId="{FC7E5E4F-8D29-4790-95BD-77C7B0DB18BA}"/>
    <dgm:cxn modelId="{65FF8122-D1F5-47D6-859E-D2F51846810E}" type="presOf" srcId="{1F5462AA-4846-46C8-8C38-6CDE63B5E133}" destId="{5151F73E-C5D6-4154-95B3-2E5DE965E6FD}" srcOrd="0" destOrd="1" presId="urn:microsoft.com/office/officeart/2005/8/layout/cycle4"/>
    <dgm:cxn modelId="{3778452F-9F39-4D8F-B06B-B937476E9CFD}" type="presOf" srcId="{61E2A4AC-E722-4CAD-862B-AA54A328E34F}" destId="{F576F603-67FE-4FE4-8630-AD95F216E167}" srcOrd="0" destOrd="1" presId="urn:microsoft.com/office/officeart/2005/8/layout/cycle4"/>
    <dgm:cxn modelId="{32226F30-510F-458C-8851-51E0D5442C3E}" type="presOf" srcId="{BFAD5E59-D289-4DEC-A21F-3305D47B21BE}" destId="{763F2E7B-28EF-497E-A8FD-E46EBB3C52C8}" srcOrd="1" destOrd="0" presId="urn:microsoft.com/office/officeart/2005/8/layout/cycle4"/>
    <dgm:cxn modelId="{C8AACB36-A882-4FDA-87DF-E84D86A7C129}" type="presOf" srcId="{2014F464-606B-4393-AC55-8910DAD88121}" destId="{3A8FC7D3-D540-4370-ABA9-4284CD490F85}" srcOrd="0" destOrd="0" presId="urn:microsoft.com/office/officeart/2005/8/layout/cycle4"/>
    <dgm:cxn modelId="{FF4A003D-193A-437A-AD5F-1D027B638686}" type="presOf" srcId="{1E666305-12B3-48F6-ADFA-D687CFBD65BC}" destId="{83921565-831C-418E-B000-B8E714022CCA}" srcOrd="1" destOrd="0" presId="urn:microsoft.com/office/officeart/2005/8/layout/cycle4"/>
    <dgm:cxn modelId="{690CCD43-4A18-4436-A22B-D621DD555AC6}" type="presOf" srcId="{312711F7-77E1-4BE9-8C21-55F3A26FE55F}" destId="{7FF94F7F-7549-485A-A622-A7481B4F44F3}" srcOrd="1" destOrd="2" presId="urn:microsoft.com/office/officeart/2005/8/layout/cycle4"/>
    <dgm:cxn modelId="{8AD97D48-8BF3-4313-A269-CAE5D68B31D4}" srcId="{E32564B3-DAB5-4F3C-8F78-F706A777F5B7}" destId="{3E741DCC-FB17-4C9B-9C02-06A56FB2615D}" srcOrd="0" destOrd="0" parTransId="{1FD068CF-3492-4B31-A116-729942761C71}" sibTransId="{6C6F7C68-CA9F-4ED3-A154-7B4CB89052D9}"/>
    <dgm:cxn modelId="{9169BF4A-8471-4D38-8AB5-B62D43EDEF1B}" srcId="{3E06903B-32D4-4EB0-A1BC-404DDCB8285E}" destId="{61E2A4AC-E722-4CAD-862B-AA54A328E34F}" srcOrd="1" destOrd="0" parTransId="{CF8CB62E-CEA9-49E8-8EB8-C67BD5E241F8}" sibTransId="{2E678CD7-2905-44F6-A06C-EB097BD65EA2}"/>
    <dgm:cxn modelId="{8B4A7A5A-8D46-48F4-AB74-634F6A8C5012}" type="presOf" srcId="{3E06903B-32D4-4EB0-A1BC-404DDCB8285E}" destId="{73F2215F-9DDD-4AAD-8C25-4288D9467A94}" srcOrd="0" destOrd="0" presId="urn:microsoft.com/office/officeart/2005/8/layout/cycle4"/>
    <dgm:cxn modelId="{4FBC7D63-0962-4C3A-89D5-6BD6B41296CB}" type="presOf" srcId="{24D58CE2-5791-447B-BF0A-94BAD245D542}" destId="{FF488BF5-6741-4EF5-8A7E-15B98DFD8225}" srcOrd="0" destOrd="0" presId="urn:microsoft.com/office/officeart/2005/8/layout/cycle4"/>
    <dgm:cxn modelId="{F34F2A6E-193B-4587-A74A-B04C74EF18D8}" srcId="{B1D1A5CD-632E-408C-9E8C-996467720A5E}" destId="{3E06903B-32D4-4EB0-A1BC-404DDCB8285E}" srcOrd="0" destOrd="0" parTransId="{7612EB27-407D-4574-A33D-2508D3C94029}" sibTransId="{933256F6-C210-438A-8241-AB1FD7C46A78}"/>
    <dgm:cxn modelId="{B277B572-210E-47EC-93BF-6277612C688B}" srcId="{2014F464-606B-4393-AC55-8910DAD88121}" destId="{1E666305-12B3-48F6-ADFA-D687CFBD65BC}" srcOrd="0" destOrd="0" parTransId="{DB4C8BF7-130E-498B-9CA2-25159C4D7E90}" sibTransId="{85FBED65-5ABB-4D40-860B-E38FB3C47FB6}"/>
    <dgm:cxn modelId="{CC711073-54B4-44FD-A12D-64B1656A6B6F}" type="presOf" srcId="{27EF1721-9AF0-4860-AC9C-657F861D0863}" destId="{83921565-831C-418E-B000-B8E714022CCA}" srcOrd="1" destOrd="2" presId="urn:microsoft.com/office/officeart/2005/8/layout/cycle4"/>
    <dgm:cxn modelId="{DE29827E-F684-4BED-828E-A2CCF015ADE2}" srcId="{24D58CE2-5791-447B-BF0A-94BAD245D542}" destId="{1F5462AA-4846-46C8-8C38-6CDE63B5E133}" srcOrd="1" destOrd="0" parTransId="{BEA2CD3F-555A-4E81-9536-EEF6E19EF8E8}" sibTransId="{FE79A28F-5ED1-4728-8C93-E73A4A4181A7}"/>
    <dgm:cxn modelId="{808C5D96-CD6E-4CEB-8E4B-C23355F4D78C}" type="presOf" srcId="{5DB47FBE-1D47-4B6E-B0A9-E72711851AFF}" destId="{763F2E7B-28EF-497E-A8FD-E46EBB3C52C8}" srcOrd="1" destOrd="2" presId="urn:microsoft.com/office/officeart/2005/8/layout/cycle4"/>
    <dgm:cxn modelId="{3F93F196-E4FF-4A7A-AAC0-0E6636467711}" srcId="{3E06903B-32D4-4EB0-A1BC-404DDCB8285E}" destId="{5DB47FBE-1D47-4B6E-B0A9-E72711851AFF}" srcOrd="2" destOrd="0" parTransId="{7AA38BAF-2902-4377-A69F-4F4D9753DA32}" sibTransId="{4DE21975-BC2A-41AC-9EED-0DA4B0FC5413}"/>
    <dgm:cxn modelId="{28C8E69B-21BE-4608-9795-8103F7FA19EB}" srcId="{E32564B3-DAB5-4F3C-8F78-F706A777F5B7}" destId="{312711F7-77E1-4BE9-8C21-55F3A26FE55F}" srcOrd="2" destOrd="0" parTransId="{AFBDFE6E-AC47-4F15-9C03-3EB1D4BB4A93}" sibTransId="{1DCF420E-695F-40D3-8487-725F935651F8}"/>
    <dgm:cxn modelId="{1AC9359D-A435-4292-AD60-B673D71A5CE3}" type="presOf" srcId="{5E070748-58C9-4C9E-BEA2-DFE8438E3848}" destId="{5CE07AE5-8624-4ECD-8810-CE27564324CA}" srcOrd="1" destOrd="0" presId="urn:microsoft.com/office/officeart/2005/8/layout/cycle4"/>
    <dgm:cxn modelId="{9174BCAE-E034-4F3F-A76B-5FB321330174}" srcId="{2014F464-606B-4393-AC55-8910DAD88121}" destId="{27EF1721-9AF0-4860-AC9C-657F861D0863}" srcOrd="2" destOrd="0" parTransId="{909E8062-AFF4-42E1-90B6-E21A9C59D73C}" sibTransId="{9DDF5031-D84B-496F-9A1D-90E6C31781ED}"/>
    <dgm:cxn modelId="{1ECF5DB3-5210-48B4-BB07-E0FB694A0443}" type="presOf" srcId="{61E2A4AC-E722-4CAD-862B-AA54A328E34F}" destId="{763F2E7B-28EF-497E-A8FD-E46EBB3C52C8}" srcOrd="1" destOrd="1" presId="urn:microsoft.com/office/officeart/2005/8/layout/cycle4"/>
    <dgm:cxn modelId="{616ABAB3-D854-48C3-8D65-4899FE77FF5B}" type="presOf" srcId="{3E741DCC-FB17-4C9B-9C02-06A56FB2615D}" destId="{7FF94F7F-7549-485A-A622-A7481B4F44F3}" srcOrd="1" destOrd="0" presId="urn:microsoft.com/office/officeart/2005/8/layout/cycle4"/>
    <dgm:cxn modelId="{FD14EAB6-E8E3-45E5-8598-1B3F9C3558BD}" type="presOf" srcId="{E1544466-CA17-453B-957A-3C0F27D599AE}" destId="{B6B8612E-7353-40D5-AFB2-E2917E8FAE2D}" srcOrd="0" destOrd="1" presId="urn:microsoft.com/office/officeart/2005/8/layout/cycle4"/>
    <dgm:cxn modelId="{2B8733BA-AA04-4CE1-AE80-F1C8DFCD9EB2}" srcId="{2014F464-606B-4393-AC55-8910DAD88121}" destId="{5270A565-6CA1-4BF9-ABB0-0DB07AE9AE09}" srcOrd="3" destOrd="0" parTransId="{C644FB22-1E3D-4375-9686-188021178AB8}" sibTransId="{703CA2C0-1E79-42D2-9F3D-3AD0C4465F50}"/>
    <dgm:cxn modelId="{FD8C43BA-AAA7-430F-A15A-2EA4033DA55B}" srcId="{E32564B3-DAB5-4F3C-8F78-F706A777F5B7}" destId="{DF66B03D-660F-4D73-A90C-907015DF1391}" srcOrd="1" destOrd="0" parTransId="{1FD82784-6147-4FEF-969F-9B19F74F8AFF}" sibTransId="{B9DB7822-A9EA-4D04-AD8E-9173A3235D35}"/>
    <dgm:cxn modelId="{C8B07EBE-C7C8-4E78-94D8-D7FE7AAB59C9}" type="presOf" srcId="{DF66B03D-660F-4D73-A90C-907015DF1391}" destId="{32FDBD06-CFFD-40A9-9F87-AC2E0AE8EA55}" srcOrd="0" destOrd="1" presId="urn:microsoft.com/office/officeart/2005/8/layout/cycle4"/>
    <dgm:cxn modelId="{89FA9AC0-7A0E-4AB4-A00F-156D56875550}" type="presOf" srcId="{B1D1A5CD-632E-408C-9E8C-996467720A5E}" destId="{DE10E8ED-06B9-4966-BCB2-03A55645B501}" srcOrd="0" destOrd="0" presId="urn:microsoft.com/office/officeart/2005/8/layout/cycle4"/>
    <dgm:cxn modelId="{E3916AC7-2B03-48CA-836A-89D82855F7F4}" type="presOf" srcId="{DF66B03D-660F-4D73-A90C-907015DF1391}" destId="{7FF94F7F-7549-485A-A622-A7481B4F44F3}" srcOrd="1" destOrd="1" presId="urn:microsoft.com/office/officeart/2005/8/layout/cycle4"/>
    <dgm:cxn modelId="{3A7225D1-8FD3-46EB-95E2-27AC6D817A73}" type="presOf" srcId="{1E666305-12B3-48F6-ADFA-D687CFBD65BC}" destId="{B6B8612E-7353-40D5-AFB2-E2917E8FAE2D}" srcOrd="0" destOrd="0" presId="urn:microsoft.com/office/officeart/2005/8/layout/cycle4"/>
    <dgm:cxn modelId="{B189FFDE-4055-4B0C-9B30-8B5F677D789E}" type="presOf" srcId="{5E070748-58C9-4C9E-BEA2-DFE8438E3848}" destId="{5151F73E-C5D6-4154-95B3-2E5DE965E6FD}" srcOrd="0" destOrd="0" presId="urn:microsoft.com/office/officeart/2005/8/layout/cycle4"/>
    <dgm:cxn modelId="{236413E3-FCC1-4DE5-B280-6F8834FDDE48}" type="presOf" srcId="{5DB47FBE-1D47-4B6E-B0A9-E72711851AFF}" destId="{F576F603-67FE-4FE4-8630-AD95F216E167}" srcOrd="0" destOrd="2" presId="urn:microsoft.com/office/officeart/2005/8/layout/cycle4"/>
    <dgm:cxn modelId="{B614D1E7-BFFD-4373-ADFB-1F5A41ED613A}" type="presOf" srcId="{E1544466-CA17-453B-957A-3C0F27D599AE}" destId="{83921565-831C-418E-B000-B8E714022CCA}" srcOrd="1" destOrd="1" presId="urn:microsoft.com/office/officeart/2005/8/layout/cycle4"/>
    <dgm:cxn modelId="{55F9C1EC-1E78-46CD-938D-333BC3C51819}" srcId="{B1D1A5CD-632E-408C-9E8C-996467720A5E}" destId="{24D58CE2-5791-447B-BF0A-94BAD245D542}" srcOrd="2" destOrd="0" parTransId="{F501148D-C687-420E-BC26-06650F8420F1}" sibTransId="{B5A1699A-2907-461F-A7AE-DB07D272D0EC}"/>
    <dgm:cxn modelId="{7CF5F7F0-303E-4931-ABF0-0483949C0BC2}" srcId="{2014F464-606B-4393-AC55-8910DAD88121}" destId="{E1544466-CA17-453B-957A-3C0F27D599AE}" srcOrd="1" destOrd="0" parTransId="{E6EC4233-77E3-481C-BF88-DDFDF6803AE5}" sibTransId="{7A37275D-64A9-42F7-A3CC-416DF2E7D255}"/>
    <dgm:cxn modelId="{95DAF6F2-BF68-4A16-8F01-A0BB4CAF717D}" srcId="{B1D1A5CD-632E-408C-9E8C-996467720A5E}" destId="{E32564B3-DAB5-4F3C-8F78-F706A777F5B7}" srcOrd="3" destOrd="0" parTransId="{CE0B7F27-BCF8-496F-99D0-6025C8A5CD74}" sibTransId="{0669DA80-793E-40D4-A2A4-A1B1D098A4D0}"/>
    <dgm:cxn modelId="{D9F076F6-5920-4973-8BF8-4C15FB1F5C0E}" type="presOf" srcId="{BFAD5E59-D289-4DEC-A21F-3305D47B21BE}" destId="{F576F603-67FE-4FE4-8630-AD95F216E167}" srcOrd="0" destOrd="0" presId="urn:microsoft.com/office/officeart/2005/8/layout/cycle4"/>
    <dgm:cxn modelId="{F08813FF-1B81-40F4-A7AE-18E03523D975}" type="presOf" srcId="{5270A565-6CA1-4BF9-ABB0-0DB07AE9AE09}" destId="{83921565-831C-418E-B000-B8E714022CCA}" srcOrd="1" destOrd="3" presId="urn:microsoft.com/office/officeart/2005/8/layout/cycle4"/>
    <dgm:cxn modelId="{C811C287-F32D-4245-9564-6A7655396F59}" type="presParOf" srcId="{DE10E8ED-06B9-4966-BCB2-03A55645B501}" destId="{C0A29170-619B-46F5-B86F-8295C7925FC3}" srcOrd="0" destOrd="0" presId="urn:microsoft.com/office/officeart/2005/8/layout/cycle4"/>
    <dgm:cxn modelId="{923EDF16-D7C1-4A1C-8899-4774D41A384A}" type="presParOf" srcId="{C0A29170-619B-46F5-B86F-8295C7925FC3}" destId="{38CEA27C-1E93-4FA7-BC6F-4C4266D32131}" srcOrd="0" destOrd="0" presId="urn:microsoft.com/office/officeart/2005/8/layout/cycle4"/>
    <dgm:cxn modelId="{B1055525-70F0-47DE-B7B4-670BD39A356E}" type="presParOf" srcId="{38CEA27C-1E93-4FA7-BC6F-4C4266D32131}" destId="{F576F603-67FE-4FE4-8630-AD95F216E167}" srcOrd="0" destOrd="0" presId="urn:microsoft.com/office/officeart/2005/8/layout/cycle4"/>
    <dgm:cxn modelId="{E0F71031-9A23-491F-ABE3-72CE3E6F2317}" type="presParOf" srcId="{38CEA27C-1E93-4FA7-BC6F-4C4266D32131}" destId="{763F2E7B-28EF-497E-A8FD-E46EBB3C52C8}" srcOrd="1" destOrd="0" presId="urn:microsoft.com/office/officeart/2005/8/layout/cycle4"/>
    <dgm:cxn modelId="{EBA167E5-910D-467A-9CCF-464EA2A037FD}" type="presParOf" srcId="{C0A29170-619B-46F5-B86F-8295C7925FC3}" destId="{88B39A8A-BF39-48D0-8104-39B344726CDB}" srcOrd="1" destOrd="0" presId="urn:microsoft.com/office/officeart/2005/8/layout/cycle4"/>
    <dgm:cxn modelId="{91E38B88-35C9-4FF2-84EA-A3A05E721A66}" type="presParOf" srcId="{88B39A8A-BF39-48D0-8104-39B344726CDB}" destId="{B6B8612E-7353-40D5-AFB2-E2917E8FAE2D}" srcOrd="0" destOrd="0" presId="urn:microsoft.com/office/officeart/2005/8/layout/cycle4"/>
    <dgm:cxn modelId="{34B57A20-B66D-4530-BFF4-C99CE378E273}" type="presParOf" srcId="{88B39A8A-BF39-48D0-8104-39B344726CDB}" destId="{83921565-831C-418E-B000-B8E714022CCA}" srcOrd="1" destOrd="0" presId="urn:microsoft.com/office/officeart/2005/8/layout/cycle4"/>
    <dgm:cxn modelId="{6F917581-2F99-4E67-8600-5E620F3D3968}" type="presParOf" srcId="{C0A29170-619B-46F5-B86F-8295C7925FC3}" destId="{76FFE86A-F9F0-4100-BAC3-FC53134AC85E}" srcOrd="2" destOrd="0" presId="urn:microsoft.com/office/officeart/2005/8/layout/cycle4"/>
    <dgm:cxn modelId="{C1A7A776-37E9-4E31-994B-ADF98FD8F1C2}" type="presParOf" srcId="{76FFE86A-F9F0-4100-BAC3-FC53134AC85E}" destId="{5151F73E-C5D6-4154-95B3-2E5DE965E6FD}" srcOrd="0" destOrd="0" presId="urn:microsoft.com/office/officeart/2005/8/layout/cycle4"/>
    <dgm:cxn modelId="{267EB35C-9EC6-48A8-8A49-7501EDAB7B54}" type="presParOf" srcId="{76FFE86A-F9F0-4100-BAC3-FC53134AC85E}" destId="{5CE07AE5-8624-4ECD-8810-CE27564324CA}" srcOrd="1" destOrd="0" presId="urn:microsoft.com/office/officeart/2005/8/layout/cycle4"/>
    <dgm:cxn modelId="{668B1EB2-A885-4F00-A335-8D08C5224B06}" type="presParOf" srcId="{C0A29170-619B-46F5-B86F-8295C7925FC3}" destId="{7EBEA1A0-DC4F-42EA-9730-251360D6358A}" srcOrd="3" destOrd="0" presId="urn:microsoft.com/office/officeart/2005/8/layout/cycle4"/>
    <dgm:cxn modelId="{AC1138BC-12B2-4EDE-8124-7928B57EEAC5}" type="presParOf" srcId="{7EBEA1A0-DC4F-42EA-9730-251360D6358A}" destId="{32FDBD06-CFFD-40A9-9F87-AC2E0AE8EA55}" srcOrd="0" destOrd="0" presId="urn:microsoft.com/office/officeart/2005/8/layout/cycle4"/>
    <dgm:cxn modelId="{17B39D6F-BCF4-4532-8DD0-95E75D73158F}" type="presParOf" srcId="{7EBEA1A0-DC4F-42EA-9730-251360D6358A}" destId="{7FF94F7F-7549-485A-A622-A7481B4F44F3}" srcOrd="1" destOrd="0" presId="urn:microsoft.com/office/officeart/2005/8/layout/cycle4"/>
    <dgm:cxn modelId="{08784551-D90E-421D-88E1-3165BC6CF14E}" type="presParOf" srcId="{C0A29170-619B-46F5-B86F-8295C7925FC3}" destId="{DF12A199-D056-4CA4-9970-928291F12B32}" srcOrd="4" destOrd="0" presId="urn:microsoft.com/office/officeart/2005/8/layout/cycle4"/>
    <dgm:cxn modelId="{AA3B8040-09A7-4915-BA76-C038BE4C0140}" type="presParOf" srcId="{DE10E8ED-06B9-4966-BCB2-03A55645B501}" destId="{D2793918-886D-494E-A4F8-E0C3F65D9F26}" srcOrd="1" destOrd="0" presId="urn:microsoft.com/office/officeart/2005/8/layout/cycle4"/>
    <dgm:cxn modelId="{36527689-7FB7-4DFF-B0C2-FB3EBF77F5EE}" type="presParOf" srcId="{D2793918-886D-494E-A4F8-E0C3F65D9F26}" destId="{73F2215F-9DDD-4AAD-8C25-4288D9467A94}" srcOrd="0" destOrd="0" presId="urn:microsoft.com/office/officeart/2005/8/layout/cycle4"/>
    <dgm:cxn modelId="{F36764EE-233B-42C2-9A29-47BA6CE327A7}" type="presParOf" srcId="{D2793918-886D-494E-A4F8-E0C3F65D9F26}" destId="{3A8FC7D3-D540-4370-ABA9-4284CD490F85}" srcOrd="1" destOrd="0" presId="urn:microsoft.com/office/officeart/2005/8/layout/cycle4"/>
    <dgm:cxn modelId="{FDF3274B-E778-41B3-BE7D-B3947FDAD9EE}" type="presParOf" srcId="{D2793918-886D-494E-A4F8-E0C3F65D9F26}" destId="{FF488BF5-6741-4EF5-8A7E-15B98DFD8225}" srcOrd="2" destOrd="0" presId="urn:microsoft.com/office/officeart/2005/8/layout/cycle4"/>
    <dgm:cxn modelId="{863CF7B1-21DB-42BA-AB13-5776E7ED54F5}" type="presParOf" srcId="{D2793918-886D-494E-A4F8-E0C3F65D9F26}" destId="{9B090956-CC88-420F-A1A5-EEE22F2A872A}" srcOrd="3" destOrd="0" presId="urn:microsoft.com/office/officeart/2005/8/layout/cycle4"/>
    <dgm:cxn modelId="{5BABEFED-2BE5-47FE-93E7-9053C9B7A491}" type="presParOf" srcId="{D2793918-886D-494E-A4F8-E0C3F65D9F26}" destId="{4556316E-667F-43DD-B9DF-F2BA9682AD4C}" srcOrd="4" destOrd="0" presId="urn:microsoft.com/office/officeart/2005/8/layout/cycle4"/>
    <dgm:cxn modelId="{34162153-1951-432D-A2FD-DEB6495F4471}" type="presParOf" srcId="{DE10E8ED-06B9-4966-BCB2-03A55645B501}" destId="{F91DFE4D-0382-4FBE-869D-873F054A92AE}" srcOrd="2" destOrd="0" presId="urn:microsoft.com/office/officeart/2005/8/layout/cycle4"/>
    <dgm:cxn modelId="{D9410202-C534-4A6E-B938-0A58ABF89FAB}" type="presParOf" srcId="{DE10E8ED-06B9-4966-BCB2-03A55645B501}" destId="{08F5D9CD-9B35-4248-8001-0B33B68713F5}"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1F73E-C5D6-4154-95B3-2E5DE965E6FD}">
      <dsp:nvSpPr>
        <dsp:cNvPr id="0" name=""/>
        <dsp:cNvSpPr/>
      </dsp:nvSpPr>
      <dsp:spPr>
        <a:xfrm>
          <a:off x="2968579" y="2231496"/>
          <a:ext cx="1621116" cy="1050116"/>
        </a:xfrm>
        <a:prstGeom prst="roundRect">
          <a:avLst>
            <a:gd name="adj" fmla="val 10000"/>
          </a:avLst>
        </a:prstGeom>
        <a:no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Halvårs uppföljning av handlingsplaner</a:t>
          </a:r>
        </a:p>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Kamratcupen</a:t>
          </a:r>
        </a:p>
      </dsp:txBody>
      <dsp:txXfrm>
        <a:off x="3477982" y="2517093"/>
        <a:ext cx="1088645" cy="741451"/>
      </dsp:txXfrm>
    </dsp:sp>
    <dsp:sp modelId="{32FDBD06-CFFD-40A9-9F87-AC2E0AE8EA55}">
      <dsp:nvSpPr>
        <dsp:cNvPr id="0" name=""/>
        <dsp:cNvSpPr/>
      </dsp:nvSpPr>
      <dsp:spPr>
        <a:xfrm>
          <a:off x="323599" y="2231496"/>
          <a:ext cx="1621116" cy="1050116"/>
        </a:xfrm>
        <a:prstGeom prst="roundRect">
          <a:avLst>
            <a:gd name="adj" fmla="val 10000"/>
          </a:avLst>
        </a:prstGeom>
        <a:no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Uppstart nya årskullar</a:t>
          </a:r>
        </a:p>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Pre-Gothia cupen</a:t>
          </a:r>
        </a:p>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Sponsoraktivitet</a:t>
          </a:r>
        </a:p>
      </dsp:txBody>
      <dsp:txXfrm>
        <a:off x="346667" y="2517093"/>
        <a:ext cx="1088645" cy="741451"/>
      </dsp:txXfrm>
    </dsp:sp>
    <dsp:sp modelId="{B6B8612E-7353-40D5-AFB2-E2917E8FAE2D}">
      <dsp:nvSpPr>
        <dsp:cNvPr id="0" name=""/>
        <dsp:cNvSpPr/>
      </dsp:nvSpPr>
      <dsp:spPr>
        <a:xfrm>
          <a:off x="2968579" y="0"/>
          <a:ext cx="1621116" cy="1050116"/>
        </a:xfrm>
        <a:prstGeom prst="roundRect">
          <a:avLst>
            <a:gd name="adj" fmla="val 10000"/>
          </a:avLst>
        </a:prstGeom>
        <a:no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Verksamhetsår startar</a:t>
          </a:r>
        </a:p>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Årsmöte</a:t>
          </a:r>
        </a:p>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Uppstart Kamratcupen</a:t>
          </a:r>
        </a:p>
        <a:p>
          <a:pPr marL="57150" lvl="1" indent="-57150" algn="l" defTabSz="355600">
            <a:lnSpc>
              <a:spcPct val="90000"/>
            </a:lnSpc>
            <a:spcBef>
              <a:spcPct val="0"/>
            </a:spcBef>
            <a:spcAft>
              <a:spcPct val="15000"/>
            </a:spcAft>
            <a:buChar char="•"/>
          </a:pPr>
          <a:r>
            <a:rPr lang="sv-SE" sz="800" kern="1200" dirty="0">
              <a:solidFill>
                <a:srgbClr val="4472C4">
                  <a:lumMod val="75000"/>
                </a:srgbClr>
              </a:solidFill>
              <a:latin typeface="Calibri" panose="020F0502020204030204"/>
              <a:ea typeface="+mn-ea"/>
              <a:cs typeface="+mn-cs"/>
            </a:rPr>
            <a:t>Uppstart Pre-Gothia</a:t>
          </a:r>
        </a:p>
      </dsp:txBody>
      <dsp:txXfrm>
        <a:off x="3477982" y="23068"/>
        <a:ext cx="1088645" cy="741451"/>
      </dsp:txXfrm>
    </dsp:sp>
    <dsp:sp modelId="{F576F603-67FE-4FE4-8630-AD95F216E167}">
      <dsp:nvSpPr>
        <dsp:cNvPr id="0" name=""/>
        <dsp:cNvSpPr/>
      </dsp:nvSpPr>
      <dsp:spPr>
        <a:xfrm>
          <a:off x="323599" y="0"/>
          <a:ext cx="1621116" cy="1050116"/>
        </a:xfrm>
        <a:prstGeom prst="roundRect">
          <a:avLst>
            <a:gd name="adj" fmla="val 1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sv-SE" sz="800" kern="1200" dirty="0">
              <a:solidFill>
                <a:schemeClr val="accent1">
                  <a:lumMod val="75000"/>
                </a:schemeClr>
              </a:solidFill>
            </a:rPr>
            <a:t>Budgetarbete</a:t>
          </a:r>
        </a:p>
        <a:p>
          <a:pPr marL="57150" lvl="1" indent="-57150" algn="l" defTabSz="355600">
            <a:lnSpc>
              <a:spcPct val="90000"/>
            </a:lnSpc>
            <a:spcBef>
              <a:spcPct val="0"/>
            </a:spcBef>
            <a:spcAft>
              <a:spcPct val="15000"/>
            </a:spcAft>
            <a:buChar char="•"/>
          </a:pPr>
          <a:r>
            <a:rPr lang="sv-SE" sz="800" kern="1200" dirty="0">
              <a:solidFill>
                <a:schemeClr val="accent1">
                  <a:lumMod val="75000"/>
                </a:schemeClr>
              </a:solidFill>
            </a:rPr>
            <a:t>Utvärdering verksamhetsår</a:t>
          </a:r>
        </a:p>
        <a:p>
          <a:pPr marL="57150" lvl="1" indent="-57150" algn="l" defTabSz="355600">
            <a:lnSpc>
              <a:spcPct val="90000"/>
            </a:lnSpc>
            <a:spcBef>
              <a:spcPct val="0"/>
            </a:spcBef>
            <a:spcAft>
              <a:spcPct val="15000"/>
            </a:spcAft>
            <a:buChar char="•"/>
          </a:pPr>
          <a:r>
            <a:rPr lang="sv-SE" sz="800" kern="1200" dirty="0">
              <a:solidFill>
                <a:schemeClr val="accent1">
                  <a:lumMod val="75000"/>
                </a:schemeClr>
              </a:solidFill>
            </a:rPr>
            <a:t>Verksamhetsplan nästkommande säsong</a:t>
          </a:r>
        </a:p>
      </dsp:txBody>
      <dsp:txXfrm>
        <a:off x="346667" y="23068"/>
        <a:ext cx="1088645" cy="741451"/>
      </dsp:txXfrm>
    </dsp:sp>
    <dsp:sp modelId="{73F2215F-9DDD-4AAD-8C25-4288D9467A94}">
      <dsp:nvSpPr>
        <dsp:cNvPr id="0" name=""/>
        <dsp:cNvSpPr/>
      </dsp:nvSpPr>
      <dsp:spPr>
        <a:xfrm>
          <a:off x="1002893" y="187051"/>
          <a:ext cx="1420938" cy="142093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sv-SE" sz="900" kern="1200" dirty="0"/>
            <a:t>OKT – NOV – DEC</a:t>
          </a:r>
          <a:br>
            <a:rPr lang="sv-SE" sz="900" kern="1200" dirty="0"/>
          </a:br>
          <a:r>
            <a:rPr lang="sv-SE" sz="900" kern="1200" dirty="0"/>
            <a:t>Q4</a:t>
          </a:r>
        </a:p>
      </dsp:txBody>
      <dsp:txXfrm>
        <a:off x="1419076" y="603234"/>
        <a:ext cx="1004755" cy="1004755"/>
      </dsp:txXfrm>
    </dsp:sp>
    <dsp:sp modelId="{3A8FC7D3-D540-4370-ABA9-4284CD490F85}">
      <dsp:nvSpPr>
        <dsp:cNvPr id="0" name=""/>
        <dsp:cNvSpPr/>
      </dsp:nvSpPr>
      <dsp:spPr>
        <a:xfrm rot="5400000">
          <a:off x="2489464" y="187051"/>
          <a:ext cx="1420938" cy="1420938"/>
        </a:xfrm>
        <a:prstGeom prst="pieWedg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sv-SE" sz="900" kern="1200" dirty="0"/>
            <a:t>JAN – FEB - MARS</a:t>
          </a:r>
          <a:br>
            <a:rPr lang="sv-SE" sz="900" kern="1200" dirty="0"/>
          </a:br>
          <a:r>
            <a:rPr lang="sv-SE" sz="900" kern="1200" dirty="0"/>
            <a:t>Q1</a:t>
          </a:r>
        </a:p>
      </dsp:txBody>
      <dsp:txXfrm rot="-5400000">
        <a:off x="2489464" y="603234"/>
        <a:ext cx="1004755" cy="1004755"/>
      </dsp:txXfrm>
    </dsp:sp>
    <dsp:sp modelId="{FF488BF5-6741-4EF5-8A7E-15B98DFD8225}">
      <dsp:nvSpPr>
        <dsp:cNvPr id="0" name=""/>
        <dsp:cNvSpPr/>
      </dsp:nvSpPr>
      <dsp:spPr>
        <a:xfrm rot="10800000">
          <a:off x="2489464" y="1673622"/>
          <a:ext cx="1420938" cy="1420938"/>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sv-SE" sz="900" kern="1200" dirty="0"/>
            <a:t>APR – MAJ - JUNI</a:t>
          </a:r>
        </a:p>
        <a:p>
          <a:pPr marL="0" lvl="0" indent="0" algn="ctr" defTabSz="400050">
            <a:lnSpc>
              <a:spcPct val="90000"/>
            </a:lnSpc>
            <a:spcBef>
              <a:spcPct val="0"/>
            </a:spcBef>
            <a:spcAft>
              <a:spcPct val="35000"/>
            </a:spcAft>
            <a:buNone/>
          </a:pPr>
          <a:r>
            <a:rPr lang="sv-SE" sz="900" kern="1200" dirty="0"/>
            <a:t>Q2</a:t>
          </a:r>
        </a:p>
      </dsp:txBody>
      <dsp:txXfrm rot="10800000">
        <a:off x="2489464" y="1673622"/>
        <a:ext cx="1004755" cy="1004755"/>
      </dsp:txXfrm>
    </dsp:sp>
    <dsp:sp modelId="{9B090956-CC88-420F-A1A5-EEE22F2A872A}">
      <dsp:nvSpPr>
        <dsp:cNvPr id="0" name=""/>
        <dsp:cNvSpPr/>
      </dsp:nvSpPr>
      <dsp:spPr>
        <a:xfrm rot="16200000">
          <a:off x="1002893" y="1673622"/>
          <a:ext cx="1420938" cy="1420938"/>
        </a:xfrm>
        <a:prstGeom prst="pieWedg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sv-SE" sz="900" kern="1200" dirty="0"/>
            <a:t>JULI – AUG – SEPT</a:t>
          </a:r>
          <a:br>
            <a:rPr lang="sv-SE" sz="1000" kern="1200" dirty="0"/>
          </a:br>
          <a:r>
            <a:rPr lang="sv-SE" sz="900" kern="1200" dirty="0"/>
            <a:t>Q3</a:t>
          </a:r>
          <a:endParaRPr lang="sv-SE" sz="1000" kern="1200" dirty="0"/>
        </a:p>
      </dsp:txBody>
      <dsp:txXfrm rot="5400000">
        <a:off x="1419076" y="1673622"/>
        <a:ext cx="1004755" cy="1004755"/>
      </dsp:txXfrm>
    </dsp:sp>
    <dsp:sp modelId="{F91DFE4D-0382-4FBE-869D-873F054A92AE}">
      <dsp:nvSpPr>
        <dsp:cNvPr id="0" name=""/>
        <dsp:cNvSpPr/>
      </dsp:nvSpPr>
      <dsp:spPr>
        <a:xfrm>
          <a:off x="2211347" y="1345461"/>
          <a:ext cx="490601" cy="4266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F5D9CD-9B35-4248-8001-0B33B68713F5}">
      <dsp:nvSpPr>
        <dsp:cNvPr id="0" name=""/>
        <dsp:cNvSpPr/>
      </dsp:nvSpPr>
      <dsp:spPr>
        <a:xfrm rot="10800000">
          <a:off x="2211347" y="1509541"/>
          <a:ext cx="490601" cy="42660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0.51711</cdr:x>
      <cdr:y>0.13425</cdr:y>
    </cdr:from>
    <cdr:to>
      <cdr:x>0.51711</cdr:x>
      <cdr:y>0.86711</cdr:y>
    </cdr:to>
    <cdr:cxnSp macro="">
      <cdr:nvCxnSpPr>
        <cdr:cNvPr id="3" name="Rak koppling 2">
          <a:extLst xmlns:a="http://schemas.openxmlformats.org/drawingml/2006/main">
            <a:ext uri="{FF2B5EF4-FFF2-40B4-BE49-F238E27FC236}">
              <a16:creationId xmlns:a16="http://schemas.microsoft.com/office/drawing/2014/main" id="{A2788A8B-4C19-45F3-9534-FD61185327A6}"/>
            </a:ext>
          </a:extLst>
        </cdr:cNvPr>
        <cdr:cNvCxnSpPr/>
      </cdr:nvCxnSpPr>
      <cdr:spPr>
        <a:xfrm xmlns:a="http://schemas.openxmlformats.org/drawingml/2006/main">
          <a:off x="3981429" y="744670"/>
          <a:ext cx="0" cy="406497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0.06864</cdr:x>
      <cdr:y>0.5</cdr:y>
    </cdr:from>
    <cdr:to>
      <cdr:x>0.95964</cdr:x>
      <cdr:y>0.50296</cdr:y>
    </cdr:to>
    <cdr:cxnSp macro="">
      <cdr:nvCxnSpPr>
        <cdr:cNvPr id="6" name="Rak koppling 5">
          <a:extLst xmlns:a="http://schemas.openxmlformats.org/drawingml/2006/main">
            <a:ext uri="{FF2B5EF4-FFF2-40B4-BE49-F238E27FC236}">
              <a16:creationId xmlns:a16="http://schemas.microsoft.com/office/drawing/2014/main" id="{42734698-5B82-431E-A5C2-AF63056AF015}"/>
            </a:ext>
          </a:extLst>
        </cdr:cNvPr>
        <cdr:cNvCxnSpPr/>
      </cdr:nvCxnSpPr>
      <cdr:spPr>
        <a:xfrm xmlns:a="http://schemas.openxmlformats.org/drawingml/2006/main">
          <a:off x="444299" y="2664766"/>
          <a:ext cx="5767607" cy="1577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0.73677</cdr:x>
      <cdr:y>0.19872</cdr:y>
    </cdr:from>
    <cdr:to>
      <cdr:x>0.76498</cdr:x>
      <cdr:y>0.37453</cdr:y>
    </cdr:to>
    <cdr:sp macro="" textlink="">
      <cdr:nvSpPr>
        <cdr:cNvPr id="2" name="Rectangle 1">
          <a:extLst xmlns:a="http://schemas.openxmlformats.org/drawingml/2006/main">
            <a:ext uri="{FF2B5EF4-FFF2-40B4-BE49-F238E27FC236}">
              <a16:creationId xmlns:a16="http://schemas.microsoft.com/office/drawing/2014/main" id="{C9FDAD68-ED32-488F-AC42-8D6853DFC42D}"/>
            </a:ext>
          </a:extLst>
        </cdr:cNvPr>
        <cdr:cNvSpPr/>
      </cdr:nvSpPr>
      <cdr:spPr>
        <a:xfrm xmlns:a="http://schemas.openxmlformats.org/drawingml/2006/main">
          <a:off x="4824015" y="1043631"/>
          <a:ext cx="18473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0.74199</cdr:x>
      <cdr:y>0.56246</cdr:y>
    </cdr:from>
    <cdr:to>
      <cdr:x>0.7702</cdr:x>
      <cdr:y>0.73827</cdr:y>
    </cdr:to>
    <cdr:sp macro="" textlink="">
      <cdr:nvSpPr>
        <cdr:cNvPr id="7" name="Rectangle 6">
          <a:extLst xmlns:a="http://schemas.openxmlformats.org/drawingml/2006/main">
            <a:ext uri="{FF2B5EF4-FFF2-40B4-BE49-F238E27FC236}">
              <a16:creationId xmlns:a16="http://schemas.microsoft.com/office/drawing/2014/main" id="{AFC0BF02-CE4D-4976-B0AE-59ADFD3067CE}"/>
            </a:ext>
          </a:extLst>
        </cdr:cNvPr>
        <cdr:cNvSpPr/>
      </cdr:nvSpPr>
      <cdr:spPr>
        <a:xfrm xmlns:a="http://schemas.openxmlformats.org/drawingml/2006/main">
          <a:off x="4858193" y="2953909"/>
          <a:ext cx="18473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0.26998</cdr:x>
      <cdr:y>0.2072</cdr:y>
    </cdr:from>
    <cdr:to>
      <cdr:x>0.2982</cdr:x>
      <cdr:y>0.38301</cdr:y>
    </cdr:to>
    <cdr:sp macro="" textlink="">
      <cdr:nvSpPr>
        <cdr:cNvPr id="8" name="Rectangle 7">
          <a:extLst xmlns:a="http://schemas.openxmlformats.org/drawingml/2006/main">
            <a:ext uri="{FF2B5EF4-FFF2-40B4-BE49-F238E27FC236}">
              <a16:creationId xmlns:a16="http://schemas.microsoft.com/office/drawing/2014/main" id="{AFC0BF02-CE4D-4976-B0AE-59ADFD3067CE}"/>
            </a:ext>
          </a:extLst>
        </cdr:cNvPr>
        <cdr:cNvSpPr/>
      </cdr:nvSpPr>
      <cdr:spPr>
        <a:xfrm xmlns:a="http://schemas.openxmlformats.org/drawingml/2006/main">
          <a:off x="1767724" y="1088166"/>
          <a:ext cx="184730"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0.18984</cdr:x>
      <cdr:y>0.68233</cdr:y>
    </cdr:from>
    <cdr:to>
      <cdr:x>0.44694</cdr:x>
      <cdr:y>0.82389</cdr:y>
    </cdr:to>
    <cdr:sp macro="" textlink="">
      <cdr:nvSpPr>
        <cdr:cNvPr id="11" name="Rektangel: rundade hörn 10">
          <a:extLst xmlns:a="http://schemas.openxmlformats.org/drawingml/2006/main">
            <a:ext uri="{FF2B5EF4-FFF2-40B4-BE49-F238E27FC236}">
              <a16:creationId xmlns:a16="http://schemas.microsoft.com/office/drawing/2014/main" id="{7EF05DAE-0C43-43E3-803E-4E4A693C3F05}"/>
            </a:ext>
          </a:extLst>
        </cdr:cNvPr>
        <cdr:cNvSpPr/>
      </cdr:nvSpPr>
      <cdr:spPr>
        <a:xfrm xmlns:a="http://schemas.openxmlformats.org/drawingml/2006/main">
          <a:off x="1057592" y="3176045"/>
          <a:ext cx="1432330" cy="658875"/>
        </a:xfrm>
        <a:prstGeom xmlns:a="http://schemas.openxmlformats.org/drawingml/2006/main" prst="roundRec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r>
            <a:rPr lang="sv-SE" sz="1000" dirty="0">
              <a:solidFill>
                <a:schemeClr val="tx1">
                  <a:lumMod val="50000"/>
                  <a:lumOff val="50000"/>
                </a:schemeClr>
              </a:solidFill>
            </a:rPr>
            <a:t>Områden</a:t>
          </a:r>
          <a:r>
            <a:rPr lang="sv-SE" sz="1000" dirty="0">
              <a:solidFill>
                <a:schemeClr val="tx1"/>
              </a:solidFill>
            </a:rPr>
            <a:t> </a:t>
          </a:r>
          <a:r>
            <a:rPr lang="sv-SE" sz="1000" dirty="0">
              <a:solidFill>
                <a:schemeClr val="tx1">
                  <a:lumMod val="50000"/>
                  <a:lumOff val="50000"/>
                </a:schemeClr>
              </a:solidFill>
            </a:rPr>
            <a:t>vi bevakar och där vi vill bidra, men risken bedöms som låg idag</a:t>
          </a:r>
          <a:endParaRPr lang="sv-SE" sz="1000" dirty="0">
            <a:solidFill>
              <a:srgbClr val="FF0000"/>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C82C-BA87-E72C-DEF0-0FAA21413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CD5EFC07-07D4-ED73-FE4F-2D580BA4F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0624BB3D-249F-B708-B4E2-E5CC228063C4}"/>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5" name="Footer Placeholder 4">
            <a:extLst>
              <a:ext uri="{FF2B5EF4-FFF2-40B4-BE49-F238E27FC236}">
                <a16:creationId xmlns:a16="http://schemas.microsoft.com/office/drawing/2014/main" id="{153B9169-9743-D066-D53B-B25D1570044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9861CB9-4389-8333-708F-91185FFEC25C}"/>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215743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9FB6-CBE5-EF33-C059-CC9E666E1D4B}"/>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F5D7921F-CCCD-E878-5D0D-3E034DCA4F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E07DA4F-076D-17A3-65EE-3208B983FEC1}"/>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5" name="Footer Placeholder 4">
            <a:extLst>
              <a:ext uri="{FF2B5EF4-FFF2-40B4-BE49-F238E27FC236}">
                <a16:creationId xmlns:a16="http://schemas.microsoft.com/office/drawing/2014/main" id="{55A33003-F456-1800-F6F3-2125260BC6D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C6F8F71A-D32D-F808-E654-987687BE599B}"/>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222207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EE78FC-199E-0BB0-4D84-E8F8D01372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EF7EC046-707A-9AFD-D223-4FE6CF32B2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506EAE0-EFC7-BB7C-18C4-FB219BA73500}"/>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5" name="Footer Placeholder 4">
            <a:extLst>
              <a:ext uri="{FF2B5EF4-FFF2-40B4-BE49-F238E27FC236}">
                <a16:creationId xmlns:a16="http://schemas.microsoft.com/office/drawing/2014/main" id="{93D453B9-D0E3-B8D4-9CD1-5010C6B0D1D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FF0AF61-8E58-7AAE-AA54-C28950D08DD6}"/>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366384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7D3E2-ADBF-E2B3-2039-4BDF49521510}"/>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5283B501-4FF9-E8F5-EC64-4FB94058BE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3063C89-711B-721E-89A8-0A390D2446CE}"/>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5" name="Footer Placeholder 4">
            <a:extLst>
              <a:ext uri="{FF2B5EF4-FFF2-40B4-BE49-F238E27FC236}">
                <a16:creationId xmlns:a16="http://schemas.microsoft.com/office/drawing/2014/main" id="{05402F23-F7E5-A7AD-57CB-FB9E7B7FA49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2C4C53AA-75D4-638A-EA24-5911162A4FFB}"/>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347383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DC0D-68AB-C0BD-1D3F-0B6C7FB3B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DCF28E04-6EDB-71D2-5AB3-CC5FAE1D0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5D3EC-0094-5EAE-733F-C6D9A1741B9D}"/>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5" name="Footer Placeholder 4">
            <a:extLst>
              <a:ext uri="{FF2B5EF4-FFF2-40B4-BE49-F238E27FC236}">
                <a16:creationId xmlns:a16="http://schemas.microsoft.com/office/drawing/2014/main" id="{506CF2B3-28AD-0F43-E1A8-21241CE68C7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9C40EA1-6005-4D1E-DD20-DF875F34610A}"/>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364803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FB7DF-1385-6DA0-7DF8-13152F9F0777}"/>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BFF150C2-311D-A40E-C15A-CEDF72F34E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DBBAFC41-12A0-2253-4A72-F39F23873D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50241575-A933-CD27-9030-5A6F7398683A}"/>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6" name="Footer Placeholder 5">
            <a:extLst>
              <a:ext uri="{FF2B5EF4-FFF2-40B4-BE49-F238E27FC236}">
                <a16:creationId xmlns:a16="http://schemas.microsoft.com/office/drawing/2014/main" id="{80ACD8ED-BAF5-4727-F13E-24DECE8D0E2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937F074-FF15-00F1-533C-E04519AA611D}"/>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19517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84AF-10D7-CA87-F494-7B1250E2B1BE}"/>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206675B0-34C5-30F5-2723-B6525A3A7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B5E67A-5FD1-136C-D9C0-1E74EFD8F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4B72FCD7-12CC-A941-47BF-E5A6AA50F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C28694-A2E4-2B8A-1F52-14E8217164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2BA31A8D-BAC5-4B64-0265-DAFDF2A708A3}"/>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8" name="Footer Placeholder 7">
            <a:extLst>
              <a:ext uri="{FF2B5EF4-FFF2-40B4-BE49-F238E27FC236}">
                <a16:creationId xmlns:a16="http://schemas.microsoft.com/office/drawing/2014/main" id="{B573F8E7-CCD6-F47A-1697-99A484E552A1}"/>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9FCBD341-A334-8252-5EFE-1F8F9853CAD5}"/>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403181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E4BF-B0F6-5408-81AD-67EBD5ADDD09}"/>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7C39468E-B3EA-202C-F913-76B6CA767C8B}"/>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4" name="Footer Placeholder 3">
            <a:extLst>
              <a:ext uri="{FF2B5EF4-FFF2-40B4-BE49-F238E27FC236}">
                <a16:creationId xmlns:a16="http://schemas.microsoft.com/office/drawing/2014/main" id="{220BAE35-F403-A3CE-004B-D449EAAE82CA}"/>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4A9473FA-00C8-899C-2022-DF2D1D672F77}"/>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10475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7DBD0-0225-3975-82F1-3175FE78B8B8}"/>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3" name="Footer Placeholder 2">
            <a:extLst>
              <a:ext uri="{FF2B5EF4-FFF2-40B4-BE49-F238E27FC236}">
                <a16:creationId xmlns:a16="http://schemas.microsoft.com/office/drawing/2014/main" id="{26C59EA4-6079-AC78-B2F4-47B1BAD76F54}"/>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9FC91229-7009-DEC3-DA33-B3CE43FA5F02}"/>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1791328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C27F-A365-EDFE-D5A0-426F01E22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BD0CF51E-F349-7253-B336-184A484BC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5F4C61C7-64BC-B112-1ECE-E2D767404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61A7E-8829-0711-2B31-F2B37043F2AE}"/>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6" name="Footer Placeholder 5">
            <a:extLst>
              <a:ext uri="{FF2B5EF4-FFF2-40B4-BE49-F238E27FC236}">
                <a16:creationId xmlns:a16="http://schemas.microsoft.com/office/drawing/2014/main" id="{09EBEE62-D595-15D3-6A85-8CFA92636624}"/>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6C542A08-5BD4-9E1D-1293-361FABE554EC}"/>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252264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D479-8860-D029-5DD9-B57C5DD94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8ABB7028-7317-32CC-5BDA-E16E7D48C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3A310BF4-5E9C-EA47-D6A2-3213309B7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278CB-3FD6-4703-8A79-7619AE5126E8}"/>
              </a:ext>
            </a:extLst>
          </p:cNvPr>
          <p:cNvSpPr>
            <a:spLocks noGrp="1"/>
          </p:cNvSpPr>
          <p:nvPr>
            <p:ph type="dt" sz="half" idx="10"/>
          </p:nvPr>
        </p:nvSpPr>
        <p:spPr/>
        <p:txBody>
          <a:bodyPr/>
          <a:lstStyle/>
          <a:p>
            <a:fld id="{435A053E-FB5E-453B-B7B2-9A16406696F1}" type="datetimeFigureOut">
              <a:rPr lang="sv-SE" smtClean="0"/>
              <a:t>2023-01-31</a:t>
            </a:fld>
            <a:endParaRPr lang="sv-SE"/>
          </a:p>
        </p:txBody>
      </p:sp>
      <p:sp>
        <p:nvSpPr>
          <p:cNvPr id="6" name="Footer Placeholder 5">
            <a:extLst>
              <a:ext uri="{FF2B5EF4-FFF2-40B4-BE49-F238E27FC236}">
                <a16:creationId xmlns:a16="http://schemas.microsoft.com/office/drawing/2014/main" id="{1A03200C-2639-2848-1F9D-EAE1E10D0CB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BD86FE8F-A470-41DD-45A6-1D9750111215}"/>
              </a:ext>
            </a:extLst>
          </p:cNvPr>
          <p:cNvSpPr>
            <a:spLocks noGrp="1"/>
          </p:cNvSpPr>
          <p:nvPr>
            <p:ph type="sldNum" sz="quarter" idx="12"/>
          </p:nvPr>
        </p:nvSpPr>
        <p:spPr/>
        <p:txBody>
          <a:bodyPr/>
          <a:lstStyle/>
          <a:p>
            <a:fld id="{A794DD8E-EB81-4F09-9AE4-2EF7D2E52226}" type="slidenum">
              <a:rPr lang="sv-SE" smtClean="0"/>
              <a:t>‹#›</a:t>
            </a:fld>
            <a:endParaRPr lang="sv-SE"/>
          </a:p>
        </p:txBody>
      </p:sp>
    </p:spTree>
    <p:extLst>
      <p:ext uri="{BB962C8B-B14F-4D97-AF65-F5344CB8AC3E}">
        <p14:creationId xmlns:p14="http://schemas.microsoft.com/office/powerpoint/2010/main" val="209494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ED233E-3A7D-22A3-4AFA-8D17CEBB3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6EE72093-A83C-9E68-E31E-9BDC1C2AD2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AF33BCA-16C5-3670-713D-A2A9DF5297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A053E-FB5E-453B-B7B2-9A16406696F1}" type="datetimeFigureOut">
              <a:rPr lang="sv-SE" smtClean="0"/>
              <a:t>2023-01-31</a:t>
            </a:fld>
            <a:endParaRPr lang="sv-SE"/>
          </a:p>
        </p:txBody>
      </p:sp>
      <p:sp>
        <p:nvSpPr>
          <p:cNvPr id="5" name="Footer Placeholder 4">
            <a:extLst>
              <a:ext uri="{FF2B5EF4-FFF2-40B4-BE49-F238E27FC236}">
                <a16:creationId xmlns:a16="http://schemas.microsoft.com/office/drawing/2014/main" id="{D612F056-D550-3777-3D15-4FBED711D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A6A1B474-C766-41AD-F92B-ECD670008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4DD8E-EB81-4F09-9AE4-2EF7D2E52226}" type="slidenum">
              <a:rPr lang="sv-SE" smtClean="0"/>
              <a:t>‹#›</a:t>
            </a:fld>
            <a:endParaRPr lang="sv-SE"/>
          </a:p>
        </p:txBody>
      </p:sp>
    </p:spTree>
    <p:extLst>
      <p:ext uri="{BB962C8B-B14F-4D97-AF65-F5344CB8AC3E}">
        <p14:creationId xmlns:p14="http://schemas.microsoft.com/office/powerpoint/2010/main" val="128242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87FA1B-705D-82E4-8F6F-B3DE014C11D1}"/>
              </a:ext>
            </a:extLst>
          </p:cNvPr>
          <p:cNvCxnSpPr>
            <a:cxnSpLocks/>
          </p:cNvCxnSpPr>
          <p:nvPr/>
        </p:nvCxnSpPr>
        <p:spPr>
          <a:xfrm>
            <a:off x="808182" y="1830734"/>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9C83F9-8E9E-2341-C141-EE3AF3CDB37B}"/>
              </a:ext>
            </a:extLst>
          </p:cNvPr>
          <p:cNvCxnSpPr>
            <a:cxnSpLocks/>
          </p:cNvCxnSpPr>
          <p:nvPr/>
        </p:nvCxnSpPr>
        <p:spPr>
          <a:xfrm>
            <a:off x="808182" y="6288749"/>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34CCE59-69A3-3F5B-6EF6-48968EDA42D4}"/>
              </a:ext>
            </a:extLst>
          </p:cNvPr>
          <p:cNvSpPr>
            <a:spLocks noGrp="1"/>
          </p:cNvSpPr>
          <p:nvPr>
            <p:ph type="title"/>
          </p:nvPr>
        </p:nvSpPr>
        <p:spPr/>
        <p:txBody>
          <a:bodyPr/>
          <a:lstStyle/>
          <a:p>
            <a:r>
              <a:rPr lang="sv-SE" dirty="0">
                <a:solidFill>
                  <a:schemeClr val="accent1">
                    <a:lumMod val="75000"/>
                  </a:schemeClr>
                </a:solidFill>
                <a:latin typeface="+mn-lt"/>
              </a:rPr>
              <a:t>Verksamhetsplan</a:t>
            </a:r>
          </a:p>
        </p:txBody>
      </p:sp>
      <p:pic>
        <p:nvPicPr>
          <p:cNvPr id="13" name="Bildobjekt 1">
            <a:extLst>
              <a:ext uri="{FF2B5EF4-FFF2-40B4-BE49-F238E27FC236}">
                <a16:creationId xmlns:a16="http://schemas.microsoft.com/office/drawing/2014/main" id="{AEE64098-2F89-4AD8-AAED-D4B22ED277AF}"/>
              </a:ext>
            </a:extLst>
          </p:cNvPr>
          <p:cNvPicPr>
            <a:picLocks noChangeAspect="1"/>
          </p:cNvPicPr>
          <p:nvPr/>
        </p:nvPicPr>
        <p:blipFill>
          <a:blip r:embed="rId3"/>
          <a:stretch>
            <a:fillRect/>
          </a:stretch>
        </p:blipFill>
        <p:spPr>
          <a:xfrm>
            <a:off x="10599968" y="8626"/>
            <a:ext cx="1507663" cy="1783564"/>
          </a:xfrm>
          <a:prstGeom prst="rect">
            <a:avLst/>
          </a:prstGeom>
        </p:spPr>
      </p:pic>
      <p:pic>
        <p:nvPicPr>
          <p:cNvPr id="25" name="Picture 24">
            <a:extLst>
              <a:ext uri="{FF2B5EF4-FFF2-40B4-BE49-F238E27FC236}">
                <a16:creationId xmlns:a16="http://schemas.microsoft.com/office/drawing/2014/main" id="{E0B9E28F-1125-9915-D88F-94DD8189284D}"/>
              </a:ext>
            </a:extLst>
          </p:cNvPr>
          <p:cNvPicPr>
            <a:picLocks noChangeAspect="1"/>
          </p:cNvPicPr>
          <p:nvPr/>
        </p:nvPicPr>
        <p:blipFill>
          <a:blip r:embed="rId4"/>
          <a:stretch>
            <a:fillRect/>
          </a:stretch>
        </p:blipFill>
        <p:spPr>
          <a:xfrm>
            <a:off x="2747407" y="1877771"/>
            <a:ext cx="5740153" cy="4346689"/>
          </a:xfrm>
          <a:prstGeom prst="rect">
            <a:avLst/>
          </a:prstGeom>
        </p:spPr>
      </p:pic>
      <p:sp>
        <p:nvSpPr>
          <p:cNvPr id="2" name="TextBox 1">
            <a:extLst>
              <a:ext uri="{FF2B5EF4-FFF2-40B4-BE49-F238E27FC236}">
                <a16:creationId xmlns:a16="http://schemas.microsoft.com/office/drawing/2014/main" id="{517C3E5F-0F9A-09A6-BD71-EEB8D5587D3A}"/>
              </a:ext>
            </a:extLst>
          </p:cNvPr>
          <p:cNvSpPr txBox="1"/>
          <p:nvPr/>
        </p:nvSpPr>
        <p:spPr>
          <a:xfrm>
            <a:off x="4606158" y="900537"/>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Tree>
    <p:extLst>
      <p:ext uri="{BB962C8B-B14F-4D97-AF65-F5344CB8AC3E}">
        <p14:creationId xmlns:p14="http://schemas.microsoft.com/office/powerpoint/2010/main" val="315009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87FA1B-705D-82E4-8F6F-B3DE014C11D1}"/>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9C83F9-8E9E-2341-C141-EE3AF3CDB37B}"/>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34CCE59-69A3-3F5B-6EF6-48968EDA42D4}"/>
              </a:ext>
            </a:extLst>
          </p:cNvPr>
          <p:cNvSpPr>
            <a:spLocks noGrp="1"/>
          </p:cNvSpPr>
          <p:nvPr>
            <p:ph type="title"/>
          </p:nvPr>
        </p:nvSpPr>
        <p:spPr/>
        <p:txBody>
          <a:bodyPr/>
          <a:lstStyle/>
          <a:p>
            <a:r>
              <a:rPr lang="sv-SE" dirty="0">
                <a:solidFill>
                  <a:schemeClr val="accent1">
                    <a:lumMod val="75000"/>
                  </a:schemeClr>
                </a:solidFill>
                <a:latin typeface="+mn-lt"/>
              </a:rPr>
              <a:t>Fokusområden</a:t>
            </a:r>
          </a:p>
        </p:txBody>
      </p:sp>
      <p:pic>
        <p:nvPicPr>
          <p:cNvPr id="2" name="Bildobjekt 1">
            <a:extLst>
              <a:ext uri="{FF2B5EF4-FFF2-40B4-BE49-F238E27FC236}">
                <a16:creationId xmlns:a16="http://schemas.microsoft.com/office/drawing/2014/main" id="{01477405-5CC0-E8A6-1BD3-AF9FB8CAEDD8}"/>
              </a:ext>
            </a:extLst>
          </p:cNvPr>
          <p:cNvPicPr>
            <a:picLocks noChangeAspect="1"/>
          </p:cNvPicPr>
          <p:nvPr/>
        </p:nvPicPr>
        <p:blipFill>
          <a:blip r:embed="rId3"/>
          <a:stretch>
            <a:fillRect/>
          </a:stretch>
        </p:blipFill>
        <p:spPr>
          <a:xfrm>
            <a:off x="10599968" y="0"/>
            <a:ext cx="1507663" cy="1783564"/>
          </a:xfrm>
          <a:prstGeom prst="rect">
            <a:avLst/>
          </a:prstGeom>
        </p:spPr>
      </p:pic>
      <p:sp>
        <p:nvSpPr>
          <p:cNvPr id="3" name="Sexhörning 1">
            <a:extLst>
              <a:ext uri="{FF2B5EF4-FFF2-40B4-BE49-F238E27FC236}">
                <a16:creationId xmlns:a16="http://schemas.microsoft.com/office/drawing/2014/main" id="{BA1CB1D5-9698-FAFC-202E-37A5B5575187}"/>
              </a:ext>
            </a:extLst>
          </p:cNvPr>
          <p:cNvSpPr/>
          <p:nvPr/>
        </p:nvSpPr>
        <p:spPr>
          <a:xfrm rot="16200000">
            <a:off x="7186258" y="1851238"/>
            <a:ext cx="1688008" cy="159290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Ekonomi</a:t>
            </a:r>
          </a:p>
        </p:txBody>
      </p:sp>
      <p:sp>
        <p:nvSpPr>
          <p:cNvPr id="4" name="Sexhörning 24">
            <a:extLst>
              <a:ext uri="{FF2B5EF4-FFF2-40B4-BE49-F238E27FC236}">
                <a16:creationId xmlns:a16="http://schemas.microsoft.com/office/drawing/2014/main" id="{378C5456-0D74-C5F6-AC71-1D805675C519}"/>
              </a:ext>
            </a:extLst>
          </p:cNvPr>
          <p:cNvSpPr/>
          <p:nvPr/>
        </p:nvSpPr>
        <p:spPr>
          <a:xfrm rot="16200000">
            <a:off x="8899037" y="1856325"/>
            <a:ext cx="1688008" cy="159290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Arrangemang</a:t>
            </a:r>
          </a:p>
        </p:txBody>
      </p:sp>
      <p:sp>
        <p:nvSpPr>
          <p:cNvPr id="5" name="Sexhörning 26">
            <a:extLst>
              <a:ext uri="{FF2B5EF4-FFF2-40B4-BE49-F238E27FC236}">
                <a16:creationId xmlns:a16="http://schemas.microsoft.com/office/drawing/2014/main" id="{CD7998DB-8DFE-5C76-7059-32463679C481}"/>
              </a:ext>
            </a:extLst>
          </p:cNvPr>
          <p:cNvSpPr/>
          <p:nvPr/>
        </p:nvSpPr>
        <p:spPr>
          <a:xfrm rot="16200000">
            <a:off x="6325835" y="3213470"/>
            <a:ext cx="1688008" cy="159290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r>
              <a:rPr lang="sv-SE" sz="1200" b="1">
                <a:solidFill>
                  <a:prstClr val="white"/>
                </a:solidFill>
                <a:latin typeface="Arial"/>
              </a:rPr>
              <a:t>Organisation</a:t>
            </a:r>
            <a:endParaRPr lang="sv-SE" sz="1200" b="1" dirty="0">
              <a:solidFill>
                <a:prstClr val="white"/>
              </a:solidFill>
              <a:latin typeface="Arial"/>
            </a:endParaRPr>
          </a:p>
        </p:txBody>
      </p:sp>
      <p:sp>
        <p:nvSpPr>
          <p:cNvPr id="6" name="Sexhörning 27">
            <a:extLst>
              <a:ext uri="{FF2B5EF4-FFF2-40B4-BE49-F238E27FC236}">
                <a16:creationId xmlns:a16="http://schemas.microsoft.com/office/drawing/2014/main" id="{B6BF7897-9CBE-7346-6037-39E356FE864F}"/>
              </a:ext>
            </a:extLst>
          </p:cNvPr>
          <p:cNvSpPr>
            <a:spLocks noChangeAspect="1"/>
          </p:cNvSpPr>
          <p:nvPr/>
        </p:nvSpPr>
        <p:spPr>
          <a:xfrm rot="16200000">
            <a:off x="8009362" y="3211159"/>
            <a:ext cx="1729178" cy="1665827"/>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Tränare</a:t>
            </a:r>
          </a:p>
        </p:txBody>
      </p:sp>
      <p:sp>
        <p:nvSpPr>
          <p:cNvPr id="10" name="Sexhörning 28">
            <a:extLst>
              <a:ext uri="{FF2B5EF4-FFF2-40B4-BE49-F238E27FC236}">
                <a16:creationId xmlns:a16="http://schemas.microsoft.com/office/drawing/2014/main" id="{D8DE2D33-0B7F-CED9-9525-40E84FE9D8F0}"/>
              </a:ext>
            </a:extLst>
          </p:cNvPr>
          <p:cNvSpPr/>
          <p:nvPr/>
        </p:nvSpPr>
        <p:spPr>
          <a:xfrm rot="16200000">
            <a:off x="9743362" y="3246054"/>
            <a:ext cx="1688008" cy="159290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Samarbete</a:t>
            </a:r>
          </a:p>
        </p:txBody>
      </p:sp>
      <p:sp>
        <p:nvSpPr>
          <p:cNvPr id="13" name="Sexhörning 30">
            <a:extLst>
              <a:ext uri="{FF2B5EF4-FFF2-40B4-BE49-F238E27FC236}">
                <a16:creationId xmlns:a16="http://schemas.microsoft.com/office/drawing/2014/main" id="{8A84B7C9-24BD-3D57-5D3B-59BD9FF976D7}"/>
              </a:ext>
            </a:extLst>
          </p:cNvPr>
          <p:cNvSpPr/>
          <p:nvPr/>
        </p:nvSpPr>
        <p:spPr>
          <a:xfrm rot="16200000">
            <a:off x="7140004" y="4611081"/>
            <a:ext cx="1688008" cy="159290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latin typeface="Arial"/>
              </a:rPr>
              <a:t>Anläggning</a:t>
            </a:r>
          </a:p>
        </p:txBody>
      </p:sp>
      <p:sp>
        <p:nvSpPr>
          <p:cNvPr id="14" name="Sexhörning 31">
            <a:extLst>
              <a:ext uri="{FF2B5EF4-FFF2-40B4-BE49-F238E27FC236}">
                <a16:creationId xmlns:a16="http://schemas.microsoft.com/office/drawing/2014/main" id="{CCBF2B9A-DC67-BB56-32FA-547F9028D65D}"/>
              </a:ext>
            </a:extLst>
          </p:cNvPr>
          <p:cNvSpPr/>
          <p:nvPr/>
        </p:nvSpPr>
        <p:spPr>
          <a:xfrm rot="16200000">
            <a:off x="8896070" y="4619545"/>
            <a:ext cx="1688008" cy="159290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Spelartillväxt</a:t>
            </a:r>
          </a:p>
        </p:txBody>
      </p:sp>
      <p:sp>
        <p:nvSpPr>
          <p:cNvPr id="15" name="textruta 6">
            <a:extLst>
              <a:ext uri="{FF2B5EF4-FFF2-40B4-BE49-F238E27FC236}">
                <a16:creationId xmlns:a16="http://schemas.microsoft.com/office/drawing/2014/main" id="{11F28BF5-745C-A566-46F5-8689A542745B}"/>
              </a:ext>
            </a:extLst>
          </p:cNvPr>
          <p:cNvSpPr txBox="1"/>
          <p:nvPr/>
        </p:nvSpPr>
        <p:spPr>
          <a:xfrm>
            <a:off x="1305642" y="2376565"/>
            <a:ext cx="2886618" cy="560673"/>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fokuserar på och som </a:t>
            </a:r>
            <a:r>
              <a:rPr lang="sv-SE" sz="1522" b="1" dirty="0">
                <a:solidFill>
                  <a:schemeClr val="tx1">
                    <a:lumMod val="75000"/>
                    <a:lumOff val="25000"/>
                  </a:schemeClr>
                </a:solidFill>
                <a:latin typeface="Arial"/>
              </a:rPr>
              <a:t>måste</a:t>
            </a:r>
            <a:r>
              <a:rPr lang="sv-SE" sz="1522" dirty="0">
                <a:solidFill>
                  <a:schemeClr val="tx1">
                    <a:lumMod val="75000"/>
                    <a:lumOff val="25000"/>
                  </a:schemeClr>
                </a:solidFill>
                <a:latin typeface="Arial"/>
              </a:rPr>
              <a:t> förbättras </a:t>
            </a:r>
            <a:r>
              <a:rPr lang="sv-SE" sz="1522" b="1" dirty="0">
                <a:solidFill>
                  <a:schemeClr val="tx1">
                    <a:lumMod val="75000"/>
                    <a:lumOff val="25000"/>
                  </a:schemeClr>
                </a:solidFill>
                <a:latin typeface="Arial"/>
              </a:rPr>
              <a:t>2023 </a:t>
            </a:r>
            <a:endParaRPr lang="sv-SE" sz="1522" b="1" dirty="0">
              <a:solidFill>
                <a:schemeClr val="tx1">
                  <a:lumMod val="75000"/>
                  <a:lumOff val="25000"/>
                </a:schemeClr>
              </a:solidFill>
              <a:latin typeface="Arial"/>
              <a:cs typeface="Arial"/>
            </a:endParaRPr>
          </a:p>
        </p:txBody>
      </p:sp>
      <p:sp>
        <p:nvSpPr>
          <p:cNvPr id="16" name="textruta 8">
            <a:extLst>
              <a:ext uri="{FF2B5EF4-FFF2-40B4-BE49-F238E27FC236}">
                <a16:creationId xmlns:a16="http://schemas.microsoft.com/office/drawing/2014/main" id="{6C643F0C-386C-5E91-E543-98213CE8950B}"/>
              </a:ext>
            </a:extLst>
          </p:cNvPr>
          <p:cNvSpPr txBox="1"/>
          <p:nvPr/>
        </p:nvSpPr>
        <p:spPr>
          <a:xfrm>
            <a:off x="1305642" y="3612468"/>
            <a:ext cx="2360956" cy="794905"/>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a:solidFill>
                  <a:schemeClr val="tx1">
                    <a:lumMod val="75000"/>
                    <a:lumOff val="25000"/>
                  </a:schemeClr>
                </a:solidFill>
                <a:latin typeface="Arial"/>
              </a:rPr>
              <a:t>Områden vi har bra kontroll över och </a:t>
            </a:r>
            <a:r>
              <a:rPr lang="sv-SE" sz="1522" b="1">
                <a:solidFill>
                  <a:schemeClr val="tx1">
                    <a:lumMod val="75000"/>
                    <a:lumOff val="25000"/>
                  </a:schemeClr>
                </a:solidFill>
                <a:latin typeface="Arial"/>
              </a:rPr>
              <a:t>fortsätter utveckla 2023</a:t>
            </a:r>
          </a:p>
        </p:txBody>
      </p:sp>
      <p:sp>
        <p:nvSpPr>
          <p:cNvPr id="17" name="textruta 9">
            <a:extLst>
              <a:ext uri="{FF2B5EF4-FFF2-40B4-BE49-F238E27FC236}">
                <a16:creationId xmlns:a16="http://schemas.microsoft.com/office/drawing/2014/main" id="{3DD5063C-1877-587E-745B-245A8EB8838C}"/>
              </a:ext>
            </a:extLst>
          </p:cNvPr>
          <p:cNvSpPr txBox="1"/>
          <p:nvPr/>
        </p:nvSpPr>
        <p:spPr>
          <a:xfrm>
            <a:off x="1314445" y="5127195"/>
            <a:ext cx="2343349" cy="560673"/>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utvecklar med </a:t>
            </a:r>
            <a:r>
              <a:rPr lang="sv-SE" sz="1522" b="1" dirty="0">
                <a:solidFill>
                  <a:schemeClr val="tx1">
                    <a:lumMod val="75000"/>
                    <a:lumOff val="25000"/>
                  </a:schemeClr>
                </a:solidFill>
                <a:latin typeface="Arial"/>
              </a:rPr>
              <a:t>2-5 års </a:t>
            </a:r>
            <a:r>
              <a:rPr lang="sv-SE" sz="1522" dirty="0">
                <a:solidFill>
                  <a:schemeClr val="tx1">
                    <a:lumMod val="75000"/>
                    <a:lumOff val="25000"/>
                  </a:schemeClr>
                </a:solidFill>
                <a:latin typeface="Arial"/>
              </a:rPr>
              <a:t>horisont</a:t>
            </a:r>
            <a:endParaRPr lang="sv-SE" sz="1522" dirty="0">
              <a:solidFill>
                <a:schemeClr val="tx1">
                  <a:lumMod val="75000"/>
                  <a:lumOff val="25000"/>
                </a:schemeClr>
              </a:solidFill>
            </a:endParaRPr>
          </a:p>
        </p:txBody>
      </p:sp>
      <p:sp>
        <p:nvSpPr>
          <p:cNvPr id="18" name="TextBox 17">
            <a:extLst>
              <a:ext uri="{FF2B5EF4-FFF2-40B4-BE49-F238E27FC236}">
                <a16:creationId xmlns:a16="http://schemas.microsoft.com/office/drawing/2014/main" id="{F3769576-E76E-1014-AB44-74AF03569F37}"/>
              </a:ext>
            </a:extLst>
          </p:cNvPr>
          <p:cNvSpPr txBox="1"/>
          <p:nvPr/>
        </p:nvSpPr>
        <p:spPr>
          <a:xfrm>
            <a:off x="4007847" y="898778"/>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
        <p:nvSpPr>
          <p:cNvPr id="11" name="Sexhörning 1">
            <a:extLst>
              <a:ext uri="{FF2B5EF4-FFF2-40B4-BE49-F238E27FC236}">
                <a16:creationId xmlns:a16="http://schemas.microsoft.com/office/drawing/2014/main" id="{76AFABED-4FB5-7DF4-3076-19F4B9A7CCBF}"/>
              </a:ext>
            </a:extLst>
          </p:cNvPr>
          <p:cNvSpPr/>
          <p:nvPr/>
        </p:nvSpPr>
        <p:spPr>
          <a:xfrm rot="16200000">
            <a:off x="988634" y="2549959"/>
            <a:ext cx="180383" cy="213883"/>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endParaRPr lang="sv-SE" sz="1200" b="1" dirty="0">
              <a:solidFill>
                <a:prstClr val="white"/>
              </a:solidFill>
              <a:latin typeface="Arial"/>
            </a:endParaRPr>
          </a:p>
        </p:txBody>
      </p:sp>
      <p:sp>
        <p:nvSpPr>
          <p:cNvPr id="12" name="Sexhörning 1">
            <a:extLst>
              <a:ext uri="{FF2B5EF4-FFF2-40B4-BE49-F238E27FC236}">
                <a16:creationId xmlns:a16="http://schemas.microsoft.com/office/drawing/2014/main" id="{B471C062-E42E-AE00-5260-235D4E3320FD}"/>
              </a:ext>
            </a:extLst>
          </p:cNvPr>
          <p:cNvSpPr/>
          <p:nvPr/>
        </p:nvSpPr>
        <p:spPr>
          <a:xfrm rot="16200000">
            <a:off x="988633" y="3932918"/>
            <a:ext cx="180383" cy="213883"/>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endParaRPr lang="sv-SE" sz="1200" b="1" dirty="0">
              <a:solidFill>
                <a:prstClr val="white"/>
              </a:solidFill>
              <a:latin typeface="Arial"/>
            </a:endParaRPr>
          </a:p>
        </p:txBody>
      </p:sp>
      <p:sp>
        <p:nvSpPr>
          <p:cNvPr id="19" name="Sexhörning 1">
            <a:extLst>
              <a:ext uri="{FF2B5EF4-FFF2-40B4-BE49-F238E27FC236}">
                <a16:creationId xmlns:a16="http://schemas.microsoft.com/office/drawing/2014/main" id="{435162A4-9586-DF2F-DA3B-6C1F95C83B61}"/>
              </a:ext>
            </a:extLst>
          </p:cNvPr>
          <p:cNvSpPr/>
          <p:nvPr/>
        </p:nvSpPr>
        <p:spPr>
          <a:xfrm rot="16200000">
            <a:off x="988632" y="5295992"/>
            <a:ext cx="180383" cy="213883"/>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endParaRPr lang="sv-SE" sz="1200" b="1" dirty="0">
              <a:latin typeface="Arial"/>
            </a:endParaRPr>
          </a:p>
        </p:txBody>
      </p:sp>
    </p:spTree>
    <p:extLst>
      <p:ext uri="{BB962C8B-B14F-4D97-AF65-F5344CB8AC3E}">
        <p14:creationId xmlns:p14="http://schemas.microsoft.com/office/powerpoint/2010/main" val="367333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F0F5-C8D9-2B61-94FC-421DE4342682}"/>
              </a:ext>
            </a:extLst>
          </p:cNvPr>
          <p:cNvSpPr>
            <a:spLocks noGrp="1"/>
          </p:cNvSpPr>
          <p:nvPr>
            <p:ph type="title"/>
          </p:nvPr>
        </p:nvSpPr>
        <p:spPr/>
        <p:txBody>
          <a:bodyPr/>
          <a:lstStyle/>
          <a:p>
            <a:r>
              <a:rPr lang="sv-SE" dirty="0">
                <a:solidFill>
                  <a:schemeClr val="accent1">
                    <a:lumMod val="75000"/>
                  </a:schemeClr>
                </a:solidFill>
                <a:latin typeface="+mn-lt"/>
              </a:rPr>
              <a:t>Prioriterade områden</a:t>
            </a:r>
            <a:endParaRPr lang="sv-SE" dirty="0"/>
          </a:p>
        </p:txBody>
      </p:sp>
      <p:sp>
        <p:nvSpPr>
          <p:cNvPr id="3" name="Content Placeholder 2">
            <a:extLst>
              <a:ext uri="{FF2B5EF4-FFF2-40B4-BE49-F238E27FC236}">
                <a16:creationId xmlns:a16="http://schemas.microsoft.com/office/drawing/2014/main" id="{A1320EE0-9582-5757-D510-47C4E61150B6}"/>
              </a:ext>
            </a:extLst>
          </p:cNvPr>
          <p:cNvSpPr>
            <a:spLocks noGrp="1"/>
          </p:cNvSpPr>
          <p:nvPr>
            <p:ph idx="1"/>
          </p:nvPr>
        </p:nvSpPr>
        <p:spPr>
          <a:xfrm>
            <a:off x="3216564" y="1875447"/>
            <a:ext cx="8167254" cy="4351338"/>
          </a:xfrm>
        </p:spPr>
        <p:txBody>
          <a:bodyPr>
            <a:normAutofit/>
          </a:bodyPr>
          <a:lstStyle/>
          <a:p>
            <a:pPr marL="0" indent="0">
              <a:buNone/>
            </a:pPr>
            <a:endParaRPr lang="sv-SE" sz="1800" dirty="0">
              <a:solidFill>
                <a:schemeClr val="accent1">
                  <a:lumMod val="75000"/>
                </a:schemeClr>
              </a:solidFill>
            </a:endParaRPr>
          </a:p>
          <a:p>
            <a:pPr marL="0" indent="0">
              <a:buNone/>
            </a:pPr>
            <a:r>
              <a:rPr lang="sv-SE" sz="1800" dirty="0"/>
              <a:t>IFK Örby måste skapa en finansiell stabilitet för att skapa förutsättningarna att kunna investera i ledare, anläggning och inte minst avancemang i både dam och herr serierna.</a:t>
            </a:r>
          </a:p>
          <a:p>
            <a:r>
              <a:rPr lang="sv-SE" sz="1800" dirty="0"/>
              <a:t>Nytt sponsorupplägg 2023</a:t>
            </a:r>
          </a:p>
          <a:p>
            <a:r>
              <a:rPr lang="sv-SE" sz="1800" dirty="0"/>
              <a:t>Ny klädsponsor 2023</a:t>
            </a:r>
          </a:p>
          <a:p>
            <a:r>
              <a:rPr lang="sv-SE" sz="1800" dirty="0"/>
              <a:t>Marknadsanpassade aktivitetsavgifter 2023</a:t>
            </a:r>
          </a:p>
          <a:p>
            <a:r>
              <a:rPr lang="sv-SE" sz="1800" dirty="0"/>
              <a:t>Fortsätta aktiviteter med Newbody, Ravelli samt bingolotto</a:t>
            </a:r>
          </a:p>
          <a:p>
            <a:r>
              <a:rPr lang="sv-SE" sz="1800" dirty="0"/>
              <a:t>Starta aktiviteter med returpack (panta-mera)</a:t>
            </a:r>
          </a:p>
          <a:p>
            <a:r>
              <a:rPr lang="sv-SE" sz="1800" dirty="0"/>
              <a:t>Fortsätta utveckla våra arrangemang samt att ha bra koll på våra operativa kostnader </a:t>
            </a:r>
          </a:p>
        </p:txBody>
      </p:sp>
      <p:sp>
        <p:nvSpPr>
          <p:cNvPr id="4" name="TextBox 3">
            <a:extLst>
              <a:ext uri="{FF2B5EF4-FFF2-40B4-BE49-F238E27FC236}">
                <a16:creationId xmlns:a16="http://schemas.microsoft.com/office/drawing/2014/main" id="{CDC73755-5AC0-0054-96E3-B4C7DA9B088D}"/>
              </a:ext>
            </a:extLst>
          </p:cNvPr>
          <p:cNvSpPr txBox="1"/>
          <p:nvPr/>
        </p:nvSpPr>
        <p:spPr>
          <a:xfrm>
            <a:off x="5618721" y="833068"/>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cxnSp>
        <p:nvCxnSpPr>
          <p:cNvPr id="5" name="Straight Connector 4">
            <a:extLst>
              <a:ext uri="{FF2B5EF4-FFF2-40B4-BE49-F238E27FC236}">
                <a16:creationId xmlns:a16="http://schemas.microsoft.com/office/drawing/2014/main" id="{8A942E58-2959-7073-DF8C-DA7D9FB24902}"/>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D3D15F-C79E-FF92-B861-60E2A3940561}"/>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Bildobjekt 1">
            <a:extLst>
              <a:ext uri="{FF2B5EF4-FFF2-40B4-BE49-F238E27FC236}">
                <a16:creationId xmlns:a16="http://schemas.microsoft.com/office/drawing/2014/main" id="{436BABE9-4120-EA60-53B3-4C71C27C94AD}"/>
              </a:ext>
            </a:extLst>
          </p:cNvPr>
          <p:cNvPicPr>
            <a:picLocks noChangeAspect="1"/>
          </p:cNvPicPr>
          <p:nvPr/>
        </p:nvPicPr>
        <p:blipFill>
          <a:blip r:embed="rId3"/>
          <a:stretch>
            <a:fillRect/>
          </a:stretch>
        </p:blipFill>
        <p:spPr>
          <a:xfrm>
            <a:off x="10599968" y="0"/>
            <a:ext cx="1507663" cy="1783564"/>
          </a:xfrm>
          <a:prstGeom prst="rect">
            <a:avLst/>
          </a:prstGeom>
        </p:spPr>
      </p:pic>
      <p:sp>
        <p:nvSpPr>
          <p:cNvPr id="8" name="Sexhörning 1">
            <a:extLst>
              <a:ext uri="{FF2B5EF4-FFF2-40B4-BE49-F238E27FC236}">
                <a16:creationId xmlns:a16="http://schemas.microsoft.com/office/drawing/2014/main" id="{D622A79D-8D18-0E64-0884-45228A5BE474}"/>
              </a:ext>
            </a:extLst>
          </p:cNvPr>
          <p:cNvSpPr/>
          <p:nvPr/>
        </p:nvSpPr>
        <p:spPr>
          <a:xfrm rot="16200000">
            <a:off x="841021" y="1972821"/>
            <a:ext cx="1688008" cy="159290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Ekonomi</a:t>
            </a:r>
          </a:p>
        </p:txBody>
      </p:sp>
      <p:sp>
        <p:nvSpPr>
          <p:cNvPr id="9" name="textruta 6">
            <a:extLst>
              <a:ext uri="{FF2B5EF4-FFF2-40B4-BE49-F238E27FC236}">
                <a16:creationId xmlns:a16="http://schemas.microsoft.com/office/drawing/2014/main" id="{C2AB7A3E-624C-8B14-81E5-33A77E47E18C}"/>
              </a:ext>
            </a:extLst>
          </p:cNvPr>
          <p:cNvSpPr txBox="1"/>
          <p:nvPr/>
        </p:nvSpPr>
        <p:spPr>
          <a:xfrm>
            <a:off x="594442" y="3613277"/>
            <a:ext cx="2886618" cy="560673"/>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fokuserar på och som </a:t>
            </a:r>
            <a:r>
              <a:rPr lang="sv-SE" sz="1522" b="1" dirty="0">
                <a:solidFill>
                  <a:schemeClr val="tx1">
                    <a:lumMod val="75000"/>
                    <a:lumOff val="25000"/>
                  </a:schemeClr>
                </a:solidFill>
                <a:latin typeface="Arial"/>
              </a:rPr>
              <a:t>måste</a:t>
            </a:r>
            <a:r>
              <a:rPr lang="sv-SE" sz="1522" dirty="0">
                <a:solidFill>
                  <a:schemeClr val="tx1">
                    <a:lumMod val="75000"/>
                    <a:lumOff val="25000"/>
                  </a:schemeClr>
                </a:solidFill>
                <a:latin typeface="Arial"/>
              </a:rPr>
              <a:t> </a:t>
            </a:r>
            <a:r>
              <a:rPr lang="sv-SE" sz="1522" b="1" dirty="0">
                <a:solidFill>
                  <a:schemeClr val="tx1">
                    <a:lumMod val="75000"/>
                    <a:lumOff val="25000"/>
                  </a:schemeClr>
                </a:solidFill>
                <a:latin typeface="Arial"/>
              </a:rPr>
              <a:t>förbättras</a:t>
            </a:r>
            <a:r>
              <a:rPr lang="sv-SE" sz="1522" dirty="0">
                <a:solidFill>
                  <a:schemeClr val="tx1">
                    <a:lumMod val="75000"/>
                    <a:lumOff val="25000"/>
                  </a:schemeClr>
                </a:solidFill>
                <a:latin typeface="Arial"/>
              </a:rPr>
              <a:t> </a:t>
            </a:r>
            <a:r>
              <a:rPr lang="sv-SE" sz="1522" b="1" dirty="0">
                <a:solidFill>
                  <a:schemeClr val="tx1">
                    <a:lumMod val="75000"/>
                    <a:lumOff val="25000"/>
                  </a:schemeClr>
                </a:solidFill>
                <a:latin typeface="Arial"/>
              </a:rPr>
              <a:t>2023 </a:t>
            </a:r>
            <a:endParaRPr lang="sv-SE" sz="1522" b="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05261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F0F5-C8D9-2B61-94FC-421DE4342682}"/>
              </a:ext>
            </a:extLst>
          </p:cNvPr>
          <p:cNvSpPr>
            <a:spLocks noGrp="1"/>
          </p:cNvSpPr>
          <p:nvPr>
            <p:ph type="title"/>
          </p:nvPr>
        </p:nvSpPr>
        <p:spPr/>
        <p:txBody>
          <a:bodyPr/>
          <a:lstStyle/>
          <a:p>
            <a:r>
              <a:rPr lang="sv-SE" dirty="0">
                <a:solidFill>
                  <a:schemeClr val="accent1">
                    <a:lumMod val="75000"/>
                  </a:schemeClr>
                </a:solidFill>
                <a:latin typeface="+mn-lt"/>
              </a:rPr>
              <a:t>Prioriterade områden</a:t>
            </a:r>
            <a:endParaRPr lang="sv-SE" dirty="0"/>
          </a:p>
        </p:txBody>
      </p:sp>
      <p:sp>
        <p:nvSpPr>
          <p:cNvPr id="3" name="Content Placeholder 2">
            <a:extLst>
              <a:ext uri="{FF2B5EF4-FFF2-40B4-BE49-F238E27FC236}">
                <a16:creationId xmlns:a16="http://schemas.microsoft.com/office/drawing/2014/main" id="{A1320EE0-9582-5757-D510-47C4E61150B6}"/>
              </a:ext>
            </a:extLst>
          </p:cNvPr>
          <p:cNvSpPr>
            <a:spLocks noGrp="1"/>
          </p:cNvSpPr>
          <p:nvPr>
            <p:ph idx="1"/>
          </p:nvPr>
        </p:nvSpPr>
        <p:spPr>
          <a:xfrm>
            <a:off x="3223491" y="1871805"/>
            <a:ext cx="8130308" cy="4351338"/>
          </a:xfrm>
        </p:spPr>
        <p:txBody>
          <a:bodyPr>
            <a:normAutofit/>
          </a:bodyPr>
          <a:lstStyle/>
          <a:p>
            <a:pPr marL="0" indent="0">
              <a:buNone/>
            </a:pPr>
            <a:r>
              <a:rPr lang="sv-SE" sz="1800" dirty="0"/>
              <a:t>Under 2023 så måste vi starta upp kommitteen ”Arrangemang”.</a:t>
            </a:r>
          </a:p>
          <a:p>
            <a:r>
              <a:rPr lang="sv-SE" sz="1800" dirty="0"/>
              <a:t>Starta upp Kamratcupen 2023</a:t>
            </a:r>
          </a:p>
          <a:p>
            <a:pPr lvl="1"/>
            <a:r>
              <a:rPr lang="sv-SE" sz="1600" dirty="0"/>
              <a:t>Nationaldagen, 3v3, 5v5 och 7v7</a:t>
            </a:r>
          </a:p>
          <a:p>
            <a:r>
              <a:rPr lang="sv-SE" sz="1800" dirty="0"/>
              <a:t>Utveckla Pre-Gothia cupen 2023</a:t>
            </a:r>
          </a:p>
          <a:p>
            <a:pPr lvl="1"/>
            <a:r>
              <a:rPr lang="sv-SE" sz="1600" dirty="0"/>
              <a:t>2st Japanska lag</a:t>
            </a:r>
          </a:p>
          <a:p>
            <a:pPr lvl="1"/>
            <a:r>
              <a:rPr lang="sv-SE" sz="1600" dirty="0"/>
              <a:t>4-5st Amerikanska lag</a:t>
            </a:r>
          </a:p>
          <a:p>
            <a:r>
              <a:rPr lang="sv-SE" sz="1800" dirty="0"/>
              <a:t>Starta upp fotbollsskola sommaren 2023.</a:t>
            </a:r>
          </a:p>
        </p:txBody>
      </p:sp>
      <p:sp>
        <p:nvSpPr>
          <p:cNvPr id="4" name="TextBox 3">
            <a:extLst>
              <a:ext uri="{FF2B5EF4-FFF2-40B4-BE49-F238E27FC236}">
                <a16:creationId xmlns:a16="http://schemas.microsoft.com/office/drawing/2014/main" id="{CDC73755-5AC0-0054-96E3-B4C7DA9B088D}"/>
              </a:ext>
            </a:extLst>
          </p:cNvPr>
          <p:cNvSpPr txBox="1"/>
          <p:nvPr/>
        </p:nvSpPr>
        <p:spPr>
          <a:xfrm>
            <a:off x="5618721" y="833068"/>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cxnSp>
        <p:nvCxnSpPr>
          <p:cNvPr id="5" name="Straight Connector 4">
            <a:extLst>
              <a:ext uri="{FF2B5EF4-FFF2-40B4-BE49-F238E27FC236}">
                <a16:creationId xmlns:a16="http://schemas.microsoft.com/office/drawing/2014/main" id="{8A942E58-2959-7073-DF8C-DA7D9FB24902}"/>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D3D15F-C79E-FF92-B861-60E2A3940561}"/>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Bildobjekt 1">
            <a:extLst>
              <a:ext uri="{FF2B5EF4-FFF2-40B4-BE49-F238E27FC236}">
                <a16:creationId xmlns:a16="http://schemas.microsoft.com/office/drawing/2014/main" id="{436BABE9-4120-EA60-53B3-4C71C27C94AD}"/>
              </a:ext>
            </a:extLst>
          </p:cNvPr>
          <p:cNvPicPr>
            <a:picLocks noChangeAspect="1"/>
          </p:cNvPicPr>
          <p:nvPr/>
        </p:nvPicPr>
        <p:blipFill>
          <a:blip r:embed="rId3"/>
          <a:stretch>
            <a:fillRect/>
          </a:stretch>
        </p:blipFill>
        <p:spPr>
          <a:xfrm>
            <a:off x="10599968" y="0"/>
            <a:ext cx="1507663" cy="1783564"/>
          </a:xfrm>
          <a:prstGeom prst="rect">
            <a:avLst/>
          </a:prstGeom>
        </p:spPr>
      </p:pic>
      <p:sp>
        <p:nvSpPr>
          <p:cNvPr id="8" name="Sexhörning 1">
            <a:extLst>
              <a:ext uri="{FF2B5EF4-FFF2-40B4-BE49-F238E27FC236}">
                <a16:creationId xmlns:a16="http://schemas.microsoft.com/office/drawing/2014/main" id="{D622A79D-8D18-0E64-0884-45228A5BE474}"/>
              </a:ext>
            </a:extLst>
          </p:cNvPr>
          <p:cNvSpPr/>
          <p:nvPr/>
        </p:nvSpPr>
        <p:spPr>
          <a:xfrm rot="16200000">
            <a:off x="841021" y="1972821"/>
            <a:ext cx="1688008" cy="159290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Arrangemang</a:t>
            </a:r>
          </a:p>
        </p:txBody>
      </p:sp>
      <p:sp>
        <p:nvSpPr>
          <p:cNvPr id="9" name="textruta 6">
            <a:extLst>
              <a:ext uri="{FF2B5EF4-FFF2-40B4-BE49-F238E27FC236}">
                <a16:creationId xmlns:a16="http://schemas.microsoft.com/office/drawing/2014/main" id="{E50212F1-578D-030B-C089-3459BB327BD3}"/>
              </a:ext>
            </a:extLst>
          </p:cNvPr>
          <p:cNvSpPr txBox="1"/>
          <p:nvPr/>
        </p:nvSpPr>
        <p:spPr>
          <a:xfrm>
            <a:off x="594442" y="3613277"/>
            <a:ext cx="2886618" cy="560673"/>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fokuserar på och som </a:t>
            </a:r>
            <a:r>
              <a:rPr lang="sv-SE" sz="1522" b="1" dirty="0">
                <a:solidFill>
                  <a:schemeClr val="tx1">
                    <a:lumMod val="75000"/>
                    <a:lumOff val="25000"/>
                  </a:schemeClr>
                </a:solidFill>
                <a:latin typeface="Arial"/>
              </a:rPr>
              <a:t>måste</a:t>
            </a:r>
            <a:r>
              <a:rPr lang="sv-SE" sz="1522" dirty="0">
                <a:solidFill>
                  <a:schemeClr val="tx1">
                    <a:lumMod val="75000"/>
                    <a:lumOff val="25000"/>
                  </a:schemeClr>
                </a:solidFill>
                <a:latin typeface="Arial"/>
              </a:rPr>
              <a:t> </a:t>
            </a:r>
            <a:r>
              <a:rPr lang="sv-SE" sz="1522" b="1" dirty="0">
                <a:solidFill>
                  <a:schemeClr val="tx1">
                    <a:lumMod val="75000"/>
                    <a:lumOff val="25000"/>
                  </a:schemeClr>
                </a:solidFill>
                <a:latin typeface="Arial"/>
              </a:rPr>
              <a:t>förbättras</a:t>
            </a:r>
            <a:r>
              <a:rPr lang="sv-SE" sz="1522" dirty="0">
                <a:solidFill>
                  <a:schemeClr val="tx1">
                    <a:lumMod val="75000"/>
                    <a:lumOff val="25000"/>
                  </a:schemeClr>
                </a:solidFill>
                <a:latin typeface="Arial"/>
              </a:rPr>
              <a:t> </a:t>
            </a:r>
            <a:r>
              <a:rPr lang="sv-SE" sz="1522" b="1" dirty="0">
                <a:solidFill>
                  <a:schemeClr val="tx1">
                    <a:lumMod val="75000"/>
                    <a:lumOff val="25000"/>
                  </a:schemeClr>
                </a:solidFill>
                <a:latin typeface="Arial"/>
              </a:rPr>
              <a:t>2023 </a:t>
            </a:r>
            <a:endParaRPr lang="sv-SE" sz="1522" b="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12856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11" name="Sexhörning 1">
            <a:extLst>
              <a:ext uri="{FF2B5EF4-FFF2-40B4-BE49-F238E27FC236}">
                <a16:creationId xmlns:a16="http://schemas.microsoft.com/office/drawing/2014/main" id="{C48B7A8D-44E7-79A8-D889-CA49F3F45BCA}"/>
              </a:ext>
            </a:extLst>
          </p:cNvPr>
          <p:cNvSpPr/>
          <p:nvPr/>
        </p:nvSpPr>
        <p:spPr>
          <a:xfrm rot="16200000">
            <a:off x="841021" y="1972821"/>
            <a:ext cx="1688008" cy="1592904"/>
          </a:xfrm>
          <a:prstGeom prst="hex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Organisation</a:t>
            </a:r>
          </a:p>
        </p:txBody>
      </p:sp>
      <p:sp>
        <p:nvSpPr>
          <p:cNvPr id="2" name="Title 1">
            <a:extLst>
              <a:ext uri="{FF2B5EF4-FFF2-40B4-BE49-F238E27FC236}">
                <a16:creationId xmlns:a16="http://schemas.microsoft.com/office/drawing/2014/main" id="{104FF0F5-C8D9-2B61-94FC-421DE4342682}"/>
              </a:ext>
            </a:extLst>
          </p:cNvPr>
          <p:cNvSpPr>
            <a:spLocks noGrp="1"/>
          </p:cNvSpPr>
          <p:nvPr>
            <p:ph type="title"/>
          </p:nvPr>
        </p:nvSpPr>
        <p:spPr/>
        <p:txBody>
          <a:bodyPr/>
          <a:lstStyle/>
          <a:p>
            <a:r>
              <a:rPr lang="sv-SE" dirty="0">
                <a:solidFill>
                  <a:schemeClr val="accent1">
                    <a:lumMod val="75000"/>
                  </a:schemeClr>
                </a:solidFill>
                <a:latin typeface="+mn-lt"/>
              </a:rPr>
              <a:t>Prioriterade områden</a:t>
            </a:r>
            <a:endParaRPr lang="sv-SE" dirty="0"/>
          </a:p>
        </p:txBody>
      </p:sp>
      <p:sp>
        <p:nvSpPr>
          <p:cNvPr id="3" name="Content Placeholder 2">
            <a:extLst>
              <a:ext uri="{FF2B5EF4-FFF2-40B4-BE49-F238E27FC236}">
                <a16:creationId xmlns:a16="http://schemas.microsoft.com/office/drawing/2014/main" id="{A1320EE0-9582-5757-D510-47C4E61150B6}"/>
              </a:ext>
            </a:extLst>
          </p:cNvPr>
          <p:cNvSpPr>
            <a:spLocks noGrp="1"/>
          </p:cNvSpPr>
          <p:nvPr>
            <p:ph idx="1"/>
          </p:nvPr>
        </p:nvSpPr>
        <p:spPr>
          <a:xfrm>
            <a:off x="3226279" y="1871805"/>
            <a:ext cx="8127520" cy="4351338"/>
          </a:xfrm>
        </p:spPr>
        <p:txBody>
          <a:bodyPr>
            <a:normAutofit lnSpcReduction="10000"/>
          </a:bodyPr>
          <a:lstStyle/>
          <a:p>
            <a:pPr marL="0" indent="0">
              <a:buNone/>
            </a:pPr>
            <a:endParaRPr lang="sv-SE" sz="1800" dirty="0">
              <a:solidFill>
                <a:schemeClr val="accent1">
                  <a:lumMod val="75000"/>
                </a:schemeClr>
              </a:solidFill>
            </a:endParaRPr>
          </a:p>
          <a:p>
            <a:pPr marL="0" indent="0">
              <a:buNone/>
            </a:pPr>
            <a:r>
              <a:rPr lang="sv-SE" sz="1800" dirty="0"/>
              <a:t>Idag har vi få sektioner eller kommittéer igång vilket gör att IFK Örbys styrelse blir väldigt operativ vilket hämmar oss som organisation att driva förbättringsaktiviteter i den takt som vi behöver.</a:t>
            </a:r>
          </a:p>
          <a:p>
            <a:r>
              <a:rPr lang="sv-SE" sz="1800" dirty="0"/>
              <a:t>Sektion Dam</a:t>
            </a:r>
          </a:p>
          <a:p>
            <a:pPr lvl="1"/>
            <a:r>
              <a:rPr lang="sv-SE" sz="1400" dirty="0"/>
              <a:t>Ansvariga för dam, junior, ungdom och flickfotbollen</a:t>
            </a:r>
          </a:p>
          <a:p>
            <a:r>
              <a:rPr lang="sv-SE" sz="1800" dirty="0"/>
              <a:t>Sektion Herr</a:t>
            </a:r>
          </a:p>
          <a:p>
            <a:pPr lvl="1"/>
            <a:r>
              <a:rPr lang="sv-SE" sz="1400" dirty="0"/>
              <a:t>Ansvariga för herr, junior, ungdom och pojkfotbollen</a:t>
            </a:r>
          </a:p>
          <a:p>
            <a:r>
              <a:rPr lang="sv-SE" sz="1800" dirty="0"/>
              <a:t>Marknad</a:t>
            </a:r>
          </a:p>
          <a:p>
            <a:pPr lvl="1"/>
            <a:r>
              <a:rPr lang="sv-SE" sz="1400" dirty="0"/>
              <a:t>Ansvariga för sponsorarbete, försäljnings aktiviteter (Newbody, Ravelli, Bingo lotto etc.)</a:t>
            </a:r>
          </a:p>
          <a:p>
            <a:r>
              <a:rPr lang="sv-SE" sz="1800" dirty="0"/>
              <a:t>Anläggning</a:t>
            </a:r>
          </a:p>
          <a:p>
            <a:pPr lvl="1"/>
            <a:r>
              <a:rPr lang="sv-SE" sz="1400" dirty="0"/>
              <a:t>Ansvariga för våra anläggningar</a:t>
            </a:r>
          </a:p>
          <a:p>
            <a:r>
              <a:rPr lang="sv-SE" sz="1800" dirty="0"/>
              <a:t>Arrangemang</a:t>
            </a:r>
          </a:p>
          <a:p>
            <a:pPr lvl="1"/>
            <a:r>
              <a:rPr lang="sv-SE" sz="1400" dirty="0"/>
              <a:t>Ansvariga för alla cuper och liknande aktiviteter</a:t>
            </a:r>
          </a:p>
        </p:txBody>
      </p:sp>
      <p:sp>
        <p:nvSpPr>
          <p:cNvPr id="4" name="TextBox 3">
            <a:extLst>
              <a:ext uri="{FF2B5EF4-FFF2-40B4-BE49-F238E27FC236}">
                <a16:creationId xmlns:a16="http://schemas.microsoft.com/office/drawing/2014/main" id="{CDC73755-5AC0-0054-96E3-B4C7DA9B088D}"/>
              </a:ext>
            </a:extLst>
          </p:cNvPr>
          <p:cNvSpPr txBox="1"/>
          <p:nvPr/>
        </p:nvSpPr>
        <p:spPr>
          <a:xfrm>
            <a:off x="5618721" y="833068"/>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cxnSp>
        <p:nvCxnSpPr>
          <p:cNvPr id="5" name="Straight Connector 4">
            <a:extLst>
              <a:ext uri="{FF2B5EF4-FFF2-40B4-BE49-F238E27FC236}">
                <a16:creationId xmlns:a16="http://schemas.microsoft.com/office/drawing/2014/main" id="{8A942E58-2959-7073-DF8C-DA7D9FB24902}"/>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D3D15F-C79E-FF92-B861-60E2A3940561}"/>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Bildobjekt 1">
            <a:extLst>
              <a:ext uri="{FF2B5EF4-FFF2-40B4-BE49-F238E27FC236}">
                <a16:creationId xmlns:a16="http://schemas.microsoft.com/office/drawing/2014/main" id="{436BABE9-4120-EA60-53B3-4C71C27C94AD}"/>
              </a:ext>
            </a:extLst>
          </p:cNvPr>
          <p:cNvPicPr>
            <a:picLocks noChangeAspect="1"/>
          </p:cNvPicPr>
          <p:nvPr/>
        </p:nvPicPr>
        <p:blipFill>
          <a:blip r:embed="rId3"/>
          <a:stretch>
            <a:fillRect/>
          </a:stretch>
        </p:blipFill>
        <p:spPr>
          <a:xfrm>
            <a:off x="10599968" y="0"/>
            <a:ext cx="1507663" cy="1783564"/>
          </a:xfrm>
          <a:prstGeom prst="rect">
            <a:avLst/>
          </a:prstGeom>
        </p:spPr>
      </p:pic>
      <p:sp>
        <p:nvSpPr>
          <p:cNvPr id="12" name="textruta 6">
            <a:extLst>
              <a:ext uri="{FF2B5EF4-FFF2-40B4-BE49-F238E27FC236}">
                <a16:creationId xmlns:a16="http://schemas.microsoft.com/office/drawing/2014/main" id="{553983C0-4471-810B-2450-2B9FC00F77FB}"/>
              </a:ext>
            </a:extLst>
          </p:cNvPr>
          <p:cNvSpPr txBox="1"/>
          <p:nvPr/>
        </p:nvSpPr>
        <p:spPr>
          <a:xfrm>
            <a:off x="594442" y="3613277"/>
            <a:ext cx="2886618" cy="560673"/>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fokuserar på och som </a:t>
            </a:r>
            <a:r>
              <a:rPr lang="sv-SE" sz="1522" b="1" dirty="0">
                <a:solidFill>
                  <a:schemeClr val="tx1">
                    <a:lumMod val="75000"/>
                    <a:lumOff val="25000"/>
                  </a:schemeClr>
                </a:solidFill>
                <a:latin typeface="Arial"/>
              </a:rPr>
              <a:t>måste</a:t>
            </a:r>
            <a:r>
              <a:rPr lang="sv-SE" sz="1522" dirty="0">
                <a:solidFill>
                  <a:schemeClr val="tx1">
                    <a:lumMod val="75000"/>
                    <a:lumOff val="25000"/>
                  </a:schemeClr>
                </a:solidFill>
                <a:latin typeface="Arial"/>
              </a:rPr>
              <a:t> </a:t>
            </a:r>
            <a:r>
              <a:rPr lang="sv-SE" sz="1522" b="1" dirty="0">
                <a:solidFill>
                  <a:schemeClr val="tx1">
                    <a:lumMod val="75000"/>
                    <a:lumOff val="25000"/>
                  </a:schemeClr>
                </a:solidFill>
                <a:latin typeface="Arial"/>
              </a:rPr>
              <a:t>förbättras</a:t>
            </a:r>
            <a:r>
              <a:rPr lang="sv-SE" sz="1522" dirty="0">
                <a:solidFill>
                  <a:schemeClr val="tx1">
                    <a:lumMod val="75000"/>
                    <a:lumOff val="25000"/>
                  </a:schemeClr>
                </a:solidFill>
                <a:latin typeface="Arial"/>
              </a:rPr>
              <a:t> </a:t>
            </a:r>
            <a:r>
              <a:rPr lang="sv-SE" sz="1522" b="1" dirty="0">
                <a:solidFill>
                  <a:schemeClr val="tx1">
                    <a:lumMod val="75000"/>
                    <a:lumOff val="25000"/>
                  </a:schemeClr>
                </a:solidFill>
                <a:latin typeface="Arial"/>
              </a:rPr>
              <a:t>2023 </a:t>
            </a:r>
            <a:endParaRPr lang="sv-SE" sz="1522" b="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306925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9" name="Sexhörning 26">
            <a:extLst>
              <a:ext uri="{FF2B5EF4-FFF2-40B4-BE49-F238E27FC236}">
                <a16:creationId xmlns:a16="http://schemas.microsoft.com/office/drawing/2014/main" id="{F0002991-4E6B-64BB-CA49-551159CE3DEB}"/>
              </a:ext>
            </a:extLst>
          </p:cNvPr>
          <p:cNvSpPr/>
          <p:nvPr/>
        </p:nvSpPr>
        <p:spPr>
          <a:xfrm rot="16200000">
            <a:off x="841021" y="1965482"/>
            <a:ext cx="1688008" cy="159290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Tränare - Ledare</a:t>
            </a:r>
          </a:p>
        </p:txBody>
      </p:sp>
      <p:sp>
        <p:nvSpPr>
          <p:cNvPr id="2" name="Title 1">
            <a:extLst>
              <a:ext uri="{FF2B5EF4-FFF2-40B4-BE49-F238E27FC236}">
                <a16:creationId xmlns:a16="http://schemas.microsoft.com/office/drawing/2014/main" id="{104FF0F5-C8D9-2B61-94FC-421DE4342682}"/>
              </a:ext>
            </a:extLst>
          </p:cNvPr>
          <p:cNvSpPr>
            <a:spLocks noGrp="1"/>
          </p:cNvSpPr>
          <p:nvPr>
            <p:ph type="title"/>
          </p:nvPr>
        </p:nvSpPr>
        <p:spPr/>
        <p:txBody>
          <a:bodyPr/>
          <a:lstStyle/>
          <a:p>
            <a:r>
              <a:rPr lang="sv-SE" dirty="0">
                <a:solidFill>
                  <a:schemeClr val="accent1">
                    <a:lumMod val="75000"/>
                  </a:schemeClr>
                </a:solidFill>
                <a:latin typeface="+mn-lt"/>
              </a:rPr>
              <a:t>Fokus områden</a:t>
            </a:r>
            <a:endParaRPr lang="sv-SE" dirty="0"/>
          </a:p>
        </p:txBody>
      </p:sp>
      <p:sp>
        <p:nvSpPr>
          <p:cNvPr id="3" name="Content Placeholder 2">
            <a:extLst>
              <a:ext uri="{FF2B5EF4-FFF2-40B4-BE49-F238E27FC236}">
                <a16:creationId xmlns:a16="http://schemas.microsoft.com/office/drawing/2014/main" id="{A1320EE0-9582-5757-D510-47C4E61150B6}"/>
              </a:ext>
            </a:extLst>
          </p:cNvPr>
          <p:cNvSpPr>
            <a:spLocks noGrp="1"/>
          </p:cNvSpPr>
          <p:nvPr>
            <p:ph idx="1"/>
          </p:nvPr>
        </p:nvSpPr>
        <p:spPr>
          <a:xfrm>
            <a:off x="2985576" y="1863074"/>
            <a:ext cx="8368223" cy="4351338"/>
          </a:xfrm>
        </p:spPr>
        <p:txBody>
          <a:bodyPr/>
          <a:lstStyle/>
          <a:p>
            <a:pPr marL="0" indent="0">
              <a:buNone/>
            </a:pPr>
            <a:endParaRPr lang="sv-SE" sz="2800" dirty="0">
              <a:solidFill>
                <a:schemeClr val="accent1">
                  <a:lumMod val="75000"/>
                </a:schemeClr>
              </a:solidFill>
            </a:endParaRPr>
          </a:p>
          <a:p>
            <a:pPr marL="0" indent="0">
              <a:buNone/>
            </a:pPr>
            <a:r>
              <a:rPr lang="sv-SE" sz="1800" dirty="0"/>
              <a:t>Våra ungdomslag skall </a:t>
            </a:r>
            <a:r>
              <a:rPr lang="sv-SE" sz="1800" b="1" dirty="0"/>
              <a:t>minsta</a:t>
            </a:r>
            <a:r>
              <a:rPr lang="sv-SE" sz="1800" dirty="0"/>
              <a:t> ha en tränare som genomgått relevant utbildning för den aktuella spelformen.</a:t>
            </a:r>
          </a:p>
          <a:p>
            <a:r>
              <a:rPr lang="sv-SE" sz="1800" dirty="0"/>
              <a:t>Tränarutbildning SvFF D (3v3)</a:t>
            </a:r>
          </a:p>
          <a:p>
            <a:r>
              <a:rPr lang="sv-SE" sz="1800" dirty="0"/>
              <a:t>Tränarutbildning UEFA C (5v5 +7v7)</a:t>
            </a:r>
          </a:p>
          <a:p>
            <a:r>
              <a:rPr lang="sv-SE" sz="1800" dirty="0"/>
              <a:t>Tränarutbildning UEFA B (9v9+11v11)</a:t>
            </a:r>
          </a:p>
        </p:txBody>
      </p:sp>
      <p:sp>
        <p:nvSpPr>
          <p:cNvPr id="4" name="TextBox 3">
            <a:extLst>
              <a:ext uri="{FF2B5EF4-FFF2-40B4-BE49-F238E27FC236}">
                <a16:creationId xmlns:a16="http://schemas.microsoft.com/office/drawing/2014/main" id="{CDC73755-5AC0-0054-96E3-B4C7DA9B088D}"/>
              </a:ext>
            </a:extLst>
          </p:cNvPr>
          <p:cNvSpPr txBox="1"/>
          <p:nvPr/>
        </p:nvSpPr>
        <p:spPr>
          <a:xfrm>
            <a:off x="4201064" y="891782"/>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cxnSp>
        <p:nvCxnSpPr>
          <p:cNvPr id="5" name="Straight Connector 4">
            <a:extLst>
              <a:ext uri="{FF2B5EF4-FFF2-40B4-BE49-F238E27FC236}">
                <a16:creationId xmlns:a16="http://schemas.microsoft.com/office/drawing/2014/main" id="{8A942E58-2959-7073-DF8C-DA7D9FB24902}"/>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D3D15F-C79E-FF92-B861-60E2A3940561}"/>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Bildobjekt 1">
            <a:extLst>
              <a:ext uri="{FF2B5EF4-FFF2-40B4-BE49-F238E27FC236}">
                <a16:creationId xmlns:a16="http://schemas.microsoft.com/office/drawing/2014/main" id="{436BABE9-4120-EA60-53B3-4C71C27C94AD}"/>
              </a:ext>
            </a:extLst>
          </p:cNvPr>
          <p:cNvPicPr>
            <a:picLocks noChangeAspect="1"/>
          </p:cNvPicPr>
          <p:nvPr/>
        </p:nvPicPr>
        <p:blipFill>
          <a:blip r:embed="rId3"/>
          <a:stretch>
            <a:fillRect/>
          </a:stretch>
        </p:blipFill>
        <p:spPr>
          <a:xfrm>
            <a:off x="10599968" y="0"/>
            <a:ext cx="1507663" cy="1783564"/>
          </a:xfrm>
          <a:prstGeom prst="rect">
            <a:avLst/>
          </a:prstGeom>
        </p:spPr>
      </p:pic>
      <p:sp>
        <p:nvSpPr>
          <p:cNvPr id="8" name="textruta 8">
            <a:extLst>
              <a:ext uri="{FF2B5EF4-FFF2-40B4-BE49-F238E27FC236}">
                <a16:creationId xmlns:a16="http://schemas.microsoft.com/office/drawing/2014/main" id="{0823FB88-0EDA-A90F-A5BA-FCA4A0D487C4}"/>
              </a:ext>
            </a:extLst>
          </p:cNvPr>
          <p:cNvSpPr txBox="1"/>
          <p:nvPr/>
        </p:nvSpPr>
        <p:spPr>
          <a:xfrm>
            <a:off x="624620" y="3653663"/>
            <a:ext cx="2360956" cy="794905"/>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har bra kontroll över och </a:t>
            </a:r>
            <a:r>
              <a:rPr lang="sv-SE" sz="1522" b="1" dirty="0">
                <a:solidFill>
                  <a:schemeClr val="tx1">
                    <a:lumMod val="75000"/>
                    <a:lumOff val="25000"/>
                  </a:schemeClr>
                </a:solidFill>
                <a:latin typeface="Arial"/>
              </a:rPr>
              <a:t>fortsätter utveckla 2023</a:t>
            </a:r>
          </a:p>
        </p:txBody>
      </p:sp>
    </p:spTree>
    <p:extLst>
      <p:ext uri="{BB962C8B-B14F-4D97-AF65-F5344CB8AC3E}">
        <p14:creationId xmlns:p14="http://schemas.microsoft.com/office/powerpoint/2010/main" val="76563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9" name="Sexhörning 26">
            <a:extLst>
              <a:ext uri="{FF2B5EF4-FFF2-40B4-BE49-F238E27FC236}">
                <a16:creationId xmlns:a16="http://schemas.microsoft.com/office/drawing/2014/main" id="{F0002991-4E6B-64BB-CA49-551159CE3DEB}"/>
              </a:ext>
            </a:extLst>
          </p:cNvPr>
          <p:cNvSpPr/>
          <p:nvPr/>
        </p:nvSpPr>
        <p:spPr>
          <a:xfrm rot="16200000">
            <a:off x="841021" y="1965482"/>
            <a:ext cx="1688008" cy="159290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solidFill>
                  <a:prstClr val="white"/>
                </a:solidFill>
                <a:latin typeface="Arial"/>
              </a:rPr>
              <a:t>Samarbete</a:t>
            </a:r>
          </a:p>
        </p:txBody>
      </p:sp>
      <p:sp>
        <p:nvSpPr>
          <p:cNvPr id="2" name="Title 1">
            <a:extLst>
              <a:ext uri="{FF2B5EF4-FFF2-40B4-BE49-F238E27FC236}">
                <a16:creationId xmlns:a16="http://schemas.microsoft.com/office/drawing/2014/main" id="{104FF0F5-C8D9-2B61-94FC-421DE4342682}"/>
              </a:ext>
            </a:extLst>
          </p:cNvPr>
          <p:cNvSpPr>
            <a:spLocks noGrp="1"/>
          </p:cNvSpPr>
          <p:nvPr>
            <p:ph type="title"/>
          </p:nvPr>
        </p:nvSpPr>
        <p:spPr/>
        <p:txBody>
          <a:bodyPr/>
          <a:lstStyle/>
          <a:p>
            <a:r>
              <a:rPr lang="sv-SE" dirty="0">
                <a:solidFill>
                  <a:schemeClr val="accent1">
                    <a:lumMod val="75000"/>
                  </a:schemeClr>
                </a:solidFill>
                <a:latin typeface="+mn-lt"/>
              </a:rPr>
              <a:t>Fokus områden</a:t>
            </a:r>
            <a:endParaRPr lang="sv-SE" dirty="0"/>
          </a:p>
        </p:txBody>
      </p:sp>
      <p:sp>
        <p:nvSpPr>
          <p:cNvPr id="3" name="Content Placeholder 2">
            <a:extLst>
              <a:ext uri="{FF2B5EF4-FFF2-40B4-BE49-F238E27FC236}">
                <a16:creationId xmlns:a16="http://schemas.microsoft.com/office/drawing/2014/main" id="{A1320EE0-9582-5757-D510-47C4E61150B6}"/>
              </a:ext>
            </a:extLst>
          </p:cNvPr>
          <p:cNvSpPr>
            <a:spLocks noGrp="1"/>
          </p:cNvSpPr>
          <p:nvPr>
            <p:ph idx="1"/>
          </p:nvPr>
        </p:nvSpPr>
        <p:spPr>
          <a:xfrm>
            <a:off x="2924355" y="1871806"/>
            <a:ext cx="8429444" cy="4351338"/>
          </a:xfrm>
        </p:spPr>
        <p:txBody>
          <a:bodyPr>
            <a:normAutofit/>
          </a:bodyPr>
          <a:lstStyle/>
          <a:p>
            <a:pPr marL="0" indent="0">
              <a:buNone/>
            </a:pPr>
            <a:endParaRPr lang="sv-SE" sz="1800" dirty="0">
              <a:solidFill>
                <a:schemeClr val="accent1">
                  <a:lumMod val="75000"/>
                </a:schemeClr>
              </a:solidFill>
            </a:endParaRPr>
          </a:p>
          <a:p>
            <a:pPr marL="0" indent="0">
              <a:buNone/>
            </a:pPr>
            <a:r>
              <a:rPr lang="sv-SE" sz="1800" dirty="0"/>
              <a:t>Under 2023 så skall vi fortsätta jobba med samarbete med andra föreningar samt jobba med det interna samarbetet:</a:t>
            </a:r>
          </a:p>
          <a:p>
            <a:r>
              <a:rPr lang="sv-SE" sz="1800" dirty="0"/>
              <a:t>Förbättrat samarbete och utbyte mellan ungdoms-, junior, och seniorlag inom dam- och flickfotbollen, gäller såväl spelare som ledare.</a:t>
            </a:r>
          </a:p>
          <a:p>
            <a:r>
              <a:rPr lang="sv-SE" sz="1800" dirty="0"/>
              <a:t>Förbättrat samarbete och utbyte mellan ungdoms-, junior, och seniorlag inom herr- och pojkfotbollen, gäller såväl spelare som ledare.</a:t>
            </a:r>
          </a:p>
          <a:p>
            <a:r>
              <a:rPr lang="sv-SE" sz="1800" dirty="0"/>
              <a:t>Morotsträningar skall startas upp ifrån lag 12/13 och uppåt.</a:t>
            </a:r>
          </a:p>
          <a:p>
            <a:endParaRPr lang="sv-SE" sz="1800" dirty="0"/>
          </a:p>
          <a:p>
            <a:endParaRPr lang="sv-SE" sz="1800" dirty="0"/>
          </a:p>
        </p:txBody>
      </p:sp>
      <p:cxnSp>
        <p:nvCxnSpPr>
          <p:cNvPr id="5" name="Straight Connector 4">
            <a:extLst>
              <a:ext uri="{FF2B5EF4-FFF2-40B4-BE49-F238E27FC236}">
                <a16:creationId xmlns:a16="http://schemas.microsoft.com/office/drawing/2014/main" id="{8A942E58-2959-7073-DF8C-DA7D9FB24902}"/>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D3D15F-C79E-FF92-B861-60E2A3940561}"/>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Bildobjekt 1">
            <a:extLst>
              <a:ext uri="{FF2B5EF4-FFF2-40B4-BE49-F238E27FC236}">
                <a16:creationId xmlns:a16="http://schemas.microsoft.com/office/drawing/2014/main" id="{436BABE9-4120-EA60-53B3-4C71C27C94AD}"/>
              </a:ext>
            </a:extLst>
          </p:cNvPr>
          <p:cNvPicPr>
            <a:picLocks noChangeAspect="1"/>
          </p:cNvPicPr>
          <p:nvPr/>
        </p:nvPicPr>
        <p:blipFill>
          <a:blip r:embed="rId3"/>
          <a:stretch>
            <a:fillRect/>
          </a:stretch>
        </p:blipFill>
        <p:spPr>
          <a:xfrm>
            <a:off x="10599968" y="0"/>
            <a:ext cx="1507663" cy="1783564"/>
          </a:xfrm>
          <a:prstGeom prst="rect">
            <a:avLst/>
          </a:prstGeom>
        </p:spPr>
      </p:pic>
      <p:sp>
        <p:nvSpPr>
          <p:cNvPr id="8" name="textruta 8">
            <a:extLst>
              <a:ext uri="{FF2B5EF4-FFF2-40B4-BE49-F238E27FC236}">
                <a16:creationId xmlns:a16="http://schemas.microsoft.com/office/drawing/2014/main" id="{0823FB88-0EDA-A90F-A5BA-FCA4A0D487C4}"/>
              </a:ext>
            </a:extLst>
          </p:cNvPr>
          <p:cNvSpPr txBox="1"/>
          <p:nvPr/>
        </p:nvSpPr>
        <p:spPr>
          <a:xfrm>
            <a:off x="624620" y="3653663"/>
            <a:ext cx="2360956" cy="794905"/>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har bra kontroll över och </a:t>
            </a:r>
            <a:r>
              <a:rPr lang="sv-SE" sz="1522" b="1" dirty="0">
                <a:solidFill>
                  <a:schemeClr val="tx1">
                    <a:lumMod val="75000"/>
                    <a:lumOff val="25000"/>
                  </a:schemeClr>
                </a:solidFill>
                <a:latin typeface="Arial"/>
              </a:rPr>
              <a:t>fortsätter utveckla 2023</a:t>
            </a:r>
          </a:p>
        </p:txBody>
      </p:sp>
      <p:sp>
        <p:nvSpPr>
          <p:cNvPr id="10" name="TextBox 9">
            <a:extLst>
              <a:ext uri="{FF2B5EF4-FFF2-40B4-BE49-F238E27FC236}">
                <a16:creationId xmlns:a16="http://schemas.microsoft.com/office/drawing/2014/main" id="{265E9D1E-4583-0085-E9C6-26CB9A5E60E8}"/>
              </a:ext>
            </a:extLst>
          </p:cNvPr>
          <p:cNvSpPr txBox="1"/>
          <p:nvPr/>
        </p:nvSpPr>
        <p:spPr>
          <a:xfrm>
            <a:off x="4201064" y="891782"/>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Tree>
    <p:extLst>
      <p:ext uri="{BB962C8B-B14F-4D97-AF65-F5344CB8AC3E}">
        <p14:creationId xmlns:p14="http://schemas.microsoft.com/office/powerpoint/2010/main" val="297179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10" name="Sexhörning 30">
            <a:extLst>
              <a:ext uri="{FF2B5EF4-FFF2-40B4-BE49-F238E27FC236}">
                <a16:creationId xmlns:a16="http://schemas.microsoft.com/office/drawing/2014/main" id="{949FFB4A-2F5E-1ACE-BF4A-CA7888329B1F}"/>
              </a:ext>
            </a:extLst>
          </p:cNvPr>
          <p:cNvSpPr/>
          <p:nvPr/>
        </p:nvSpPr>
        <p:spPr>
          <a:xfrm rot="16200000">
            <a:off x="846796" y="1967046"/>
            <a:ext cx="1688008" cy="159290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latin typeface="Arial"/>
              </a:rPr>
              <a:t>Anläggning</a:t>
            </a:r>
          </a:p>
        </p:txBody>
      </p:sp>
      <p:sp>
        <p:nvSpPr>
          <p:cNvPr id="2" name="Title 1">
            <a:extLst>
              <a:ext uri="{FF2B5EF4-FFF2-40B4-BE49-F238E27FC236}">
                <a16:creationId xmlns:a16="http://schemas.microsoft.com/office/drawing/2014/main" id="{104FF0F5-C8D9-2B61-94FC-421DE4342682}"/>
              </a:ext>
            </a:extLst>
          </p:cNvPr>
          <p:cNvSpPr>
            <a:spLocks noGrp="1"/>
          </p:cNvSpPr>
          <p:nvPr>
            <p:ph type="title"/>
          </p:nvPr>
        </p:nvSpPr>
        <p:spPr/>
        <p:txBody>
          <a:bodyPr/>
          <a:lstStyle/>
          <a:p>
            <a:r>
              <a:rPr lang="sv-SE" dirty="0">
                <a:solidFill>
                  <a:schemeClr val="accent1">
                    <a:lumMod val="75000"/>
                  </a:schemeClr>
                </a:solidFill>
                <a:latin typeface="+mn-lt"/>
              </a:rPr>
              <a:t>Fokus områden</a:t>
            </a:r>
            <a:endParaRPr lang="sv-SE" dirty="0"/>
          </a:p>
        </p:txBody>
      </p:sp>
      <p:sp>
        <p:nvSpPr>
          <p:cNvPr id="3" name="Content Placeholder 2">
            <a:extLst>
              <a:ext uri="{FF2B5EF4-FFF2-40B4-BE49-F238E27FC236}">
                <a16:creationId xmlns:a16="http://schemas.microsoft.com/office/drawing/2014/main" id="{A1320EE0-9582-5757-D510-47C4E61150B6}"/>
              </a:ext>
            </a:extLst>
          </p:cNvPr>
          <p:cNvSpPr>
            <a:spLocks noGrp="1"/>
          </p:cNvSpPr>
          <p:nvPr>
            <p:ph idx="1"/>
          </p:nvPr>
        </p:nvSpPr>
        <p:spPr>
          <a:xfrm>
            <a:off x="2826327" y="1871806"/>
            <a:ext cx="8527472" cy="4351338"/>
          </a:xfrm>
        </p:spPr>
        <p:txBody>
          <a:bodyPr/>
          <a:lstStyle/>
          <a:p>
            <a:pPr marL="0" indent="0">
              <a:buNone/>
            </a:pPr>
            <a:endParaRPr lang="sv-SE" sz="1800" dirty="0">
              <a:solidFill>
                <a:schemeClr val="accent1">
                  <a:lumMod val="75000"/>
                </a:schemeClr>
              </a:solidFill>
            </a:endParaRPr>
          </a:p>
          <a:p>
            <a:pPr marL="0" indent="0">
              <a:buNone/>
            </a:pPr>
            <a:r>
              <a:rPr lang="sv-SE" sz="1800" dirty="0"/>
              <a:t>Fortsätta att underhålla våran anläggning under 2023.</a:t>
            </a:r>
          </a:p>
          <a:p>
            <a:r>
              <a:rPr lang="sv-SE" sz="1800" dirty="0"/>
              <a:t>Målning och underhåll av fasad på klubbhuset</a:t>
            </a:r>
          </a:p>
          <a:p>
            <a:r>
              <a:rPr lang="sv-SE" sz="1800" dirty="0"/>
              <a:t>Uppfräschning av A-plans kiosken</a:t>
            </a:r>
          </a:p>
          <a:p>
            <a:r>
              <a:rPr lang="sv-SE" sz="1800" dirty="0"/>
              <a:t>Jobba med att få bort doften i klubbhuset, entré samt ledarrum</a:t>
            </a:r>
          </a:p>
        </p:txBody>
      </p:sp>
      <p:cxnSp>
        <p:nvCxnSpPr>
          <p:cNvPr id="5" name="Straight Connector 4">
            <a:extLst>
              <a:ext uri="{FF2B5EF4-FFF2-40B4-BE49-F238E27FC236}">
                <a16:creationId xmlns:a16="http://schemas.microsoft.com/office/drawing/2014/main" id="{8A942E58-2959-7073-DF8C-DA7D9FB24902}"/>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D3D15F-C79E-FF92-B861-60E2A3940561}"/>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Bildobjekt 1">
            <a:extLst>
              <a:ext uri="{FF2B5EF4-FFF2-40B4-BE49-F238E27FC236}">
                <a16:creationId xmlns:a16="http://schemas.microsoft.com/office/drawing/2014/main" id="{436BABE9-4120-EA60-53B3-4C71C27C94AD}"/>
              </a:ext>
            </a:extLst>
          </p:cNvPr>
          <p:cNvPicPr>
            <a:picLocks noChangeAspect="1"/>
          </p:cNvPicPr>
          <p:nvPr/>
        </p:nvPicPr>
        <p:blipFill>
          <a:blip r:embed="rId3"/>
          <a:stretch>
            <a:fillRect/>
          </a:stretch>
        </p:blipFill>
        <p:spPr>
          <a:xfrm>
            <a:off x="10599968" y="0"/>
            <a:ext cx="1507663" cy="1783564"/>
          </a:xfrm>
          <a:prstGeom prst="rect">
            <a:avLst/>
          </a:prstGeom>
        </p:spPr>
      </p:pic>
      <p:sp>
        <p:nvSpPr>
          <p:cNvPr id="11" name="textruta 9">
            <a:extLst>
              <a:ext uri="{FF2B5EF4-FFF2-40B4-BE49-F238E27FC236}">
                <a16:creationId xmlns:a16="http://schemas.microsoft.com/office/drawing/2014/main" id="{1BD8D727-0E81-F8DF-1A0E-03833F0CF1ED}"/>
              </a:ext>
            </a:extLst>
          </p:cNvPr>
          <p:cNvSpPr txBox="1"/>
          <p:nvPr/>
        </p:nvSpPr>
        <p:spPr>
          <a:xfrm>
            <a:off x="808182" y="3720957"/>
            <a:ext cx="2343349" cy="560673"/>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utvecklar med </a:t>
            </a:r>
            <a:r>
              <a:rPr lang="sv-SE" sz="1522" b="1" dirty="0">
                <a:solidFill>
                  <a:schemeClr val="tx1">
                    <a:lumMod val="75000"/>
                    <a:lumOff val="25000"/>
                  </a:schemeClr>
                </a:solidFill>
                <a:latin typeface="Arial"/>
              </a:rPr>
              <a:t>2-5 års </a:t>
            </a:r>
            <a:r>
              <a:rPr lang="sv-SE" sz="1522" dirty="0">
                <a:solidFill>
                  <a:schemeClr val="tx1">
                    <a:lumMod val="75000"/>
                    <a:lumOff val="25000"/>
                  </a:schemeClr>
                </a:solidFill>
                <a:latin typeface="Arial"/>
              </a:rPr>
              <a:t>horisont</a:t>
            </a:r>
            <a:endParaRPr lang="sv-SE" sz="1522" dirty="0">
              <a:solidFill>
                <a:schemeClr val="tx1">
                  <a:lumMod val="75000"/>
                  <a:lumOff val="25000"/>
                </a:schemeClr>
              </a:solidFill>
            </a:endParaRPr>
          </a:p>
        </p:txBody>
      </p:sp>
      <p:sp>
        <p:nvSpPr>
          <p:cNvPr id="12" name="TextBox 11">
            <a:extLst>
              <a:ext uri="{FF2B5EF4-FFF2-40B4-BE49-F238E27FC236}">
                <a16:creationId xmlns:a16="http://schemas.microsoft.com/office/drawing/2014/main" id="{23D99C83-5917-21F5-AEF4-95F4E36E0519}"/>
              </a:ext>
            </a:extLst>
          </p:cNvPr>
          <p:cNvSpPr txBox="1"/>
          <p:nvPr/>
        </p:nvSpPr>
        <p:spPr>
          <a:xfrm>
            <a:off x="4201064" y="891782"/>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Tree>
    <p:extLst>
      <p:ext uri="{BB962C8B-B14F-4D97-AF65-F5344CB8AC3E}">
        <p14:creationId xmlns:p14="http://schemas.microsoft.com/office/powerpoint/2010/main" val="1924494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10" name="Sexhörning 30">
            <a:extLst>
              <a:ext uri="{FF2B5EF4-FFF2-40B4-BE49-F238E27FC236}">
                <a16:creationId xmlns:a16="http://schemas.microsoft.com/office/drawing/2014/main" id="{949FFB4A-2F5E-1ACE-BF4A-CA7888329B1F}"/>
              </a:ext>
            </a:extLst>
          </p:cNvPr>
          <p:cNvSpPr/>
          <p:nvPr/>
        </p:nvSpPr>
        <p:spPr>
          <a:xfrm rot="16200000">
            <a:off x="846796" y="1967046"/>
            <a:ext cx="1688008" cy="159290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wrap="square" lIns="35951" tIns="0" rIns="0" bIns="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187">
              <a:defRPr/>
            </a:pPr>
            <a:r>
              <a:rPr lang="sv-SE" sz="1200" b="1" dirty="0">
                <a:latin typeface="Arial"/>
              </a:rPr>
              <a:t>Spelartillväxt</a:t>
            </a:r>
          </a:p>
        </p:txBody>
      </p:sp>
      <p:sp>
        <p:nvSpPr>
          <p:cNvPr id="2" name="Title 1">
            <a:extLst>
              <a:ext uri="{FF2B5EF4-FFF2-40B4-BE49-F238E27FC236}">
                <a16:creationId xmlns:a16="http://schemas.microsoft.com/office/drawing/2014/main" id="{104FF0F5-C8D9-2B61-94FC-421DE4342682}"/>
              </a:ext>
            </a:extLst>
          </p:cNvPr>
          <p:cNvSpPr>
            <a:spLocks noGrp="1"/>
          </p:cNvSpPr>
          <p:nvPr>
            <p:ph type="title"/>
          </p:nvPr>
        </p:nvSpPr>
        <p:spPr/>
        <p:txBody>
          <a:bodyPr/>
          <a:lstStyle/>
          <a:p>
            <a:r>
              <a:rPr lang="sv-SE" dirty="0">
                <a:solidFill>
                  <a:schemeClr val="accent1">
                    <a:lumMod val="75000"/>
                  </a:schemeClr>
                </a:solidFill>
                <a:latin typeface="+mn-lt"/>
              </a:rPr>
              <a:t>Fokus områden</a:t>
            </a:r>
            <a:endParaRPr lang="sv-SE" dirty="0"/>
          </a:p>
        </p:txBody>
      </p:sp>
      <p:sp>
        <p:nvSpPr>
          <p:cNvPr id="3" name="Content Placeholder 2">
            <a:extLst>
              <a:ext uri="{FF2B5EF4-FFF2-40B4-BE49-F238E27FC236}">
                <a16:creationId xmlns:a16="http://schemas.microsoft.com/office/drawing/2014/main" id="{A1320EE0-9582-5757-D510-47C4E61150B6}"/>
              </a:ext>
            </a:extLst>
          </p:cNvPr>
          <p:cNvSpPr>
            <a:spLocks noGrp="1"/>
          </p:cNvSpPr>
          <p:nvPr>
            <p:ph idx="1"/>
          </p:nvPr>
        </p:nvSpPr>
        <p:spPr>
          <a:xfrm>
            <a:off x="2807855" y="1871807"/>
            <a:ext cx="8545944" cy="4351338"/>
          </a:xfrm>
        </p:spPr>
        <p:txBody>
          <a:bodyPr/>
          <a:lstStyle/>
          <a:p>
            <a:pPr marL="0" indent="0">
              <a:buNone/>
            </a:pPr>
            <a:endParaRPr lang="sv-SE" sz="2800" dirty="0">
              <a:solidFill>
                <a:schemeClr val="accent1">
                  <a:lumMod val="75000"/>
                </a:schemeClr>
              </a:solidFill>
            </a:endParaRPr>
          </a:p>
          <a:p>
            <a:pPr marL="0" indent="0">
              <a:buNone/>
            </a:pPr>
            <a:r>
              <a:rPr lang="sv-SE" sz="1800" dirty="0"/>
              <a:t>Otroligt viktigt för IFK Örby som förening att vi varje år får in nya årskullar samt att ta emot alla som vill spela barn och ungdoms fotboll i IFK Örby.</a:t>
            </a:r>
          </a:p>
          <a:p>
            <a:r>
              <a:rPr lang="sv-SE" sz="1800" dirty="0"/>
              <a:t>Bredda så att det årliga utskicket i augusti görs till alla förskolorna i Örby-Kinna-Skene</a:t>
            </a:r>
          </a:p>
          <a:p>
            <a:r>
              <a:rPr lang="sv-SE" sz="1800" dirty="0"/>
              <a:t>Mer frekvent marknadsföra provspel i de lag som behöver fler spelare</a:t>
            </a:r>
          </a:p>
        </p:txBody>
      </p:sp>
      <p:cxnSp>
        <p:nvCxnSpPr>
          <p:cNvPr id="5" name="Straight Connector 4">
            <a:extLst>
              <a:ext uri="{FF2B5EF4-FFF2-40B4-BE49-F238E27FC236}">
                <a16:creationId xmlns:a16="http://schemas.microsoft.com/office/drawing/2014/main" id="{8A942E58-2959-7073-DF8C-DA7D9FB24902}"/>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D3D15F-C79E-FF92-B861-60E2A3940561}"/>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Bildobjekt 1">
            <a:extLst>
              <a:ext uri="{FF2B5EF4-FFF2-40B4-BE49-F238E27FC236}">
                <a16:creationId xmlns:a16="http://schemas.microsoft.com/office/drawing/2014/main" id="{436BABE9-4120-EA60-53B3-4C71C27C94AD}"/>
              </a:ext>
            </a:extLst>
          </p:cNvPr>
          <p:cNvPicPr>
            <a:picLocks noChangeAspect="1"/>
          </p:cNvPicPr>
          <p:nvPr/>
        </p:nvPicPr>
        <p:blipFill>
          <a:blip r:embed="rId3"/>
          <a:stretch>
            <a:fillRect/>
          </a:stretch>
        </p:blipFill>
        <p:spPr>
          <a:xfrm>
            <a:off x="10599968" y="0"/>
            <a:ext cx="1507663" cy="1783564"/>
          </a:xfrm>
          <a:prstGeom prst="rect">
            <a:avLst/>
          </a:prstGeom>
        </p:spPr>
      </p:pic>
      <p:sp>
        <p:nvSpPr>
          <p:cNvPr id="11" name="textruta 9">
            <a:extLst>
              <a:ext uri="{FF2B5EF4-FFF2-40B4-BE49-F238E27FC236}">
                <a16:creationId xmlns:a16="http://schemas.microsoft.com/office/drawing/2014/main" id="{1BD8D727-0E81-F8DF-1A0E-03833F0CF1ED}"/>
              </a:ext>
            </a:extLst>
          </p:cNvPr>
          <p:cNvSpPr txBox="1"/>
          <p:nvPr/>
        </p:nvSpPr>
        <p:spPr>
          <a:xfrm>
            <a:off x="808182" y="3720957"/>
            <a:ext cx="2343349" cy="560673"/>
          </a:xfrm>
          <a:prstGeom prst="rect">
            <a:avLst/>
          </a:prstGeom>
          <a:noFill/>
        </p:spPr>
        <p:txBody>
          <a:bodyPr wrap="square" lIns="91318" tIns="45660" rIns="91318" bIns="4566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sv-SE" sz="1522" dirty="0">
                <a:solidFill>
                  <a:schemeClr val="tx1">
                    <a:lumMod val="75000"/>
                    <a:lumOff val="25000"/>
                  </a:schemeClr>
                </a:solidFill>
                <a:latin typeface="Arial"/>
              </a:rPr>
              <a:t>Områden vi utvecklar med </a:t>
            </a:r>
            <a:r>
              <a:rPr lang="sv-SE" sz="1522" b="1" dirty="0">
                <a:solidFill>
                  <a:schemeClr val="tx1">
                    <a:lumMod val="75000"/>
                    <a:lumOff val="25000"/>
                  </a:schemeClr>
                </a:solidFill>
                <a:latin typeface="Arial"/>
              </a:rPr>
              <a:t>2-5 års </a:t>
            </a:r>
            <a:r>
              <a:rPr lang="sv-SE" sz="1522" dirty="0">
                <a:solidFill>
                  <a:schemeClr val="tx1">
                    <a:lumMod val="75000"/>
                    <a:lumOff val="25000"/>
                  </a:schemeClr>
                </a:solidFill>
                <a:latin typeface="Arial"/>
              </a:rPr>
              <a:t>horisont</a:t>
            </a:r>
            <a:endParaRPr lang="sv-SE" sz="1522" dirty="0">
              <a:solidFill>
                <a:schemeClr val="tx1">
                  <a:lumMod val="75000"/>
                  <a:lumOff val="25000"/>
                </a:schemeClr>
              </a:solidFill>
            </a:endParaRPr>
          </a:p>
        </p:txBody>
      </p:sp>
      <p:sp>
        <p:nvSpPr>
          <p:cNvPr id="8" name="TextBox 7">
            <a:extLst>
              <a:ext uri="{FF2B5EF4-FFF2-40B4-BE49-F238E27FC236}">
                <a16:creationId xmlns:a16="http://schemas.microsoft.com/office/drawing/2014/main" id="{D8A22411-623F-9CEF-3D02-3A0EE2C239EF}"/>
              </a:ext>
            </a:extLst>
          </p:cNvPr>
          <p:cNvSpPr txBox="1"/>
          <p:nvPr/>
        </p:nvSpPr>
        <p:spPr>
          <a:xfrm>
            <a:off x="4201064" y="891782"/>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Tree>
    <p:extLst>
      <p:ext uri="{BB962C8B-B14F-4D97-AF65-F5344CB8AC3E}">
        <p14:creationId xmlns:p14="http://schemas.microsoft.com/office/powerpoint/2010/main" val="38926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6535-07C0-2C63-CB77-4CD4FD162958}"/>
              </a:ext>
            </a:extLst>
          </p:cNvPr>
          <p:cNvSpPr>
            <a:spLocks noGrp="1"/>
          </p:cNvSpPr>
          <p:nvPr>
            <p:ph type="title"/>
          </p:nvPr>
        </p:nvSpPr>
        <p:spPr/>
        <p:txBody>
          <a:bodyPr/>
          <a:lstStyle/>
          <a:p>
            <a:r>
              <a:rPr lang="sv-SE" dirty="0">
                <a:solidFill>
                  <a:schemeClr val="accent1">
                    <a:lumMod val="75000"/>
                  </a:schemeClr>
                </a:solidFill>
                <a:latin typeface="+mn-lt"/>
              </a:rPr>
              <a:t>IFK Örby</a:t>
            </a:r>
          </a:p>
        </p:txBody>
      </p:sp>
      <p:sp>
        <p:nvSpPr>
          <p:cNvPr id="3" name="Content Placeholder 2">
            <a:extLst>
              <a:ext uri="{FF2B5EF4-FFF2-40B4-BE49-F238E27FC236}">
                <a16:creationId xmlns:a16="http://schemas.microsoft.com/office/drawing/2014/main" id="{CF28AF6A-A6A9-670B-416C-D97FF903AE84}"/>
              </a:ext>
            </a:extLst>
          </p:cNvPr>
          <p:cNvSpPr>
            <a:spLocks noGrp="1"/>
          </p:cNvSpPr>
          <p:nvPr>
            <p:ph idx="1"/>
          </p:nvPr>
        </p:nvSpPr>
        <p:spPr/>
        <p:txBody>
          <a:bodyPr>
            <a:normAutofit/>
          </a:bodyPr>
          <a:lstStyle/>
          <a:p>
            <a:pPr marL="0" indent="0">
              <a:buNone/>
            </a:pPr>
            <a:endParaRPr lang="sv-SE" sz="2000" dirty="0"/>
          </a:p>
          <a:p>
            <a:r>
              <a:rPr lang="sv-SE" sz="2000" dirty="0"/>
              <a:t>IFK Örby bildades 1926 och är belägen i vackra Örby socken i Marks kommun, och bedriver fotbollsverksamhet på senior-, junior-, och ungdomsnivå</a:t>
            </a:r>
            <a:br>
              <a:rPr lang="sv-SE" sz="2000" dirty="0"/>
            </a:br>
            <a:endParaRPr lang="sv-SE" sz="2000" dirty="0"/>
          </a:p>
          <a:p>
            <a:r>
              <a:rPr lang="sv-SE" sz="2000" dirty="0"/>
              <a:t>Föreningens representationslag:</a:t>
            </a:r>
          </a:p>
          <a:p>
            <a:pPr lvl="1"/>
            <a:r>
              <a:rPr lang="sv-SE" sz="2000" dirty="0"/>
              <a:t>Damer: A-laget spelar i division 1 (2023)</a:t>
            </a:r>
          </a:p>
          <a:p>
            <a:pPr lvl="1"/>
            <a:r>
              <a:rPr lang="sv-SE" sz="2000" dirty="0"/>
              <a:t>Herrar: A-laget spelar i division 6 herrar (2023).</a:t>
            </a:r>
          </a:p>
          <a:p>
            <a:pPr lvl="1"/>
            <a:endParaRPr lang="sv-SE" sz="2000" dirty="0"/>
          </a:p>
          <a:p>
            <a:r>
              <a:rPr lang="sv-SE" sz="2000" dirty="0"/>
              <a:t>Föreningen har för närvarande ca 450 medlemmar varav ca 350st aktiva spelare under 2022 fördelat på 17 lag i seriespel (55% tjejer)</a:t>
            </a:r>
          </a:p>
          <a:p>
            <a:pPr marL="0" indent="0">
              <a:buNone/>
            </a:pPr>
            <a:endParaRPr lang="sv-SE" sz="2000" dirty="0"/>
          </a:p>
          <a:p>
            <a:pPr marL="0" indent="0">
              <a:buNone/>
            </a:pPr>
            <a:r>
              <a:rPr lang="sv-SE" sz="2000" dirty="0"/>
              <a:t>Klubben är medlem i IFK-föreningarnas centralorganisation</a:t>
            </a:r>
          </a:p>
          <a:p>
            <a:pPr marL="0" indent="0">
              <a:buNone/>
            </a:pPr>
            <a:endParaRPr lang="sv-SE" dirty="0">
              <a:solidFill>
                <a:schemeClr val="accent1">
                  <a:lumMod val="75000"/>
                </a:schemeClr>
              </a:solidFill>
            </a:endParaRPr>
          </a:p>
        </p:txBody>
      </p:sp>
      <p:cxnSp>
        <p:nvCxnSpPr>
          <p:cNvPr id="4" name="Straight Connector 3">
            <a:extLst>
              <a:ext uri="{FF2B5EF4-FFF2-40B4-BE49-F238E27FC236}">
                <a16:creationId xmlns:a16="http://schemas.microsoft.com/office/drawing/2014/main" id="{B71ABCD9-3FF9-5719-8B2D-87567E80A7FB}"/>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CC3DD93-3828-7C5C-3208-4A04297213F4}"/>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Bildobjekt 1">
            <a:extLst>
              <a:ext uri="{FF2B5EF4-FFF2-40B4-BE49-F238E27FC236}">
                <a16:creationId xmlns:a16="http://schemas.microsoft.com/office/drawing/2014/main" id="{18B70C47-506B-EE76-2700-2C8720E3F354}"/>
              </a:ext>
            </a:extLst>
          </p:cNvPr>
          <p:cNvPicPr>
            <a:picLocks noChangeAspect="1"/>
          </p:cNvPicPr>
          <p:nvPr/>
        </p:nvPicPr>
        <p:blipFill>
          <a:blip r:embed="rId3"/>
          <a:stretch>
            <a:fillRect/>
          </a:stretch>
        </p:blipFill>
        <p:spPr>
          <a:xfrm>
            <a:off x="10599968" y="0"/>
            <a:ext cx="1507663" cy="1783564"/>
          </a:xfrm>
          <a:prstGeom prst="rect">
            <a:avLst/>
          </a:prstGeom>
        </p:spPr>
      </p:pic>
    </p:spTree>
    <p:extLst>
      <p:ext uri="{BB962C8B-B14F-4D97-AF65-F5344CB8AC3E}">
        <p14:creationId xmlns:p14="http://schemas.microsoft.com/office/powerpoint/2010/main" val="116551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87FA1B-705D-82E4-8F6F-B3DE014C11D1}"/>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9C83F9-8E9E-2341-C141-EE3AF3CDB37B}"/>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34CCE59-69A3-3F5B-6EF6-48968EDA42D4}"/>
              </a:ext>
            </a:extLst>
          </p:cNvPr>
          <p:cNvSpPr>
            <a:spLocks noGrp="1"/>
          </p:cNvSpPr>
          <p:nvPr>
            <p:ph type="title"/>
          </p:nvPr>
        </p:nvSpPr>
        <p:spPr/>
        <p:txBody>
          <a:bodyPr/>
          <a:lstStyle/>
          <a:p>
            <a:r>
              <a:rPr lang="sv-SE" dirty="0">
                <a:solidFill>
                  <a:schemeClr val="accent1">
                    <a:lumMod val="75000"/>
                  </a:schemeClr>
                </a:solidFill>
                <a:latin typeface="+mn-lt"/>
              </a:rPr>
              <a:t>Verksamhetsplan</a:t>
            </a:r>
          </a:p>
        </p:txBody>
      </p:sp>
      <p:sp>
        <p:nvSpPr>
          <p:cNvPr id="12" name="Platshållare för innehåll 2">
            <a:extLst>
              <a:ext uri="{FF2B5EF4-FFF2-40B4-BE49-F238E27FC236}">
                <a16:creationId xmlns:a16="http://schemas.microsoft.com/office/drawing/2014/main" id="{E27865F6-5FEC-07C3-99EB-84B8066B3C87}"/>
              </a:ext>
            </a:extLst>
          </p:cNvPr>
          <p:cNvSpPr>
            <a:spLocks noGrp="1"/>
          </p:cNvSpPr>
          <p:nvPr>
            <p:ph idx="1"/>
          </p:nvPr>
        </p:nvSpPr>
        <p:spPr>
          <a:xfrm>
            <a:off x="838200" y="1825625"/>
            <a:ext cx="5056573" cy="4351338"/>
          </a:xfrm>
          <a:prstGeom prst="rect">
            <a:avLst/>
          </a:prstGeom>
        </p:spPr>
        <p:txBody>
          <a:bodyPr vert="horz" lIns="0" tIns="0" rIns="0" bIns="0" rtlCol="0" anchor="t">
            <a:normAutofit/>
          </a:bodyPr>
          <a:lstStyle>
            <a:lvl1pPr marL="179150" indent="-179150" algn="l" defTabSz="913187" rtl="0" eaLnBrk="1" latinLnBrk="0" hangingPunct="1">
              <a:lnSpc>
                <a:spcPct val="90000"/>
              </a:lnSpc>
              <a:spcBef>
                <a:spcPts val="598"/>
              </a:spcBef>
              <a:spcAft>
                <a:spcPts val="598"/>
              </a:spcAft>
              <a:buClr>
                <a:schemeClr val="accent1"/>
              </a:buClr>
              <a:buFont typeface="Arial" panose="020B0604020202020204" pitchFamily="34" charset="0"/>
              <a:buChar char="•"/>
              <a:defRPr sz="1797" kern="1200">
                <a:solidFill>
                  <a:schemeClr val="tx1">
                    <a:lumMod val="75000"/>
                    <a:lumOff val="25000"/>
                  </a:schemeClr>
                </a:solidFill>
                <a:latin typeface="+mn-lt"/>
                <a:ea typeface="+mn-ea"/>
                <a:cs typeface="+mn-cs"/>
              </a:defRPr>
            </a:lvl1pPr>
            <a:lvl2pPr marL="359885" indent="-180736" algn="l" defTabSz="913187" rtl="0" eaLnBrk="1" latinLnBrk="0" hangingPunct="1">
              <a:lnSpc>
                <a:spcPct val="90000"/>
              </a:lnSpc>
              <a:spcBef>
                <a:spcPts val="0"/>
              </a:spcBef>
              <a:spcAft>
                <a:spcPts val="598"/>
              </a:spcAft>
              <a:buClr>
                <a:schemeClr val="accent1"/>
              </a:buClr>
              <a:buSzPct val="100000"/>
              <a:buFont typeface="Arial" panose="020B0604020202020204" pitchFamily="34" charset="0"/>
              <a:buChar char="-"/>
              <a:defRPr sz="1599" kern="1200">
                <a:solidFill>
                  <a:schemeClr val="tx1">
                    <a:lumMod val="75000"/>
                    <a:lumOff val="25000"/>
                  </a:schemeClr>
                </a:solidFill>
                <a:latin typeface="+mn-lt"/>
                <a:ea typeface="+mn-ea"/>
                <a:cs typeface="+mn-cs"/>
              </a:defRPr>
            </a:lvl2pPr>
            <a:lvl3pPr marL="539034"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397" kern="1200">
                <a:solidFill>
                  <a:schemeClr val="tx1">
                    <a:lumMod val="75000"/>
                    <a:lumOff val="25000"/>
                  </a:schemeClr>
                </a:solidFill>
                <a:latin typeface="+mn-lt"/>
                <a:ea typeface="+mn-ea"/>
                <a:cs typeface="+mn-cs"/>
              </a:defRPr>
            </a:lvl3pPr>
            <a:lvl4pPr marL="718185"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4pPr>
            <a:lvl5pPr marL="898920" indent="-180736"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5pPr>
            <a:lvl6pPr marL="2511266"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7860"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4455"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81047"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buNone/>
            </a:pPr>
            <a:br>
              <a:rPr lang="sv-SE" sz="3044" b="1" dirty="0">
                <a:solidFill>
                  <a:schemeClr val="accent1">
                    <a:lumMod val="75000"/>
                  </a:schemeClr>
                </a:solidFill>
                <a:cs typeface="Arial Black" panose="020B0604020202020204" pitchFamily="34" charset="0"/>
              </a:rPr>
            </a:br>
            <a:r>
              <a:rPr lang="sv-SE" sz="3044" b="1" dirty="0">
                <a:solidFill>
                  <a:schemeClr val="accent1">
                    <a:lumMod val="75000"/>
                  </a:schemeClr>
                </a:solidFill>
                <a:cs typeface="Arial Black" panose="020B0604020202020204" pitchFamily="34" charset="0"/>
              </a:rPr>
              <a:t>Vårt uppdrag</a:t>
            </a:r>
          </a:p>
          <a:p>
            <a:pPr marL="0" indent="0">
              <a:lnSpc>
                <a:spcPct val="120000"/>
              </a:lnSpc>
              <a:buNone/>
            </a:pPr>
            <a:r>
              <a:rPr lang="sv-SE" sz="1400" dirty="0">
                <a:solidFill>
                  <a:schemeClr val="tx1"/>
                </a:solidFill>
              </a:rPr>
              <a:t>IFK Örby skall verka för att föreningen skall ha en bred ungdomsverksamhet med ansvarskännande, ambitiösa samt nytänkande ledare.</a:t>
            </a:r>
          </a:p>
          <a:p>
            <a:pPr marL="0" indent="0">
              <a:lnSpc>
                <a:spcPct val="120000"/>
              </a:lnSpc>
              <a:buNone/>
            </a:pPr>
            <a:r>
              <a:rPr lang="sv-SE" sz="1400" dirty="0">
                <a:solidFill>
                  <a:schemeClr val="tx1"/>
                </a:solidFill>
              </a:rPr>
              <a:t>Vi skall driva en väl planerad träning i en trygg och stimulerande miljö där alla skall känna sig inkluderade.</a:t>
            </a:r>
            <a:br>
              <a:rPr lang="sv-SE" sz="1087" strike="sngStrike" dirty="0">
                <a:solidFill>
                  <a:schemeClr val="accent1">
                    <a:lumMod val="75000"/>
                  </a:schemeClr>
                </a:solidFill>
              </a:rPr>
            </a:br>
            <a:endParaRPr lang="sv-SE" sz="1087" strike="sngStrike" dirty="0">
              <a:solidFill>
                <a:schemeClr val="accent1">
                  <a:lumMod val="75000"/>
                </a:schemeClr>
              </a:solidFill>
            </a:endParaRPr>
          </a:p>
          <a:p>
            <a:pPr marL="0" indent="0">
              <a:buNone/>
            </a:pPr>
            <a:r>
              <a:rPr lang="sv-SE" sz="3044" b="1" dirty="0">
                <a:solidFill>
                  <a:schemeClr val="accent1">
                    <a:lumMod val="75000"/>
                  </a:schemeClr>
                </a:solidFill>
                <a:cs typeface="Arial Black" panose="020B0604020202020204" pitchFamily="34" charset="0"/>
              </a:rPr>
              <a:t>Vår vision</a:t>
            </a:r>
          </a:p>
          <a:p>
            <a:pPr marL="0" indent="0">
              <a:buNone/>
            </a:pPr>
            <a:r>
              <a:rPr lang="sv-SE" sz="1400" dirty="0">
                <a:solidFill>
                  <a:schemeClr val="tx1"/>
                </a:solidFill>
              </a:rPr>
              <a:t>Vår vision är en hållbar framtid där vi tillsammans skapar vi en mötesplats för alla.</a:t>
            </a:r>
          </a:p>
        </p:txBody>
      </p:sp>
      <p:pic>
        <p:nvPicPr>
          <p:cNvPr id="13" name="Bildobjekt 1">
            <a:extLst>
              <a:ext uri="{FF2B5EF4-FFF2-40B4-BE49-F238E27FC236}">
                <a16:creationId xmlns:a16="http://schemas.microsoft.com/office/drawing/2014/main" id="{AEE64098-2F89-4AD8-AAED-D4B22ED277AF}"/>
              </a:ext>
            </a:extLst>
          </p:cNvPr>
          <p:cNvPicPr>
            <a:picLocks noChangeAspect="1"/>
          </p:cNvPicPr>
          <p:nvPr/>
        </p:nvPicPr>
        <p:blipFill>
          <a:blip r:embed="rId3"/>
          <a:stretch>
            <a:fillRect/>
          </a:stretch>
        </p:blipFill>
        <p:spPr>
          <a:xfrm>
            <a:off x="10599968" y="0"/>
            <a:ext cx="1507663" cy="1783564"/>
          </a:xfrm>
          <a:prstGeom prst="rect">
            <a:avLst/>
          </a:prstGeom>
        </p:spPr>
      </p:pic>
      <p:sp>
        <p:nvSpPr>
          <p:cNvPr id="15" name="Oval 14">
            <a:extLst>
              <a:ext uri="{FF2B5EF4-FFF2-40B4-BE49-F238E27FC236}">
                <a16:creationId xmlns:a16="http://schemas.microsoft.com/office/drawing/2014/main" id="{A24B50F4-58A9-C67F-0744-A7A04E114CCE}"/>
              </a:ext>
            </a:extLst>
          </p:cNvPr>
          <p:cNvSpPr/>
          <p:nvPr/>
        </p:nvSpPr>
        <p:spPr>
          <a:xfrm>
            <a:off x="6591201" y="3891482"/>
            <a:ext cx="1021867" cy="98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t>Utveckling</a:t>
            </a:r>
          </a:p>
        </p:txBody>
      </p:sp>
      <p:sp>
        <p:nvSpPr>
          <p:cNvPr id="16" name="Rektangel 17">
            <a:extLst>
              <a:ext uri="{FF2B5EF4-FFF2-40B4-BE49-F238E27FC236}">
                <a16:creationId xmlns:a16="http://schemas.microsoft.com/office/drawing/2014/main" id="{6E768341-C5EA-2CC3-2B83-7C657D66612B}"/>
              </a:ext>
            </a:extLst>
          </p:cNvPr>
          <p:cNvSpPr/>
          <p:nvPr/>
        </p:nvSpPr>
        <p:spPr>
          <a:xfrm>
            <a:off x="6644936" y="2211411"/>
            <a:ext cx="2888483" cy="560153"/>
          </a:xfrm>
          <a:prstGeom prst="rect">
            <a:avLst/>
          </a:prstGeom>
        </p:spPr>
        <p:txBody>
          <a:bodyPr wrap="non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9869"/>
            <a:r>
              <a:rPr lang="sv-SE" sz="3040" b="1" dirty="0">
                <a:solidFill>
                  <a:schemeClr val="accent1">
                    <a:lumMod val="75000"/>
                  </a:schemeClr>
                </a:solidFill>
                <a:cs typeface="Arial Black" panose="020B0604020202020204" pitchFamily="34" charset="0"/>
              </a:rPr>
              <a:t>Våra Värderingar</a:t>
            </a:r>
          </a:p>
        </p:txBody>
      </p:sp>
      <p:sp>
        <p:nvSpPr>
          <p:cNvPr id="19" name="Rektangel 12">
            <a:extLst>
              <a:ext uri="{FF2B5EF4-FFF2-40B4-BE49-F238E27FC236}">
                <a16:creationId xmlns:a16="http://schemas.microsoft.com/office/drawing/2014/main" id="{FB9CB66D-4544-8EFA-CFE4-3D0C5A86CD8D}"/>
              </a:ext>
            </a:extLst>
          </p:cNvPr>
          <p:cNvSpPr/>
          <p:nvPr/>
        </p:nvSpPr>
        <p:spPr>
          <a:xfrm>
            <a:off x="7666802" y="3068175"/>
            <a:ext cx="3686995" cy="461665"/>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IFK Örby skall vara en </a:t>
            </a:r>
            <a:r>
              <a:rPr lang="sv-SE" sz="1200" b="1" dirty="0"/>
              <a:t>jämlik</a:t>
            </a:r>
            <a:r>
              <a:rPr lang="sv-SE" sz="1200" dirty="0"/>
              <a:t> och </a:t>
            </a:r>
            <a:r>
              <a:rPr lang="sv-SE" sz="1200" b="1" dirty="0"/>
              <a:t>öppen </a:t>
            </a:r>
            <a:r>
              <a:rPr lang="sv-SE" sz="1200" dirty="0"/>
              <a:t>förening där alla känner sig </a:t>
            </a:r>
            <a:r>
              <a:rPr lang="sv-SE" sz="1200" b="1" dirty="0"/>
              <a:t>välkomna.</a:t>
            </a:r>
          </a:p>
        </p:txBody>
      </p:sp>
      <p:sp>
        <p:nvSpPr>
          <p:cNvPr id="20" name="Rektangel 13">
            <a:extLst>
              <a:ext uri="{FF2B5EF4-FFF2-40B4-BE49-F238E27FC236}">
                <a16:creationId xmlns:a16="http://schemas.microsoft.com/office/drawing/2014/main" id="{46097B10-1F7C-E8B2-49F7-401AE3494872}"/>
              </a:ext>
            </a:extLst>
          </p:cNvPr>
          <p:cNvSpPr/>
          <p:nvPr/>
        </p:nvSpPr>
        <p:spPr>
          <a:xfrm>
            <a:off x="7666803" y="4062216"/>
            <a:ext cx="3686995" cy="646331"/>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IFK Örbys </a:t>
            </a:r>
            <a:r>
              <a:rPr lang="sv-SE" sz="1200" b="1" dirty="0"/>
              <a:t>representationslag</a:t>
            </a:r>
            <a:r>
              <a:rPr lang="sv-SE" sz="1200" dirty="0"/>
              <a:t> skall spela så högt som</a:t>
            </a:r>
          </a:p>
          <a:p>
            <a:r>
              <a:rPr lang="sv-SE" sz="1200" dirty="0"/>
              <a:t>möjligt i </a:t>
            </a:r>
            <a:r>
              <a:rPr lang="sv-SE" sz="1200" b="1" dirty="0"/>
              <a:t>seriesystemet</a:t>
            </a:r>
            <a:r>
              <a:rPr lang="sv-SE" sz="1200" dirty="0"/>
              <a:t> utifrån vad </a:t>
            </a:r>
            <a:r>
              <a:rPr lang="sv-SE" sz="1200" b="1" dirty="0"/>
              <a:t>resurserna</a:t>
            </a:r>
            <a:r>
              <a:rPr lang="sv-SE" sz="1200" dirty="0"/>
              <a:t> </a:t>
            </a:r>
          </a:p>
          <a:p>
            <a:r>
              <a:rPr lang="sv-SE" sz="1200" dirty="0"/>
              <a:t>och möjligheterna vid varje givet tillfälle </a:t>
            </a:r>
            <a:r>
              <a:rPr lang="sv-SE" sz="1200" b="1" dirty="0"/>
              <a:t>erbjuder</a:t>
            </a:r>
            <a:r>
              <a:rPr lang="sv-SE" sz="1200" dirty="0"/>
              <a:t>.</a:t>
            </a:r>
          </a:p>
        </p:txBody>
      </p:sp>
      <p:sp>
        <p:nvSpPr>
          <p:cNvPr id="21" name="Rektangel 16">
            <a:extLst>
              <a:ext uri="{FF2B5EF4-FFF2-40B4-BE49-F238E27FC236}">
                <a16:creationId xmlns:a16="http://schemas.microsoft.com/office/drawing/2014/main" id="{B672E14A-D046-497B-D42B-4FE8A96C67B3}"/>
              </a:ext>
            </a:extLst>
          </p:cNvPr>
          <p:cNvSpPr/>
          <p:nvPr/>
        </p:nvSpPr>
        <p:spPr>
          <a:xfrm>
            <a:off x="7666804" y="4949993"/>
            <a:ext cx="3717013" cy="1015663"/>
          </a:xfrm>
          <a:prstGeom prst="rect">
            <a:avLst/>
          </a:prstGeom>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9869"/>
            <a:r>
              <a:rPr lang="sv-SE" sz="1200" dirty="0"/>
              <a:t>Vi ska förknippas med </a:t>
            </a:r>
            <a:r>
              <a:rPr lang="sv-SE" sz="1200" b="1" dirty="0"/>
              <a:t>Fair Play </a:t>
            </a:r>
            <a:r>
              <a:rPr lang="sv-SE" sz="1200" dirty="0"/>
              <a:t>och ett sportsmannamässigt agerande gentemot såväl domare, motståndare och medspelare. Våra sponsorer, samarbetspartners och medlemmar ska känna en </a:t>
            </a:r>
            <a:r>
              <a:rPr lang="sv-SE" sz="1200" b="1" dirty="0"/>
              <a:t>stolthet i att förknippas med vår verksamhet</a:t>
            </a:r>
            <a:r>
              <a:rPr lang="sv-SE" sz="1200" dirty="0"/>
              <a:t>.</a:t>
            </a:r>
          </a:p>
        </p:txBody>
      </p:sp>
      <p:sp>
        <p:nvSpPr>
          <p:cNvPr id="2" name="TextBox 1">
            <a:extLst>
              <a:ext uri="{FF2B5EF4-FFF2-40B4-BE49-F238E27FC236}">
                <a16:creationId xmlns:a16="http://schemas.microsoft.com/office/drawing/2014/main" id="{A509495F-D272-7C0E-2BCF-36EE71BABCD1}"/>
              </a:ext>
            </a:extLst>
          </p:cNvPr>
          <p:cNvSpPr txBox="1"/>
          <p:nvPr/>
        </p:nvSpPr>
        <p:spPr>
          <a:xfrm>
            <a:off x="4606158" y="900537"/>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
        <p:nvSpPr>
          <p:cNvPr id="3" name="Oval 2">
            <a:extLst>
              <a:ext uri="{FF2B5EF4-FFF2-40B4-BE49-F238E27FC236}">
                <a16:creationId xmlns:a16="http://schemas.microsoft.com/office/drawing/2014/main" id="{CEF09ACA-A8B1-59B4-25AA-535FF906A8B1}"/>
              </a:ext>
            </a:extLst>
          </p:cNvPr>
          <p:cNvSpPr/>
          <p:nvPr/>
        </p:nvSpPr>
        <p:spPr>
          <a:xfrm>
            <a:off x="6591201" y="2805108"/>
            <a:ext cx="1021867" cy="98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t>Jämlikhet</a:t>
            </a:r>
          </a:p>
        </p:txBody>
      </p:sp>
      <p:sp>
        <p:nvSpPr>
          <p:cNvPr id="4" name="Oval 3">
            <a:extLst>
              <a:ext uri="{FF2B5EF4-FFF2-40B4-BE49-F238E27FC236}">
                <a16:creationId xmlns:a16="http://schemas.microsoft.com/office/drawing/2014/main" id="{0418E025-0DFA-3971-A532-AAA16AA02F6B}"/>
              </a:ext>
            </a:extLst>
          </p:cNvPr>
          <p:cNvSpPr/>
          <p:nvPr/>
        </p:nvSpPr>
        <p:spPr>
          <a:xfrm>
            <a:off x="6591201" y="4977856"/>
            <a:ext cx="1021867" cy="98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dirty="0"/>
              <a:t>Kamratskap</a:t>
            </a:r>
          </a:p>
        </p:txBody>
      </p:sp>
    </p:spTree>
    <p:extLst>
      <p:ext uri="{BB962C8B-B14F-4D97-AF65-F5344CB8AC3E}">
        <p14:creationId xmlns:p14="http://schemas.microsoft.com/office/powerpoint/2010/main" val="269583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F72A5E-2982-1108-A10D-D598275C82B1}"/>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4ABC14-632E-6B21-5768-F659B88950F7}"/>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8">
            <a:extLst>
              <a:ext uri="{FF2B5EF4-FFF2-40B4-BE49-F238E27FC236}">
                <a16:creationId xmlns:a16="http://schemas.microsoft.com/office/drawing/2014/main" id="{8709BD9F-14E4-9D2E-D433-76EDF0AE389A}"/>
              </a:ext>
            </a:extLst>
          </p:cNvPr>
          <p:cNvSpPr>
            <a:spLocks noGrp="1"/>
          </p:cNvSpPr>
          <p:nvPr>
            <p:ph type="title"/>
          </p:nvPr>
        </p:nvSpPr>
        <p:spPr>
          <a:xfrm>
            <a:off x="838200" y="365125"/>
            <a:ext cx="10515600" cy="1325563"/>
          </a:xfrm>
        </p:spPr>
        <p:txBody>
          <a:bodyPr/>
          <a:lstStyle/>
          <a:p>
            <a:r>
              <a:rPr lang="sv-SE" dirty="0">
                <a:solidFill>
                  <a:schemeClr val="accent1">
                    <a:lumMod val="75000"/>
                  </a:schemeClr>
                </a:solidFill>
                <a:latin typeface="+mn-lt"/>
              </a:rPr>
              <a:t>Övergripande målbild</a:t>
            </a:r>
          </a:p>
        </p:txBody>
      </p:sp>
      <p:sp>
        <p:nvSpPr>
          <p:cNvPr id="8" name="Platshållare för innehåll 2">
            <a:extLst>
              <a:ext uri="{FF2B5EF4-FFF2-40B4-BE49-F238E27FC236}">
                <a16:creationId xmlns:a16="http://schemas.microsoft.com/office/drawing/2014/main" id="{80ACA11F-BDC5-1C8D-7EA6-1FFE64CED171}"/>
              </a:ext>
            </a:extLst>
          </p:cNvPr>
          <p:cNvSpPr>
            <a:spLocks noGrp="1"/>
          </p:cNvSpPr>
          <p:nvPr>
            <p:ph idx="1"/>
          </p:nvPr>
        </p:nvSpPr>
        <p:spPr>
          <a:xfrm>
            <a:off x="838200" y="1825625"/>
            <a:ext cx="10515600" cy="4351338"/>
          </a:xfrm>
          <a:prstGeom prst="rect">
            <a:avLst/>
          </a:prstGeom>
        </p:spPr>
        <p:txBody>
          <a:bodyPr vert="horz" lIns="0" tIns="0" rIns="0" bIns="0" rtlCol="0" anchor="t">
            <a:normAutofit/>
          </a:bodyPr>
          <a:lstStyle>
            <a:lvl1pPr marL="179150" indent="-179150" algn="l" defTabSz="913187" rtl="0" eaLnBrk="1" latinLnBrk="0" hangingPunct="1">
              <a:lnSpc>
                <a:spcPct val="90000"/>
              </a:lnSpc>
              <a:spcBef>
                <a:spcPts val="598"/>
              </a:spcBef>
              <a:spcAft>
                <a:spcPts val="598"/>
              </a:spcAft>
              <a:buClr>
                <a:schemeClr val="accent1"/>
              </a:buClr>
              <a:buFont typeface="Arial" panose="020B0604020202020204" pitchFamily="34" charset="0"/>
              <a:buChar char="•"/>
              <a:defRPr sz="1797" kern="1200">
                <a:solidFill>
                  <a:schemeClr val="tx1">
                    <a:lumMod val="75000"/>
                    <a:lumOff val="25000"/>
                  </a:schemeClr>
                </a:solidFill>
                <a:latin typeface="+mn-lt"/>
                <a:ea typeface="+mn-ea"/>
                <a:cs typeface="+mn-cs"/>
              </a:defRPr>
            </a:lvl1pPr>
            <a:lvl2pPr marL="359885" indent="-180736" algn="l" defTabSz="913187" rtl="0" eaLnBrk="1" latinLnBrk="0" hangingPunct="1">
              <a:lnSpc>
                <a:spcPct val="90000"/>
              </a:lnSpc>
              <a:spcBef>
                <a:spcPts val="0"/>
              </a:spcBef>
              <a:spcAft>
                <a:spcPts val="598"/>
              </a:spcAft>
              <a:buClr>
                <a:schemeClr val="accent1"/>
              </a:buClr>
              <a:buSzPct val="100000"/>
              <a:buFont typeface="Arial" panose="020B0604020202020204" pitchFamily="34" charset="0"/>
              <a:buChar char="-"/>
              <a:defRPr sz="1599" kern="1200">
                <a:solidFill>
                  <a:schemeClr val="tx1">
                    <a:lumMod val="75000"/>
                    <a:lumOff val="25000"/>
                  </a:schemeClr>
                </a:solidFill>
                <a:latin typeface="+mn-lt"/>
                <a:ea typeface="+mn-ea"/>
                <a:cs typeface="+mn-cs"/>
              </a:defRPr>
            </a:lvl2pPr>
            <a:lvl3pPr marL="539034"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397" kern="1200">
                <a:solidFill>
                  <a:schemeClr val="tx1">
                    <a:lumMod val="75000"/>
                    <a:lumOff val="25000"/>
                  </a:schemeClr>
                </a:solidFill>
                <a:latin typeface="+mn-lt"/>
                <a:ea typeface="+mn-ea"/>
                <a:cs typeface="+mn-cs"/>
              </a:defRPr>
            </a:lvl3pPr>
            <a:lvl4pPr marL="718185"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4pPr>
            <a:lvl5pPr marL="898920" indent="-180736"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5pPr>
            <a:lvl6pPr marL="2511266"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7860"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4455"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81047"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buNone/>
            </a:pPr>
            <a:br>
              <a:rPr lang="sv-SE" sz="3044" b="1" dirty="0">
                <a:solidFill>
                  <a:schemeClr val="accent1">
                    <a:lumMod val="75000"/>
                  </a:schemeClr>
                </a:solidFill>
                <a:cs typeface="Arial Black" panose="020B0604020202020204" pitchFamily="34" charset="0"/>
              </a:rPr>
            </a:br>
            <a:r>
              <a:rPr lang="sv-SE" sz="3044" b="1" dirty="0">
                <a:solidFill>
                  <a:schemeClr val="accent1">
                    <a:lumMod val="75000"/>
                  </a:schemeClr>
                </a:solidFill>
                <a:cs typeface="Arial Black" panose="020B0604020202020204" pitchFamily="34" charset="0"/>
              </a:rPr>
              <a:t>Kvantitativa mål</a:t>
            </a:r>
          </a:p>
          <a:p>
            <a:r>
              <a:rPr lang="sv-SE" sz="1200" dirty="0">
                <a:solidFill>
                  <a:schemeClr val="tx1"/>
                </a:solidFill>
              </a:rPr>
              <a:t>&gt;350 Aktiva spelare</a:t>
            </a:r>
          </a:p>
          <a:p>
            <a:r>
              <a:rPr lang="sv-SE" sz="1200" dirty="0">
                <a:solidFill>
                  <a:schemeClr val="tx1"/>
                </a:solidFill>
              </a:rPr>
              <a:t>&gt;50% tjejer, minst 20 tjejer per ny årskull</a:t>
            </a:r>
          </a:p>
          <a:p>
            <a:r>
              <a:rPr lang="sv-SE" sz="1200" dirty="0">
                <a:solidFill>
                  <a:schemeClr val="tx1"/>
                </a:solidFill>
              </a:rPr>
              <a:t>&gt;80% egna produkter i representationslagen</a:t>
            </a:r>
          </a:p>
          <a:p>
            <a:r>
              <a:rPr lang="sv-SE" sz="1200" dirty="0">
                <a:solidFill>
                  <a:schemeClr val="tx1"/>
                </a:solidFill>
              </a:rPr>
              <a:t>Tonårstappet skall minska, jobba vidare med att erbjuda bredd för både dam och herr</a:t>
            </a:r>
          </a:p>
          <a:p>
            <a:pPr marL="0" indent="0">
              <a:buNone/>
            </a:pPr>
            <a:br>
              <a:rPr lang="sv-SE" sz="1200" dirty="0">
                <a:solidFill>
                  <a:schemeClr val="accent1">
                    <a:lumMod val="75000"/>
                  </a:schemeClr>
                </a:solidFill>
              </a:rPr>
            </a:br>
            <a:r>
              <a:rPr lang="sv-SE" sz="3044" b="1" dirty="0">
                <a:solidFill>
                  <a:schemeClr val="accent1">
                    <a:lumMod val="75000"/>
                  </a:schemeClr>
                </a:solidFill>
              </a:rPr>
              <a:t>Utbildningsmålsättning</a:t>
            </a:r>
          </a:p>
          <a:p>
            <a:r>
              <a:rPr lang="sv-SE" sz="1200" dirty="0">
                <a:solidFill>
                  <a:schemeClr val="tx1"/>
                </a:solidFill>
              </a:rPr>
              <a:t>IFK Örby skall ha ett rykte om att bedriva en av de bästa fotbollsutbildningarna i Västra Götaland där vi skall ta hand om både bredd och talanger</a:t>
            </a:r>
          </a:p>
          <a:p>
            <a:r>
              <a:rPr lang="sv-SE" sz="1200" dirty="0">
                <a:solidFill>
                  <a:schemeClr val="tx1"/>
                </a:solidFill>
              </a:rPr>
              <a:t>Påbörja EFD certifiering under 2023</a:t>
            </a:r>
          </a:p>
          <a:p>
            <a:endParaRPr lang="sv-SE" sz="1200" dirty="0">
              <a:solidFill>
                <a:schemeClr val="tx1"/>
              </a:solidFill>
            </a:endParaRPr>
          </a:p>
          <a:p>
            <a:pPr marL="0" indent="0">
              <a:lnSpc>
                <a:spcPct val="120000"/>
              </a:lnSpc>
              <a:buNone/>
            </a:pPr>
            <a:r>
              <a:rPr lang="sv-SE" sz="1400" dirty="0">
                <a:solidFill>
                  <a:schemeClr val="tx1"/>
                </a:solidFill>
              </a:rPr>
              <a:t>Fokus skall vara att </a:t>
            </a:r>
            <a:r>
              <a:rPr lang="sv-SE" sz="1400" b="1" dirty="0">
                <a:solidFill>
                  <a:schemeClr val="tx1"/>
                </a:solidFill>
              </a:rPr>
              <a:t>behålla så många spelare </a:t>
            </a:r>
            <a:r>
              <a:rPr lang="sv-SE" sz="1400" dirty="0">
                <a:solidFill>
                  <a:schemeClr val="tx1"/>
                </a:solidFill>
              </a:rPr>
              <a:t>som möjligt </a:t>
            </a:r>
            <a:r>
              <a:rPr lang="sv-SE" sz="1400" b="1" dirty="0">
                <a:solidFill>
                  <a:schemeClr val="tx1"/>
                </a:solidFill>
              </a:rPr>
              <a:t>så länge som möjligt </a:t>
            </a:r>
            <a:r>
              <a:rPr lang="sv-SE" sz="1400" dirty="0">
                <a:solidFill>
                  <a:schemeClr val="tx1"/>
                </a:solidFill>
              </a:rPr>
              <a:t>och samtidigt </a:t>
            </a:r>
            <a:r>
              <a:rPr lang="sv-SE" sz="1400" b="1" dirty="0">
                <a:solidFill>
                  <a:schemeClr val="tx1"/>
                </a:solidFill>
              </a:rPr>
              <a:t>skapa utvecklingsmöjligheter </a:t>
            </a:r>
            <a:r>
              <a:rPr lang="sv-SE" sz="1400" dirty="0">
                <a:solidFill>
                  <a:schemeClr val="tx1"/>
                </a:solidFill>
              </a:rPr>
              <a:t>för alla</a:t>
            </a:r>
            <a:r>
              <a:rPr lang="sv-SE" sz="1400" dirty="0">
                <a:solidFill>
                  <a:schemeClr val="accent1">
                    <a:lumMod val="75000"/>
                  </a:schemeClr>
                </a:solidFill>
              </a:rPr>
              <a:t>.</a:t>
            </a:r>
          </a:p>
          <a:p>
            <a:pPr marL="0" indent="0">
              <a:buNone/>
            </a:pPr>
            <a:endParaRPr lang="sv-SE" sz="1087" dirty="0">
              <a:solidFill>
                <a:schemeClr val="accent1">
                  <a:lumMod val="75000"/>
                </a:schemeClr>
              </a:solidFill>
            </a:endParaRPr>
          </a:p>
        </p:txBody>
      </p:sp>
      <p:pic>
        <p:nvPicPr>
          <p:cNvPr id="9" name="Bildobjekt 1">
            <a:extLst>
              <a:ext uri="{FF2B5EF4-FFF2-40B4-BE49-F238E27FC236}">
                <a16:creationId xmlns:a16="http://schemas.microsoft.com/office/drawing/2014/main" id="{2CB15135-4A7E-DD92-4F81-B397FE785098}"/>
              </a:ext>
            </a:extLst>
          </p:cNvPr>
          <p:cNvPicPr>
            <a:picLocks noChangeAspect="1"/>
          </p:cNvPicPr>
          <p:nvPr/>
        </p:nvPicPr>
        <p:blipFill>
          <a:blip r:embed="rId3"/>
          <a:stretch>
            <a:fillRect/>
          </a:stretch>
        </p:blipFill>
        <p:spPr>
          <a:xfrm>
            <a:off x="10599968" y="0"/>
            <a:ext cx="1507663" cy="1783564"/>
          </a:xfrm>
          <a:prstGeom prst="rect">
            <a:avLst/>
          </a:prstGeom>
        </p:spPr>
      </p:pic>
      <p:sp>
        <p:nvSpPr>
          <p:cNvPr id="10" name="TextBox 9">
            <a:extLst>
              <a:ext uri="{FF2B5EF4-FFF2-40B4-BE49-F238E27FC236}">
                <a16:creationId xmlns:a16="http://schemas.microsoft.com/office/drawing/2014/main" id="{505D1DC4-67E6-89E4-EA16-A76A9B6A065C}"/>
              </a:ext>
            </a:extLst>
          </p:cNvPr>
          <p:cNvSpPr txBox="1"/>
          <p:nvPr/>
        </p:nvSpPr>
        <p:spPr>
          <a:xfrm>
            <a:off x="5612921" y="813796"/>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Tree>
    <p:extLst>
      <p:ext uri="{BB962C8B-B14F-4D97-AF65-F5344CB8AC3E}">
        <p14:creationId xmlns:p14="http://schemas.microsoft.com/office/powerpoint/2010/main" val="357576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F72A5E-2982-1108-A10D-D598275C82B1}"/>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4ABC14-632E-6B21-5768-F659B88950F7}"/>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8">
            <a:extLst>
              <a:ext uri="{FF2B5EF4-FFF2-40B4-BE49-F238E27FC236}">
                <a16:creationId xmlns:a16="http://schemas.microsoft.com/office/drawing/2014/main" id="{8709BD9F-14E4-9D2E-D433-76EDF0AE389A}"/>
              </a:ext>
            </a:extLst>
          </p:cNvPr>
          <p:cNvSpPr>
            <a:spLocks noGrp="1"/>
          </p:cNvSpPr>
          <p:nvPr>
            <p:ph type="title"/>
          </p:nvPr>
        </p:nvSpPr>
        <p:spPr>
          <a:xfrm>
            <a:off x="838200" y="365125"/>
            <a:ext cx="10515600" cy="1325563"/>
          </a:xfrm>
        </p:spPr>
        <p:txBody>
          <a:bodyPr/>
          <a:lstStyle/>
          <a:p>
            <a:r>
              <a:rPr lang="sv-SE" dirty="0">
                <a:solidFill>
                  <a:schemeClr val="accent1">
                    <a:lumMod val="75000"/>
                  </a:schemeClr>
                </a:solidFill>
                <a:latin typeface="+mn-lt"/>
              </a:rPr>
              <a:t>Verksamhetsmål – Långsiktiga</a:t>
            </a:r>
          </a:p>
        </p:txBody>
      </p:sp>
      <p:sp>
        <p:nvSpPr>
          <p:cNvPr id="8" name="Platshållare för innehåll 2">
            <a:extLst>
              <a:ext uri="{FF2B5EF4-FFF2-40B4-BE49-F238E27FC236}">
                <a16:creationId xmlns:a16="http://schemas.microsoft.com/office/drawing/2014/main" id="{80ACA11F-BDC5-1C8D-7EA6-1FFE64CED171}"/>
              </a:ext>
            </a:extLst>
          </p:cNvPr>
          <p:cNvSpPr>
            <a:spLocks noGrp="1"/>
          </p:cNvSpPr>
          <p:nvPr>
            <p:ph idx="1"/>
          </p:nvPr>
        </p:nvSpPr>
        <p:spPr>
          <a:xfrm>
            <a:off x="838200" y="1825625"/>
            <a:ext cx="10515600" cy="4351338"/>
          </a:xfrm>
          <a:prstGeom prst="rect">
            <a:avLst/>
          </a:prstGeom>
        </p:spPr>
        <p:txBody>
          <a:bodyPr vert="horz" lIns="0" tIns="0" rIns="0" bIns="0" rtlCol="0" anchor="t">
            <a:normAutofit/>
          </a:bodyPr>
          <a:lstStyle>
            <a:lvl1pPr marL="179150" indent="-179150" algn="l" defTabSz="913187" rtl="0" eaLnBrk="1" latinLnBrk="0" hangingPunct="1">
              <a:lnSpc>
                <a:spcPct val="90000"/>
              </a:lnSpc>
              <a:spcBef>
                <a:spcPts val="598"/>
              </a:spcBef>
              <a:spcAft>
                <a:spcPts val="598"/>
              </a:spcAft>
              <a:buClr>
                <a:schemeClr val="accent1"/>
              </a:buClr>
              <a:buFont typeface="Arial" panose="020B0604020202020204" pitchFamily="34" charset="0"/>
              <a:buChar char="•"/>
              <a:defRPr sz="1797" kern="1200">
                <a:solidFill>
                  <a:schemeClr val="tx1">
                    <a:lumMod val="75000"/>
                    <a:lumOff val="25000"/>
                  </a:schemeClr>
                </a:solidFill>
                <a:latin typeface="+mn-lt"/>
                <a:ea typeface="+mn-ea"/>
                <a:cs typeface="+mn-cs"/>
              </a:defRPr>
            </a:lvl1pPr>
            <a:lvl2pPr marL="359885" indent="-180736" algn="l" defTabSz="913187" rtl="0" eaLnBrk="1" latinLnBrk="0" hangingPunct="1">
              <a:lnSpc>
                <a:spcPct val="90000"/>
              </a:lnSpc>
              <a:spcBef>
                <a:spcPts val="0"/>
              </a:spcBef>
              <a:spcAft>
                <a:spcPts val="598"/>
              </a:spcAft>
              <a:buClr>
                <a:schemeClr val="accent1"/>
              </a:buClr>
              <a:buSzPct val="100000"/>
              <a:buFont typeface="Arial" panose="020B0604020202020204" pitchFamily="34" charset="0"/>
              <a:buChar char="-"/>
              <a:defRPr sz="1599" kern="1200">
                <a:solidFill>
                  <a:schemeClr val="tx1">
                    <a:lumMod val="75000"/>
                    <a:lumOff val="25000"/>
                  </a:schemeClr>
                </a:solidFill>
                <a:latin typeface="+mn-lt"/>
                <a:ea typeface="+mn-ea"/>
                <a:cs typeface="+mn-cs"/>
              </a:defRPr>
            </a:lvl2pPr>
            <a:lvl3pPr marL="539034"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397" kern="1200">
                <a:solidFill>
                  <a:schemeClr val="tx1">
                    <a:lumMod val="75000"/>
                    <a:lumOff val="25000"/>
                  </a:schemeClr>
                </a:solidFill>
                <a:latin typeface="+mn-lt"/>
                <a:ea typeface="+mn-ea"/>
                <a:cs typeface="+mn-cs"/>
              </a:defRPr>
            </a:lvl3pPr>
            <a:lvl4pPr marL="718185"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4pPr>
            <a:lvl5pPr marL="898920" indent="-180736"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5pPr>
            <a:lvl6pPr marL="2511266"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7860"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4455"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81047"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buNone/>
            </a:pPr>
            <a:endParaRPr lang="sv-SE" sz="1200" b="1" dirty="0">
              <a:solidFill>
                <a:schemeClr val="tx1"/>
              </a:solidFill>
              <a:cs typeface="Arial Black" panose="020B0604020202020204" pitchFamily="34" charset="0"/>
            </a:endParaRPr>
          </a:p>
          <a:p>
            <a:r>
              <a:rPr lang="sv-SE" sz="1400" dirty="0">
                <a:solidFill>
                  <a:schemeClr val="tx1"/>
                </a:solidFill>
                <a:cs typeface="Arial Black" panose="020B0604020202020204" pitchFamily="34" charset="0"/>
              </a:rPr>
              <a:t>IFK Örby skall vara en EFD certifierad förening</a:t>
            </a:r>
          </a:p>
          <a:p>
            <a:r>
              <a:rPr lang="sv-SE" sz="1400" dirty="0">
                <a:solidFill>
                  <a:schemeClr val="tx1"/>
                </a:solidFill>
              </a:rPr>
              <a:t>IFK Örby </a:t>
            </a:r>
            <a:r>
              <a:rPr lang="sv-SE" sz="1400" b="1" dirty="0">
                <a:solidFill>
                  <a:schemeClr val="tx1"/>
                </a:solidFill>
              </a:rPr>
              <a:t>skall</a:t>
            </a:r>
            <a:r>
              <a:rPr lang="sv-SE" sz="1400" dirty="0">
                <a:solidFill>
                  <a:schemeClr val="tx1"/>
                </a:solidFill>
              </a:rPr>
              <a:t> bedriva en av de bästa fotbollsutbildningarna i Västra Götaland där vi skall ta hand om både bredd och talanger</a:t>
            </a:r>
          </a:p>
          <a:p>
            <a:r>
              <a:rPr lang="sv-SE" sz="1400" dirty="0">
                <a:solidFill>
                  <a:schemeClr val="tx1"/>
                </a:solidFill>
              </a:rPr>
              <a:t>Ungdomsverksamheten skall vara en bas för representationslagens spelarförsörjning</a:t>
            </a:r>
          </a:p>
          <a:p>
            <a:r>
              <a:rPr lang="sv-SE" sz="1400" dirty="0">
                <a:solidFill>
                  <a:schemeClr val="tx1"/>
                </a:solidFill>
              </a:rPr>
              <a:t>Fotbollsledarna i IFK Örby </a:t>
            </a:r>
            <a:r>
              <a:rPr lang="sv-SE" sz="1400" b="1" dirty="0">
                <a:solidFill>
                  <a:schemeClr val="tx1"/>
                </a:solidFill>
              </a:rPr>
              <a:t>skall</a:t>
            </a:r>
            <a:r>
              <a:rPr lang="sv-SE" sz="1400" dirty="0">
                <a:solidFill>
                  <a:schemeClr val="tx1"/>
                </a:solidFill>
              </a:rPr>
              <a:t> vara välutbildade, med utgångspunkt i att följa Svenska fotbollsförbundets utbildningstrappa för ledare för att på bästa sätt kunna utveckla barn och ungdomar</a:t>
            </a:r>
          </a:p>
          <a:p>
            <a:r>
              <a:rPr lang="sv-SE" sz="1400" dirty="0">
                <a:solidFill>
                  <a:schemeClr val="tx1"/>
                </a:solidFill>
              </a:rPr>
              <a:t>Säkerställa att så många barn och ungdomar som möjligt att fortsätta spela fotboll så länge som möjligt</a:t>
            </a:r>
          </a:p>
          <a:p>
            <a:r>
              <a:rPr lang="sv-SE" sz="1400" dirty="0">
                <a:solidFill>
                  <a:schemeClr val="tx1"/>
                </a:solidFill>
                <a:cs typeface="Arial Black" panose="020B0604020202020204" pitchFamily="34" charset="0"/>
              </a:rPr>
              <a:t>IFK Örbys dam ska spela lägst i division 1</a:t>
            </a:r>
          </a:p>
          <a:p>
            <a:r>
              <a:rPr lang="sv-SE" sz="1400" dirty="0">
                <a:solidFill>
                  <a:schemeClr val="tx1"/>
                </a:solidFill>
                <a:cs typeface="Arial Black" panose="020B0604020202020204" pitchFamily="34" charset="0"/>
              </a:rPr>
              <a:t>IFK Örbys herr ska spela lägst i division 4</a:t>
            </a:r>
          </a:p>
          <a:p>
            <a:r>
              <a:rPr lang="sv-SE" sz="1400" dirty="0">
                <a:solidFill>
                  <a:schemeClr val="tx1"/>
                </a:solidFill>
                <a:cs typeface="Arial Black" panose="020B0604020202020204" pitchFamily="34" charset="0"/>
              </a:rPr>
              <a:t>Både dam- och herrverksamheten ska ha minst varsitt utvecklingslag/juniorlag</a:t>
            </a:r>
            <a:endParaRPr lang="sv-SE" sz="3200" dirty="0">
              <a:solidFill>
                <a:schemeClr val="tx1"/>
              </a:solidFill>
              <a:cs typeface="Arial Black" panose="020B0604020202020204" pitchFamily="34" charset="0"/>
            </a:endParaRPr>
          </a:p>
          <a:p>
            <a:r>
              <a:rPr lang="sv-SE" sz="1400" dirty="0">
                <a:solidFill>
                  <a:schemeClr val="tx1"/>
                </a:solidFill>
              </a:rPr>
              <a:t>Ha en stark ekonomi</a:t>
            </a:r>
          </a:p>
          <a:p>
            <a:r>
              <a:rPr lang="sv-SE" sz="1400" dirty="0">
                <a:solidFill>
                  <a:schemeClr val="tx1"/>
                </a:solidFill>
              </a:rPr>
              <a:t>Utreda möjligheterna till att bygga om alternativt anlägga ett nytt klubbhus samt fortsätta utveckla Örby IP</a:t>
            </a:r>
            <a:endParaRPr lang="sv-SE" sz="1200" dirty="0">
              <a:solidFill>
                <a:schemeClr val="accent1">
                  <a:lumMod val="75000"/>
                </a:schemeClr>
              </a:solidFill>
            </a:endParaRPr>
          </a:p>
        </p:txBody>
      </p:sp>
      <p:pic>
        <p:nvPicPr>
          <p:cNvPr id="9" name="Bildobjekt 1">
            <a:extLst>
              <a:ext uri="{FF2B5EF4-FFF2-40B4-BE49-F238E27FC236}">
                <a16:creationId xmlns:a16="http://schemas.microsoft.com/office/drawing/2014/main" id="{2CB15135-4A7E-DD92-4F81-B397FE785098}"/>
              </a:ext>
            </a:extLst>
          </p:cNvPr>
          <p:cNvPicPr>
            <a:picLocks noChangeAspect="1"/>
          </p:cNvPicPr>
          <p:nvPr/>
        </p:nvPicPr>
        <p:blipFill>
          <a:blip r:embed="rId3"/>
          <a:stretch>
            <a:fillRect/>
          </a:stretch>
        </p:blipFill>
        <p:spPr>
          <a:xfrm>
            <a:off x="10599968" y="0"/>
            <a:ext cx="1507663" cy="1783564"/>
          </a:xfrm>
          <a:prstGeom prst="rect">
            <a:avLst/>
          </a:prstGeom>
        </p:spPr>
      </p:pic>
      <p:sp>
        <p:nvSpPr>
          <p:cNvPr id="10" name="TextBox 9">
            <a:extLst>
              <a:ext uri="{FF2B5EF4-FFF2-40B4-BE49-F238E27FC236}">
                <a16:creationId xmlns:a16="http://schemas.microsoft.com/office/drawing/2014/main" id="{505D1DC4-67E6-89E4-EA16-A76A9B6A065C}"/>
              </a:ext>
            </a:extLst>
          </p:cNvPr>
          <p:cNvSpPr txBox="1"/>
          <p:nvPr/>
        </p:nvSpPr>
        <p:spPr>
          <a:xfrm>
            <a:off x="7571117" y="795618"/>
            <a:ext cx="1900687" cy="923330"/>
          </a:xfrm>
          <a:prstGeom prst="rect">
            <a:avLst/>
          </a:prstGeom>
          <a:noFill/>
        </p:spPr>
        <p:txBody>
          <a:bodyPr wrap="square" rtlCol="0">
            <a:spAutoFit/>
          </a:bodyPr>
          <a:lstStyle/>
          <a:p>
            <a:pPr algn="ctr"/>
            <a:r>
              <a:rPr lang="sv-SE" sz="5400" dirty="0">
                <a:solidFill>
                  <a:schemeClr val="accent1">
                    <a:lumMod val="75000"/>
                  </a:schemeClr>
                </a:solidFill>
              </a:rPr>
              <a:t>-2028</a:t>
            </a:r>
          </a:p>
        </p:txBody>
      </p:sp>
    </p:spTree>
    <p:extLst>
      <p:ext uri="{BB962C8B-B14F-4D97-AF65-F5344CB8AC3E}">
        <p14:creationId xmlns:p14="http://schemas.microsoft.com/office/powerpoint/2010/main" val="90244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87FA1B-705D-82E4-8F6F-B3DE014C11D1}"/>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9C83F9-8E9E-2341-C141-EE3AF3CDB37B}"/>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34CCE59-69A3-3F5B-6EF6-48968EDA42D4}"/>
              </a:ext>
            </a:extLst>
          </p:cNvPr>
          <p:cNvSpPr>
            <a:spLocks noGrp="1"/>
          </p:cNvSpPr>
          <p:nvPr>
            <p:ph type="title"/>
          </p:nvPr>
        </p:nvSpPr>
        <p:spPr/>
        <p:txBody>
          <a:bodyPr/>
          <a:lstStyle/>
          <a:p>
            <a:r>
              <a:rPr lang="sv-SE" dirty="0">
                <a:solidFill>
                  <a:schemeClr val="accent1">
                    <a:lumMod val="75000"/>
                  </a:schemeClr>
                </a:solidFill>
                <a:latin typeface="+mn-lt"/>
              </a:rPr>
              <a:t>Organisation</a:t>
            </a:r>
          </a:p>
        </p:txBody>
      </p:sp>
      <p:pic>
        <p:nvPicPr>
          <p:cNvPr id="13" name="Bildobjekt 1">
            <a:extLst>
              <a:ext uri="{FF2B5EF4-FFF2-40B4-BE49-F238E27FC236}">
                <a16:creationId xmlns:a16="http://schemas.microsoft.com/office/drawing/2014/main" id="{AEE64098-2F89-4AD8-AAED-D4B22ED277AF}"/>
              </a:ext>
            </a:extLst>
          </p:cNvPr>
          <p:cNvPicPr>
            <a:picLocks noChangeAspect="1"/>
          </p:cNvPicPr>
          <p:nvPr/>
        </p:nvPicPr>
        <p:blipFill>
          <a:blip r:embed="rId3"/>
          <a:stretch>
            <a:fillRect/>
          </a:stretch>
        </p:blipFill>
        <p:spPr>
          <a:xfrm>
            <a:off x="10599968" y="0"/>
            <a:ext cx="1507663" cy="1783564"/>
          </a:xfrm>
          <a:prstGeom prst="rect">
            <a:avLst/>
          </a:prstGeom>
        </p:spPr>
      </p:pic>
      <p:sp>
        <p:nvSpPr>
          <p:cNvPr id="10" name="TextBox 9">
            <a:extLst>
              <a:ext uri="{FF2B5EF4-FFF2-40B4-BE49-F238E27FC236}">
                <a16:creationId xmlns:a16="http://schemas.microsoft.com/office/drawing/2014/main" id="{044895B0-AD60-7E22-008F-60EC1980D511}"/>
              </a:ext>
            </a:extLst>
          </p:cNvPr>
          <p:cNvSpPr txBox="1"/>
          <p:nvPr/>
        </p:nvSpPr>
        <p:spPr>
          <a:xfrm>
            <a:off x="3590158" y="900537"/>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
        <p:nvSpPr>
          <p:cNvPr id="23" name="Content Placeholder 22">
            <a:extLst>
              <a:ext uri="{FF2B5EF4-FFF2-40B4-BE49-F238E27FC236}">
                <a16:creationId xmlns:a16="http://schemas.microsoft.com/office/drawing/2014/main" id="{9A711D51-624F-74B5-9C43-8BE15D090E5F}"/>
              </a:ext>
            </a:extLst>
          </p:cNvPr>
          <p:cNvSpPr>
            <a:spLocks noGrp="1"/>
          </p:cNvSpPr>
          <p:nvPr>
            <p:ph idx="1"/>
          </p:nvPr>
        </p:nvSpPr>
        <p:spPr>
          <a:xfrm>
            <a:off x="838200" y="1825625"/>
            <a:ext cx="6064194" cy="4351338"/>
          </a:xfrm>
        </p:spPr>
        <p:txBody>
          <a:bodyPr>
            <a:normAutofit/>
          </a:bodyPr>
          <a:lstStyle/>
          <a:p>
            <a:pPr marL="0" indent="0">
              <a:buNone/>
            </a:pPr>
            <a:endParaRPr lang="sv-SE" sz="1800" dirty="0">
              <a:solidFill>
                <a:schemeClr val="accent1">
                  <a:lumMod val="75000"/>
                </a:schemeClr>
              </a:solidFill>
            </a:endParaRPr>
          </a:p>
          <a:p>
            <a:pPr marL="0" indent="0">
              <a:buNone/>
            </a:pPr>
            <a:r>
              <a:rPr lang="sv-SE" sz="1800" dirty="0"/>
              <a:t>IFK Örby regleras av stadgar som beslutas av föreningens årsmöte.</a:t>
            </a:r>
          </a:p>
          <a:p>
            <a:pPr marL="0" indent="0">
              <a:buNone/>
            </a:pPr>
            <a:r>
              <a:rPr lang="sv" sz="1800" dirty="0"/>
              <a:t>Som grund för föreningens verksamhet ligger föreningens stadgar, policydokument samt FNs barnkonvention.</a:t>
            </a:r>
            <a:endParaRPr lang="x-none" sz="1800" dirty="0"/>
          </a:p>
          <a:p>
            <a:pPr marL="0" indent="0">
              <a:buNone/>
            </a:pPr>
            <a:r>
              <a:rPr lang="sv" sz="1800" dirty="0"/>
              <a:t>Valberedningen föreslår varje år för årsmötet personer att väljas till styrelse, revisorer och andra förtroendevalda. Årsmötet, som är öppet för alla medlemmar, väljer sedan de olika funktionerna enligt stadgarna.</a:t>
            </a:r>
            <a:endParaRPr lang="x-none" sz="1800" dirty="0"/>
          </a:p>
          <a:p>
            <a:pPr marL="0" indent="0">
              <a:buNone/>
            </a:pPr>
            <a:r>
              <a:rPr lang="sv" sz="1800" dirty="0"/>
              <a:t>Styrelsen består av sju (7) ledamöter och två (2) suppleanter och dessa arbetar ideellt med att driva verksamheten så som årsmötet beslutar.</a:t>
            </a:r>
            <a:endParaRPr lang="x-none" sz="1800" dirty="0"/>
          </a:p>
        </p:txBody>
      </p:sp>
      <p:sp>
        <p:nvSpPr>
          <p:cNvPr id="24" name="Rectangle: Rounded Corners 23">
            <a:extLst>
              <a:ext uri="{FF2B5EF4-FFF2-40B4-BE49-F238E27FC236}">
                <a16:creationId xmlns:a16="http://schemas.microsoft.com/office/drawing/2014/main" id="{3769C65F-96DB-BC51-8334-507997F43CE7}"/>
              </a:ext>
            </a:extLst>
          </p:cNvPr>
          <p:cNvSpPr/>
          <p:nvPr/>
        </p:nvSpPr>
        <p:spPr>
          <a:xfrm>
            <a:off x="8170478" y="2052514"/>
            <a:ext cx="1311215" cy="599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Årsmöte</a:t>
            </a:r>
          </a:p>
        </p:txBody>
      </p:sp>
      <p:sp>
        <p:nvSpPr>
          <p:cNvPr id="25" name="Rectangle: Rounded Corners 24">
            <a:extLst>
              <a:ext uri="{FF2B5EF4-FFF2-40B4-BE49-F238E27FC236}">
                <a16:creationId xmlns:a16="http://schemas.microsoft.com/office/drawing/2014/main" id="{4CB5A7D7-5BFA-AD30-9FBF-6B6699D1871D}"/>
              </a:ext>
            </a:extLst>
          </p:cNvPr>
          <p:cNvSpPr/>
          <p:nvPr/>
        </p:nvSpPr>
        <p:spPr>
          <a:xfrm>
            <a:off x="7304961" y="2882831"/>
            <a:ext cx="1311215" cy="599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Revisorer</a:t>
            </a:r>
          </a:p>
        </p:txBody>
      </p:sp>
      <p:sp>
        <p:nvSpPr>
          <p:cNvPr id="26" name="Rectangle: Rounded Corners 25">
            <a:extLst>
              <a:ext uri="{FF2B5EF4-FFF2-40B4-BE49-F238E27FC236}">
                <a16:creationId xmlns:a16="http://schemas.microsoft.com/office/drawing/2014/main" id="{B0DF247D-14D8-F1A6-A9B1-18466F9BEA29}"/>
              </a:ext>
            </a:extLst>
          </p:cNvPr>
          <p:cNvSpPr/>
          <p:nvPr/>
        </p:nvSpPr>
        <p:spPr>
          <a:xfrm>
            <a:off x="9018743" y="2882831"/>
            <a:ext cx="1311215" cy="599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Valberedning</a:t>
            </a:r>
          </a:p>
        </p:txBody>
      </p:sp>
      <p:cxnSp>
        <p:nvCxnSpPr>
          <p:cNvPr id="28" name="Connector: Elbow 27">
            <a:extLst>
              <a:ext uri="{FF2B5EF4-FFF2-40B4-BE49-F238E27FC236}">
                <a16:creationId xmlns:a16="http://schemas.microsoft.com/office/drawing/2014/main" id="{0A62E9A6-E97A-37F4-0712-1ACCECD9F8B0}"/>
              </a:ext>
            </a:extLst>
          </p:cNvPr>
          <p:cNvCxnSpPr>
            <a:cxnSpLocks/>
            <a:endCxn id="25" idx="3"/>
          </p:cNvCxnSpPr>
          <p:nvPr/>
        </p:nvCxnSpPr>
        <p:spPr>
          <a:xfrm rot="5400000">
            <a:off x="8455867" y="2812401"/>
            <a:ext cx="530528" cy="20991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D6B262FA-44BE-AF48-A545-02429EA7F733}"/>
              </a:ext>
            </a:extLst>
          </p:cNvPr>
          <p:cNvCxnSpPr>
            <a:cxnSpLocks/>
            <a:stCxn id="24" idx="2"/>
            <a:endCxn id="26" idx="1"/>
          </p:cNvCxnSpPr>
          <p:nvPr/>
        </p:nvCxnSpPr>
        <p:spPr>
          <a:xfrm rot="16200000" flipH="1">
            <a:off x="8657150" y="2821027"/>
            <a:ext cx="530528" cy="19265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D05113C3-B59A-D633-530B-88E81FC398A5}"/>
              </a:ext>
            </a:extLst>
          </p:cNvPr>
          <p:cNvSpPr/>
          <p:nvPr/>
        </p:nvSpPr>
        <p:spPr>
          <a:xfrm>
            <a:off x="8179105" y="3691898"/>
            <a:ext cx="1311215" cy="599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Styrelse</a:t>
            </a:r>
          </a:p>
        </p:txBody>
      </p:sp>
      <p:cxnSp>
        <p:nvCxnSpPr>
          <p:cNvPr id="35" name="Straight Connector 34">
            <a:extLst>
              <a:ext uri="{FF2B5EF4-FFF2-40B4-BE49-F238E27FC236}">
                <a16:creationId xmlns:a16="http://schemas.microsoft.com/office/drawing/2014/main" id="{0116A4D1-B72A-E157-576D-36527AAF4388}"/>
              </a:ext>
            </a:extLst>
          </p:cNvPr>
          <p:cNvCxnSpPr>
            <a:cxnSpLocks/>
            <a:stCxn id="24" idx="2"/>
            <a:endCxn id="33" idx="0"/>
          </p:cNvCxnSpPr>
          <p:nvPr/>
        </p:nvCxnSpPr>
        <p:spPr>
          <a:xfrm>
            <a:off x="8826086" y="2652092"/>
            <a:ext cx="8627" cy="1039806"/>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E35F367E-E0DC-9FF4-10FE-532E8F2A9677}"/>
              </a:ext>
            </a:extLst>
          </p:cNvPr>
          <p:cNvSpPr/>
          <p:nvPr/>
        </p:nvSpPr>
        <p:spPr>
          <a:xfrm>
            <a:off x="7304961" y="4500965"/>
            <a:ext cx="1311215" cy="599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Damsektion</a:t>
            </a:r>
          </a:p>
        </p:txBody>
      </p:sp>
      <p:sp>
        <p:nvSpPr>
          <p:cNvPr id="38" name="Rectangle: Rounded Corners 37">
            <a:extLst>
              <a:ext uri="{FF2B5EF4-FFF2-40B4-BE49-F238E27FC236}">
                <a16:creationId xmlns:a16="http://schemas.microsoft.com/office/drawing/2014/main" id="{3102BAA0-EA05-B52D-0647-8EB8C3377190}"/>
              </a:ext>
            </a:extLst>
          </p:cNvPr>
          <p:cNvSpPr/>
          <p:nvPr/>
        </p:nvSpPr>
        <p:spPr>
          <a:xfrm>
            <a:off x="9018743" y="4500965"/>
            <a:ext cx="1311215" cy="599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Herrsektion</a:t>
            </a:r>
          </a:p>
        </p:txBody>
      </p:sp>
      <p:sp>
        <p:nvSpPr>
          <p:cNvPr id="39" name="Rectangle: Rounded Corners 38">
            <a:extLst>
              <a:ext uri="{FF2B5EF4-FFF2-40B4-BE49-F238E27FC236}">
                <a16:creationId xmlns:a16="http://schemas.microsoft.com/office/drawing/2014/main" id="{CE50FDAB-679F-BF7A-2139-26564723918F}"/>
              </a:ext>
            </a:extLst>
          </p:cNvPr>
          <p:cNvSpPr/>
          <p:nvPr/>
        </p:nvSpPr>
        <p:spPr>
          <a:xfrm>
            <a:off x="7041855" y="5203703"/>
            <a:ext cx="1311215" cy="366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Senior</a:t>
            </a:r>
          </a:p>
        </p:txBody>
      </p:sp>
      <p:sp>
        <p:nvSpPr>
          <p:cNvPr id="40" name="Rectangle: Rounded Corners 39">
            <a:extLst>
              <a:ext uri="{FF2B5EF4-FFF2-40B4-BE49-F238E27FC236}">
                <a16:creationId xmlns:a16="http://schemas.microsoft.com/office/drawing/2014/main" id="{2BEF965C-3168-D4AA-DFF2-D009956757CF}"/>
              </a:ext>
            </a:extLst>
          </p:cNvPr>
          <p:cNvSpPr/>
          <p:nvPr/>
        </p:nvSpPr>
        <p:spPr>
          <a:xfrm>
            <a:off x="7041855" y="5683379"/>
            <a:ext cx="1311215" cy="366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Barn- och ungdom</a:t>
            </a:r>
          </a:p>
        </p:txBody>
      </p:sp>
      <p:sp>
        <p:nvSpPr>
          <p:cNvPr id="41" name="Rectangle: Rounded Corners 40">
            <a:extLst>
              <a:ext uri="{FF2B5EF4-FFF2-40B4-BE49-F238E27FC236}">
                <a16:creationId xmlns:a16="http://schemas.microsoft.com/office/drawing/2014/main" id="{CEADFD5D-75B9-2BAA-8B90-872468B7409E}"/>
              </a:ext>
            </a:extLst>
          </p:cNvPr>
          <p:cNvSpPr/>
          <p:nvPr/>
        </p:nvSpPr>
        <p:spPr>
          <a:xfrm>
            <a:off x="8710892" y="5203703"/>
            <a:ext cx="1311215" cy="366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Senior</a:t>
            </a:r>
          </a:p>
        </p:txBody>
      </p:sp>
      <p:sp>
        <p:nvSpPr>
          <p:cNvPr id="42" name="Rectangle: Rounded Corners 41">
            <a:extLst>
              <a:ext uri="{FF2B5EF4-FFF2-40B4-BE49-F238E27FC236}">
                <a16:creationId xmlns:a16="http://schemas.microsoft.com/office/drawing/2014/main" id="{7758C814-C15D-6001-8B79-DAC8853141E5}"/>
              </a:ext>
            </a:extLst>
          </p:cNvPr>
          <p:cNvSpPr/>
          <p:nvPr/>
        </p:nvSpPr>
        <p:spPr>
          <a:xfrm>
            <a:off x="8710892" y="5683379"/>
            <a:ext cx="1311215" cy="366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00" dirty="0"/>
              <a:t>Barn- och ungdom</a:t>
            </a:r>
          </a:p>
        </p:txBody>
      </p:sp>
      <p:cxnSp>
        <p:nvCxnSpPr>
          <p:cNvPr id="44" name="Connector: Elbow 43">
            <a:extLst>
              <a:ext uri="{FF2B5EF4-FFF2-40B4-BE49-F238E27FC236}">
                <a16:creationId xmlns:a16="http://schemas.microsoft.com/office/drawing/2014/main" id="{C745953E-A656-F058-3F14-3CD6FF98C99C}"/>
              </a:ext>
            </a:extLst>
          </p:cNvPr>
          <p:cNvCxnSpPr>
            <a:cxnSpLocks/>
            <a:stCxn id="33" idx="2"/>
            <a:endCxn id="37" idx="3"/>
          </p:cNvCxnSpPr>
          <p:nvPr/>
        </p:nvCxnSpPr>
        <p:spPr>
          <a:xfrm rot="5400000">
            <a:off x="8470806" y="4436847"/>
            <a:ext cx="509278" cy="21853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F4502E86-8D32-53B2-6381-0A78C164E2C4}"/>
              </a:ext>
            </a:extLst>
          </p:cNvPr>
          <p:cNvCxnSpPr>
            <a:cxnSpLocks/>
            <a:stCxn id="33" idx="2"/>
            <a:endCxn id="38" idx="1"/>
          </p:cNvCxnSpPr>
          <p:nvPr/>
        </p:nvCxnSpPr>
        <p:spPr>
          <a:xfrm rot="16200000" flipH="1">
            <a:off x="8672089" y="4454100"/>
            <a:ext cx="509278" cy="18403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DE05C3B4-48BF-47C9-2F35-6764FAC23F8E}"/>
              </a:ext>
            </a:extLst>
          </p:cNvPr>
          <p:cNvCxnSpPr>
            <a:cxnSpLocks/>
            <a:stCxn id="41" idx="3"/>
          </p:cNvCxnSpPr>
          <p:nvPr/>
        </p:nvCxnSpPr>
        <p:spPr>
          <a:xfrm flipV="1">
            <a:off x="10022107" y="4961206"/>
            <a:ext cx="89314" cy="42566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82615E89-8580-DF18-5772-D211939B5130}"/>
              </a:ext>
            </a:extLst>
          </p:cNvPr>
          <p:cNvCxnSpPr>
            <a:cxnSpLocks/>
            <a:stCxn id="42" idx="3"/>
          </p:cNvCxnSpPr>
          <p:nvPr/>
        </p:nvCxnSpPr>
        <p:spPr>
          <a:xfrm flipV="1">
            <a:off x="10022107" y="4934761"/>
            <a:ext cx="89314" cy="93178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012D713D-9AAE-1BBE-D621-36FBECB26932}"/>
              </a:ext>
            </a:extLst>
          </p:cNvPr>
          <p:cNvCxnSpPr>
            <a:cxnSpLocks/>
            <a:stCxn id="39" idx="3"/>
          </p:cNvCxnSpPr>
          <p:nvPr/>
        </p:nvCxnSpPr>
        <p:spPr>
          <a:xfrm flipV="1">
            <a:off x="8353070" y="4760973"/>
            <a:ext cx="94716" cy="62589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DF72E7A2-1613-7CFD-1774-76C34A808358}"/>
              </a:ext>
            </a:extLst>
          </p:cNvPr>
          <p:cNvCxnSpPr>
            <a:cxnSpLocks/>
            <a:stCxn id="40" idx="3"/>
          </p:cNvCxnSpPr>
          <p:nvPr/>
        </p:nvCxnSpPr>
        <p:spPr>
          <a:xfrm flipV="1">
            <a:off x="8353070" y="4934761"/>
            <a:ext cx="94716" cy="931787"/>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42178B23-2AEA-063F-B19E-F16DCD1E6E23}"/>
              </a:ext>
            </a:extLst>
          </p:cNvPr>
          <p:cNvSpPr/>
          <p:nvPr/>
        </p:nvSpPr>
        <p:spPr>
          <a:xfrm>
            <a:off x="10698191" y="4321874"/>
            <a:ext cx="1311215" cy="439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Anläggning</a:t>
            </a:r>
          </a:p>
        </p:txBody>
      </p:sp>
      <p:sp>
        <p:nvSpPr>
          <p:cNvPr id="64" name="Rectangle: Rounded Corners 63">
            <a:extLst>
              <a:ext uri="{FF2B5EF4-FFF2-40B4-BE49-F238E27FC236}">
                <a16:creationId xmlns:a16="http://schemas.microsoft.com/office/drawing/2014/main" id="{9F77245B-25F1-6FD9-7B80-DEB645556338}"/>
              </a:ext>
            </a:extLst>
          </p:cNvPr>
          <p:cNvSpPr/>
          <p:nvPr/>
        </p:nvSpPr>
        <p:spPr>
          <a:xfrm>
            <a:off x="10698191" y="4854372"/>
            <a:ext cx="1311215" cy="439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Marknad</a:t>
            </a:r>
          </a:p>
        </p:txBody>
      </p:sp>
      <p:cxnSp>
        <p:nvCxnSpPr>
          <p:cNvPr id="69" name="Connector: Elbow 68">
            <a:extLst>
              <a:ext uri="{FF2B5EF4-FFF2-40B4-BE49-F238E27FC236}">
                <a16:creationId xmlns:a16="http://schemas.microsoft.com/office/drawing/2014/main" id="{6A538BBF-624D-1ECB-42C8-49133CAD4FBB}"/>
              </a:ext>
            </a:extLst>
          </p:cNvPr>
          <p:cNvCxnSpPr>
            <a:cxnSpLocks/>
            <a:stCxn id="33" idx="3"/>
            <a:endCxn id="63" idx="1"/>
          </p:cNvCxnSpPr>
          <p:nvPr/>
        </p:nvCxnSpPr>
        <p:spPr>
          <a:xfrm>
            <a:off x="9490320" y="3991687"/>
            <a:ext cx="1207871" cy="549737"/>
          </a:xfrm>
          <a:prstGeom prst="bentConnector3">
            <a:avLst>
              <a:gd name="adj1" fmla="val 82853"/>
            </a:avLst>
          </a:prstGeom>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784DB066-C406-A5ED-78B6-CA8950264F94}"/>
              </a:ext>
            </a:extLst>
          </p:cNvPr>
          <p:cNvCxnSpPr>
            <a:cxnSpLocks/>
            <a:stCxn id="33" idx="3"/>
            <a:endCxn id="64" idx="1"/>
          </p:cNvCxnSpPr>
          <p:nvPr/>
        </p:nvCxnSpPr>
        <p:spPr>
          <a:xfrm>
            <a:off x="9490320" y="3991687"/>
            <a:ext cx="1207871" cy="1082235"/>
          </a:xfrm>
          <a:prstGeom prst="bentConnector3">
            <a:avLst>
              <a:gd name="adj1" fmla="val 82852"/>
            </a:avLst>
          </a:prstGeom>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EF213B00-7B08-5AD6-AB51-96ABD2B0BB9E}"/>
              </a:ext>
            </a:extLst>
          </p:cNvPr>
          <p:cNvSpPr/>
          <p:nvPr/>
        </p:nvSpPr>
        <p:spPr>
          <a:xfrm>
            <a:off x="10698190" y="5394398"/>
            <a:ext cx="1311215" cy="4390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1400" dirty="0"/>
              <a:t>Arrangemang</a:t>
            </a:r>
          </a:p>
        </p:txBody>
      </p:sp>
      <p:cxnSp>
        <p:nvCxnSpPr>
          <p:cNvPr id="82" name="Connector: Elbow 81">
            <a:extLst>
              <a:ext uri="{FF2B5EF4-FFF2-40B4-BE49-F238E27FC236}">
                <a16:creationId xmlns:a16="http://schemas.microsoft.com/office/drawing/2014/main" id="{6D74036B-7229-1386-6016-C5EB65830A34}"/>
              </a:ext>
            </a:extLst>
          </p:cNvPr>
          <p:cNvCxnSpPr>
            <a:cxnSpLocks/>
            <a:stCxn id="33" idx="3"/>
            <a:endCxn id="80" idx="1"/>
          </p:cNvCxnSpPr>
          <p:nvPr/>
        </p:nvCxnSpPr>
        <p:spPr>
          <a:xfrm>
            <a:off x="9490320" y="3991687"/>
            <a:ext cx="1207870" cy="1622261"/>
          </a:xfrm>
          <a:prstGeom prst="bentConnector3">
            <a:avLst>
              <a:gd name="adj1" fmla="val 82852"/>
            </a:avLst>
          </a:prstGeom>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A06E041D-E5F5-8A4D-72DA-A5F54BC4C6AB}"/>
              </a:ext>
            </a:extLst>
          </p:cNvPr>
          <p:cNvSpPr txBox="1"/>
          <p:nvPr/>
        </p:nvSpPr>
        <p:spPr>
          <a:xfrm>
            <a:off x="10860829" y="4014097"/>
            <a:ext cx="1147313" cy="307777"/>
          </a:xfrm>
          <a:prstGeom prst="rect">
            <a:avLst/>
          </a:prstGeom>
          <a:noFill/>
        </p:spPr>
        <p:txBody>
          <a:bodyPr wrap="square" rtlCol="0">
            <a:spAutoFit/>
          </a:bodyPr>
          <a:lstStyle/>
          <a:p>
            <a:r>
              <a:rPr lang="sv-SE" sz="1400" dirty="0">
                <a:solidFill>
                  <a:schemeClr val="accent1">
                    <a:lumMod val="75000"/>
                  </a:schemeClr>
                </a:solidFill>
              </a:rPr>
              <a:t>Kommittéer</a:t>
            </a:r>
          </a:p>
        </p:txBody>
      </p:sp>
    </p:spTree>
    <p:extLst>
      <p:ext uri="{BB962C8B-B14F-4D97-AF65-F5344CB8AC3E}">
        <p14:creationId xmlns:p14="http://schemas.microsoft.com/office/powerpoint/2010/main" val="192526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87FA1B-705D-82E4-8F6F-B3DE014C11D1}"/>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9C83F9-8E9E-2341-C141-EE3AF3CDB37B}"/>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34CCE59-69A3-3F5B-6EF6-48968EDA42D4}"/>
              </a:ext>
            </a:extLst>
          </p:cNvPr>
          <p:cNvSpPr>
            <a:spLocks noGrp="1"/>
          </p:cNvSpPr>
          <p:nvPr>
            <p:ph type="title"/>
          </p:nvPr>
        </p:nvSpPr>
        <p:spPr/>
        <p:txBody>
          <a:bodyPr/>
          <a:lstStyle/>
          <a:p>
            <a:r>
              <a:rPr lang="sv-SE" dirty="0">
                <a:solidFill>
                  <a:schemeClr val="accent1">
                    <a:lumMod val="75000"/>
                  </a:schemeClr>
                </a:solidFill>
                <a:latin typeface="+mn-lt"/>
              </a:rPr>
              <a:t>FN:s globala mål</a:t>
            </a:r>
          </a:p>
        </p:txBody>
      </p:sp>
      <p:sp>
        <p:nvSpPr>
          <p:cNvPr id="12" name="Platshållare för innehåll 2">
            <a:extLst>
              <a:ext uri="{FF2B5EF4-FFF2-40B4-BE49-F238E27FC236}">
                <a16:creationId xmlns:a16="http://schemas.microsoft.com/office/drawing/2014/main" id="{E27865F6-5FEC-07C3-99EB-84B8066B3C87}"/>
              </a:ext>
            </a:extLst>
          </p:cNvPr>
          <p:cNvSpPr>
            <a:spLocks noGrp="1"/>
          </p:cNvSpPr>
          <p:nvPr>
            <p:ph idx="1"/>
          </p:nvPr>
        </p:nvSpPr>
        <p:spPr>
          <a:prstGeom prst="rect">
            <a:avLst/>
          </a:prstGeom>
        </p:spPr>
        <p:txBody>
          <a:bodyPr vert="horz" lIns="0" tIns="0" rIns="0" bIns="0" rtlCol="0" anchor="t">
            <a:normAutofit/>
          </a:bodyPr>
          <a:lstStyle>
            <a:lvl1pPr marL="179150" indent="-179150" algn="l" defTabSz="913187" rtl="0" eaLnBrk="1" latinLnBrk="0" hangingPunct="1">
              <a:lnSpc>
                <a:spcPct val="90000"/>
              </a:lnSpc>
              <a:spcBef>
                <a:spcPts val="598"/>
              </a:spcBef>
              <a:spcAft>
                <a:spcPts val="598"/>
              </a:spcAft>
              <a:buClr>
                <a:schemeClr val="accent1"/>
              </a:buClr>
              <a:buFont typeface="Arial" panose="020B0604020202020204" pitchFamily="34" charset="0"/>
              <a:buChar char="•"/>
              <a:defRPr sz="1797" kern="1200">
                <a:solidFill>
                  <a:schemeClr val="tx1">
                    <a:lumMod val="75000"/>
                    <a:lumOff val="25000"/>
                  </a:schemeClr>
                </a:solidFill>
                <a:latin typeface="+mn-lt"/>
                <a:ea typeface="+mn-ea"/>
                <a:cs typeface="+mn-cs"/>
              </a:defRPr>
            </a:lvl1pPr>
            <a:lvl2pPr marL="359885" indent="-180736" algn="l" defTabSz="913187" rtl="0" eaLnBrk="1" latinLnBrk="0" hangingPunct="1">
              <a:lnSpc>
                <a:spcPct val="90000"/>
              </a:lnSpc>
              <a:spcBef>
                <a:spcPts val="0"/>
              </a:spcBef>
              <a:spcAft>
                <a:spcPts val="598"/>
              </a:spcAft>
              <a:buClr>
                <a:schemeClr val="accent1"/>
              </a:buClr>
              <a:buSzPct val="100000"/>
              <a:buFont typeface="Arial" panose="020B0604020202020204" pitchFamily="34" charset="0"/>
              <a:buChar char="-"/>
              <a:defRPr sz="1599" kern="1200">
                <a:solidFill>
                  <a:schemeClr val="tx1">
                    <a:lumMod val="75000"/>
                    <a:lumOff val="25000"/>
                  </a:schemeClr>
                </a:solidFill>
                <a:latin typeface="+mn-lt"/>
                <a:ea typeface="+mn-ea"/>
                <a:cs typeface="+mn-cs"/>
              </a:defRPr>
            </a:lvl2pPr>
            <a:lvl3pPr marL="539034"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397" kern="1200">
                <a:solidFill>
                  <a:schemeClr val="tx1">
                    <a:lumMod val="75000"/>
                    <a:lumOff val="25000"/>
                  </a:schemeClr>
                </a:solidFill>
                <a:latin typeface="+mn-lt"/>
                <a:ea typeface="+mn-ea"/>
                <a:cs typeface="+mn-cs"/>
              </a:defRPr>
            </a:lvl3pPr>
            <a:lvl4pPr marL="718185"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4pPr>
            <a:lvl5pPr marL="898920" indent="-180736"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5pPr>
            <a:lvl6pPr marL="2511266"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7860"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4455"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81047"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buNone/>
            </a:pPr>
            <a:endParaRPr lang="sv-SE" sz="3044" b="1" dirty="0">
              <a:solidFill>
                <a:schemeClr val="accent1">
                  <a:lumMod val="75000"/>
                </a:schemeClr>
              </a:solidFill>
              <a:cs typeface="Arial Black" panose="020B0604020202020204" pitchFamily="34" charset="0"/>
            </a:endParaRPr>
          </a:p>
          <a:p>
            <a:pPr marL="0" indent="0">
              <a:buNone/>
            </a:pPr>
            <a:r>
              <a:rPr lang="sv-SE" sz="3044" b="1" dirty="0">
                <a:solidFill>
                  <a:schemeClr val="accent1">
                    <a:lumMod val="75000"/>
                  </a:schemeClr>
                </a:solidFill>
              </a:rPr>
              <a:t>IFK Örby – en förening för alla</a:t>
            </a:r>
          </a:p>
          <a:p>
            <a:pPr marL="0" indent="0">
              <a:buNone/>
            </a:pPr>
            <a:r>
              <a:rPr lang="sv-SE" sz="1400" dirty="0">
                <a:solidFill>
                  <a:schemeClr val="tx1"/>
                </a:solidFill>
              </a:rPr>
              <a:t>Inom vårt engagemang kring hållbarhet arbetar vi inom IFK Örby med följande av FN:s globala mål kopplat till hållbarhet:</a:t>
            </a:r>
          </a:p>
          <a:p>
            <a:pPr marL="0" indent="0">
              <a:buNone/>
            </a:pPr>
            <a:endParaRPr lang="sv-SE" sz="1400" dirty="0">
              <a:solidFill>
                <a:schemeClr val="tx1"/>
              </a:solidFill>
            </a:endParaRPr>
          </a:p>
          <a:p>
            <a:pPr marL="0" indent="0">
              <a:buNone/>
            </a:pPr>
            <a:endParaRPr lang="sv-SE" sz="1400" dirty="0">
              <a:solidFill>
                <a:schemeClr val="tx1"/>
              </a:solidFill>
            </a:endParaRPr>
          </a:p>
          <a:p>
            <a:pPr marL="0" indent="0">
              <a:buNone/>
            </a:pPr>
            <a:endParaRPr lang="sv-SE" sz="1400" dirty="0">
              <a:solidFill>
                <a:schemeClr val="tx1"/>
              </a:solidFill>
            </a:endParaRPr>
          </a:p>
          <a:p>
            <a:pPr marL="0" indent="0">
              <a:buNone/>
            </a:pPr>
            <a:r>
              <a:rPr lang="sv-SE" sz="1400" dirty="0">
                <a:solidFill>
                  <a:schemeClr val="tx1"/>
                </a:solidFill>
              </a:rPr>
              <a:t>IFK Örby skall vara öppen för alla oavsett etniskt ursprung, religion ålder, sexuell läggning, kön, nationalitet eller fysiska och psykiska förutsättningar.</a:t>
            </a:r>
          </a:p>
          <a:p>
            <a:pPr marL="0" indent="0">
              <a:buNone/>
            </a:pPr>
            <a:r>
              <a:rPr lang="sv-SE" sz="1400" dirty="0">
                <a:solidFill>
                  <a:schemeClr val="tx1"/>
                </a:solidFill>
              </a:rPr>
              <a:t>Det är en fotbollsutbildning vi bedriver och som skall ge plats för alla. Det betyder att vi skall ha en kultur och organisation som tar hand om såväl de som har en hög ambition med sin fotbollsutbildning som de som har en lägre ambitionsnivå.</a:t>
            </a:r>
          </a:p>
          <a:p>
            <a:pPr marL="0" indent="0">
              <a:buNone/>
            </a:pPr>
            <a:endParaRPr lang="sv-SE" sz="1400" dirty="0">
              <a:solidFill>
                <a:schemeClr val="accent1">
                  <a:lumMod val="75000"/>
                </a:schemeClr>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sv-SE" sz="1087" dirty="0">
              <a:solidFill>
                <a:schemeClr val="accent1">
                  <a:lumMod val="75000"/>
                </a:schemeClr>
              </a:solidFill>
            </a:endParaRPr>
          </a:p>
        </p:txBody>
      </p:sp>
      <p:pic>
        <p:nvPicPr>
          <p:cNvPr id="3" name="Bildobjekt 1">
            <a:extLst>
              <a:ext uri="{FF2B5EF4-FFF2-40B4-BE49-F238E27FC236}">
                <a16:creationId xmlns:a16="http://schemas.microsoft.com/office/drawing/2014/main" id="{11031300-5461-B595-DCA4-A7D6E1D04B71}"/>
              </a:ext>
            </a:extLst>
          </p:cNvPr>
          <p:cNvPicPr>
            <a:picLocks noChangeAspect="1"/>
          </p:cNvPicPr>
          <p:nvPr/>
        </p:nvPicPr>
        <p:blipFill>
          <a:blip r:embed="rId3"/>
          <a:stretch>
            <a:fillRect/>
          </a:stretch>
        </p:blipFill>
        <p:spPr>
          <a:xfrm>
            <a:off x="10599968" y="0"/>
            <a:ext cx="1507663" cy="1783564"/>
          </a:xfrm>
          <a:prstGeom prst="rect">
            <a:avLst/>
          </a:prstGeom>
        </p:spPr>
      </p:pic>
      <p:pic>
        <p:nvPicPr>
          <p:cNvPr id="6" name="Picture 5">
            <a:extLst>
              <a:ext uri="{FF2B5EF4-FFF2-40B4-BE49-F238E27FC236}">
                <a16:creationId xmlns:a16="http://schemas.microsoft.com/office/drawing/2014/main" id="{3D7D1A7E-08D8-F637-D26E-3544FAC28DE5}"/>
              </a:ext>
            </a:extLst>
          </p:cNvPr>
          <p:cNvPicPr>
            <a:picLocks noChangeAspect="1"/>
          </p:cNvPicPr>
          <p:nvPr/>
        </p:nvPicPr>
        <p:blipFill>
          <a:blip r:embed="rId4"/>
          <a:stretch>
            <a:fillRect/>
          </a:stretch>
        </p:blipFill>
        <p:spPr>
          <a:xfrm>
            <a:off x="835325" y="3293228"/>
            <a:ext cx="828791" cy="828791"/>
          </a:xfrm>
          <a:prstGeom prst="rect">
            <a:avLst/>
          </a:prstGeom>
        </p:spPr>
      </p:pic>
      <p:pic>
        <p:nvPicPr>
          <p:cNvPr id="14" name="Picture 13">
            <a:extLst>
              <a:ext uri="{FF2B5EF4-FFF2-40B4-BE49-F238E27FC236}">
                <a16:creationId xmlns:a16="http://schemas.microsoft.com/office/drawing/2014/main" id="{25E1EC22-99BA-5728-F042-3F6D8EB6A90A}"/>
              </a:ext>
            </a:extLst>
          </p:cNvPr>
          <p:cNvPicPr>
            <a:picLocks noChangeAspect="1"/>
          </p:cNvPicPr>
          <p:nvPr/>
        </p:nvPicPr>
        <p:blipFill>
          <a:blip r:embed="rId5"/>
          <a:stretch>
            <a:fillRect/>
          </a:stretch>
        </p:blipFill>
        <p:spPr>
          <a:xfrm>
            <a:off x="2036036" y="3292766"/>
            <a:ext cx="819264" cy="838317"/>
          </a:xfrm>
          <a:prstGeom prst="rect">
            <a:avLst/>
          </a:prstGeom>
        </p:spPr>
      </p:pic>
      <p:pic>
        <p:nvPicPr>
          <p:cNvPr id="16" name="Picture 15">
            <a:extLst>
              <a:ext uri="{FF2B5EF4-FFF2-40B4-BE49-F238E27FC236}">
                <a16:creationId xmlns:a16="http://schemas.microsoft.com/office/drawing/2014/main" id="{33444852-8EBB-8646-8C27-C4AAA55709CA}"/>
              </a:ext>
            </a:extLst>
          </p:cNvPr>
          <p:cNvPicPr>
            <a:picLocks noChangeAspect="1"/>
          </p:cNvPicPr>
          <p:nvPr/>
        </p:nvPicPr>
        <p:blipFill>
          <a:blip r:embed="rId6"/>
          <a:stretch>
            <a:fillRect/>
          </a:stretch>
        </p:blipFill>
        <p:spPr>
          <a:xfrm>
            <a:off x="3227220" y="3321808"/>
            <a:ext cx="809738" cy="819264"/>
          </a:xfrm>
          <a:prstGeom prst="rect">
            <a:avLst/>
          </a:prstGeom>
        </p:spPr>
      </p:pic>
      <p:pic>
        <p:nvPicPr>
          <p:cNvPr id="18" name="Picture 17">
            <a:extLst>
              <a:ext uri="{FF2B5EF4-FFF2-40B4-BE49-F238E27FC236}">
                <a16:creationId xmlns:a16="http://schemas.microsoft.com/office/drawing/2014/main" id="{8D9FB625-B551-901F-5A23-E4E4AEC66E95}"/>
              </a:ext>
            </a:extLst>
          </p:cNvPr>
          <p:cNvPicPr>
            <a:picLocks noChangeAspect="1"/>
          </p:cNvPicPr>
          <p:nvPr/>
        </p:nvPicPr>
        <p:blipFill>
          <a:blip r:embed="rId7"/>
          <a:stretch>
            <a:fillRect/>
          </a:stretch>
        </p:blipFill>
        <p:spPr>
          <a:xfrm>
            <a:off x="4408878" y="3321808"/>
            <a:ext cx="819264" cy="819264"/>
          </a:xfrm>
          <a:prstGeom prst="rect">
            <a:avLst/>
          </a:prstGeom>
        </p:spPr>
      </p:pic>
      <p:pic>
        <p:nvPicPr>
          <p:cNvPr id="20" name="Picture 19">
            <a:extLst>
              <a:ext uri="{FF2B5EF4-FFF2-40B4-BE49-F238E27FC236}">
                <a16:creationId xmlns:a16="http://schemas.microsoft.com/office/drawing/2014/main" id="{34EBC79C-12B0-2DDE-AE6D-3E2E8893E4D6}"/>
              </a:ext>
            </a:extLst>
          </p:cNvPr>
          <p:cNvPicPr>
            <a:picLocks noChangeAspect="1"/>
          </p:cNvPicPr>
          <p:nvPr/>
        </p:nvPicPr>
        <p:blipFill>
          <a:blip r:embed="rId8"/>
          <a:stretch>
            <a:fillRect/>
          </a:stretch>
        </p:blipFill>
        <p:spPr>
          <a:xfrm>
            <a:off x="5600062" y="3331334"/>
            <a:ext cx="819264" cy="809738"/>
          </a:xfrm>
          <a:prstGeom prst="rect">
            <a:avLst/>
          </a:prstGeom>
        </p:spPr>
      </p:pic>
      <p:sp>
        <p:nvSpPr>
          <p:cNvPr id="2" name="TextBox 1">
            <a:extLst>
              <a:ext uri="{FF2B5EF4-FFF2-40B4-BE49-F238E27FC236}">
                <a16:creationId xmlns:a16="http://schemas.microsoft.com/office/drawing/2014/main" id="{44D2651A-7B02-73AD-3661-724398FC28BC}"/>
              </a:ext>
            </a:extLst>
          </p:cNvPr>
          <p:cNvSpPr txBox="1"/>
          <p:nvPr/>
        </p:nvSpPr>
        <p:spPr>
          <a:xfrm>
            <a:off x="4606158" y="900537"/>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Tree>
    <p:extLst>
      <p:ext uri="{BB962C8B-B14F-4D97-AF65-F5344CB8AC3E}">
        <p14:creationId xmlns:p14="http://schemas.microsoft.com/office/powerpoint/2010/main" val="180559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87FA1B-705D-82E4-8F6F-B3DE014C11D1}"/>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9C83F9-8E9E-2341-C141-EE3AF3CDB37B}"/>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34CCE59-69A3-3F5B-6EF6-48968EDA42D4}"/>
              </a:ext>
            </a:extLst>
          </p:cNvPr>
          <p:cNvSpPr>
            <a:spLocks noGrp="1"/>
          </p:cNvSpPr>
          <p:nvPr>
            <p:ph type="title"/>
          </p:nvPr>
        </p:nvSpPr>
        <p:spPr/>
        <p:txBody>
          <a:bodyPr/>
          <a:lstStyle/>
          <a:p>
            <a:r>
              <a:rPr lang="sv-SE" dirty="0">
                <a:solidFill>
                  <a:schemeClr val="accent1">
                    <a:lumMod val="75000"/>
                  </a:schemeClr>
                </a:solidFill>
                <a:latin typeface="+mn-lt"/>
              </a:rPr>
              <a:t>Verksamhetsplan</a:t>
            </a:r>
          </a:p>
        </p:txBody>
      </p:sp>
      <p:sp>
        <p:nvSpPr>
          <p:cNvPr id="12" name="Platshållare för innehåll 2">
            <a:extLst>
              <a:ext uri="{FF2B5EF4-FFF2-40B4-BE49-F238E27FC236}">
                <a16:creationId xmlns:a16="http://schemas.microsoft.com/office/drawing/2014/main" id="{E27865F6-5FEC-07C3-99EB-84B8066B3C87}"/>
              </a:ext>
            </a:extLst>
          </p:cNvPr>
          <p:cNvSpPr>
            <a:spLocks noGrp="1"/>
          </p:cNvSpPr>
          <p:nvPr>
            <p:ph idx="1"/>
          </p:nvPr>
        </p:nvSpPr>
        <p:spPr>
          <a:xfrm>
            <a:off x="838200" y="1825625"/>
            <a:ext cx="5577228" cy="4351338"/>
          </a:xfrm>
          <a:prstGeom prst="rect">
            <a:avLst/>
          </a:prstGeom>
        </p:spPr>
        <p:txBody>
          <a:bodyPr vert="horz" lIns="0" tIns="0" rIns="0" bIns="0" rtlCol="0" anchor="t">
            <a:normAutofit/>
          </a:bodyPr>
          <a:lstStyle>
            <a:lvl1pPr marL="179150" indent="-179150" algn="l" defTabSz="913187" rtl="0" eaLnBrk="1" latinLnBrk="0" hangingPunct="1">
              <a:lnSpc>
                <a:spcPct val="90000"/>
              </a:lnSpc>
              <a:spcBef>
                <a:spcPts val="598"/>
              </a:spcBef>
              <a:spcAft>
                <a:spcPts val="598"/>
              </a:spcAft>
              <a:buClr>
                <a:schemeClr val="accent1"/>
              </a:buClr>
              <a:buFont typeface="Arial" panose="020B0604020202020204" pitchFamily="34" charset="0"/>
              <a:buChar char="•"/>
              <a:defRPr sz="1797" kern="1200">
                <a:solidFill>
                  <a:schemeClr val="tx1">
                    <a:lumMod val="75000"/>
                    <a:lumOff val="25000"/>
                  </a:schemeClr>
                </a:solidFill>
                <a:latin typeface="+mn-lt"/>
                <a:ea typeface="+mn-ea"/>
                <a:cs typeface="+mn-cs"/>
              </a:defRPr>
            </a:lvl1pPr>
            <a:lvl2pPr marL="359885" indent="-180736" algn="l" defTabSz="913187" rtl="0" eaLnBrk="1" latinLnBrk="0" hangingPunct="1">
              <a:lnSpc>
                <a:spcPct val="90000"/>
              </a:lnSpc>
              <a:spcBef>
                <a:spcPts val="0"/>
              </a:spcBef>
              <a:spcAft>
                <a:spcPts val="598"/>
              </a:spcAft>
              <a:buClr>
                <a:schemeClr val="accent1"/>
              </a:buClr>
              <a:buSzPct val="100000"/>
              <a:buFont typeface="Arial" panose="020B0604020202020204" pitchFamily="34" charset="0"/>
              <a:buChar char="-"/>
              <a:defRPr sz="1599" kern="1200">
                <a:solidFill>
                  <a:schemeClr val="tx1">
                    <a:lumMod val="75000"/>
                    <a:lumOff val="25000"/>
                  </a:schemeClr>
                </a:solidFill>
                <a:latin typeface="+mn-lt"/>
                <a:ea typeface="+mn-ea"/>
                <a:cs typeface="+mn-cs"/>
              </a:defRPr>
            </a:lvl2pPr>
            <a:lvl3pPr marL="539034"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397" kern="1200">
                <a:solidFill>
                  <a:schemeClr val="tx1">
                    <a:lumMod val="75000"/>
                    <a:lumOff val="25000"/>
                  </a:schemeClr>
                </a:solidFill>
                <a:latin typeface="+mn-lt"/>
                <a:ea typeface="+mn-ea"/>
                <a:cs typeface="+mn-cs"/>
              </a:defRPr>
            </a:lvl3pPr>
            <a:lvl4pPr marL="718185" indent="-179150"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4pPr>
            <a:lvl5pPr marL="898920" indent="-180736" algn="l" defTabSz="913187" rtl="0" eaLnBrk="1" latinLnBrk="0" hangingPunct="1">
              <a:lnSpc>
                <a:spcPct val="90000"/>
              </a:lnSpc>
              <a:spcBef>
                <a:spcPts val="0"/>
              </a:spcBef>
              <a:spcAft>
                <a:spcPts val="598"/>
              </a:spcAft>
              <a:buClr>
                <a:schemeClr val="tx2">
                  <a:lumMod val="75000"/>
                </a:schemeClr>
              </a:buClr>
              <a:buFont typeface="Arial" panose="020B0604020202020204" pitchFamily="34" charset="0"/>
              <a:buChar char="-"/>
              <a:defRPr sz="1199" kern="1200">
                <a:solidFill>
                  <a:schemeClr val="tx1">
                    <a:lumMod val="75000"/>
                    <a:lumOff val="25000"/>
                  </a:schemeClr>
                </a:solidFill>
                <a:latin typeface="+mn-lt"/>
                <a:ea typeface="+mn-ea"/>
                <a:cs typeface="+mn-cs"/>
              </a:defRPr>
            </a:lvl5pPr>
            <a:lvl6pPr marL="2511266"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7860"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4455"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81047" indent="-228297" algn="l" defTabSz="913187"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buNone/>
            </a:pPr>
            <a:r>
              <a:rPr lang="sv-SE" sz="3044" b="1" dirty="0">
                <a:solidFill>
                  <a:schemeClr val="accent1">
                    <a:lumMod val="75000"/>
                  </a:schemeClr>
                </a:solidFill>
              </a:rPr>
              <a:t>Handlingsplaner</a:t>
            </a:r>
          </a:p>
          <a:p>
            <a:pPr marL="0" indent="0">
              <a:buNone/>
            </a:pPr>
            <a:r>
              <a:rPr lang="sv-SE" sz="1400" dirty="0">
                <a:solidFill>
                  <a:schemeClr val="tx1"/>
                </a:solidFill>
              </a:rPr>
              <a:t>IFK Örbys verksamhetsplan ligger alltid som grund och alla aktiviteter som tas fram.</a:t>
            </a:r>
            <a:br>
              <a:rPr lang="sv-SE" sz="1400" dirty="0">
                <a:solidFill>
                  <a:schemeClr val="tx1"/>
                </a:solidFill>
              </a:rPr>
            </a:br>
            <a:endParaRPr lang="sv-SE" sz="1400" dirty="0">
              <a:solidFill>
                <a:schemeClr val="tx1"/>
              </a:solidFill>
            </a:endParaRPr>
          </a:p>
          <a:p>
            <a:pPr marL="0" indent="0">
              <a:buNone/>
            </a:pPr>
            <a:r>
              <a:rPr lang="sv-SE" sz="1400" dirty="0">
                <a:solidFill>
                  <a:schemeClr val="tx1"/>
                </a:solidFill>
              </a:rPr>
              <a:t>Verksamhetsplanen ska leda till att: </a:t>
            </a:r>
          </a:p>
          <a:p>
            <a:r>
              <a:rPr lang="sv-SE" sz="1400" dirty="0">
                <a:solidFill>
                  <a:schemeClr val="tx1"/>
                </a:solidFill>
              </a:rPr>
              <a:t>Vi förstår föreningens övergripande syfte och mål</a:t>
            </a:r>
          </a:p>
          <a:p>
            <a:r>
              <a:rPr lang="sv-SE" sz="1400" dirty="0">
                <a:solidFill>
                  <a:schemeClr val="tx1"/>
                </a:solidFill>
              </a:rPr>
              <a:t>Vi kan skaffa oss överblick över de projekt och aktiviteter man vill och tänker utföra</a:t>
            </a:r>
          </a:p>
          <a:p>
            <a:pPr marL="0" indent="0">
              <a:buNone/>
            </a:pPr>
            <a:endParaRPr lang="sv-SE" sz="1400" dirty="0">
              <a:solidFill>
                <a:schemeClr val="tx1"/>
              </a:solidFill>
            </a:endParaRPr>
          </a:p>
          <a:p>
            <a:pPr marL="0" indent="0">
              <a:buNone/>
            </a:pPr>
            <a:r>
              <a:rPr lang="sv-SE" sz="1400" dirty="0">
                <a:solidFill>
                  <a:schemeClr val="tx1"/>
                </a:solidFill>
              </a:rPr>
              <a:t>För styrelsen är verksamhetsplaneringen viktig för att:</a:t>
            </a:r>
          </a:p>
          <a:p>
            <a:r>
              <a:rPr lang="sv-SE" sz="1400" dirty="0">
                <a:solidFill>
                  <a:schemeClr val="tx1"/>
                </a:solidFill>
              </a:rPr>
              <a:t>Skaffa sig den överblick över föreningens verksamhet som är nödvändig för prioritering, samordning och uppföljning av olika aktiviteter.</a:t>
            </a:r>
          </a:p>
          <a:p>
            <a:r>
              <a:rPr lang="sv-SE" sz="1400" dirty="0">
                <a:solidFill>
                  <a:schemeClr val="tx1"/>
                </a:solidFill>
              </a:rPr>
              <a:t>Upprätta förslag till kostnads- och intäktsbudget utifrån planerade aktiviteter. </a:t>
            </a:r>
          </a:p>
          <a:p>
            <a:pPr marL="0" indent="0">
              <a:buNone/>
            </a:pPr>
            <a:endParaRPr lang="sv-SE" sz="3044" b="1" dirty="0">
              <a:solidFill>
                <a:schemeClr val="accent1">
                  <a:lumMod val="75000"/>
                </a:schemeClr>
              </a:solidFill>
            </a:endParaRPr>
          </a:p>
        </p:txBody>
      </p:sp>
      <p:pic>
        <p:nvPicPr>
          <p:cNvPr id="13" name="Bildobjekt 1">
            <a:extLst>
              <a:ext uri="{FF2B5EF4-FFF2-40B4-BE49-F238E27FC236}">
                <a16:creationId xmlns:a16="http://schemas.microsoft.com/office/drawing/2014/main" id="{AEE64098-2F89-4AD8-AAED-D4B22ED277AF}"/>
              </a:ext>
            </a:extLst>
          </p:cNvPr>
          <p:cNvPicPr>
            <a:picLocks noChangeAspect="1"/>
          </p:cNvPicPr>
          <p:nvPr/>
        </p:nvPicPr>
        <p:blipFill>
          <a:blip r:embed="rId3"/>
          <a:stretch>
            <a:fillRect/>
          </a:stretch>
        </p:blipFill>
        <p:spPr>
          <a:xfrm>
            <a:off x="10599968" y="0"/>
            <a:ext cx="1507663" cy="1783564"/>
          </a:xfrm>
          <a:prstGeom prst="rect">
            <a:avLst/>
          </a:prstGeom>
        </p:spPr>
      </p:pic>
      <p:graphicFrame>
        <p:nvGraphicFramePr>
          <p:cNvPr id="4" name="Diagram 3">
            <a:extLst>
              <a:ext uri="{FF2B5EF4-FFF2-40B4-BE49-F238E27FC236}">
                <a16:creationId xmlns:a16="http://schemas.microsoft.com/office/drawing/2014/main" id="{770BC66C-9AA7-C554-A243-898E63E1F3CD}"/>
              </a:ext>
            </a:extLst>
          </p:cNvPr>
          <p:cNvGraphicFramePr/>
          <p:nvPr>
            <p:extLst>
              <p:ext uri="{D42A27DB-BD31-4B8C-83A1-F6EECF244321}">
                <p14:modId xmlns:p14="http://schemas.microsoft.com/office/powerpoint/2010/main" val="3312456454"/>
              </p:ext>
            </p:extLst>
          </p:nvPr>
        </p:nvGraphicFramePr>
        <p:xfrm>
          <a:off x="6897950" y="2663301"/>
          <a:ext cx="4913296" cy="3281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9C55D43-6AD5-BD58-72D1-3261CDE19618}"/>
              </a:ext>
            </a:extLst>
          </p:cNvPr>
          <p:cNvSpPr txBox="1"/>
          <p:nvPr/>
        </p:nvSpPr>
        <p:spPr>
          <a:xfrm>
            <a:off x="7063265" y="1813400"/>
            <a:ext cx="1882066" cy="560795"/>
          </a:xfrm>
          <a:prstGeom prst="rect">
            <a:avLst/>
          </a:prstGeom>
          <a:noFill/>
        </p:spPr>
        <p:txBody>
          <a:bodyPr wrap="square" rtlCol="0">
            <a:spAutoFit/>
          </a:bodyPr>
          <a:lstStyle/>
          <a:p>
            <a:r>
              <a:rPr lang="sv-SE" sz="3044" b="1" dirty="0">
                <a:solidFill>
                  <a:schemeClr val="accent1">
                    <a:lumMod val="75000"/>
                  </a:schemeClr>
                </a:solidFill>
              </a:rPr>
              <a:t>Årsklocka</a:t>
            </a:r>
          </a:p>
        </p:txBody>
      </p:sp>
      <p:sp>
        <p:nvSpPr>
          <p:cNvPr id="2" name="TextBox 1">
            <a:extLst>
              <a:ext uri="{FF2B5EF4-FFF2-40B4-BE49-F238E27FC236}">
                <a16:creationId xmlns:a16="http://schemas.microsoft.com/office/drawing/2014/main" id="{577AAADA-29A0-5E80-8C8E-AB3F4900B3D4}"/>
              </a:ext>
            </a:extLst>
          </p:cNvPr>
          <p:cNvSpPr txBox="1"/>
          <p:nvPr/>
        </p:nvSpPr>
        <p:spPr>
          <a:xfrm>
            <a:off x="4606158" y="900537"/>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Tree>
    <p:extLst>
      <p:ext uri="{BB962C8B-B14F-4D97-AF65-F5344CB8AC3E}">
        <p14:creationId xmlns:p14="http://schemas.microsoft.com/office/powerpoint/2010/main" val="101499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87CCF-BA0F-94CA-94B8-7E6B424F0FC4}"/>
              </a:ext>
            </a:extLst>
          </p:cNvPr>
          <p:cNvSpPr>
            <a:spLocks noGrp="1"/>
          </p:cNvSpPr>
          <p:nvPr>
            <p:ph type="title"/>
          </p:nvPr>
        </p:nvSpPr>
        <p:spPr/>
        <p:txBody>
          <a:bodyPr/>
          <a:lstStyle/>
          <a:p>
            <a:r>
              <a:rPr lang="sv-SE" dirty="0">
                <a:solidFill>
                  <a:schemeClr val="accent1">
                    <a:lumMod val="75000"/>
                  </a:schemeClr>
                </a:solidFill>
                <a:latin typeface="+mn-lt"/>
              </a:rPr>
              <a:t>Väsentlighetsanalys</a:t>
            </a:r>
            <a:endParaRPr lang="sv-SE" dirty="0"/>
          </a:p>
        </p:txBody>
      </p:sp>
      <p:graphicFrame>
        <p:nvGraphicFramePr>
          <p:cNvPr id="4" name="Diagram 7">
            <a:extLst>
              <a:ext uri="{FF2B5EF4-FFF2-40B4-BE49-F238E27FC236}">
                <a16:creationId xmlns:a16="http://schemas.microsoft.com/office/drawing/2014/main" id="{1671A90F-AFDE-CC93-1965-EA08A1050FDD}"/>
              </a:ext>
            </a:extLst>
          </p:cNvPr>
          <p:cNvGraphicFramePr>
            <a:graphicFrameLocks/>
          </p:cNvGraphicFramePr>
          <p:nvPr>
            <p:extLst>
              <p:ext uri="{D42A27DB-BD31-4B8C-83A1-F6EECF244321}">
                <p14:modId xmlns:p14="http://schemas.microsoft.com/office/powerpoint/2010/main" val="526955862"/>
              </p:ext>
            </p:extLst>
          </p:nvPr>
        </p:nvGraphicFramePr>
        <p:xfrm>
          <a:off x="1003777" y="1716935"/>
          <a:ext cx="5571032" cy="4654678"/>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rundade hörn 38">
            <a:extLst>
              <a:ext uri="{FF2B5EF4-FFF2-40B4-BE49-F238E27FC236}">
                <a16:creationId xmlns:a16="http://schemas.microsoft.com/office/drawing/2014/main" id="{2DE044D0-2717-B509-C6F9-6DDA5204F5D6}"/>
              </a:ext>
            </a:extLst>
          </p:cNvPr>
          <p:cNvSpPr/>
          <p:nvPr/>
        </p:nvSpPr>
        <p:spPr>
          <a:xfrm>
            <a:off x="2061369" y="3291119"/>
            <a:ext cx="1432330" cy="6588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1000" dirty="0">
                <a:solidFill>
                  <a:schemeClr val="tx1">
                    <a:lumMod val="50000"/>
                    <a:lumOff val="50000"/>
                  </a:schemeClr>
                </a:solidFill>
              </a:rPr>
              <a:t>Områden vi utvecklar på 2-5 års horisont</a:t>
            </a:r>
            <a:endParaRPr lang="sv-SE" sz="1000" dirty="0">
              <a:solidFill>
                <a:srgbClr val="FF0000"/>
              </a:solidFill>
            </a:endParaRPr>
          </a:p>
        </p:txBody>
      </p:sp>
      <p:sp>
        <p:nvSpPr>
          <p:cNvPr id="7" name="Rektangel: rundade hörn 37">
            <a:extLst>
              <a:ext uri="{FF2B5EF4-FFF2-40B4-BE49-F238E27FC236}">
                <a16:creationId xmlns:a16="http://schemas.microsoft.com/office/drawing/2014/main" id="{66CD8306-F56C-8702-5D93-305F322A34A4}"/>
              </a:ext>
            </a:extLst>
          </p:cNvPr>
          <p:cNvSpPr/>
          <p:nvPr/>
        </p:nvSpPr>
        <p:spPr>
          <a:xfrm>
            <a:off x="4472852" y="4894950"/>
            <a:ext cx="1432330" cy="6588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1000" dirty="0">
                <a:solidFill>
                  <a:schemeClr val="tx1">
                    <a:lumMod val="50000"/>
                    <a:lumOff val="50000"/>
                  </a:schemeClr>
                </a:solidFill>
              </a:rPr>
              <a:t>Områden vi har bra kontroll över och fortsätter att utveckla </a:t>
            </a:r>
          </a:p>
        </p:txBody>
      </p:sp>
      <p:sp>
        <p:nvSpPr>
          <p:cNvPr id="8" name="Rektangel 18">
            <a:extLst>
              <a:ext uri="{FF2B5EF4-FFF2-40B4-BE49-F238E27FC236}">
                <a16:creationId xmlns:a16="http://schemas.microsoft.com/office/drawing/2014/main" id="{065513D1-C563-67EC-7450-3669173AE723}"/>
              </a:ext>
            </a:extLst>
          </p:cNvPr>
          <p:cNvSpPr/>
          <p:nvPr/>
        </p:nvSpPr>
        <p:spPr>
          <a:xfrm>
            <a:off x="7563311" y="2495569"/>
            <a:ext cx="460735" cy="33593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333"/>
              <a:t>2</a:t>
            </a:r>
          </a:p>
        </p:txBody>
      </p:sp>
      <p:sp>
        <p:nvSpPr>
          <p:cNvPr id="9" name="Rektangel 19">
            <a:extLst>
              <a:ext uri="{FF2B5EF4-FFF2-40B4-BE49-F238E27FC236}">
                <a16:creationId xmlns:a16="http://schemas.microsoft.com/office/drawing/2014/main" id="{38280B61-9400-C56F-E21A-D775693205A3}"/>
              </a:ext>
            </a:extLst>
          </p:cNvPr>
          <p:cNvSpPr/>
          <p:nvPr/>
        </p:nvSpPr>
        <p:spPr>
          <a:xfrm>
            <a:off x="7563311" y="2908113"/>
            <a:ext cx="460735" cy="33593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333"/>
              <a:t>3</a:t>
            </a:r>
          </a:p>
        </p:txBody>
      </p:sp>
      <p:sp>
        <p:nvSpPr>
          <p:cNvPr id="10" name="Rektangel 20">
            <a:extLst>
              <a:ext uri="{FF2B5EF4-FFF2-40B4-BE49-F238E27FC236}">
                <a16:creationId xmlns:a16="http://schemas.microsoft.com/office/drawing/2014/main" id="{B31CB3B0-93B3-FE7F-8D5D-114C5AE3F49B}"/>
              </a:ext>
            </a:extLst>
          </p:cNvPr>
          <p:cNvSpPr/>
          <p:nvPr/>
        </p:nvSpPr>
        <p:spPr>
          <a:xfrm>
            <a:off x="7563311" y="3320657"/>
            <a:ext cx="460735" cy="33593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333"/>
              <a:t>4</a:t>
            </a:r>
          </a:p>
        </p:txBody>
      </p:sp>
      <p:sp>
        <p:nvSpPr>
          <p:cNvPr id="11" name="Rektangel 21">
            <a:extLst>
              <a:ext uri="{FF2B5EF4-FFF2-40B4-BE49-F238E27FC236}">
                <a16:creationId xmlns:a16="http://schemas.microsoft.com/office/drawing/2014/main" id="{76FB1CBE-F5A3-9E33-5B7E-8326A797B1A3}"/>
              </a:ext>
            </a:extLst>
          </p:cNvPr>
          <p:cNvSpPr/>
          <p:nvPr/>
        </p:nvSpPr>
        <p:spPr>
          <a:xfrm>
            <a:off x="7563311" y="3733201"/>
            <a:ext cx="460735" cy="33593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333"/>
              <a:t>5</a:t>
            </a:r>
          </a:p>
        </p:txBody>
      </p:sp>
      <p:sp>
        <p:nvSpPr>
          <p:cNvPr id="12" name="Rektangel 23">
            <a:extLst>
              <a:ext uri="{FF2B5EF4-FFF2-40B4-BE49-F238E27FC236}">
                <a16:creationId xmlns:a16="http://schemas.microsoft.com/office/drawing/2014/main" id="{83317747-1685-AF05-2F1B-5DFBC6F8038B}"/>
              </a:ext>
            </a:extLst>
          </p:cNvPr>
          <p:cNvSpPr/>
          <p:nvPr/>
        </p:nvSpPr>
        <p:spPr>
          <a:xfrm>
            <a:off x="7563311" y="4145745"/>
            <a:ext cx="460735" cy="335931"/>
          </a:xfrm>
          <a:prstGeom prst="rect">
            <a:avLst/>
          </a:prstGeom>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300"/>
              <a:t>6</a:t>
            </a:r>
            <a:endParaRPr lang="sv-SE" sz="1333"/>
          </a:p>
        </p:txBody>
      </p:sp>
      <p:sp>
        <p:nvSpPr>
          <p:cNvPr id="13" name="Rektangel 42">
            <a:extLst>
              <a:ext uri="{FF2B5EF4-FFF2-40B4-BE49-F238E27FC236}">
                <a16:creationId xmlns:a16="http://schemas.microsoft.com/office/drawing/2014/main" id="{014DF7CE-ECD5-4C44-F649-1DB3996ACF6E}"/>
              </a:ext>
            </a:extLst>
          </p:cNvPr>
          <p:cNvSpPr/>
          <p:nvPr/>
        </p:nvSpPr>
        <p:spPr>
          <a:xfrm>
            <a:off x="7563311" y="2083025"/>
            <a:ext cx="460735" cy="33593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333"/>
              <a:t>1</a:t>
            </a:r>
          </a:p>
        </p:txBody>
      </p:sp>
      <p:sp>
        <p:nvSpPr>
          <p:cNvPr id="14" name="Rektangel 26">
            <a:extLst>
              <a:ext uri="{FF2B5EF4-FFF2-40B4-BE49-F238E27FC236}">
                <a16:creationId xmlns:a16="http://schemas.microsoft.com/office/drawing/2014/main" id="{4490FBD3-5151-4F9E-330B-E05A297F2E36}"/>
              </a:ext>
            </a:extLst>
          </p:cNvPr>
          <p:cNvSpPr/>
          <p:nvPr/>
        </p:nvSpPr>
        <p:spPr>
          <a:xfrm>
            <a:off x="8117122" y="2083025"/>
            <a:ext cx="3664748" cy="335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
            <a:r>
              <a:rPr lang="sv-SE" sz="1467" dirty="0">
                <a:solidFill>
                  <a:schemeClr val="tx1"/>
                </a:solidFill>
              </a:rPr>
              <a:t>Anläggning</a:t>
            </a:r>
          </a:p>
        </p:txBody>
      </p:sp>
      <p:sp>
        <p:nvSpPr>
          <p:cNvPr id="15" name="Rektangel 28">
            <a:extLst>
              <a:ext uri="{FF2B5EF4-FFF2-40B4-BE49-F238E27FC236}">
                <a16:creationId xmlns:a16="http://schemas.microsoft.com/office/drawing/2014/main" id="{3B5FA165-E16E-9FAC-1C53-362B341DB0FC}"/>
              </a:ext>
            </a:extLst>
          </p:cNvPr>
          <p:cNvSpPr/>
          <p:nvPr/>
        </p:nvSpPr>
        <p:spPr>
          <a:xfrm>
            <a:off x="8117122" y="2477287"/>
            <a:ext cx="3664748" cy="335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467" dirty="0">
                <a:solidFill>
                  <a:schemeClr val="tx1"/>
                </a:solidFill>
              </a:rPr>
              <a:t>Ekonomi</a:t>
            </a:r>
          </a:p>
        </p:txBody>
      </p:sp>
      <p:sp>
        <p:nvSpPr>
          <p:cNvPr id="16" name="Rektangel 29">
            <a:extLst>
              <a:ext uri="{FF2B5EF4-FFF2-40B4-BE49-F238E27FC236}">
                <a16:creationId xmlns:a16="http://schemas.microsoft.com/office/drawing/2014/main" id="{C6016B8F-DB81-9B38-73B0-429B097855FB}"/>
              </a:ext>
            </a:extLst>
          </p:cNvPr>
          <p:cNvSpPr/>
          <p:nvPr/>
        </p:nvSpPr>
        <p:spPr>
          <a:xfrm>
            <a:off x="8117122" y="2896042"/>
            <a:ext cx="3664748" cy="335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467" dirty="0">
                <a:solidFill>
                  <a:schemeClr val="tx1"/>
                </a:solidFill>
              </a:rPr>
              <a:t>Tränare-Ledare</a:t>
            </a:r>
          </a:p>
        </p:txBody>
      </p:sp>
      <p:sp>
        <p:nvSpPr>
          <p:cNvPr id="17" name="Rektangel 30">
            <a:extLst>
              <a:ext uri="{FF2B5EF4-FFF2-40B4-BE49-F238E27FC236}">
                <a16:creationId xmlns:a16="http://schemas.microsoft.com/office/drawing/2014/main" id="{4FFB5F3B-2D44-FE3C-0F51-D774D94E167C}"/>
              </a:ext>
            </a:extLst>
          </p:cNvPr>
          <p:cNvSpPr/>
          <p:nvPr/>
        </p:nvSpPr>
        <p:spPr>
          <a:xfrm>
            <a:off x="8117122" y="3291357"/>
            <a:ext cx="3664748" cy="335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
            <a:r>
              <a:rPr lang="sv-SE" sz="1450" dirty="0">
                <a:solidFill>
                  <a:schemeClr val="tx1"/>
                </a:solidFill>
              </a:rPr>
              <a:t>Spelartillväxt</a:t>
            </a:r>
            <a:endParaRPr lang="sv-SE" sz="1467" dirty="0">
              <a:solidFill>
                <a:schemeClr val="tx1"/>
              </a:solidFill>
            </a:endParaRPr>
          </a:p>
        </p:txBody>
      </p:sp>
      <p:sp>
        <p:nvSpPr>
          <p:cNvPr id="18" name="Rektangel 32">
            <a:extLst>
              <a:ext uri="{FF2B5EF4-FFF2-40B4-BE49-F238E27FC236}">
                <a16:creationId xmlns:a16="http://schemas.microsoft.com/office/drawing/2014/main" id="{F548FD9B-D597-E780-0452-0EA18D5D6458}"/>
              </a:ext>
            </a:extLst>
          </p:cNvPr>
          <p:cNvSpPr/>
          <p:nvPr/>
        </p:nvSpPr>
        <p:spPr>
          <a:xfrm>
            <a:off x="8117122" y="4181753"/>
            <a:ext cx="3664203" cy="212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
            <a:r>
              <a:rPr lang="sv-SE" sz="1467" dirty="0">
                <a:solidFill>
                  <a:schemeClr val="tx1"/>
                </a:solidFill>
              </a:rPr>
              <a:t>Samarbete</a:t>
            </a:r>
          </a:p>
        </p:txBody>
      </p:sp>
      <p:sp>
        <p:nvSpPr>
          <p:cNvPr id="19" name="Rektangel 34">
            <a:extLst>
              <a:ext uri="{FF2B5EF4-FFF2-40B4-BE49-F238E27FC236}">
                <a16:creationId xmlns:a16="http://schemas.microsoft.com/office/drawing/2014/main" id="{BBEF12D1-09BF-AD86-9C7E-FE57DBB06F2D}"/>
              </a:ext>
            </a:extLst>
          </p:cNvPr>
          <p:cNvSpPr/>
          <p:nvPr/>
        </p:nvSpPr>
        <p:spPr>
          <a:xfrm>
            <a:off x="8117122" y="3708343"/>
            <a:ext cx="3958828" cy="335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sv-SE" sz="1450" dirty="0">
                <a:solidFill>
                  <a:schemeClr val="tx1"/>
                </a:solidFill>
                <a:cs typeface="Arial"/>
              </a:rPr>
              <a:t>Arrangemang</a:t>
            </a:r>
          </a:p>
        </p:txBody>
      </p:sp>
      <p:cxnSp>
        <p:nvCxnSpPr>
          <p:cNvPr id="20" name="Straight Connector 19">
            <a:extLst>
              <a:ext uri="{FF2B5EF4-FFF2-40B4-BE49-F238E27FC236}">
                <a16:creationId xmlns:a16="http://schemas.microsoft.com/office/drawing/2014/main" id="{9840CC55-6B05-E051-13C6-FB6E480BD0F0}"/>
              </a:ext>
            </a:extLst>
          </p:cNvPr>
          <p:cNvCxnSpPr>
            <a:cxnSpLocks/>
          </p:cNvCxnSpPr>
          <p:nvPr/>
        </p:nvCxnSpPr>
        <p:spPr>
          <a:xfrm>
            <a:off x="808182" y="1822108"/>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D7DF4E-A5DB-9EA8-B6C9-DCC59BA03C33}"/>
              </a:ext>
            </a:extLst>
          </p:cNvPr>
          <p:cNvCxnSpPr>
            <a:cxnSpLocks/>
          </p:cNvCxnSpPr>
          <p:nvPr/>
        </p:nvCxnSpPr>
        <p:spPr>
          <a:xfrm>
            <a:off x="808182" y="6280123"/>
            <a:ext cx="10575636" cy="0"/>
          </a:xfrm>
          <a:prstGeom prst="line">
            <a:avLst/>
          </a:prstGeom>
          <a:ln w="34925" cmpd="sng">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Bildobjekt 1">
            <a:extLst>
              <a:ext uri="{FF2B5EF4-FFF2-40B4-BE49-F238E27FC236}">
                <a16:creationId xmlns:a16="http://schemas.microsoft.com/office/drawing/2014/main" id="{21E9BE5A-406F-0D84-7CB0-F61A30CAFAAA}"/>
              </a:ext>
            </a:extLst>
          </p:cNvPr>
          <p:cNvPicPr>
            <a:picLocks noChangeAspect="1"/>
          </p:cNvPicPr>
          <p:nvPr/>
        </p:nvPicPr>
        <p:blipFill>
          <a:blip r:embed="rId4"/>
          <a:stretch>
            <a:fillRect/>
          </a:stretch>
        </p:blipFill>
        <p:spPr>
          <a:xfrm>
            <a:off x="10599968" y="0"/>
            <a:ext cx="1507663" cy="1783564"/>
          </a:xfrm>
          <a:prstGeom prst="rect">
            <a:avLst/>
          </a:prstGeom>
        </p:spPr>
      </p:pic>
      <p:sp>
        <p:nvSpPr>
          <p:cNvPr id="3" name="Oval 2">
            <a:extLst>
              <a:ext uri="{FF2B5EF4-FFF2-40B4-BE49-F238E27FC236}">
                <a16:creationId xmlns:a16="http://schemas.microsoft.com/office/drawing/2014/main" id="{B163123E-E5E3-F017-A718-591402D6194D}"/>
              </a:ext>
            </a:extLst>
          </p:cNvPr>
          <p:cNvSpPr/>
          <p:nvPr/>
        </p:nvSpPr>
        <p:spPr>
          <a:xfrm>
            <a:off x="2944786" y="4300511"/>
            <a:ext cx="379897" cy="375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4</a:t>
            </a:r>
          </a:p>
        </p:txBody>
      </p:sp>
      <p:sp>
        <p:nvSpPr>
          <p:cNvPr id="22" name="Oval 21">
            <a:extLst>
              <a:ext uri="{FF2B5EF4-FFF2-40B4-BE49-F238E27FC236}">
                <a16:creationId xmlns:a16="http://schemas.microsoft.com/office/drawing/2014/main" id="{8D688610-8388-2109-8737-83ED804B5598}"/>
              </a:ext>
            </a:extLst>
          </p:cNvPr>
          <p:cNvSpPr/>
          <p:nvPr/>
        </p:nvSpPr>
        <p:spPr>
          <a:xfrm>
            <a:off x="5891066" y="2748598"/>
            <a:ext cx="379897" cy="375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2</a:t>
            </a:r>
          </a:p>
        </p:txBody>
      </p:sp>
      <p:sp>
        <p:nvSpPr>
          <p:cNvPr id="24" name="Oval 23">
            <a:extLst>
              <a:ext uri="{FF2B5EF4-FFF2-40B4-BE49-F238E27FC236}">
                <a16:creationId xmlns:a16="http://schemas.microsoft.com/office/drawing/2014/main" id="{8B88AFC4-54B0-9E61-DA81-618D0B7F7610}"/>
              </a:ext>
            </a:extLst>
          </p:cNvPr>
          <p:cNvSpPr/>
          <p:nvPr/>
        </p:nvSpPr>
        <p:spPr>
          <a:xfrm>
            <a:off x="5283678" y="4020818"/>
            <a:ext cx="379897" cy="375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3</a:t>
            </a:r>
          </a:p>
        </p:txBody>
      </p:sp>
      <p:sp>
        <p:nvSpPr>
          <p:cNvPr id="25" name="Oval 24">
            <a:extLst>
              <a:ext uri="{FF2B5EF4-FFF2-40B4-BE49-F238E27FC236}">
                <a16:creationId xmlns:a16="http://schemas.microsoft.com/office/drawing/2014/main" id="{0449D1EB-E030-7275-CD63-288A508BD2C1}"/>
              </a:ext>
            </a:extLst>
          </p:cNvPr>
          <p:cNvSpPr/>
          <p:nvPr/>
        </p:nvSpPr>
        <p:spPr>
          <a:xfrm>
            <a:off x="2777534" y="2848860"/>
            <a:ext cx="379897" cy="375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1</a:t>
            </a:r>
          </a:p>
        </p:txBody>
      </p:sp>
      <p:sp>
        <p:nvSpPr>
          <p:cNvPr id="26" name="Oval 25">
            <a:extLst>
              <a:ext uri="{FF2B5EF4-FFF2-40B4-BE49-F238E27FC236}">
                <a16:creationId xmlns:a16="http://schemas.microsoft.com/office/drawing/2014/main" id="{E5A0B6EA-FAEE-1001-AA7B-D6FD44DDB663}"/>
              </a:ext>
            </a:extLst>
          </p:cNvPr>
          <p:cNvSpPr/>
          <p:nvPr/>
        </p:nvSpPr>
        <p:spPr>
          <a:xfrm>
            <a:off x="5505523" y="2915339"/>
            <a:ext cx="379897" cy="375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5</a:t>
            </a:r>
          </a:p>
        </p:txBody>
      </p:sp>
      <p:sp>
        <p:nvSpPr>
          <p:cNvPr id="27" name="Oval 26">
            <a:extLst>
              <a:ext uri="{FF2B5EF4-FFF2-40B4-BE49-F238E27FC236}">
                <a16:creationId xmlns:a16="http://schemas.microsoft.com/office/drawing/2014/main" id="{7CAC2F8E-4A8C-5DD3-31B7-C99BD420C666}"/>
              </a:ext>
            </a:extLst>
          </p:cNvPr>
          <p:cNvSpPr/>
          <p:nvPr/>
        </p:nvSpPr>
        <p:spPr>
          <a:xfrm>
            <a:off x="4454804" y="4313710"/>
            <a:ext cx="379897" cy="375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6</a:t>
            </a:r>
          </a:p>
        </p:txBody>
      </p:sp>
      <p:sp>
        <p:nvSpPr>
          <p:cNvPr id="29" name="TextBox 28">
            <a:extLst>
              <a:ext uri="{FF2B5EF4-FFF2-40B4-BE49-F238E27FC236}">
                <a16:creationId xmlns:a16="http://schemas.microsoft.com/office/drawing/2014/main" id="{45D8B7C2-A386-FEBD-D083-E03E9EE53A2D}"/>
              </a:ext>
            </a:extLst>
          </p:cNvPr>
          <p:cNvSpPr txBox="1"/>
          <p:nvPr/>
        </p:nvSpPr>
        <p:spPr>
          <a:xfrm>
            <a:off x="5145656" y="895215"/>
            <a:ext cx="1900687" cy="923330"/>
          </a:xfrm>
          <a:prstGeom prst="rect">
            <a:avLst/>
          </a:prstGeom>
          <a:noFill/>
        </p:spPr>
        <p:txBody>
          <a:bodyPr wrap="square" rtlCol="0">
            <a:spAutoFit/>
          </a:bodyPr>
          <a:lstStyle/>
          <a:p>
            <a:pPr algn="ctr"/>
            <a:r>
              <a:rPr lang="sv-SE" sz="5400" dirty="0">
                <a:solidFill>
                  <a:schemeClr val="accent1">
                    <a:lumMod val="75000"/>
                  </a:schemeClr>
                </a:solidFill>
              </a:rPr>
              <a:t>2023</a:t>
            </a:r>
          </a:p>
        </p:txBody>
      </p:sp>
      <p:sp>
        <p:nvSpPr>
          <p:cNvPr id="30" name="Rektangel 23">
            <a:extLst>
              <a:ext uri="{FF2B5EF4-FFF2-40B4-BE49-F238E27FC236}">
                <a16:creationId xmlns:a16="http://schemas.microsoft.com/office/drawing/2014/main" id="{37F51628-665F-DD5A-9CAE-CABB55898E77}"/>
              </a:ext>
            </a:extLst>
          </p:cNvPr>
          <p:cNvSpPr/>
          <p:nvPr/>
        </p:nvSpPr>
        <p:spPr>
          <a:xfrm>
            <a:off x="7563310" y="4557332"/>
            <a:ext cx="460735" cy="335931"/>
          </a:xfrm>
          <a:prstGeom prst="rect">
            <a:avLst/>
          </a:prstGeom>
          <a:ln/>
        </p:spPr>
        <p:style>
          <a:lnRef idx="3">
            <a:schemeClr val="lt1"/>
          </a:lnRef>
          <a:fillRef idx="1">
            <a:schemeClr val="accent1"/>
          </a:fillRef>
          <a:effectRef idx="1">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1300" dirty="0"/>
              <a:t>7</a:t>
            </a:r>
            <a:endParaRPr lang="sv-SE" sz="1333" dirty="0"/>
          </a:p>
        </p:txBody>
      </p:sp>
      <p:sp>
        <p:nvSpPr>
          <p:cNvPr id="31" name="Rektangel 32">
            <a:extLst>
              <a:ext uri="{FF2B5EF4-FFF2-40B4-BE49-F238E27FC236}">
                <a16:creationId xmlns:a16="http://schemas.microsoft.com/office/drawing/2014/main" id="{53BB290E-1B75-BF9D-DEFC-7C95543F6E05}"/>
              </a:ext>
            </a:extLst>
          </p:cNvPr>
          <p:cNvSpPr/>
          <p:nvPr/>
        </p:nvSpPr>
        <p:spPr>
          <a:xfrm>
            <a:off x="8117121" y="4604165"/>
            <a:ext cx="3664203" cy="2121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
            <a:r>
              <a:rPr lang="sv-SE" sz="1467" dirty="0">
                <a:solidFill>
                  <a:schemeClr val="tx1"/>
                </a:solidFill>
              </a:rPr>
              <a:t>Organisation</a:t>
            </a:r>
          </a:p>
        </p:txBody>
      </p:sp>
      <p:sp>
        <p:nvSpPr>
          <p:cNvPr id="6" name="Rektangel: rundade hörn 36">
            <a:extLst>
              <a:ext uri="{FF2B5EF4-FFF2-40B4-BE49-F238E27FC236}">
                <a16:creationId xmlns:a16="http://schemas.microsoft.com/office/drawing/2014/main" id="{8275B7AD-CEC2-B3BC-0722-9AEA56E5B56D}"/>
              </a:ext>
            </a:extLst>
          </p:cNvPr>
          <p:cNvSpPr/>
          <p:nvPr/>
        </p:nvSpPr>
        <p:spPr>
          <a:xfrm>
            <a:off x="4472852" y="3304449"/>
            <a:ext cx="1432330" cy="63221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sv-SE"/>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sv-SE" sz="1000" dirty="0">
                <a:solidFill>
                  <a:schemeClr val="tx1">
                    <a:lumMod val="50000"/>
                    <a:lumOff val="50000"/>
                  </a:schemeClr>
                </a:solidFill>
              </a:rPr>
              <a:t>Områden vi fokuserar på som måste förbättras 2023</a:t>
            </a:r>
          </a:p>
        </p:txBody>
      </p:sp>
      <p:sp>
        <p:nvSpPr>
          <p:cNvPr id="32" name="Oval 31">
            <a:extLst>
              <a:ext uri="{FF2B5EF4-FFF2-40B4-BE49-F238E27FC236}">
                <a16:creationId xmlns:a16="http://schemas.microsoft.com/office/drawing/2014/main" id="{00B74372-3624-3F78-2DC5-52B5E8068E3E}"/>
              </a:ext>
            </a:extLst>
          </p:cNvPr>
          <p:cNvSpPr/>
          <p:nvPr/>
        </p:nvSpPr>
        <p:spPr>
          <a:xfrm>
            <a:off x="5741643" y="3625748"/>
            <a:ext cx="379897" cy="375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7</a:t>
            </a:r>
          </a:p>
        </p:txBody>
      </p:sp>
    </p:spTree>
    <p:extLst>
      <p:ext uri="{BB962C8B-B14F-4D97-AF65-F5344CB8AC3E}">
        <p14:creationId xmlns:p14="http://schemas.microsoft.com/office/powerpoint/2010/main" val="2689538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3318</TotalTime>
  <Words>1404</Words>
  <Application>Microsoft Macintosh PowerPoint</Application>
  <PresentationFormat>Bredbild</PresentationFormat>
  <Paragraphs>248</Paragraphs>
  <Slides>17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Calibri Light</vt:lpstr>
      <vt:lpstr>GT Walsheim Pro Light</vt:lpstr>
      <vt:lpstr>Office Theme</vt:lpstr>
      <vt:lpstr>Verksamhetsplan</vt:lpstr>
      <vt:lpstr>IFK Örby</vt:lpstr>
      <vt:lpstr>Verksamhetsplan</vt:lpstr>
      <vt:lpstr>Övergripande målbild</vt:lpstr>
      <vt:lpstr>Verksamhetsmål – Långsiktiga</vt:lpstr>
      <vt:lpstr>Organisation</vt:lpstr>
      <vt:lpstr>FN:s globala mål</vt:lpstr>
      <vt:lpstr>Verksamhetsplan</vt:lpstr>
      <vt:lpstr>Väsentlighetsanalys</vt:lpstr>
      <vt:lpstr>Fokusområden</vt:lpstr>
      <vt:lpstr>Prioriterade områden</vt:lpstr>
      <vt:lpstr>Prioriterade områden</vt:lpstr>
      <vt:lpstr>Prioriterade områden</vt:lpstr>
      <vt:lpstr>Fokus områden</vt:lpstr>
      <vt:lpstr>Fokus områden</vt:lpstr>
      <vt:lpstr>Fokus områden</vt:lpstr>
      <vt:lpstr>Fokus områden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Verksamhetsplan</dc:title>
  <dc:creator>Martin Torpling</dc:creator>
  <cp:lastModifiedBy>Malin Söderberg</cp:lastModifiedBy>
  <cp:revision>28</cp:revision>
  <dcterms:created xsi:type="dcterms:W3CDTF">2022-11-15T07:13:25Z</dcterms:created>
  <dcterms:modified xsi:type="dcterms:W3CDTF">2023-01-31T19:47:26Z</dcterms:modified>
</cp:coreProperties>
</file>