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7" r:id="rId3"/>
    <p:sldId id="257" r:id="rId4"/>
    <p:sldId id="258" r:id="rId5"/>
    <p:sldId id="259" r:id="rId6"/>
    <p:sldId id="271" r:id="rId7"/>
    <p:sldId id="260" r:id="rId8"/>
    <p:sldId id="262" r:id="rId9"/>
    <p:sldId id="268" r:id="rId10"/>
    <p:sldId id="269" r:id="rId11"/>
    <p:sldId id="272" r:id="rId12"/>
    <p:sldId id="270" r:id="rId13"/>
    <p:sldId id="26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4" autoAdjust="0"/>
    <p:restoredTop sz="94716"/>
  </p:normalViewPr>
  <p:slideViewPr>
    <p:cSldViewPr snapToGrid="0">
      <p:cViewPr varScale="1">
        <p:scale>
          <a:sx n="60" d="100"/>
          <a:sy n="60" d="100"/>
        </p:scale>
        <p:origin x="7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89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52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8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94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2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663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70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8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71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34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17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58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65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73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94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2679337-A539-4E00-A981-F54A81A1391F}" type="datetimeFigureOut">
              <a:rPr lang="sv-SE" smtClean="0"/>
              <a:t>2025-05-11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6F5F884-13B6-4BD9-9D24-08ECBE3878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307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6B60D8-FD64-9034-CC83-7CB6E49C5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3153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sv-SE" sz="4200" dirty="0"/>
            </a:br>
            <a:r>
              <a:rPr lang="sv-SE" sz="4200" dirty="0"/>
              <a:t>                                                   </a:t>
            </a:r>
            <a:br>
              <a:rPr lang="sv-SE" sz="4200" dirty="0"/>
            </a:br>
            <a:r>
              <a:rPr lang="sv-SE" sz="4200" dirty="0"/>
              <a:t>Föräldramöte         IFK Kumla P 018 </a:t>
            </a:r>
            <a:br>
              <a:rPr lang="sv-SE" sz="4200" dirty="0"/>
            </a:br>
            <a:endParaRPr lang="sv-SE" sz="42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F974538-3DBB-603D-0D16-FA70C6FA8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r>
              <a:rPr lang="sv-SE" sz="3200" dirty="0"/>
              <a:t>VT 2025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5EAE72-3D24-4A03-9BDF-FBE8C100A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5" y="396836"/>
            <a:ext cx="4992158" cy="6058999"/>
            <a:chOff x="423335" y="396836"/>
            <a:chExt cx="4992158" cy="605899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6F2A6D-EB50-477B-BD17-230CCC88F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FBA8B6C-1D72-481E-A101-FBBBF888B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6FCD9A8-07DA-4FCE-B3CC-44762A40B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9A6F59-E3B6-7267-4A40-F26C8529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64" y="1474182"/>
            <a:ext cx="3526244" cy="39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2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FCD612-25BD-CBF3-9831-B1D3F1FB1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167996-82AD-CCE9-7FC1-19F63371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sv-SE" b="1"/>
              <a:t>Poolspel / 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7AD736-36CC-8ABA-A85C-38DEFA1B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2" y="2432222"/>
            <a:ext cx="4215748" cy="4425778"/>
          </a:xfrm>
        </p:spPr>
        <p:txBody>
          <a:bodyPr anchor="ctr">
            <a:noAutofit/>
          </a:bodyPr>
          <a:lstStyle/>
          <a:p>
            <a:r>
              <a:rPr lang="sv-SE" dirty="0"/>
              <a:t>Fler inbjudningar – svara på intresseanmälningarna </a:t>
            </a:r>
            <a:r>
              <a:rPr lang="sv-SE" u="sng" dirty="0"/>
              <a:t>innan</a:t>
            </a:r>
            <a:r>
              <a:rPr lang="sv-SE" dirty="0"/>
              <a:t> anmälningsstopp för att kunna delta. Alla ligger i kalendern</a:t>
            </a:r>
          </a:p>
          <a:p>
            <a:r>
              <a:rPr lang="sv-SE" dirty="0"/>
              <a:t>Många spelare</a:t>
            </a:r>
          </a:p>
          <a:p>
            <a:r>
              <a:rPr lang="sv-SE" dirty="0"/>
              <a:t>Målet är att så många som möjligt ska få spela så mycket som möjligt</a:t>
            </a:r>
          </a:p>
          <a:p>
            <a:r>
              <a:rPr lang="sv-SE" dirty="0"/>
              <a:t>Kostnader för cuper Transtenscupen 900 kr per lag 3 mot 3, 1400 kr 5 mot 5 Örebrocupen 1850 kr per lag</a:t>
            </a:r>
          </a:p>
          <a:p>
            <a:r>
              <a:rPr lang="sv-SE" dirty="0"/>
              <a:t>Ledarna följer sina barn och tvärtom</a:t>
            </a:r>
          </a:p>
          <a:p>
            <a:endParaRPr lang="sv-SE" sz="1700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2A3EFA6A-AA49-9ABF-9277-4D018C2E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2106" b="1"/>
          <a:stretch/>
        </p:blipFill>
        <p:spPr bwMode="auto">
          <a:xfrm>
            <a:off x="4984956" y="2775951"/>
            <a:ext cx="2997538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5373135-EC72-14C1-93B3-5025D6BB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r="2" b="17426"/>
          <a:stretch/>
        </p:blipFill>
        <p:spPr bwMode="auto">
          <a:xfrm>
            <a:off x="8146220" y="2775951"/>
            <a:ext cx="2997538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A341F-6FF1-EED1-4ABB-32E697A3D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97B0D6AA-95B8-E30E-501C-1B4622245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6CD81977-FC53-73DF-0799-8F2A189B5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57" name="Oval 2056">
              <a:extLst>
                <a:ext uri="{FF2B5EF4-FFF2-40B4-BE49-F238E27FC236}">
                  <a16:creationId xmlns:a16="http://schemas.microsoft.com/office/drawing/2014/main" id="{CD67E15A-54FE-017E-C83E-0051AE40B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58" name="Oval 2057">
              <a:extLst>
                <a:ext uri="{FF2B5EF4-FFF2-40B4-BE49-F238E27FC236}">
                  <a16:creationId xmlns:a16="http://schemas.microsoft.com/office/drawing/2014/main" id="{57B8E6FE-CA08-E9C1-4CD3-479B8FB5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59" name="Oval 2058">
              <a:extLst>
                <a:ext uri="{FF2B5EF4-FFF2-40B4-BE49-F238E27FC236}">
                  <a16:creationId xmlns:a16="http://schemas.microsoft.com/office/drawing/2014/main" id="{279CC630-266C-1718-1672-43D9078D0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330201B9-8B51-3C30-D51C-D400A7452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1" name="Oval 2060">
              <a:extLst>
                <a:ext uri="{FF2B5EF4-FFF2-40B4-BE49-F238E27FC236}">
                  <a16:creationId xmlns:a16="http://schemas.microsoft.com/office/drawing/2014/main" id="{164A07A1-B939-59AF-B0C1-B8932DE3B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A612878F-F994-9D56-D747-6252227A4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3" name="Freeform 5">
              <a:extLst>
                <a:ext uri="{FF2B5EF4-FFF2-40B4-BE49-F238E27FC236}">
                  <a16:creationId xmlns:a16="http://schemas.microsoft.com/office/drawing/2014/main" id="{DFF1840A-80E3-43B3-F831-261E869C6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4" name="Freeform 5">
              <a:extLst>
                <a:ext uri="{FF2B5EF4-FFF2-40B4-BE49-F238E27FC236}">
                  <a16:creationId xmlns:a16="http://schemas.microsoft.com/office/drawing/2014/main" id="{8D004F37-2EFE-497B-C9A1-C508FFFED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5" name="Freeform 5">
              <a:extLst>
                <a:ext uri="{FF2B5EF4-FFF2-40B4-BE49-F238E27FC236}">
                  <a16:creationId xmlns:a16="http://schemas.microsoft.com/office/drawing/2014/main" id="{93DFB564-32F6-2069-CB81-F6CBFBDA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7100A65-E4E8-BE18-6C56-92DA0A11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" y="800100"/>
            <a:ext cx="3986382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200" b="1" dirty="0"/>
              <a:t>Agerande föräldrar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81B060-DE9D-50C8-5ECF-A76ED6F4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1" y="2120900"/>
            <a:ext cx="3986382" cy="38989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Heja på båda lagen</a:t>
            </a:r>
          </a:p>
          <a:p>
            <a:r>
              <a:rPr lang="sv-SE" dirty="0">
                <a:solidFill>
                  <a:schemeClr val="bg1"/>
                </a:solidFill>
              </a:rPr>
              <a:t>Uppmuntra och stötta, instruera inte</a:t>
            </a:r>
          </a:p>
          <a:p>
            <a:r>
              <a:rPr lang="sv-SE" dirty="0">
                <a:solidFill>
                  <a:schemeClr val="bg1"/>
                </a:solidFill>
              </a:rPr>
              <a:t>Utbildningstillfälle för spelare och domare</a:t>
            </a:r>
          </a:p>
          <a:p>
            <a:r>
              <a:rPr lang="sv-SE" dirty="0">
                <a:solidFill>
                  <a:schemeClr val="bg1"/>
                </a:solidFill>
              </a:rPr>
              <a:t>Skrik inte på domare/lag/tränare, visa respekt</a:t>
            </a:r>
          </a:p>
          <a:p>
            <a:r>
              <a:rPr lang="sv-SE" dirty="0">
                <a:solidFill>
                  <a:schemeClr val="bg1"/>
                </a:solidFill>
              </a:rPr>
              <a:t>Lyssna på tränarna</a:t>
            </a:r>
          </a:p>
          <a:p>
            <a:r>
              <a:rPr lang="sv-SE" dirty="0">
                <a:solidFill>
                  <a:schemeClr val="bg1"/>
                </a:solidFill>
              </a:rPr>
              <a:t>Vid frågor, ta dessa efter match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35377B44-DE77-F876-415F-673896BD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59A2BE0-6F83-8368-A90B-E57C265F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786" t="17971" r="22481" b="6810"/>
          <a:stretch/>
        </p:blipFill>
        <p:spPr>
          <a:xfrm>
            <a:off x="6608782" y="-4281"/>
            <a:ext cx="4991060" cy="67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35511-BBDF-E89E-081B-1B3A542C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081" name="Oval 3080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082" name="Oval 3081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083" name="Oval 3082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086" name="Rectangle 3085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3087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88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89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DBD8B06-2140-FB8C-A5A3-E0667AD4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sv-SE" b="1"/>
              <a:t>Kiosken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D5DD7F-2011-BF86-D8B9-027F8DA3D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 21</a:t>
            </a:r>
          </a:p>
          <a:p>
            <a:r>
              <a:rPr lang="sv-SE" dirty="0">
                <a:solidFill>
                  <a:schemeClr val="bg1"/>
                </a:solidFill>
              </a:rPr>
              <a:t>Bemanning av föräldrar</a:t>
            </a:r>
          </a:p>
          <a:p>
            <a:r>
              <a:rPr lang="sv-SE" dirty="0">
                <a:solidFill>
                  <a:schemeClr val="bg1"/>
                </a:solidFill>
              </a:rPr>
              <a:t>Matcher torsdag kväll, lördag dag och söndag dag</a:t>
            </a:r>
          </a:p>
          <a:p>
            <a:r>
              <a:rPr lang="sv-SE" dirty="0">
                <a:solidFill>
                  <a:schemeClr val="bg1"/>
                </a:solidFill>
              </a:rPr>
              <a:t>Kommer en omgång till i höst</a:t>
            </a:r>
          </a:p>
          <a:p>
            <a:r>
              <a:rPr lang="sv-SE" dirty="0">
                <a:solidFill>
                  <a:schemeClr val="bg1"/>
                </a:solidFill>
              </a:rPr>
              <a:t>Vi ser över det i slutet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074" name="Picture 2" descr="Åminne Kiosk - Gotlands officiella inspirationssida">
            <a:extLst>
              <a:ext uri="{FF2B5EF4-FFF2-40B4-BE49-F238E27FC236}">
                <a16:creationId xmlns:a16="http://schemas.microsoft.com/office/drawing/2014/main" id="{59B7D78A-4FF3-F77E-C148-6D2558D3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124" y="803751"/>
            <a:ext cx="5250498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6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C4A28C86-EBCB-6CA8-4491-70AF9EF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3" y="973668"/>
            <a:ext cx="3423708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300" b="1" dirty="0"/>
              <a:t>Övriga punkter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88B1C2-1B72-31C2-191E-1D726D310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94856"/>
            <a:ext cx="3133726" cy="362494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Träningskläder</a:t>
            </a:r>
          </a:p>
          <a:p>
            <a:r>
              <a:rPr lang="sv-SE" dirty="0">
                <a:solidFill>
                  <a:schemeClr val="bg1"/>
                </a:solidFill>
              </a:rPr>
              <a:t>Fler föräldrar som engagerar sig behövs</a:t>
            </a:r>
          </a:p>
          <a:p>
            <a:r>
              <a:rPr lang="sv-SE" dirty="0">
                <a:solidFill>
                  <a:schemeClr val="bg1"/>
                </a:solidFill>
              </a:rPr>
              <a:t>Saknar ni någon information eller annat?</a:t>
            </a:r>
          </a:p>
          <a:p>
            <a:r>
              <a:rPr lang="sv-SE" dirty="0">
                <a:solidFill>
                  <a:schemeClr val="bg1"/>
                </a:solidFill>
              </a:rPr>
              <a:t>Övriga frågor och funderingar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92FAB3-20E6-5B8E-9169-7B4FEE740C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41" r="-2" b="-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6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CD950F15-6D99-47E2-B154-2C00E88EA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1A14C901-D8C8-4CD1-AAA5-1A817CF01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155" name="Oval 6154">
              <a:extLst>
                <a:ext uri="{FF2B5EF4-FFF2-40B4-BE49-F238E27FC236}">
                  <a16:creationId xmlns:a16="http://schemas.microsoft.com/office/drawing/2014/main" id="{197C4951-D8F5-46FB-8B71-688125345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156" name="Oval 6155">
              <a:extLst>
                <a:ext uri="{FF2B5EF4-FFF2-40B4-BE49-F238E27FC236}">
                  <a16:creationId xmlns:a16="http://schemas.microsoft.com/office/drawing/2014/main" id="{F86A28D8-A49D-4FCF-A23D-E67EB998D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157" name="Oval 6156">
              <a:extLst>
                <a:ext uri="{FF2B5EF4-FFF2-40B4-BE49-F238E27FC236}">
                  <a16:creationId xmlns:a16="http://schemas.microsoft.com/office/drawing/2014/main" id="{E5457A18-54B4-4D19-8822-970FB0CF6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158" name="Oval 6157">
              <a:extLst>
                <a:ext uri="{FF2B5EF4-FFF2-40B4-BE49-F238E27FC236}">
                  <a16:creationId xmlns:a16="http://schemas.microsoft.com/office/drawing/2014/main" id="{2FD1E74F-5193-4410-8D57-F2F44EDBC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159" name="Oval 6158">
              <a:extLst>
                <a:ext uri="{FF2B5EF4-FFF2-40B4-BE49-F238E27FC236}">
                  <a16:creationId xmlns:a16="http://schemas.microsoft.com/office/drawing/2014/main" id="{3A60DA7D-DF3C-42E6-B8E7-CA05113A2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6160" name="Freeform 5">
              <a:extLst>
                <a:ext uri="{FF2B5EF4-FFF2-40B4-BE49-F238E27FC236}">
                  <a16:creationId xmlns:a16="http://schemas.microsoft.com/office/drawing/2014/main" id="{49DD32C2-73A0-44F9-A340-1E4DBD521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162" name="Rectangle 6161">
            <a:extLst>
              <a:ext uri="{FF2B5EF4-FFF2-40B4-BE49-F238E27FC236}">
                <a16:creationId xmlns:a16="http://schemas.microsoft.com/office/drawing/2014/main" id="{4FE4FEFB-1CF6-42E6-A494-774587540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96CE3EAE-806C-4E7B-A488-87675217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166" name="Oval 6165">
            <a:extLst>
              <a:ext uri="{FF2B5EF4-FFF2-40B4-BE49-F238E27FC236}">
                <a16:creationId xmlns:a16="http://schemas.microsoft.com/office/drawing/2014/main" id="{834478A1-1CB1-4FD1-B6CC-D6830657A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168" name="Oval 6167">
            <a:extLst>
              <a:ext uri="{FF2B5EF4-FFF2-40B4-BE49-F238E27FC236}">
                <a16:creationId xmlns:a16="http://schemas.microsoft.com/office/drawing/2014/main" id="{4FE86CB6-F0BE-49A6-80C4-818FD4FC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170" name="Freeform 5">
            <a:extLst>
              <a:ext uri="{FF2B5EF4-FFF2-40B4-BE49-F238E27FC236}">
                <a16:creationId xmlns:a16="http://schemas.microsoft.com/office/drawing/2014/main" id="{10407C14-94AC-4705-AA56-537871C30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6172" name="Freeform 5">
            <a:extLst>
              <a:ext uri="{FF2B5EF4-FFF2-40B4-BE49-F238E27FC236}">
                <a16:creationId xmlns:a16="http://schemas.microsoft.com/office/drawing/2014/main" id="{F628C334-2D10-4CEE-BAEF-C9CFB49C9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6174" name="Freeform 5">
            <a:extLst>
              <a:ext uri="{FF2B5EF4-FFF2-40B4-BE49-F238E27FC236}">
                <a16:creationId xmlns:a16="http://schemas.microsoft.com/office/drawing/2014/main" id="{34F7D70F-5AAF-4272-AE65-4A2C73A13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AF130FB-9B19-D58E-B7CA-D1B06F10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456201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Tack för </a:t>
            </a:r>
            <a:r>
              <a:rPr lang="en-US" sz="6000" dirty="0" err="1"/>
              <a:t>att</a:t>
            </a:r>
            <a:r>
              <a:rPr lang="en-US" sz="6000" dirty="0"/>
              <a:t> </a:t>
            </a:r>
            <a:r>
              <a:rPr lang="en-US" sz="6000" dirty="0" err="1"/>
              <a:t>ni</a:t>
            </a:r>
            <a:r>
              <a:rPr lang="en-US" sz="6000" dirty="0"/>
              <a:t> </a:t>
            </a:r>
            <a:r>
              <a:rPr lang="en-US" sz="6000" dirty="0" err="1"/>
              <a:t>kom</a:t>
            </a:r>
            <a:r>
              <a:rPr lang="en-US" sz="6000" dirty="0"/>
              <a:t>!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6D87BB6-9F2E-0062-0E1C-68971FDDCC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087" y="474132"/>
            <a:ext cx="4586156" cy="3439617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E6B0866-6CB9-FF30-9E0F-22C3450B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443" y="473338"/>
            <a:ext cx="3731420" cy="3439617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6" name="Rectangle 6175">
            <a:extLst>
              <a:ext uri="{FF2B5EF4-FFF2-40B4-BE49-F238E27FC236}">
                <a16:creationId xmlns:a16="http://schemas.microsoft.com/office/drawing/2014/main" id="{6DF9B5BE-F531-4301-81F9-7BEBF4E71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90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8EB4A-E48A-B00C-751F-42465B216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452E74-63CE-B7C6-88EA-397F3321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173" y="1222164"/>
            <a:ext cx="5778212" cy="171401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sv-SE" sz="4200" dirty="0"/>
            </a:br>
            <a:r>
              <a:rPr lang="sv-SE" sz="4200" dirty="0"/>
              <a:t>                                                  P 018</a:t>
            </a:r>
            <a:br>
              <a:rPr lang="sv-SE" sz="4200" dirty="0"/>
            </a:br>
            <a:r>
              <a:rPr lang="sv-SE" sz="4200" dirty="0"/>
              <a:t>43 </a:t>
            </a:r>
            <a:r>
              <a:rPr lang="sv-SE" sz="4200" dirty="0" err="1"/>
              <a:t>st</a:t>
            </a:r>
            <a:r>
              <a:rPr lang="sv-SE" sz="4200" dirty="0"/>
              <a:t> aktiva spelare! </a:t>
            </a:r>
            <a:br>
              <a:rPr lang="sv-SE" sz="4200" dirty="0"/>
            </a:br>
            <a:br>
              <a:rPr lang="sv-SE" sz="4200" dirty="0"/>
            </a:br>
            <a:endParaRPr lang="sv-SE" sz="42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DDCD57-B9CB-39A7-239C-3179D1DF7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14" y="842811"/>
            <a:ext cx="2253922" cy="249898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144658A-FC67-7AE0-D928-91D6BF6CE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0" r="-1" b="8549"/>
          <a:stretch/>
        </p:blipFill>
        <p:spPr bwMode="auto">
          <a:xfrm>
            <a:off x="1027814" y="3669040"/>
            <a:ext cx="4463723" cy="234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59A1CDA-3587-BD5A-19EC-C6CBE148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46" y="2014680"/>
            <a:ext cx="5778211" cy="40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2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298B78F7-6841-4168-8538-3E260708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764D568C-39BB-4394-A483-C7C18500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105" name="Oval 4104">
              <a:extLst>
                <a:ext uri="{FF2B5EF4-FFF2-40B4-BE49-F238E27FC236}">
                  <a16:creationId xmlns:a16="http://schemas.microsoft.com/office/drawing/2014/main" id="{CB70B903-F367-48EC-B214-D1D26FC7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106" name="Oval 4105">
              <a:extLst>
                <a:ext uri="{FF2B5EF4-FFF2-40B4-BE49-F238E27FC236}">
                  <a16:creationId xmlns:a16="http://schemas.microsoft.com/office/drawing/2014/main" id="{45E5B732-80F6-496B-AC33-E0FD9395D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CC709F18-F3FB-4D14-B50D-6159067EB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4108" name="Freeform 5">
              <a:extLst>
                <a:ext uri="{FF2B5EF4-FFF2-40B4-BE49-F238E27FC236}">
                  <a16:creationId xmlns:a16="http://schemas.microsoft.com/office/drawing/2014/main" id="{16E4A747-3382-4841-BCBE-78D416DE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09" name="Freeform 5">
              <a:extLst>
                <a:ext uri="{FF2B5EF4-FFF2-40B4-BE49-F238E27FC236}">
                  <a16:creationId xmlns:a16="http://schemas.microsoft.com/office/drawing/2014/main" id="{049AC68C-6F74-4DEB-9CD1-3E1C4EB2C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10" name="Freeform 5">
              <a:extLst>
                <a:ext uri="{FF2B5EF4-FFF2-40B4-BE49-F238E27FC236}">
                  <a16:creationId xmlns:a16="http://schemas.microsoft.com/office/drawing/2014/main" id="{3FB17BE8-AC72-4544-AFE9-F8C1C3EB6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564B1C5-612B-99D6-471A-2A4415FD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sv-SE" sz="2500" dirty="0"/>
            </a:br>
            <a:r>
              <a:rPr lang="sv-SE" sz="2500" b="1" dirty="0"/>
              <a:t>Ledarna</a:t>
            </a:r>
            <a:br>
              <a:rPr lang="sv-SE" sz="2500" dirty="0"/>
            </a:br>
            <a:br>
              <a:rPr lang="sv-SE" sz="2500" dirty="0"/>
            </a:br>
            <a:endParaRPr lang="sv-SE" sz="25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DBAF40-41D9-CD3B-479F-4185D4066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Camilla </a:t>
            </a:r>
            <a:r>
              <a:rPr lang="sv-SE" dirty="0" err="1">
                <a:solidFill>
                  <a:schemeClr val="bg1"/>
                </a:solidFill>
              </a:rPr>
              <a:t>Jörnegren</a:t>
            </a:r>
            <a:r>
              <a:rPr lang="sv-SE" dirty="0">
                <a:solidFill>
                  <a:schemeClr val="bg1"/>
                </a:solidFill>
              </a:rPr>
              <a:t> - lagledare och tränare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Gustaf </a:t>
            </a:r>
            <a:r>
              <a:rPr lang="sv-SE" dirty="0" err="1">
                <a:solidFill>
                  <a:schemeClr val="bg1"/>
                </a:solidFill>
              </a:rPr>
              <a:t>Aldmar</a:t>
            </a:r>
            <a:r>
              <a:rPr lang="sv-SE" dirty="0">
                <a:solidFill>
                  <a:schemeClr val="bg1"/>
                </a:solidFill>
              </a:rPr>
              <a:t> - tränare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David </a:t>
            </a:r>
            <a:r>
              <a:rPr lang="sv-SE" dirty="0" err="1">
                <a:solidFill>
                  <a:schemeClr val="bg1"/>
                </a:solidFill>
              </a:rPr>
              <a:t>Simander</a:t>
            </a:r>
            <a:r>
              <a:rPr lang="sv-SE" dirty="0">
                <a:solidFill>
                  <a:schemeClr val="bg1"/>
                </a:solidFill>
              </a:rPr>
              <a:t> - tränare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Jimmy Söderberg - tränare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Rickard Kanon - tränare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Freddy Andersen – tränare/materialförvaltare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Aladdin </a:t>
            </a:r>
            <a:r>
              <a:rPr lang="sv-SE" dirty="0" err="1">
                <a:solidFill>
                  <a:schemeClr val="bg1"/>
                </a:solidFill>
              </a:rPr>
              <a:t>Ghaziri</a:t>
            </a:r>
            <a:r>
              <a:rPr lang="sv-SE" dirty="0">
                <a:solidFill>
                  <a:schemeClr val="bg1"/>
                </a:solidFill>
              </a:rPr>
              <a:t> – assisterande tränare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Vi behöver bli fler!</a:t>
            </a:r>
          </a:p>
          <a:p>
            <a:pPr>
              <a:lnSpc>
                <a:spcPct val="90000"/>
              </a:lnSpc>
            </a:pPr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068D6A-ABCA-B874-F421-7C24E652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5477" y="645106"/>
            <a:ext cx="2513416" cy="55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4111">
            <a:extLst>
              <a:ext uri="{FF2B5EF4-FFF2-40B4-BE49-F238E27FC236}">
                <a16:creationId xmlns:a16="http://schemas.microsoft.com/office/drawing/2014/main" id="{B5BA6DB3-F246-4306-AA4A-B2E8EF6D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2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98B78F7-6841-4168-8538-3E260708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4D568C-39BB-4394-A483-C7C18500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70B903-F367-48EC-B214-D1D26FC7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E5B732-80F6-496B-AC33-E0FD9395D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709F18-F3FB-4D14-B50D-6159067EB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6E4A747-3382-4841-BCBE-78D416DE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49AC68C-6F74-4DEB-9CD1-3E1C4EB2C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FB17BE8-AC72-4544-AFE9-F8C1C3EB6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52ED4AC-809C-A3AC-4F8E-097FB374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sv-SE" b="1" dirty="0"/>
              <a:t>Den blåvita tråden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1C05ED-6B41-D747-C97D-E8820F33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981201"/>
            <a:ext cx="5132439" cy="34607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b="0" i="0" u="none" strike="noStrike" baseline="0" dirty="0">
                <a:solidFill>
                  <a:schemeClr val="bg1"/>
                </a:solidFill>
              </a:rPr>
              <a:t>Vision - IFK Kumla ska bedriva en fotbollsverksamhet där utbildningens kvalitet kommer i första hand och där spelarens och ledarens individuella utveckling prioriteras i stället för kortsiktig framgång. </a:t>
            </a:r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Finns i sin helhet på laget.se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Representant i föreningsrådet</a:t>
            </a:r>
          </a:p>
          <a:p>
            <a:pPr marL="0" indent="0">
              <a:lnSpc>
                <a:spcPct val="90000"/>
              </a:lnSpc>
              <a:buNone/>
            </a:pPr>
            <a:endParaRPr lang="sv-SE" sz="1700" dirty="0">
              <a:solidFill>
                <a:schemeClr val="bg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E8CFB3D-F19A-537C-DB62-6D083CB3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27" y="753169"/>
            <a:ext cx="4842716" cy="53692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BA6DB3-F246-4306-AA4A-B2E8EF6D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3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B1F342-1CBA-A4DF-1624-CDCC4595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r>
              <a:rPr lang="sv-SE" sz="2800" b="1">
                <a:solidFill>
                  <a:schemeClr val="tx1"/>
                </a:solidFill>
              </a:rPr>
              <a:t>Värdegrund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BD3DDD-06D5-C27A-2DB9-4F88802E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2" y="939114"/>
            <a:ext cx="6687419" cy="4901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Respekt - </a:t>
            </a:r>
            <a:r>
              <a:rPr lang="sv-SE" sz="1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IFK Kumla ska bedriva en verksamhet som innehåller grunden för social fostran</a:t>
            </a:r>
            <a:r>
              <a:rPr lang="sv-S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sv-SE" sz="1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både för sina lagkamrater och sina motståndare. Alla är olika och i IFK Kumla välkomnar vi alla oavsett bakgrund, etnicitet, religion eller sexuell läggning. </a:t>
            </a:r>
          </a:p>
          <a:p>
            <a:pPr>
              <a:lnSpc>
                <a:spcPct val="90000"/>
              </a:lnSpc>
            </a:pPr>
            <a:r>
              <a:rPr lang="sv-S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Spelaren i centrum </a:t>
            </a:r>
            <a:r>
              <a:rPr lang="sv-SE" sz="1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- Föreningen ska alltid sätta den enskilda spelarens utveckling i centrum. </a:t>
            </a:r>
          </a:p>
          <a:p>
            <a:pPr marL="0" indent="0">
              <a:lnSpc>
                <a:spcPct val="90000"/>
              </a:lnSpc>
              <a:buNone/>
            </a:pPr>
            <a:endParaRPr lang="sv-SE" sz="16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Kvalitet </a:t>
            </a:r>
            <a:r>
              <a:rPr lang="sv-SE" sz="1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-Våra ungdomar ska utbildas i att alltid göra sitt bästa och att alltid agera utifrån: ”Vad kan jag själv göra för att göra mina medspelare bättre? </a:t>
            </a:r>
          </a:p>
          <a:p>
            <a:pPr>
              <a:lnSpc>
                <a:spcPct val="90000"/>
              </a:lnSpc>
            </a:pPr>
            <a:endParaRPr lang="sv-SE" sz="16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Öppenhet </a:t>
            </a:r>
            <a:r>
              <a:rPr lang="sv-SE" sz="1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-IFK Kumla ska ta på sig en ledarroll i att utveckla samarbeten med andra föreningar i vår närhet i de fall det är möjligt. Både när det gäller föreningar i Kumla och i de andra </a:t>
            </a:r>
            <a:r>
              <a:rPr lang="sv-SE" sz="16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</a:rPr>
              <a:t>sydnärkekommunerna</a:t>
            </a:r>
            <a:r>
              <a:rPr lang="sv-SE" sz="1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 Hallsberg, Laxå, Askersund och Lekeberg. </a:t>
            </a:r>
          </a:p>
          <a:p>
            <a:pPr>
              <a:lnSpc>
                <a:spcPct val="90000"/>
              </a:lnSpc>
            </a:pPr>
            <a:endParaRPr lang="sv-SE" sz="16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sv-SE" sz="16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Tydlighet </a:t>
            </a:r>
            <a:r>
              <a:rPr lang="sv-SE" sz="16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  <a:t>-Alla spelare, ledare och vårdnadshavare ska vara medvetna om, och verka efter, IFK Kumlas mål och riktlinjer. </a:t>
            </a:r>
          </a:p>
          <a:p>
            <a:pPr>
              <a:lnSpc>
                <a:spcPct val="90000"/>
              </a:lnSpc>
            </a:pP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5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C9CC0-B6AA-B77C-09C4-B86BE86B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353BC003-D6B7-4BF0-937D-4A015F6DE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5128" name="Rectangle 5127">
              <a:extLst>
                <a:ext uri="{FF2B5EF4-FFF2-40B4-BE49-F238E27FC236}">
                  <a16:creationId xmlns:a16="http://schemas.microsoft.com/office/drawing/2014/main" id="{4903268C-2C5A-4507-9244-86102327B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129" name="Oval 5128">
              <a:extLst>
                <a:ext uri="{FF2B5EF4-FFF2-40B4-BE49-F238E27FC236}">
                  <a16:creationId xmlns:a16="http://schemas.microsoft.com/office/drawing/2014/main" id="{539F7113-C588-46FB-ADDE-55CEC5981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130" name="Oval 5129">
              <a:extLst>
                <a:ext uri="{FF2B5EF4-FFF2-40B4-BE49-F238E27FC236}">
                  <a16:creationId xmlns:a16="http://schemas.microsoft.com/office/drawing/2014/main" id="{B6481A55-E6DE-4B8B-9847-0230D12F7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131" name="Oval 5130">
              <a:extLst>
                <a:ext uri="{FF2B5EF4-FFF2-40B4-BE49-F238E27FC236}">
                  <a16:creationId xmlns:a16="http://schemas.microsoft.com/office/drawing/2014/main" id="{052FD8DB-2F6F-462A-9BF4-1E26C9332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132" name="Oval 5131">
              <a:extLst>
                <a:ext uri="{FF2B5EF4-FFF2-40B4-BE49-F238E27FC236}">
                  <a16:creationId xmlns:a16="http://schemas.microsoft.com/office/drawing/2014/main" id="{BE52543D-8290-40DE-990A-27CC1992A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133" name="Oval 5132">
              <a:extLst>
                <a:ext uri="{FF2B5EF4-FFF2-40B4-BE49-F238E27FC236}">
                  <a16:creationId xmlns:a16="http://schemas.microsoft.com/office/drawing/2014/main" id="{8ECC693B-FBF3-45DD-849C-AC1B1B290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134" name="Rectangle 5133">
              <a:extLst>
                <a:ext uri="{FF2B5EF4-FFF2-40B4-BE49-F238E27FC236}">
                  <a16:creationId xmlns:a16="http://schemas.microsoft.com/office/drawing/2014/main" id="{56515BC8-A1CA-4EB4-81D8-6A891458F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135" name="Freeform 5">
              <a:extLst>
                <a:ext uri="{FF2B5EF4-FFF2-40B4-BE49-F238E27FC236}">
                  <a16:creationId xmlns:a16="http://schemas.microsoft.com/office/drawing/2014/main" id="{ED9E2ADE-2C74-4E7D-8701-6AE23ABD4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136" name="Freeform 5">
              <a:extLst>
                <a:ext uri="{FF2B5EF4-FFF2-40B4-BE49-F238E27FC236}">
                  <a16:creationId xmlns:a16="http://schemas.microsoft.com/office/drawing/2014/main" id="{B7EBD6DC-7188-4268-9886-6535F41A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137" name="Freeform 5">
              <a:extLst>
                <a:ext uri="{FF2B5EF4-FFF2-40B4-BE49-F238E27FC236}">
                  <a16:creationId xmlns:a16="http://schemas.microsoft.com/office/drawing/2014/main" id="{493CCA32-0C37-4525-8FFC-D62C5EEFB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56206080-0C75-DB93-A9B3-7A037EA8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26" y="571500"/>
            <a:ext cx="3133726" cy="1020232"/>
          </a:xfrm>
        </p:spPr>
        <p:txBody>
          <a:bodyPr>
            <a:normAutofit/>
          </a:bodyPr>
          <a:lstStyle/>
          <a:p>
            <a:r>
              <a:rPr lang="sv-SE" sz="3300" b="1" dirty="0"/>
              <a:t>Våra 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B38F43-3898-7A31-6799-0E84710EF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56" y="1500959"/>
            <a:ext cx="3813697" cy="4324865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Ha kul!</a:t>
            </a:r>
          </a:p>
          <a:p>
            <a:r>
              <a:rPr lang="sv-SE" dirty="0">
                <a:solidFill>
                  <a:schemeClr val="bg1"/>
                </a:solidFill>
              </a:rPr>
              <a:t>Kunna vara med alla</a:t>
            </a:r>
          </a:p>
          <a:p>
            <a:r>
              <a:rPr lang="sv-SE" dirty="0">
                <a:solidFill>
                  <a:schemeClr val="bg1"/>
                </a:solidFill>
              </a:rPr>
              <a:t>Vara aktiva</a:t>
            </a:r>
          </a:p>
          <a:p>
            <a:r>
              <a:rPr lang="sv-SE" dirty="0">
                <a:solidFill>
                  <a:schemeClr val="bg1"/>
                </a:solidFill>
              </a:rPr>
              <a:t>Se alla</a:t>
            </a:r>
          </a:p>
          <a:p>
            <a:r>
              <a:rPr lang="sv-SE" dirty="0">
                <a:solidFill>
                  <a:schemeClr val="bg1"/>
                </a:solidFill>
              </a:rPr>
              <a:t>Lyssna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Struktur:</a:t>
            </a:r>
          </a:p>
          <a:p>
            <a:r>
              <a:rPr lang="sv-SE" dirty="0">
                <a:solidFill>
                  <a:schemeClr val="bg1"/>
                </a:solidFill>
              </a:rPr>
              <a:t>Samling – start</a:t>
            </a:r>
          </a:p>
          <a:p>
            <a:r>
              <a:rPr lang="sv-SE" dirty="0">
                <a:solidFill>
                  <a:schemeClr val="bg1"/>
                </a:solidFill>
              </a:rPr>
              <a:t>Lek/motorik</a:t>
            </a:r>
          </a:p>
          <a:p>
            <a:r>
              <a:rPr lang="sv-SE" dirty="0">
                <a:solidFill>
                  <a:schemeClr val="bg1"/>
                </a:solidFill>
              </a:rPr>
              <a:t>Stationer i mindre grupper</a:t>
            </a:r>
          </a:p>
          <a:p>
            <a:r>
              <a:rPr lang="sv-SE" dirty="0">
                <a:solidFill>
                  <a:schemeClr val="bg1"/>
                </a:solidFill>
              </a:rPr>
              <a:t>Match smålagsspel</a:t>
            </a:r>
          </a:p>
          <a:p>
            <a:r>
              <a:rPr lang="sv-SE" dirty="0">
                <a:solidFill>
                  <a:schemeClr val="bg1"/>
                </a:solidFill>
              </a:rPr>
              <a:t>Stafett/avslut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1A2CA20-82EF-0A7B-FA3A-A8D94939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4607" y="1032175"/>
            <a:ext cx="6391533" cy="479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Rectangle 5138">
            <a:extLst>
              <a:ext uri="{FF2B5EF4-FFF2-40B4-BE49-F238E27FC236}">
                <a16:creationId xmlns:a16="http://schemas.microsoft.com/office/drawing/2014/main" id="{5014FF2D-4863-43AA-82A7-958E9F74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34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98B78F7-6841-4168-8538-3E260708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4D568C-39BB-4394-A483-C7C18500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70B903-F367-48EC-B214-D1D26FC7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E5B732-80F6-496B-AC33-E0FD9395D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709F18-F3FB-4D14-B50D-6159067EB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6E4A747-3382-4841-BCBE-78D416DE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49AC68C-6F74-4DEB-9CD1-3E1C4EB2C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FB17BE8-AC72-4544-AFE9-F8C1C3EB6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7E6FE991-D1DE-017B-4B13-2E6DE5A9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08" y="410572"/>
            <a:ext cx="5132438" cy="1622322"/>
          </a:xfrm>
        </p:spPr>
        <p:txBody>
          <a:bodyPr>
            <a:normAutofit/>
          </a:bodyPr>
          <a:lstStyle/>
          <a:p>
            <a:r>
              <a:rPr lang="sv-SE" b="1" dirty="0"/>
              <a:t>Föräldraansvar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3C3A24-CA24-B022-BAD7-B19E225A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71" y="2046540"/>
            <a:ext cx="5132439" cy="45034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Anmäla och avanmälan på laget.se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Kom i tid till träningen (samling 10 min innan). Vi behöver alla bollar till spelarna, så ta med en egen till </a:t>
            </a:r>
            <a:r>
              <a:rPr lang="sv-SE" dirty="0" err="1">
                <a:solidFill>
                  <a:schemeClr val="bg1"/>
                </a:solidFill>
              </a:rPr>
              <a:t>ev</a:t>
            </a:r>
            <a:r>
              <a:rPr lang="sv-SE" dirty="0">
                <a:solidFill>
                  <a:schemeClr val="bg1"/>
                </a:solidFill>
              </a:rPr>
              <a:t> syskon.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Rätt utrustning, benskydd och gärna fotbollsskor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Ta med vattenflaska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Uppmuntra barnet till att delta och att lyssna på ledarna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Var nyfiken på träningen och undvik telefonen</a:t>
            </a:r>
          </a:p>
          <a:p>
            <a:pPr>
              <a:lnSpc>
                <a:spcPct val="90000"/>
              </a:lnSpc>
            </a:pPr>
            <a:r>
              <a:rPr lang="sv-SE" dirty="0">
                <a:solidFill>
                  <a:schemeClr val="bg1"/>
                </a:solidFill>
              </a:rPr>
              <a:t>Vi behöver hjälp med andra ansvarsområden (kioskansvarig, försäljningsansvarig)</a:t>
            </a:r>
          </a:p>
          <a:p>
            <a:pPr>
              <a:lnSpc>
                <a:spcPct val="90000"/>
              </a:lnSpc>
            </a:pPr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711AE2-0ACB-6210-A9E5-B31F0838F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27" y="1573345"/>
            <a:ext cx="4842716" cy="37288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BA6DB3-F246-4306-AA4A-B2E8EF6D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4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57" name="Oval 2056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58" name="Oval 2057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59" name="Oval 2058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1" name="Oval 2060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3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4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5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00338A6-1F91-F57B-EC51-632BF607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300" b="1" dirty="0"/>
              <a:t>Dreamstar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A1040B-5C8A-CBFB-099D-7FA244F3D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Riktlinjer från klubben</a:t>
            </a:r>
          </a:p>
          <a:p>
            <a:r>
              <a:rPr lang="sv-SE" dirty="0">
                <a:solidFill>
                  <a:schemeClr val="bg1"/>
                </a:solidFill>
              </a:rPr>
              <a:t>Alla spelare skall sälja 3 häften</a:t>
            </a:r>
          </a:p>
          <a:p>
            <a:r>
              <a:rPr lang="sv-SE" dirty="0">
                <a:solidFill>
                  <a:schemeClr val="bg1"/>
                </a:solidFill>
              </a:rPr>
              <a:t>Sista försäljningsdag 31 maj nuvarande omgång</a:t>
            </a:r>
          </a:p>
          <a:p>
            <a:r>
              <a:rPr lang="sv-SE" dirty="0">
                <a:solidFill>
                  <a:schemeClr val="bg1"/>
                </a:solidFill>
              </a:rPr>
              <a:t>Osålda häften = inga pengar till laget</a:t>
            </a:r>
          </a:p>
          <a:p>
            <a:r>
              <a:rPr lang="sv-SE" dirty="0">
                <a:solidFill>
                  <a:schemeClr val="bg1"/>
                </a:solidFill>
              </a:rPr>
              <a:t>Sista försäljning till hösten -25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F453F0-D691-39CE-45B3-A7508711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0" r="1" b="28582"/>
          <a:stretch/>
        </p:blipFill>
        <p:spPr bwMode="auto">
          <a:xfrm>
            <a:off x="5194607" y="803751"/>
            <a:ext cx="639153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Rectangle 2066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6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731D0-2478-3B52-F874-BF48E673B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904C9A9E-61CD-51B0-6E12-257CB36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88DB85A1-19C6-2707-2988-24224B79F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57" name="Oval 2056">
              <a:extLst>
                <a:ext uri="{FF2B5EF4-FFF2-40B4-BE49-F238E27FC236}">
                  <a16:creationId xmlns:a16="http://schemas.microsoft.com/office/drawing/2014/main" id="{3EDE9322-2F23-C261-A58D-4A84F5703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58" name="Oval 2057">
              <a:extLst>
                <a:ext uri="{FF2B5EF4-FFF2-40B4-BE49-F238E27FC236}">
                  <a16:creationId xmlns:a16="http://schemas.microsoft.com/office/drawing/2014/main" id="{E66B9812-5514-7A82-D5C4-FFA29F7FC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59" name="Oval 2058">
              <a:extLst>
                <a:ext uri="{FF2B5EF4-FFF2-40B4-BE49-F238E27FC236}">
                  <a16:creationId xmlns:a16="http://schemas.microsoft.com/office/drawing/2014/main" id="{A5676499-57A9-8458-216D-FF76745C6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2307D80D-FCE8-7BB3-D428-575F30CD1C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1" name="Oval 2060">
              <a:extLst>
                <a:ext uri="{FF2B5EF4-FFF2-40B4-BE49-F238E27FC236}">
                  <a16:creationId xmlns:a16="http://schemas.microsoft.com/office/drawing/2014/main" id="{245620EA-5314-D1CB-86D1-EDD6E65D7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F2D8BB1C-DA89-6611-EB7C-210EE5CC3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63" name="Freeform 5">
              <a:extLst>
                <a:ext uri="{FF2B5EF4-FFF2-40B4-BE49-F238E27FC236}">
                  <a16:creationId xmlns:a16="http://schemas.microsoft.com/office/drawing/2014/main" id="{C7813953-C315-7B01-3955-0F68DE812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4" name="Freeform 5">
              <a:extLst>
                <a:ext uri="{FF2B5EF4-FFF2-40B4-BE49-F238E27FC236}">
                  <a16:creationId xmlns:a16="http://schemas.microsoft.com/office/drawing/2014/main" id="{3ABB8B50-0151-0395-D4D6-4B8E84B5D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5" name="Freeform 5">
              <a:extLst>
                <a:ext uri="{FF2B5EF4-FFF2-40B4-BE49-F238E27FC236}">
                  <a16:creationId xmlns:a16="http://schemas.microsoft.com/office/drawing/2014/main" id="{DEC041C0-3484-C306-D3FD-FDAFD374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DAB9A1F-EFCA-5278-3829-A9E8EDE0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300" b="1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DBBE23-4719-5412-674F-66F81185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1828800"/>
            <a:ext cx="3133726" cy="4191000"/>
          </a:xfrm>
        </p:spPr>
        <p:txBody>
          <a:bodyPr>
            <a:normAutofit lnSpcReduction="10000"/>
          </a:bodyPr>
          <a:lstStyle/>
          <a:p>
            <a:r>
              <a:rPr lang="sv-SE" dirty="0">
                <a:solidFill>
                  <a:schemeClr val="bg1"/>
                </a:solidFill>
              </a:rPr>
              <a:t>Lagkassan</a:t>
            </a:r>
          </a:p>
          <a:p>
            <a:r>
              <a:rPr lang="sv-SE" dirty="0">
                <a:solidFill>
                  <a:schemeClr val="bg1"/>
                </a:solidFill>
              </a:rPr>
              <a:t>Egen försäljning</a:t>
            </a:r>
          </a:p>
          <a:p>
            <a:r>
              <a:rPr lang="sv-SE" dirty="0">
                <a:solidFill>
                  <a:schemeClr val="bg1"/>
                </a:solidFill>
              </a:rPr>
              <a:t>Bygger på ansvariga föräldrar</a:t>
            </a:r>
          </a:p>
          <a:p>
            <a:r>
              <a:rPr lang="sv-SE" dirty="0">
                <a:solidFill>
                  <a:schemeClr val="bg1"/>
                </a:solidFill>
              </a:rPr>
              <a:t>Försöka köra en omgång nu innan sommaren?</a:t>
            </a:r>
          </a:p>
          <a:p>
            <a:r>
              <a:rPr lang="sv-SE" dirty="0">
                <a:solidFill>
                  <a:schemeClr val="bg1"/>
                </a:solidFill>
              </a:rPr>
              <a:t>Frysta pizzabottnar t ex, 120 kr för 4-pack. 40 kr i förtjänst per 4-pack</a:t>
            </a:r>
          </a:p>
          <a:p>
            <a:r>
              <a:rPr lang="sv-SE" dirty="0">
                <a:solidFill>
                  <a:schemeClr val="bg1"/>
                </a:solidFill>
              </a:rPr>
              <a:t>Förslag på sponsorer, jobb eller annat som laget kan dra in pengar på?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4551A42-D64A-CEA0-374B-966B34852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1026" name="Picture 2" descr="Tjäna pengar genom försäljning till resan - Newbody Family">
            <a:extLst>
              <a:ext uri="{FF2B5EF4-FFF2-40B4-BE49-F238E27FC236}">
                <a16:creationId xmlns:a16="http://schemas.microsoft.com/office/drawing/2014/main" id="{90D40834-AAFC-8274-1E07-774C26AF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26" y="716748"/>
            <a:ext cx="19335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ps Brets Cheddar &amp; Rödlök (125 g)">
            <a:extLst>
              <a:ext uri="{FF2B5EF4-FFF2-40B4-BE49-F238E27FC236}">
                <a16:creationId xmlns:a16="http://schemas.microsoft.com/office/drawing/2014/main" id="{BCFAD92C-EBDB-7597-B252-139F3EE0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046" y="164777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alettpapper 200-lappen | Partykungen">
            <a:extLst>
              <a:ext uri="{FF2B5EF4-FFF2-40B4-BE49-F238E27FC236}">
                <a16:creationId xmlns:a16="http://schemas.microsoft.com/office/drawing/2014/main" id="{428B23DC-1999-1F9D-AAB9-0BE70AFE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44" y="34956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kservice: Sälj kakor med föreningen, klassen och laget">
            <a:extLst>
              <a:ext uri="{FF2B5EF4-FFF2-40B4-BE49-F238E27FC236}">
                <a16:creationId xmlns:a16="http://schemas.microsoft.com/office/drawing/2014/main" id="{92250C02-A1A2-7D1C-AC25-0250CC29D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18" y="4269574"/>
            <a:ext cx="3733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Jon styrelseru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 styrelseru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styrelseru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2570</TotalTime>
  <Words>603</Words>
  <Application>Microsoft Office PowerPoint</Application>
  <PresentationFormat>Bredbild</PresentationFormat>
  <Paragraphs>87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Jon styrelserum</vt:lpstr>
      <vt:lpstr>                                                     Föräldramöte         IFK Kumla P 018  </vt:lpstr>
      <vt:lpstr>                                                   P 018 43 st aktiva spelare!   </vt:lpstr>
      <vt:lpstr> Ledarna  </vt:lpstr>
      <vt:lpstr>Den blåvita tråden</vt:lpstr>
      <vt:lpstr>Värdegrund</vt:lpstr>
      <vt:lpstr>Våra träningar</vt:lpstr>
      <vt:lpstr>Föräldraansvar</vt:lpstr>
      <vt:lpstr>Dreamstar</vt:lpstr>
      <vt:lpstr>Ekonomi</vt:lpstr>
      <vt:lpstr>Poolspel / cuper</vt:lpstr>
      <vt:lpstr>Agerande föräldrar</vt:lpstr>
      <vt:lpstr>Kiosken</vt:lpstr>
      <vt:lpstr>Övriga punkter</vt:lpstr>
      <vt:lpstr>Tack för att ni kom!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Rickard Kanon</dc:creator>
  <cp:lastModifiedBy>Camilla Jörnegren</cp:lastModifiedBy>
  <cp:revision>20</cp:revision>
  <dcterms:created xsi:type="dcterms:W3CDTF">2024-08-26T07:09:15Z</dcterms:created>
  <dcterms:modified xsi:type="dcterms:W3CDTF">2025-05-11T18:51:20Z</dcterms:modified>
</cp:coreProperties>
</file>