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67" r:id="rId3"/>
    <p:sldId id="257" r:id="rId4"/>
    <p:sldId id="258" r:id="rId5"/>
    <p:sldId id="259" r:id="rId6"/>
    <p:sldId id="271" r:id="rId7"/>
    <p:sldId id="260" r:id="rId8"/>
    <p:sldId id="262" r:id="rId9"/>
    <p:sldId id="268" r:id="rId10"/>
    <p:sldId id="269" r:id="rId11"/>
    <p:sldId id="272" r:id="rId12"/>
    <p:sldId id="270" r:id="rId13"/>
    <p:sldId id="263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4" autoAdjust="0"/>
    <p:restoredTop sz="94716"/>
  </p:normalViewPr>
  <p:slideViewPr>
    <p:cSldViewPr snapToGrid="0">
      <p:cViewPr varScale="1">
        <p:scale>
          <a:sx n="60" d="100"/>
          <a:sy n="60" d="100"/>
        </p:scale>
        <p:origin x="7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689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852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982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1943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528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3663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709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9389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71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6318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234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517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3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458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65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073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194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2679337-A539-4E00-A981-F54A81A1391F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6F5F884-13B6-4BD9-9D24-08ECBE38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307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6B60D8-FD64-9034-CC83-7CB6E49C5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5061" y="1241266"/>
            <a:ext cx="5428551" cy="315375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sv-SE" sz="4200" dirty="0"/>
            </a:br>
            <a:r>
              <a:rPr lang="sv-SE" sz="4200" dirty="0"/>
              <a:t>                                                   </a:t>
            </a:r>
            <a:br>
              <a:rPr lang="sv-SE" sz="4200" dirty="0"/>
            </a:br>
            <a:r>
              <a:rPr lang="sv-SE" sz="4200" dirty="0"/>
              <a:t>Föräldramöte         IFK Kumla P 018 </a:t>
            </a:r>
            <a:br>
              <a:rPr lang="sv-SE" sz="4200" dirty="0"/>
            </a:br>
            <a:endParaRPr lang="sv-SE" sz="42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F974538-3DBB-603D-0D16-FA70C6FA8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5061" y="4591665"/>
            <a:ext cx="5428551" cy="1622322"/>
          </a:xfrm>
        </p:spPr>
        <p:txBody>
          <a:bodyPr>
            <a:normAutofit/>
          </a:bodyPr>
          <a:lstStyle/>
          <a:p>
            <a:r>
              <a:rPr lang="sv-SE" sz="3200" dirty="0"/>
              <a:t>VT 2025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5EAE72-3D24-4A03-9BDF-FBE8C100A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5" y="396836"/>
            <a:ext cx="4992158" cy="6058999"/>
            <a:chOff x="423335" y="396836"/>
            <a:chExt cx="4992158" cy="605899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76F2A6D-EB50-477B-BD17-230CCC88F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5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8FBA8B6C-1D72-481E-A101-FBBBF888B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170217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46FCD9A8-07DA-4FCE-B3CC-44762A40BD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3545327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pic>
        <p:nvPicPr>
          <p:cNvPr id="7" name="Bildobjekt 6">
            <a:extLst>
              <a:ext uri="{FF2B5EF4-FFF2-40B4-BE49-F238E27FC236}">
                <a16:creationId xmlns:a16="http://schemas.microsoft.com/office/drawing/2014/main" id="{159A6F59-E3B6-7267-4A40-F26C85298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764" y="1474182"/>
            <a:ext cx="3526244" cy="39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21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FCD612-25BD-CBF3-9831-B1D3F1FB1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167996-82AD-CCE9-7FC1-19F63371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sv-SE" b="1"/>
              <a:t>Poolspel / 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7AD736-36CC-8ABA-A85C-38DEFA1BC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82" y="2432222"/>
            <a:ext cx="4215748" cy="4425778"/>
          </a:xfrm>
        </p:spPr>
        <p:txBody>
          <a:bodyPr anchor="ctr">
            <a:noAutofit/>
          </a:bodyPr>
          <a:lstStyle/>
          <a:p>
            <a:r>
              <a:rPr lang="sv-SE" dirty="0"/>
              <a:t>Fler inbjudningar – svara på intresseanmälningarna </a:t>
            </a:r>
            <a:r>
              <a:rPr lang="sv-SE" u="sng" dirty="0"/>
              <a:t>innan</a:t>
            </a:r>
            <a:r>
              <a:rPr lang="sv-SE" dirty="0"/>
              <a:t> anmälningsstopp för att kunna delta. Alla ligger i kalendern</a:t>
            </a:r>
          </a:p>
          <a:p>
            <a:r>
              <a:rPr lang="sv-SE" dirty="0"/>
              <a:t>Många spelare</a:t>
            </a:r>
          </a:p>
          <a:p>
            <a:r>
              <a:rPr lang="sv-SE" dirty="0"/>
              <a:t>Målet är att så många som möjligt ska få spela så mycket som möjligt</a:t>
            </a:r>
          </a:p>
          <a:p>
            <a:r>
              <a:rPr lang="sv-SE" dirty="0"/>
              <a:t>Kostnader för cuper Transtenscupen 900 kr per lag 3 mot 3, 1400 kr 5 mot 5 Örebrocupen 1850 kr per lag</a:t>
            </a:r>
          </a:p>
          <a:p>
            <a:r>
              <a:rPr lang="sv-SE" dirty="0"/>
              <a:t>Ledarna följer sina barn och tvärtom</a:t>
            </a:r>
          </a:p>
          <a:p>
            <a:endParaRPr lang="sv-SE" sz="1700" dirty="0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2A3EFA6A-AA49-9ABF-9277-4D018C2E7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8" r="12106" b="1"/>
          <a:stretch/>
        </p:blipFill>
        <p:spPr bwMode="auto">
          <a:xfrm>
            <a:off x="4984956" y="2775951"/>
            <a:ext cx="2997538" cy="306716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5373135-EC72-14C1-93B3-5025D6BBC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3" r="2" b="17426"/>
          <a:stretch/>
        </p:blipFill>
        <p:spPr bwMode="auto">
          <a:xfrm>
            <a:off x="8146220" y="2775951"/>
            <a:ext cx="2997538" cy="306716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43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A341F-6FF1-EED1-4ABB-32E697A3D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97B0D6AA-95B8-E30E-501C-1B4622245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2056" name="Rectangle 2055">
              <a:extLst>
                <a:ext uri="{FF2B5EF4-FFF2-40B4-BE49-F238E27FC236}">
                  <a16:creationId xmlns:a16="http://schemas.microsoft.com/office/drawing/2014/main" id="{6CD81977-FC53-73DF-0799-8F2A189B5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7" name="Oval 2056">
              <a:extLst>
                <a:ext uri="{FF2B5EF4-FFF2-40B4-BE49-F238E27FC236}">
                  <a16:creationId xmlns:a16="http://schemas.microsoft.com/office/drawing/2014/main" id="{CD67E15A-54FE-017E-C83E-0051AE40B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8" name="Oval 2057">
              <a:extLst>
                <a:ext uri="{FF2B5EF4-FFF2-40B4-BE49-F238E27FC236}">
                  <a16:creationId xmlns:a16="http://schemas.microsoft.com/office/drawing/2014/main" id="{57B8E6FE-CA08-E9C1-4CD3-479B8FB55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9" name="Oval 2058">
              <a:extLst>
                <a:ext uri="{FF2B5EF4-FFF2-40B4-BE49-F238E27FC236}">
                  <a16:creationId xmlns:a16="http://schemas.microsoft.com/office/drawing/2014/main" id="{279CC630-266C-1718-1672-43D9078D0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0" name="Oval 2059">
              <a:extLst>
                <a:ext uri="{FF2B5EF4-FFF2-40B4-BE49-F238E27FC236}">
                  <a16:creationId xmlns:a16="http://schemas.microsoft.com/office/drawing/2014/main" id="{330201B9-8B51-3C30-D51C-D400A7452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1" name="Oval 2060">
              <a:extLst>
                <a:ext uri="{FF2B5EF4-FFF2-40B4-BE49-F238E27FC236}">
                  <a16:creationId xmlns:a16="http://schemas.microsoft.com/office/drawing/2014/main" id="{164A07A1-B939-59AF-B0C1-B8932DE3B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2" name="Rectangle 2061">
              <a:extLst>
                <a:ext uri="{FF2B5EF4-FFF2-40B4-BE49-F238E27FC236}">
                  <a16:creationId xmlns:a16="http://schemas.microsoft.com/office/drawing/2014/main" id="{A612878F-F994-9D56-D747-6252227A4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3" name="Freeform 5">
              <a:extLst>
                <a:ext uri="{FF2B5EF4-FFF2-40B4-BE49-F238E27FC236}">
                  <a16:creationId xmlns:a16="http://schemas.microsoft.com/office/drawing/2014/main" id="{DFF1840A-80E3-43B3-F831-261E869C66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64" name="Freeform 5">
              <a:extLst>
                <a:ext uri="{FF2B5EF4-FFF2-40B4-BE49-F238E27FC236}">
                  <a16:creationId xmlns:a16="http://schemas.microsoft.com/office/drawing/2014/main" id="{8D004F37-2EFE-497B-C9A1-C508FFFED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65" name="Freeform 5">
              <a:extLst>
                <a:ext uri="{FF2B5EF4-FFF2-40B4-BE49-F238E27FC236}">
                  <a16:creationId xmlns:a16="http://schemas.microsoft.com/office/drawing/2014/main" id="{93DFB564-32F6-2069-CB81-F6CBFBDA6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17100A65-E4E8-BE18-6C56-92DA0A114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1" y="800100"/>
            <a:ext cx="3986382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200" b="1" dirty="0"/>
              <a:t>Agerande föräldrar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81B060-DE9D-50C8-5ECF-A76ED6F44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551" y="2120900"/>
            <a:ext cx="3986382" cy="389890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Heja på båda lagen</a:t>
            </a:r>
          </a:p>
          <a:p>
            <a:r>
              <a:rPr lang="sv-SE" dirty="0">
                <a:solidFill>
                  <a:schemeClr val="bg1"/>
                </a:solidFill>
              </a:rPr>
              <a:t>Uppmuntra och stötta, instruera inte</a:t>
            </a:r>
          </a:p>
          <a:p>
            <a:r>
              <a:rPr lang="sv-SE" dirty="0">
                <a:solidFill>
                  <a:schemeClr val="bg1"/>
                </a:solidFill>
              </a:rPr>
              <a:t>Utbildningstillfälle för spelare och domare</a:t>
            </a:r>
          </a:p>
          <a:p>
            <a:r>
              <a:rPr lang="sv-SE" dirty="0">
                <a:solidFill>
                  <a:schemeClr val="bg1"/>
                </a:solidFill>
              </a:rPr>
              <a:t>Skrik inte på domare/lag/tränare, visa respekt</a:t>
            </a:r>
          </a:p>
          <a:p>
            <a:r>
              <a:rPr lang="sv-SE" dirty="0">
                <a:solidFill>
                  <a:schemeClr val="bg1"/>
                </a:solidFill>
              </a:rPr>
              <a:t>Lyssna på tränarna</a:t>
            </a:r>
          </a:p>
          <a:p>
            <a:r>
              <a:rPr lang="sv-SE" dirty="0">
                <a:solidFill>
                  <a:schemeClr val="bg1"/>
                </a:solidFill>
              </a:rPr>
              <a:t>Vid frågor, ta dessa efter match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35377B44-DE77-F876-415F-673896BDE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59A2BE0-6F83-8368-A90B-E57C265F3F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786" t="17971" r="22481" b="6810"/>
          <a:stretch/>
        </p:blipFill>
        <p:spPr>
          <a:xfrm>
            <a:off x="6608782" y="-4281"/>
            <a:ext cx="4991060" cy="675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E35511-BBDF-E89E-081B-1B3A542C5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3080" name="Rectangle 3079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81" name="Oval 3080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82" name="Oval 3081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83" name="Oval 3082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84" name="Oval 3083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85" name="Oval 3084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86" name="Rectangle 3085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87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088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089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1DBD8B06-2140-FB8C-A5A3-E0667AD4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r>
              <a:rPr lang="sv-SE" b="1"/>
              <a:t>Kiosken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D5DD7F-2011-BF86-D8B9-027F8DA3D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V 21</a:t>
            </a:r>
          </a:p>
          <a:p>
            <a:r>
              <a:rPr lang="sv-SE" dirty="0">
                <a:solidFill>
                  <a:schemeClr val="bg1"/>
                </a:solidFill>
              </a:rPr>
              <a:t>Bemanning av föräldrar</a:t>
            </a:r>
          </a:p>
          <a:p>
            <a:r>
              <a:rPr lang="sv-SE" dirty="0">
                <a:solidFill>
                  <a:schemeClr val="bg1"/>
                </a:solidFill>
              </a:rPr>
              <a:t>Matcher torsdag kväll, lördag dag och söndag dag</a:t>
            </a:r>
          </a:p>
          <a:p>
            <a:r>
              <a:rPr lang="sv-SE" dirty="0">
                <a:solidFill>
                  <a:schemeClr val="bg1"/>
                </a:solidFill>
              </a:rPr>
              <a:t>Kommer en omgång till i höst</a:t>
            </a:r>
          </a:p>
          <a:p>
            <a:r>
              <a:rPr lang="sv-SE" dirty="0">
                <a:solidFill>
                  <a:schemeClr val="bg1"/>
                </a:solidFill>
              </a:rPr>
              <a:t>Vi ser över det i slutet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3074" name="Picture 2" descr="Åminne Kiosk - Gotlands officiella inspirationssida">
            <a:extLst>
              <a:ext uri="{FF2B5EF4-FFF2-40B4-BE49-F238E27FC236}">
                <a16:creationId xmlns:a16="http://schemas.microsoft.com/office/drawing/2014/main" id="{59B7D78A-4FF3-F77E-C148-6D2558D3C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5124" y="803751"/>
            <a:ext cx="5250498" cy="525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1" name="Rectangle 3090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066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9674B87-B7AA-4FDD-B75B-0E6F82BF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79CFA5-3E2E-44AE-8901-888F319BB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267043B-4282-450D-A595-165512D91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3ECCE6B-7124-49F7-A9F7-846F18D23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4B22195-E753-4CEB-9376-1E4C70F9D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321F675-966F-4F38-9E8C-EF813E7B0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C1E1FED-8209-4304-BD7B-1E364C44A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F77DFC8-AD0F-4293-A5B0-A4B35B41D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A536217-7B6F-4117-90B1-9D52A5791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11FF4C96-6962-4FEB-8800-B664A2AC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09CC5A8-B34F-420B-82A5-2B885B247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C4A28C86-EBCB-6CA8-4491-70AF9EF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973" y="973668"/>
            <a:ext cx="3423708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300" b="1" dirty="0"/>
              <a:t>Övriga punkter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88B1C2-1B72-31C2-191E-1D726D310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394856"/>
            <a:ext cx="3133726" cy="362494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Träningskläder</a:t>
            </a:r>
          </a:p>
          <a:p>
            <a:r>
              <a:rPr lang="sv-SE" dirty="0">
                <a:solidFill>
                  <a:schemeClr val="bg1"/>
                </a:solidFill>
              </a:rPr>
              <a:t>Fler föräldrar som engagerar sig behövs</a:t>
            </a:r>
          </a:p>
          <a:p>
            <a:r>
              <a:rPr lang="sv-SE" dirty="0">
                <a:solidFill>
                  <a:schemeClr val="bg1"/>
                </a:solidFill>
              </a:rPr>
              <a:t>Saknar ni någon information eller annat?</a:t>
            </a:r>
          </a:p>
          <a:p>
            <a:r>
              <a:rPr lang="sv-SE" dirty="0">
                <a:solidFill>
                  <a:schemeClr val="bg1"/>
                </a:solidFill>
              </a:rPr>
              <a:t>Övriga frågor och funderingar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92FAB3-20E6-5B8E-9169-7B4FEE740C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41" r="-2" b="-2"/>
          <a:stretch/>
        </p:blipFill>
        <p:spPr>
          <a:xfrm>
            <a:off x="5194607" y="803751"/>
            <a:ext cx="6391533" cy="525049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6E07BC7-FAEA-458C-90C9-A68082FBB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62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3" name="Group 6152">
            <a:extLst>
              <a:ext uri="{FF2B5EF4-FFF2-40B4-BE49-F238E27FC236}">
                <a16:creationId xmlns:a16="http://schemas.microsoft.com/office/drawing/2014/main" id="{CD950F15-6D99-47E2-B154-2C00E88EA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6154" name="Rectangle 6153">
              <a:extLst>
                <a:ext uri="{FF2B5EF4-FFF2-40B4-BE49-F238E27FC236}">
                  <a16:creationId xmlns:a16="http://schemas.microsoft.com/office/drawing/2014/main" id="{1A14C901-D8C8-4CD1-AAA5-1A817CF01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6155" name="Oval 6154">
              <a:extLst>
                <a:ext uri="{FF2B5EF4-FFF2-40B4-BE49-F238E27FC236}">
                  <a16:creationId xmlns:a16="http://schemas.microsoft.com/office/drawing/2014/main" id="{197C4951-D8F5-46FB-8B71-688125345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6156" name="Oval 6155">
              <a:extLst>
                <a:ext uri="{FF2B5EF4-FFF2-40B4-BE49-F238E27FC236}">
                  <a16:creationId xmlns:a16="http://schemas.microsoft.com/office/drawing/2014/main" id="{F86A28D8-A49D-4FCF-A23D-E67EB998D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6157" name="Oval 6156">
              <a:extLst>
                <a:ext uri="{FF2B5EF4-FFF2-40B4-BE49-F238E27FC236}">
                  <a16:creationId xmlns:a16="http://schemas.microsoft.com/office/drawing/2014/main" id="{E5457A18-54B4-4D19-8822-970FB0CF6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6158" name="Oval 6157">
              <a:extLst>
                <a:ext uri="{FF2B5EF4-FFF2-40B4-BE49-F238E27FC236}">
                  <a16:creationId xmlns:a16="http://schemas.microsoft.com/office/drawing/2014/main" id="{2FD1E74F-5193-4410-8D57-F2F44EDBC9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6159" name="Oval 6158">
              <a:extLst>
                <a:ext uri="{FF2B5EF4-FFF2-40B4-BE49-F238E27FC236}">
                  <a16:creationId xmlns:a16="http://schemas.microsoft.com/office/drawing/2014/main" id="{3A60DA7D-DF3C-42E6-B8E7-CA05113A2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6160" name="Freeform 5">
              <a:extLst>
                <a:ext uri="{FF2B5EF4-FFF2-40B4-BE49-F238E27FC236}">
                  <a16:creationId xmlns:a16="http://schemas.microsoft.com/office/drawing/2014/main" id="{49DD32C2-73A0-44F9-A340-1E4DBD521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6162" name="Rectangle 6161">
            <a:extLst>
              <a:ext uri="{FF2B5EF4-FFF2-40B4-BE49-F238E27FC236}">
                <a16:creationId xmlns:a16="http://schemas.microsoft.com/office/drawing/2014/main" id="{4FE4FEFB-1CF6-42E6-A494-774587540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164" name="Rectangle 6163">
            <a:extLst>
              <a:ext uri="{FF2B5EF4-FFF2-40B4-BE49-F238E27FC236}">
                <a16:creationId xmlns:a16="http://schemas.microsoft.com/office/drawing/2014/main" id="{96CE3EAE-806C-4E7B-A488-876752177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166" name="Oval 6165">
            <a:extLst>
              <a:ext uri="{FF2B5EF4-FFF2-40B4-BE49-F238E27FC236}">
                <a16:creationId xmlns:a16="http://schemas.microsoft.com/office/drawing/2014/main" id="{834478A1-1CB1-4FD1-B6CC-D6830657A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168" name="Oval 6167">
            <a:extLst>
              <a:ext uri="{FF2B5EF4-FFF2-40B4-BE49-F238E27FC236}">
                <a16:creationId xmlns:a16="http://schemas.microsoft.com/office/drawing/2014/main" id="{4FE86CB6-F0BE-49A6-80C4-818FD4FC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170" name="Freeform 5">
            <a:extLst>
              <a:ext uri="{FF2B5EF4-FFF2-40B4-BE49-F238E27FC236}">
                <a16:creationId xmlns:a16="http://schemas.microsoft.com/office/drawing/2014/main" id="{10407C14-94AC-4705-AA56-537871C30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6172" name="Freeform 5">
            <a:extLst>
              <a:ext uri="{FF2B5EF4-FFF2-40B4-BE49-F238E27FC236}">
                <a16:creationId xmlns:a16="http://schemas.microsoft.com/office/drawing/2014/main" id="{F628C334-2D10-4CEE-BAEF-C9CFB49C9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800000">
            <a:off x="457200" y="0"/>
            <a:ext cx="11277600" cy="4533900"/>
          </a:xfrm>
          <a:custGeom>
            <a:avLst/>
            <a:gdLst/>
            <a:ahLst/>
            <a:cxnLst/>
            <a:rect l="0" t="0" r="r" b="b"/>
            <a:pathLst>
              <a:path w="7104" h="2856">
                <a:moveTo>
                  <a:pt x="0" y="0"/>
                </a:moveTo>
                <a:lnTo>
                  <a:pt x="0" y="2856"/>
                </a:lnTo>
                <a:lnTo>
                  <a:pt x="7104" y="2856"/>
                </a:lnTo>
                <a:lnTo>
                  <a:pt x="7104" y="1"/>
                </a:lnTo>
                <a:lnTo>
                  <a:pt x="7104" y="1"/>
                </a:lnTo>
                <a:lnTo>
                  <a:pt x="6943" y="26"/>
                </a:lnTo>
                <a:lnTo>
                  <a:pt x="6782" y="50"/>
                </a:lnTo>
                <a:lnTo>
                  <a:pt x="6621" y="73"/>
                </a:lnTo>
                <a:lnTo>
                  <a:pt x="6459" y="93"/>
                </a:lnTo>
                <a:lnTo>
                  <a:pt x="6298" y="113"/>
                </a:lnTo>
                <a:lnTo>
                  <a:pt x="6136" y="132"/>
                </a:lnTo>
                <a:lnTo>
                  <a:pt x="5976" y="148"/>
                </a:lnTo>
                <a:lnTo>
                  <a:pt x="5814" y="163"/>
                </a:lnTo>
                <a:lnTo>
                  <a:pt x="5653" y="177"/>
                </a:lnTo>
                <a:lnTo>
                  <a:pt x="5494" y="189"/>
                </a:lnTo>
                <a:lnTo>
                  <a:pt x="5334" y="201"/>
                </a:lnTo>
                <a:lnTo>
                  <a:pt x="5175" y="211"/>
                </a:lnTo>
                <a:lnTo>
                  <a:pt x="5017" y="219"/>
                </a:lnTo>
                <a:lnTo>
                  <a:pt x="4859" y="227"/>
                </a:lnTo>
                <a:lnTo>
                  <a:pt x="4703" y="234"/>
                </a:lnTo>
                <a:lnTo>
                  <a:pt x="4548" y="239"/>
                </a:lnTo>
                <a:lnTo>
                  <a:pt x="4393" y="243"/>
                </a:lnTo>
                <a:lnTo>
                  <a:pt x="4240" y="247"/>
                </a:lnTo>
                <a:lnTo>
                  <a:pt x="4088" y="249"/>
                </a:lnTo>
                <a:lnTo>
                  <a:pt x="3937" y="251"/>
                </a:lnTo>
                <a:lnTo>
                  <a:pt x="3788" y="252"/>
                </a:lnTo>
                <a:lnTo>
                  <a:pt x="3640" y="251"/>
                </a:lnTo>
                <a:lnTo>
                  <a:pt x="3494" y="251"/>
                </a:lnTo>
                <a:lnTo>
                  <a:pt x="3349" y="249"/>
                </a:lnTo>
                <a:lnTo>
                  <a:pt x="3207" y="246"/>
                </a:lnTo>
                <a:lnTo>
                  <a:pt x="3066" y="243"/>
                </a:lnTo>
                <a:lnTo>
                  <a:pt x="2928" y="240"/>
                </a:lnTo>
                <a:lnTo>
                  <a:pt x="2791" y="235"/>
                </a:lnTo>
                <a:lnTo>
                  <a:pt x="2656" y="230"/>
                </a:lnTo>
                <a:lnTo>
                  <a:pt x="2524" y="225"/>
                </a:lnTo>
                <a:lnTo>
                  <a:pt x="2266" y="212"/>
                </a:lnTo>
                <a:lnTo>
                  <a:pt x="2019" y="198"/>
                </a:lnTo>
                <a:lnTo>
                  <a:pt x="1782" y="183"/>
                </a:lnTo>
                <a:lnTo>
                  <a:pt x="1557" y="167"/>
                </a:lnTo>
                <a:lnTo>
                  <a:pt x="1343" y="150"/>
                </a:lnTo>
                <a:lnTo>
                  <a:pt x="1144" y="132"/>
                </a:lnTo>
                <a:lnTo>
                  <a:pt x="957" y="114"/>
                </a:lnTo>
                <a:lnTo>
                  <a:pt x="785" y="96"/>
                </a:lnTo>
                <a:lnTo>
                  <a:pt x="627" y="79"/>
                </a:lnTo>
                <a:lnTo>
                  <a:pt x="487" y="63"/>
                </a:lnTo>
                <a:lnTo>
                  <a:pt x="361" y="48"/>
                </a:lnTo>
                <a:lnTo>
                  <a:pt x="254" y="35"/>
                </a:lnTo>
                <a:lnTo>
                  <a:pt x="165" y="23"/>
                </a:lnTo>
                <a:lnTo>
                  <a:pt x="42" y="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6174" name="Freeform 5">
            <a:extLst>
              <a:ext uri="{FF2B5EF4-FFF2-40B4-BE49-F238E27FC236}">
                <a16:creationId xmlns:a16="http://schemas.microsoft.com/office/drawing/2014/main" id="{34F7D70F-5AAF-4272-AE65-4A2C73A13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AF130FB-9B19-D58E-B7CA-D1B06F10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4562016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Tack för </a:t>
            </a:r>
            <a:r>
              <a:rPr lang="en-US" sz="6000" dirty="0" err="1"/>
              <a:t>att</a:t>
            </a:r>
            <a:r>
              <a:rPr lang="en-US" sz="6000" dirty="0"/>
              <a:t> </a:t>
            </a:r>
            <a:r>
              <a:rPr lang="en-US" sz="6000" dirty="0" err="1"/>
              <a:t>ni</a:t>
            </a:r>
            <a:r>
              <a:rPr lang="en-US" sz="6000" dirty="0"/>
              <a:t> </a:t>
            </a:r>
            <a:r>
              <a:rPr lang="en-US" sz="6000" dirty="0" err="1"/>
              <a:t>kom</a:t>
            </a:r>
            <a:r>
              <a:rPr lang="en-US" sz="6000" dirty="0"/>
              <a:t>!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6D87BB6-9F2E-0062-0E1C-68971FDDCC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2087" y="474132"/>
            <a:ext cx="4586156" cy="3439617"/>
          </a:xfrm>
          <a:prstGeom prst="roundRect">
            <a:avLst>
              <a:gd name="adj" fmla="val 1858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5E6B0866-6CB9-FF30-9E0F-22C3450BE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6443" y="473338"/>
            <a:ext cx="3731420" cy="3439617"/>
          </a:xfrm>
          <a:prstGeom prst="roundRect">
            <a:avLst>
              <a:gd name="adj" fmla="val 1858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76" name="Rectangle 6175">
            <a:extLst>
              <a:ext uri="{FF2B5EF4-FFF2-40B4-BE49-F238E27FC236}">
                <a16:creationId xmlns:a16="http://schemas.microsoft.com/office/drawing/2014/main" id="{6DF9B5BE-F531-4301-81F9-7BEBF4E71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902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8EB4A-E48A-B00C-751F-42465B216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452E74-63CE-B7C6-88EA-397F33210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173" y="1222164"/>
            <a:ext cx="5778212" cy="171401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sv-SE" sz="4200" dirty="0"/>
            </a:br>
            <a:r>
              <a:rPr lang="sv-SE" sz="4200" dirty="0"/>
              <a:t>                                                  P 018</a:t>
            </a:r>
            <a:br>
              <a:rPr lang="sv-SE" sz="4200" dirty="0"/>
            </a:br>
            <a:r>
              <a:rPr lang="sv-SE" sz="4200" dirty="0"/>
              <a:t>43 </a:t>
            </a:r>
            <a:r>
              <a:rPr lang="sv-SE" sz="4200" dirty="0" err="1"/>
              <a:t>st</a:t>
            </a:r>
            <a:r>
              <a:rPr lang="sv-SE" sz="4200" dirty="0"/>
              <a:t> aktiva spelare! </a:t>
            </a:r>
            <a:br>
              <a:rPr lang="sv-SE" sz="4200" dirty="0"/>
            </a:br>
            <a:br>
              <a:rPr lang="sv-SE" sz="4200" dirty="0"/>
            </a:br>
            <a:endParaRPr lang="sv-SE" sz="42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4DDCD57-B9CB-39A7-239C-3179D1DF7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14" y="842811"/>
            <a:ext cx="2253922" cy="249898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144658A-FC67-7AE0-D928-91D6BF6CE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0" r="-1" b="8549"/>
          <a:stretch/>
        </p:blipFill>
        <p:spPr bwMode="auto">
          <a:xfrm>
            <a:off x="1027814" y="3669040"/>
            <a:ext cx="4463723" cy="234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59A1CDA-3587-BD5A-19EC-C6CBE148D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446" y="2014680"/>
            <a:ext cx="5778211" cy="400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62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104" name="Rectangle 4103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4105" name="Oval 4104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4106" name="Oval 4105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4107" name="Rectangle 4106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4108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09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10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8564B1C5-612B-99D6-471A-2A4415FD9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sv-SE" sz="2500" dirty="0"/>
            </a:br>
            <a:r>
              <a:rPr lang="sv-SE" sz="2500" b="1" dirty="0"/>
              <a:t>Ledarna</a:t>
            </a:r>
            <a:br>
              <a:rPr lang="sv-SE" sz="2500" dirty="0"/>
            </a:br>
            <a:br>
              <a:rPr lang="sv-SE" sz="2500" dirty="0"/>
            </a:br>
            <a:endParaRPr lang="sv-SE" sz="25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DBAF40-41D9-CD3B-479F-4185D4066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Camilla </a:t>
            </a:r>
            <a:r>
              <a:rPr lang="sv-SE" dirty="0" err="1">
                <a:solidFill>
                  <a:schemeClr val="bg1"/>
                </a:solidFill>
              </a:rPr>
              <a:t>Jörnegren</a:t>
            </a:r>
            <a:r>
              <a:rPr lang="sv-SE" dirty="0">
                <a:solidFill>
                  <a:schemeClr val="bg1"/>
                </a:solidFill>
              </a:rPr>
              <a:t> - lagledare och tränare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Gustaf </a:t>
            </a:r>
            <a:r>
              <a:rPr lang="sv-SE" dirty="0" err="1">
                <a:solidFill>
                  <a:schemeClr val="bg1"/>
                </a:solidFill>
              </a:rPr>
              <a:t>Aldmar</a:t>
            </a:r>
            <a:r>
              <a:rPr lang="sv-SE" dirty="0">
                <a:solidFill>
                  <a:schemeClr val="bg1"/>
                </a:solidFill>
              </a:rPr>
              <a:t> - tränare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David </a:t>
            </a:r>
            <a:r>
              <a:rPr lang="sv-SE" dirty="0" err="1">
                <a:solidFill>
                  <a:schemeClr val="bg1"/>
                </a:solidFill>
              </a:rPr>
              <a:t>Simander</a:t>
            </a:r>
            <a:r>
              <a:rPr lang="sv-SE" dirty="0">
                <a:solidFill>
                  <a:schemeClr val="bg1"/>
                </a:solidFill>
              </a:rPr>
              <a:t> - tränare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Jimmy Söderberg - tränare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Rickard Kanon - tränare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Freddy Andersen – tränare/materialförvaltare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Aladdin </a:t>
            </a:r>
            <a:r>
              <a:rPr lang="sv-SE" dirty="0" err="1">
                <a:solidFill>
                  <a:schemeClr val="bg1"/>
                </a:solidFill>
              </a:rPr>
              <a:t>Ghaziri</a:t>
            </a:r>
            <a:r>
              <a:rPr lang="sv-SE" dirty="0">
                <a:solidFill>
                  <a:schemeClr val="bg1"/>
                </a:solidFill>
              </a:rPr>
              <a:t> – assisterande tränare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Vi behöver bli fler!</a:t>
            </a:r>
          </a:p>
          <a:p>
            <a:pPr>
              <a:lnSpc>
                <a:spcPct val="90000"/>
              </a:lnSpc>
            </a:pPr>
            <a:endParaRPr lang="sv-SE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sv-SE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sv-SE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C068D6A-ABCA-B874-F421-7C24E652D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5477" y="645106"/>
            <a:ext cx="2513416" cy="558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Rectangle 4111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020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852ED4AC-809C-A3AC-4F8E-097FB3742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sv-SE" b="1" dirty="0"/>
              <a:t>Den blåvita tråden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1C05ED-6B41-D747-C97D-E8820F33B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1981201"/>
            <a:ext cx="5132439" cy="34607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b="0" i="0" u="none" strike="noStrike" baseline="0" dirty="0">
                <a:solidFill>
                  <a:schemeClr val="bg1"/>
                </a:solidFill>
              </a:rPr>
              <a:t>Vision - IFK Kumla ska bedriva en fotbollsverksamhet där utbildningens kvalitet kommer i första hand och där spelarens och ledarens individuella utveckling prioriteras i stället för kortsiktig framgång. </a:t>
            </a:r>
            <a:endParaRPr lang="sv-SE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Finns i sin helhet på laget.se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Representant i föreningsrådet</a:t>
            </a:r>
          </a:p>
          <a:p>
            <a:pPr marL="0" indent="0">
              <a:lnSpc>
                <a:spcPct val="90000"/>
              </a:lnSpc>
              <a:buNone/>
            </a:pPr>
            <a:endParaRPr lang="sv-SE" sz="1700" dirty="0"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E8CFB3D-F19A-537C-DB62-6D083CB38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27" y="753169"/>
            <a:ext cx="4842716" cy="536924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34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1109B5D-BC35-4376-98A2-F53B03E4E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4D90C11-98A3-40E3-B04C-A3025D645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3B1F342-1CBA-A4DF-1624-CDCC45953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91" y="1449324"/>
            <a:ext cx="2621734" cy="4391640"/>
          </a:xfrm>
        </p:spPr>
        <p:txBody>
          <a:bodyPr anchor="t">
            <a:normAutofit/>
          </a:bodyPr>
          <a:lstStyle/>
          <a:p>
            <a:r>
              <a:rPr lang="sv-SE" sz="2800" b="1">
                <a:solidFill>
                  <a:schemeClr val="tx1"/>
                </a:solidFill>
              </a:rPr>
              <a:t>Värdegrund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B28FB1-97C9-4A9E-A45B-356508C2C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6BD3DDD-06D5-C27A-2DB9-4F88802ED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0392" y="939114"/>
            <a:ext cx="6687419" cy="49018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1600" b="1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Respekt - </a:t>
            </a:r>
            <a:r>
              <a:rPr lang="sv-SE" sz="16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IFK Kumla ska bedriva en verksamhet som innehåller grunden för social fostran</a:t>
            </a:r>
            <a:r>
              <a:rPr lang="sv-SE" sz="1600" b="1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sv-SE" sz="16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både för sina lagkamrater och sina motståndare. Alla är olika och i IFK Kumla välkomnar vi alla oavsett bakgrund, etnicitet, religion eller sexuell läggning. </a:t>
            </a:r>
          </a:p>
          <a:p>
            <a:pPr>
              <a:lnSpc>
                <a:spcPct val="90000"/>
              </a:lnSpc>
            </a:pPr>
            <a:r>
              <a:rPr lang="sv-SE" sz="1600" b="1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Spelaren i centrum </a:t>
            </a:r>
            <a:r>
              <a:rPr lang="sv-SE" sz="16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- Föreningen ska alltid sätta den enskilda spelarens utveckling i centrum. </a:t>
            </a:r>
          </a:p>
          <a:p>
            <a:pPr marL="0" indent="0">
              <a:lnSpc>
                <a:spcPct val="90000"/>
              </a:lnSpc>
              <a:buNone/>
            </a:pPr>
            <a:endParaRPr lang="sv-SE" sz="1600" b="0" i="0" u="none" strike="noStrike" baseline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1600" b="1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Kvalitet </a:t>
            </a:r>
            <a:r>
              <a:rPr lang="sv-SE" sz="16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-Våra ungdomar ska utbildas i att alltid göra sitt bästa och att alltid agera utifrån: ”Vad kan jag själv göra för att göra mina medspelare bättre? </a:t>
            </a:r>
          </a:p>
          <a:p>
            <a:pPr>
              <a:lnSpc>
                <a:spcPct val="90000"/>
              </a:lnSpc>
            </a:pPr>
            <a:endParaRPr lang="sv-SE" sz="1600" b="0" i="0" u="none" strike="noStrike" baseline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1600" b="1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Öppenhet </a:t>
            </a:r>
            <a:r>
              <a:rPr lang="sv-SE" sz="16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-IFK Kumla ska ta på sig en ledarroll i att utveckla samarbeten med andra föreningar i vår närhet i de fall det är möjligt. Både när det gäller föreningar i Kumla och i de andra </a:t>
            </a:r>
            <a:r>
              <a:rPr lang="sv-SE" sz="1600" b="0" i="0" u="none" strike="noStrike" baseline="0" dirty="0" err="1">
                <a:solidFill>
                  <a:schemeClr val="tx1"/>
                </a:solidFill>
                <a:latin typeface="Calibri" panose="020F0502020204030204" pitchFamily="34" charset="0"/>
              </a:rPr>
              <a:t>sydnärkekommunerna</a:t>
            </a:r>
            <a:r>
              <a:rPr lang="sv-SE" sz="16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 Hallsberg, Laxå, Askersund och Lekeberg. </a:t>
            </a:r>
          </a:p>
          <a:p>
            <a:pPr>
              <a:lnSpc>
                <a:spcPct val="90000"/>
              </a:lnSpc>
            </a:pPr>
            <a:endParaRPr lang="sv-SE" sz="1600" b="0" i="0" u="none" strike="noStrike" baseline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sv-SE" sz="1600" b="1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Tydlighet </a:t>
            </a:r>
            <a:r>
              <a:rPr lang="sv-SE" sz="16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-Alla spelare, ledare och vårdnadshavare ska vara medvetna om, och verka efter, IFK Kumlas mål och riktlinjer. </a:t>
            </a:r>
          </a:p>
          <a:p>
            <a:pPr>
              <a:lnSpc>
                <a:spcPct val="90000"/>
              </a:lnSpc>
            </a:pPr>
            <a:endParaRPr lang="sv-S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5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8C9CC0-B6AA-B77C-09C4-B86BE86B4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7" name="Group 5126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5128" name="Rectangle 5127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5129" name="Oval 5128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5130" name="Oval 5129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5131" name="Oval 5130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5132" name="Oval 5131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5133" name="Oval 5132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5134" name="Rectangle 5133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5135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5136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5137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56206080-0C75-DB93-A9B3-7A037EA86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026" y="571500"/>
            <a:ext cx="3133726" cy="1020232"/>
          </a:xfrm>
        </p:spPr>
        <p:txBody>
          <a:bodyPr>
            <a:normAutofit/>
          </a:bodyPr>
          <a:lstStyle/>
          <a:p>
            <a:r>
              <a:rPr lang="sv-SE" sz="3300" b="1" dirty="0"/>
              <a:t>Våra 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B38F43-3898-7A31-6799-0E84710EF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556" y="1500959"/>
            <a:ext cx="3813697" cy="4324865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Ha kul!</a:t>
            </a:r>
          </a:p>
          <a:p>
            <a:r>
              <a:rPr lang="sv-SE" dirty="0">
                <a:solidFill>
                  <a:schemeClr val="bg1"/>
                </a:solidFill>
              </a:rPr>
              <a:t>Kunna vara med alla</a:t>
            </a:r>
          </a:p>
          <a:p>
            <a:r>
              <a:rPr lang="sv-SE" dirty="0">
                <a:solidFill>
                  <a:schemeClr val="bg1"/>
                </a:solidFill>
              </a:rPr>
              <a:t>Vara aktiva</a:t>
            </a:r>
          </a:p>
          <a:p>
            <a:r>
              <a:rPr lang="sv-SE" dirty="0">
                <a:solidFill>
                  <a:schemeClr val="bg1"/>
                </a:solidFill>
              </a:rPr>
              <a:t>Se alla</a:t>
            </a:r>
          </a:p>
          <a:p>
            <a:r>
              <a:rPr lang="sv-SE" dirty="0">
                <a:solidFill>
                  <a:schemeClr val="bg1"/>
                </a:solidFill>
              </a:rPr>
              <a:t>Lyssna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b="1" dirty="0">
                <a:solidFill>
                  <a:schemeClr val="bg1"/>
                </a:solidFill>
              </a:rPr>
              <a:t>Struktur:</a:t>
            </a:r>
          </a:p>
          <a:p>
            <a:r>
              <a:rPr lang="sv-SE" dirty="0">
                <a:solidFill>
                  <a:schemeClr val="bg1"/>
                </a:solidFill>
              </a:rPr>
              <a:t>Samling – start</a:t>
            </a:r>
          </a:p>
          <a:p>
            <a:r>
              <a:rPr lang="sv-SE" dirty="0">
                <a:solidFill>
                  <a:schemeClr val="bg1"/>
                </a:solidFill>
              </a:rPr>
              <a:t>Lek/motorik</a:t>
            </a:r>
          </a:p>
          <a:p>
            <a:r>
              <a:rPr lang="sv-SE" dirty="0">
                <a:solidFill>
                  <a:schemeClr val="bg1"/>
                </a:solidFill>
              </a:rPr>
              <a:t>Stationer i mindre grupper</a:t>
            </a:r>
          </a:p>
          <a:p>
            <a:r>
              <a:rPr lang="sv-SE" dirty="0">
                <a:solidFill>
                  <a:schemeClr val="bg1"/>
                </a:solidFill>
              </a:rPr>
              <a:t>Match smålagsspel</a:t>
            </a:r>
          </a:p>
          <a:p>
            <a:r>
              <a:rPr lang="sv-SE" dirty="0">
                <a:solidFill>
                  <a:schemeClr val="bg1"/>
                </a:solidFill>
              </a:rPr>
              <a:t>Stafett/avslut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1A2CA20-82EF-0A7B-FA3A-A8D949399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4607" y="1032175"/>
            <a:ext cx="6391533" cy="479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9" name="Rectangle 5138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349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E6FE991-D1DE-017B-4B13-2E6DE5A9E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508" y="410572"/>
            <a:ext cx="5132438" cy="1622322"/>
          </a:xfrm>
        </p:spPr>
        <p:txBody>
          <a:bodyPr>
            <a:normAutofit/>
          </a:bodyPr>
          <a:lstStyle/>
          <a:p>
            <a:r>
              <a:rPr lang="sv-SE" b="1" dirty="0"/>
              <a:t>Föräldraansvar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3C3A24-CA24-B022-BAD7-B19E225A5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971" y="2046540"/>
            <a:ext cx="5132439" cy="450346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Anmäla och avanmälan på laget.se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Kom i tid till träningen (samling 10 min innan). Vi behöver alla bollar till spelarna, så ta med en egen till </a:t>
            </a:r>
            <a:r>
              <a:rPr lang="sv-SE" dirty="0" err="1">
                <a:solidFill>
                  <a:schemeClr val="bg1"/>
                </a:solidFill>
              </a:rPr>
              <a:t>ev</a:t>
            </a:r>
            <a:r>
              <a:rPr lang="sv-SE" dirty="0">
                <a:solidFill>
                  <a:schemeClr val="bg1"/>
                </a:solidFill>
              </a:rPr>
              <a:t> syskon.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Rätt utrustning, benskydd och gärna fotbollsskor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Ta med vattenflaska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Uppmuntra barnet till att delta och att lyssna på ledarna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Var nyfiken på träningen och undvik telefonen</a:t>
            </a:r>
          </a:p>
          <a:p>
            <a:pPr>
              <a:lnSpc>
                <a:spcPct val="90000"/>
              </a:lnSpc>
            </a:pPr>
            <a:r>
              <a:rPr lang="sv-SE" dirty="0">
                <a:solidFill>
                  <a:schemeClr val="bg1"/>
                </a:solidFill>
              </a:rPr>
              <a:t>Vi behöver hjälp med andra ansvarsområden (kioskansvarig, försäljningsansvarig)</a:t>
            </a:r>
          </a:p>
          <a:p>
            <a:pPr>
              <a:lnSpc>
                <a:spcPct val="90000"/>
              </a:lnSpc>
            </a:pPr>
            <a:endParaRPr lang="sv-SE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E711AE2-0ACB-6210-A9E5-B31F0838F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27" y="1573345"/>
            <a:ext cx="4842716" cy="37288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843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89674B87-B7AA-4FDD-B75B-0E6F82BF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2056" name="Rectangle 2055">
              <a:extLst>
                <a:ext uri="{FF2B5EF4-FFF2-40B4-BE49-F238E27FC236}">
                  <a16:creationId xmlns:a16="http://schemas.microsoft.com/office/drawing/2014/main" id="{A779CFA5-3E2E-44AE-8901-888F319BB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7" name="Oval 2056">
              <a:extLst>
                <a:ext uri="{FF2B5EF4-FFF2-40B4-BE49-F238E27FC236}">
                  <a16:creationId xmlns:a16="http://schemas.microsoft.com/office/drawing/2014/main" id="{6267043B-4282-450D-A595-165512D91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8" name="Oval 2057">
              <a:extLst>
                <a:ext uri="{FF2B5EF4-FFF2-40B4-BE49-F238E27FC236}">
                  <a16:creationId xmlns:a16="http://schemas.microsoft.com/office/drawing/2014/main" id="{C3ECCE6B-7124-49F7-A9F7-846F18D23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9" name="Oval 2058">
              <a:extLst>
                <a:ext uri="{FF2B5EF4-FFF2-40B4-BE49-F238E27FC236}">
                  <a16:creationId xmlns:a16="http://schemas.microsoft.com/office/drawing/2014/main" id="{E4B22195-E753-4CEB-9376-1E4C70F9D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0" name="Oval 2059">
              <a:extLst>
                <a:ext uri="{FF2B5EF4-FFF2-40B4-BE49-F238E27FC236}">
                  <a16:creationId xmlns:a16="http://schemas.microsoft.com/office/drawing/2014/main" id="{1321F675-966F-4F38-9E8C-EF813E7B0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1" name="Oval 2060">
              <a:extLst>
                <a:ext uri="{FF2B5EF4-FFF2-40B4-BE49-F238E27FC236}">
                  <a16:creationId xmlns:a16="http://schemas.microsoft.com/office/drawing/2014/main" id="{3C1E1FED-8209-4304-BD7B-1E364C44A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2" name="Rectangle 2061">
              <a:extLst>
                <a:ext uri="{FF2B5EF4-FFF2-40B4-BE49-F238E27FC236}">
                  <a16:creationId xmlns:a16="http://schemas.microsoft.com/office/drawing/2014/main" id="{DF77DFC8-AD0F-4293-A5B0-A4B35B41D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3" name="Freeform 5">
              <a:extLst>
                <a:ext uri="{FF2B5EF4-FFF2-40B4-BE49-F238E27FC236}">
                  <a16:creationId xmlns:a16="http://schemas.microsoft.com/office/drawing/2014/main" id="{1A536217-7B6F-4117-90B1-9D52A5791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64" name="Freeform 5">
              <a:extLst>
                <a:ext uri="{FF2B5EF4-FFF2-40B4-BE49-F238E27FC236}">
                  <a16:creationId xmlns:a16="http://schemas.microsoft.com/office/drawing/2014/main" id="{11FF4C96-6962-4FEB-8800-B664A2AC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65" name="Freeform 5">
              <a:extLst>
                <a:ext uri="{FF2B5EF4-FFF2-40B4-BE49-F238E27FC236}">
                  <a16:creationId xmlns:a16="http://schemas.microsoft.com/office/drawing/2014/main" id="{309CC5A8-B34F-420B-82A5-2B885B247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800338A6-1F91-F57B-EC51-632BF6075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300" b="1" dirty="0"/>
              <a:t>Dreamstar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A1040B-5C8A-CBFB-099D-7FA244F3D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Riktlinjer från klubben</a:t>
            </a:r>
          </a:p>
          <a:p>
            <a:r>
              <a:rPr lang="sv-SE" dirty="0">
                <a:solidFill>
                  <a:schemeClr val="bg1"/>
                </a:solidFill>
              </a:rPr>
              <a:t>Alla spelare skall sälja 3 häften</a:t>
            </a:r>
          </a:p>
          <a:p>
            <a:r>
              <a:rPr lang="sv-SE" dirty="0">
                <a:solidFill>
                  <a:schemeClr val="bg1"/>
                </a:solidFill>
              </a:rPr>
              <a:t>Sista försäljningsdag 31 maj nuvarande omgång</a:t>
            </a:r>
          </a:p>
          <a:p>
            <a:r>
              <a:rPr lang="sv-SE" dirty="0">
                <a:solidFill>
                  <a:schemeClr val="bg1"/>
                </a:solidFill>
              </a:rPr>
              <a:t>Osålda häften = inga pengar till laget</a:t>
            </a:r>
          </a:p>
          <a:p>
            <a:r>
              <a:rPr lang="sv-SE" dirty="0">
                <a:solidFill>
                  <a:schemeClr val="bg1"/>
                </a:solidFill>
              </a:rPr>
              <a:t>Sista försäljning till hösten -25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7F453F0-D691-39CE-45B3-A75087110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10" r="1" b="28582"/>
          <a:stretch/>
        </p:blipFill>
        <p:spPr bwMode="auto">
          <a:xfrm>
            <a:off x="5194607" y="803751"/>
            <a:ext cx="6391533" cy="525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7" name="Rectangle 2066">
            <a:extLst>
              <a:ext uri="{FF2B5EF4-FFF2-40B4-BE49-F238E27FC236}">
                <a16:creationId xmlns:a16="http://schemas.microsoft.com/office/drawing/2014/main" id="{B6E07BC7-FAEA-458C-90C9-A68082FBB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460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6731D0-2478-3B52-F874-BF48E673B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904C9A9E-61CD-51B0-6E12-257CB3651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2056" name="Rectangle 2055">
              <a:extLst>
                <a:ext uri="{FF2B5EF4-FFF2-40B4-BE49-F238E27FC236}">
                  <a16:creationId xmlns:a16="http://schemas.microsoft.com/office/drawing/2014/main" id="{88DB85A1-19C6-2707-2988-24224B79F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7" name="Oval 2056">
              <a:extLst>
                <a:ext uri="{FF2B5EF4-FFF2-40B4-BE49-F238E27FC236}">
                  <a16:creationId xmlns:a16="http://schemas.microsoft.com/office/drawing/2014/main" id="{3EDE9322-2F23-C261-A58D-4A84F57031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8" name="Oval 2057">
              <a:extLst>
                <a:ext uri="{FF2B5EF4-FFF2-40B4-BE49-F238E27FC236}">
                  <a16:creationId xmlns:a16="http://schemas.microsoft.com/office/drawing/2014/main" id="{E66B9812-5514-7A82-D5C4-FFA29F7FCB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59" name="Oval 2058">
              <a:extLst>
                <a:ext uri="{FF2B5EF4-FFF2-40B4-BE49-F238E27FC236}">
                  <a16:creationId xmlns:a16="http://schemas.microsoft.com/office/drawing/2014/main" id="{A5676499-57A9-8458-216D-FF76745C66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0" name="Oval 2059">
              <a:extLst>
                <a:ext uri="{FF2B5EF4-FFF2-40B4-BE49-F238E27FC236}">
                  <a16:creationId xmlns:a16="http://schemas.microsoft.com/office/drawing/2014/main" id="{2307D80D-FCE8-7BB3-D428-575F30CD1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1" name="Oval 2060">
              <a:extLst>
                <a:ext uri="{FF2B5EF4-FFF2-40B4-BE49-F238E27FC236}">
                  <a16:creationId xmlns:a16="http://schemas.microsoft.com/office/drawing/2014/main" id="{245620EA-5314-D1CB-86D1-EDD6E65D7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2" name="Rectangle 2061">
              <a:extLst>
                <a:ext uri="{FF2B5EF4-FFF2-40B4-BE49-F238E27FC236}">
                  <a16:creationId xmlns:a16="http://schemas.microsoft.com/office/drawing/2014/main" id="{F2D8BB1C-DA89-6611-EB7C-210EE5CC3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63" name="Freeform 5">
              <a:extLst>
                <a:ext uri="{FF2B5EF4-FFF2-40B4-BE49-F238E27FC236}">
                  <a16:creationId xmlns:a16="http://schemas.microsoft.com/office/drawing/2014/main" id="{C7813953-C315-7B01-3955-0F68DE812B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64" name="Freeform 5">
              <a:extLst>
                <a:ext uri="{FF2B5EF4-FFF2-40B4-BE49-F238E27FC236}">
                  <a16:creationId xmlns:a16="http://schemas.microsoft.com/office/drawing/2014/main" id="{3ABB8B50-0151-0395-D4D6-4B8E84B5D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65" name="Freeform 5">
              <a:extLst>
                <a:ext uri="{FF2B5EF4-FFF2-40B4-BE49-F238E27FC236}">
                  <a16:creationId xmlns:a16="http://schemas.microsoft.com/office/drawing/2014/main" id="{DEC041C0-3484-C306-D3FD-FDAFD374C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9DAB9A1F-EFCA-5278-3829-A9E8EDE0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3300" b="1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DBBE23-4719-5412-674F-66F81185A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1828800"/>
            <a:ext cx="3133726" cy="4191000"/>
          </a:xfrm>
        </p:spPr>
        <p:txBody>
          <a:bodyPr>
            <a:normAutofit lnSpcReduction="10000"/>
          </a:bodyPr>
          <a:lstStyle/>
          <a:p>
            <a:r>
              <a:rPr lang="sv-SE" dirty="0">
                <a:solidFill>
                  <a:schemeClr val="bg1"/>
                </a:solidFill>
              </a:rPr>
              <a:t>Lagkassan</a:t>
            </a:r>
          </a:p>
          <a:p>
            <a:r>
              <a:rPr lang="sv-SE" dirty="0">
                <a:solidFill>
                  <a:schemeClr val="bg1"/>
                </a:solidFill>
              </a:rPr>
              <a:t>Egen försäljning</a:t>
            </a:r>
          </a:p>
          <a:p>
            <a:r>
              <a:rPr lang="sv-SE" dirty="0">
                <a:solidFill>
                  <a:schemeClr val="bg1"/>
                </a:solidFill>
              </a:rPr>
              <a:t>Bygger på ansvariga föräldrar</a:t>
            </a:r>
          </a:p>
          <a:p>
            <a:r>
              <a:rPr lang="sv-SE" dirty="0">
                <a:solidFill>
                  <a:schemeClr val="bg1"/>
                </a:solidFill>
              </a:rPr>
              <a:t>Försöka köra en omgång nu innan sommaren?</a:t>
            </a:r>
          </a:p>
          <a:p>
            <a:r>
              <a:rPr lang="sv-SE" dirty="0">
                <a:solidFill>
                  <a:schemeClr val="bg1"/>
                </a:solidFill>
              </a:rPr>
              <a:t>Frysta pizzabottnar t ex, 120 kr för 4-pack. 40 kr i förtjänst per 4-pack</a:t>
            </a:r>
          </a:p>
          <a:p>
            <a:r>
              <a:rPr lang="sv-SE" dirty="0">
                <a:solidFill>
                  <a:schemeClr val="bg1"/>
                </a:solidFill>
              </a:rPr>
              <a:t>Förslag på sponsorer, jobb eller annat som laget kan dra in pengar på?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14551A42-D64A-CEA0-374B-966B34852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1026" name="Picture 2" descr="Tjäna pengar genom försäljning till resan - Newbody Family">
            <a:extLst>
              <a:ext uri="{FF2B5EF4-FFF2-40B4-BE49-F238E27FC236}">
                <a16:creationId xmlns:a16="http://schemas.microsoft.com/office/drawing/2014/main" id="{90D40834-AAFC-8274-1E07-774C26AF6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826" y="716748"/>
            <a:ext cx="1933575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ips Brets Cheddar &amp; Rödlök (125 g)">
            <a:extLst>
              <a:ext uri="{FF2B5EF4-FFF2-40B4-BE49-F238E27FC236}">
                <a16:creationId xmlns:a16="http://schemas.microsoft.com/office/drawing/2014/main" id="{BCFAD92C-EBDB-7597-B252-139F3EE07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046" y="1647779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oalettpapper 200-lappen | Partykungen">
            <a:extLst>
              <a:ext uri="{FF2B5EF4-FFF2-40B4-BE49-F238E27FC236}">
                <a16:creationId xmlns:a16="http://schemas.microsoft.com/office/drawing/2014/main" id="{428B23DC-1999-1F9D-AAB9-0BE70AFEE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444" y="349562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akservice: Sälj kakor med föreningen, klassen och laget">
            <a:extLst>
              <a:ext uri="{FF2B5EF4-FFF2-40B4-BE49-F238E27FC236}">
                <a16:creationId xmlns:a16="http://schemas.microsoft.com/office/drawing/2014/main" id="{92250C02-A1A2-7D1C-AC25-0250CC29D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518" y="4269574"/>
            <a:ext cx="3733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63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styrelserum">
  <a:themeElements>
    <a:clrScheme name="Jon styrelseru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J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2570</TotalTime>
  <Words>603</Words>
  <Application>Microsoft Office PowerPoint</Application>
  <PresentationFormat>Bredbild</PresentationFormat>
  <Paragraphs>87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3</vt:lpstr>
      <vt:lpstr>Jon styrelserum</vt:lpstr>
      <vt:lpstr>                                                     Föräldramöte         IFK Kumla P 018  </vt:lpstr>
      <vt:lpstr>                                                   P 018 43 st aktiva spelare!   </vt:lpstr>
      <vt:lpstr> Ledarna  </vt:lpstr>
      <vt:lpstr>Den blåvita tråden</vt:lpstr>
      <vt:lpstr>Värdegrund</vt:lpstr>
      <vt:lpstr>Våra träningar</vt:lpstr>
      <vt:lpstr>Föräldraansvar</vt:lpstr>
      <vt:lpstr>Dreamstar</vt:lpstr>
      <vt:lpstr>Ekonomi</vt:lpstr>
      <vt:lpstr>Poolspel / cuper</vt:lpstr>
      <vt:lpstr>Agerande föräldrar</vt:lpstr>
      <vt:lpstr>Kiosken</vt:lpstr>
      <vt:lpstr>Övriga punkter</vt:lpstr>
      <vt:lpstr>Tack för att ni kom!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Rickard Kanon</dc:creator>
  <cp:lastModifiedBy>Camilla Jörnegren</cp:lastModifiedBy>
  <cp:revision>20</cp:revision>
  <dcterms:created xsi:type="dcterms:W3CDTF">2024-08-26T07:09:15Z</dcterms:created>
  <dcterms:modified xsi:type="dcterms:W3CDTF">2025-05-11T18:51:20Z</dcterms:modified>
</cp:coreProperties>
</file>