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75" r:id="rId3"/>
    <p:sldId id="259" r:id="rId4"/>
    <p:sldId id="261" r:id="rId5"/>
    <p:sldId id="260" r:id="rId6"/>
    <p:sldId id="277" r:id="rId7"/>
    <p:sldId id="278" r:id="rId8"/>
    <p:sldId id="264" r:id="rId9"/>
    <p:sldId id="270" r:id="rId10"/>
    <p:sldId id="271" r:id="rId11"/>
    <p:sldId id="269" r:id="rId12"/>
    <p:sldId id="276" r:id="rId13"/>
    <p:sldId id="272" r:id="rId14"/>
    <p:sldId id="267" r:id="rId15"/>
    <p:sldId id="273" r:id="rId16"/>
    <p:sldId id="274" r:id="rId17"/>
    <p:sldId id="268" r:id="rId18"/>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E163A"/>
    <a:srgbClr val="D95B8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71" autoAdjust="0"/>
    <p:restoredTop sz="94660"/>
  </p:normalViewPr>
  <p:slideViewPr>
    <p:cSldViewPr snapToGrid="0">
      <p:cViewPr varScale="1">
        <p:scale>
          <a:sx n="116" d="100"/>
          <a:sy n="116" d="100"/>
        </p:scale>
        <p:origin x="2438" y="9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42182FB-5DB6-4762-9147-61A76A26B9A9}" type="datetimeFigureOut">
              <a:rPr lang="sv-SE" smtClean="0"/>
              <a:t>2025-02-11</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8C2B160-E1DA-428A-803B-D385628E8255}" type="slidenum">
              <a:rPr lang="sv-SE" smtClean="0"/>
              <a:t>‹#›</a:t>
            </a:fld>
            <a:endParaRPr lang="sv-SE"/>
          </a:p>
        </p:txBody>
      </p:sp>
    </p:spTree>
    <p:extLst>
      <p:ext uri="{BB962C8B-B14F-4D97-AF65-F5344CB8AC3E}">
        <p14:creationId xmlns:p14="http://schemas.microsoft.com/office/powerpoint/2010/main" val="17638743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38C2B160-E1DA-428A-803B-D385628E8255}" type="slidenum">
              <a:rPr lang="sv-SE" smtClean="0"/>
              <a:t>2</a:t>
            </a:fld>
            <a:endParaRPr lang="sv-SE"/>
          </a:p>
        </p:txBody>
      </p:sp>
    </p:spTree>
    <p:extLst>
      <p:ext uri="{BB962C8B-B14F-4D97-AF65-F5344CB8AC3E}">
        <p14:creationId xmlns:p14="http://schemas.microsoft.com/office/powerpoint/2010/main" val="11997452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sz="1200" kern="1200" dirty="0" smtClean="0">
                <a:solidFill>
                  <a:schemeClr val="tx1"/>
                </a:solidFill>
                <a:effectLst/>
                <a:latin typeface="+mn-lt"/>
                <a:ea typeface="+mn-ea"/>
                <a:cs typeface="+mn-cs"/>
              </a:rPr>
              <a:t>Till </a:t>
            </a:r>
            <a:r>
              <a:rPr lang="sv-SE" sz="1200" kern="1200" dirty="0" err="1" smtClean="0">
                <a:solidFill>
                  <a:schemeClr val="tx1"/>
                </a:solidFill>
                <a:effectLst/>
                <a:latin typeface="+mn-lt"/>
                <a:ea typeface="+mn-ea"/>
                <a:cs typeface="+mn-cs"/>
              </a:rPr>
              <a:t>Västerhejde</a:t>
            </a:r>
            <a:r>
              <a:rPr lang="sv-SE" sz="1200" kern="1200" dirty="0" smtClean="0">
                <a:solidFill>
                  <a:schemeClr val="tx1"/>
                </a:solidFill>
                <a:effectLst/>
                <a:latin typeface="+mn-lt"/>
                <a:ea typeface="+mn-ea"/>
                <a:cs typeface="+mn-cs"/>
              </a:rPr>
              <a:t> skjutsas hela 91 % av de som svarat på enkäten. De flesta som skjutsas uppger att det är för långt till idrottsplatsen för att ta sig dit på egen hand. Det är uppenbart att de olika idrottsplatserna har olika förutsättningar att ta sig till. Gemensamt för samtliga idrottsplatser är emellertid att andelen barn som rent objektivt har reslängder och restider som är rimliga att cykla eller gå, är betydligt högre än andelen som faktiskt reser på egen hand i dag. </a:t>
            </a:r>
          </a:p>
          <a:p>
            <a:endParaRPr lang="sv-SE" dirty="0"/>
          </a:p>
        </p:txBody>
      </p:sp>
      <p:sp>
        <p:nvSpPr>
          <p:cNvPr id="4" name="Platshållare för bildnummer 3"/>
          <p:cNvSpPr>
            <a:spLocks noGrp="1"/>
          </p:cNvSpPr>
          <p:nvPr>
            <p:ph type="sldNum" sz="quarter" idx="10"/>
          </p:nvPr>
        </p:nvSpPr>
        <p:spPr/>
        <p:txBody>
          <a:bodyPr/>
          <a:lstStyle/>
          <a:p>
            <a:fld id="{38C2B160-E1DA-428A-803B-D385628E8255}" type="slidenum">
              <a:rPr lang="sv-SE" smtClean="0"/>
              <a:t>5</a:t>
            </a:fld>
            <a:endParaRPr lang="sv-SE"/>
          </a:p>
        </p:txBody>
      </p:sp>
    </p:spTree>
    <p:extLst>
      <p:ext uri="{BB962C8B-B14F-4D97-AF65-F5344CB8AC3E}">
        <p14:creationId xmlns:p14="http://schemas.microsoft.com/office/powerpoint/2010/main" val="10408996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38C2B160-E1DA-428A-803B-D385628E8255}" type="slidenum">
              <a:rPr lang="sv-SE" smtClean="0"/>
              <a:t>13</a:t>
            </a:fld>
            <a:endParaRPr lang="sv-SE"/>
          </a:p>
        </p:txBody>
      </p:sp>
    </p:spTree>
    <p:extLst>
      <p:ext uri="{BB962C8B-B14F-4D97-AF65-F5344CB8AC3E}">
        <p14:creationId xmlns:p14="http://schemas.microsoft.com/office/powerpoint/2010/main" val="24435298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38C2B160-E1DA-428A-803B-D385628E8255}" type="slidenum">
              <a:rPr lang="sv-SE" smtClean="0"/>
              <a:t>15</a:t>
            </a:fld>
            <a:endParaRPr lang="sv-SE"/>
          </a:p>
        </p:txBody>
      </p:sp>
    </p:spTree>
    <p:extLst>
      <p:ext uri="{BB962C8B-B14F-4D97-AF65-F5344CB8AC3E}">
        <p14:creationId xmlns:p14="http://schemas.microsoft.com/office/powerpoint/2010/main" val="32349388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1524000" y="1122363"/>
            <a:ext cx="9144000" cy="2387600"/>
          </a:xfrm>
        </p:spPr>
        <p:txBody>
          <a:bodyPr anchor="b"/>
          <a:lstStyle>
            <a:lvl1pPr algn="ctr">
              <a:defRPr sz="6000"/>
            </a:lvl1pPr>
          </a:lstStyle>
          <a:p>
            <a:r>
              <a:rPr lang="sv-SE" smtClean="0"/>
              <a:t>Klicka här för att ändra format</a:t>
            </a:r>
            <a:endParaRPr lang="sv-SE"/>
          </a:p>
        </p:txBody>
      </p:sp>
      <p:sp>
        <p:nvSpPr>
          <p:cNvPr id="3" name="Underrubri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smtClean="0"/>
              <a:t>Klicka om du vill redigera mall för underrubrikformat</a:t>
            </a:r>
            <a:endParaRPr lang="sv-SE"/>
          </a:p>
        </p:txBody>
      </p:sp>
      <p:sp>
        <p:nvSpPr>
          <p:cNvPr id="4" name="Platshållare för datum 3"/>
          <p:cNvSpPr>
            <a:spLocks noGrp="1"/>
          </p:cNvSpPr>
          <p:nvPr>
            <p:ph type="dt" sz="half" idx="10"/>
          </p:nvPr>
        </p:nvSpPr>
        <p:spPr/>
        <p:txBody>
          <a:bodyPr/>
          <a:lstStyle/>
          <a:p>
            <a:fld id="{629E2DD6-66B4-4530-AA1F-50A6F146F9DA}" type="datetimeFigureOut">
              <a:rPr lang="sv-SE" smtClean="0"/>
              <a:t>2025-02-11</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A69A0AFF-73D8-438C-AEF7-99575FA2D910}" type="slidenum">
              <a:rPr lang="sv-SE" smtClean="0"/>
              <a:t>‹#›</a:t>
            </a:fld>
            <a:endParaRPr lang="sv-SE"/>
          </a:p>
        </p:txBody>
      </p:sp>
    </p:spTree>
    <p:extLst>
      <p:ext uri="{BB962C8B-B14F-4D97-AF65-F5344CB8AC3E}">
        <p14:creationId xmlns:p14="http://schemas.microsoft.com/office/powerpoint/2010/main" val="42832943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lodrät text 2"/>
          <p:cNvSpPr>
            <a:spLocks noGrp="1"/>
          </p:cNvSpPr>
          <p:nvPr>
            <p:ph type="body" orient="vert" idx="1"/>
          </p:nvPr>
        </p:nvSpPr>
        <p:spPr/>
        <p:txBody>
          <a:bodyPr vert="eaVert"/>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629E2DD6-66B4-4530-AA1F-50A6F146F9DA}" type="datetimeFigureOut">
              <a:rPr lang="sv-SE" smtClean="0"/>
              <a:t>2025-02-11</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A69A0AFF-73D8-438C-AEF7-99575FA2D910}" type="slidenum">
              <a:rPr lang="sv-SE" smtClean="0"/>
              <a:t>‹#›</a:t>
            </a:fld>
            <a:endParaRPr lang="sv-SE"/>
          </a:p>
        </p:txBody>
      </p:sp>
    </p:spTree>
    <p:extLst>
      <p:ext uri="{BB962C8B-B14F-4D97-AF65-F5344CB8AC3E}">
        <p14:creationId xmlns:p14="http://schemas.microsoft.com/office/powerpoint/2010/main" val="20846029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8724900" y="365125"/>
            <a:ext cx="2628900" cy="5811838"/>
          </a:xfrm>
        </p:spPr>
        <p:txBody>
          <a:bodyPr vert="eaVert"/>
          <a:lstStyle/>
          <a:p>
            <a:r>
              <a:rPr lang="sv-SE" smtClean="0"/>
              <a:t>Klicka här för att ändra format</a:t>
            </a:r>
            <a:endParaRPr lang="sv-SE"/>
          </a:p>
        </p:txBody>
      </p:sp>
      <p:sp>
        <p:nvSpPr>
          <p:cNvPr id="3" name="Platshållare för lodrät text 2"/>
          <p:cNvSpPr>
            <a:spLocks noGrp="1"/>
          </p:cNvSpPr>
          <p:nvPr>
            <p:ph type="body" orient="vert" idx="1"/>
          </p:nvPr>
        </p:nvSpPr>
        <p:spPr>
          <a:xfrm>
            <a:off x="838200" y="365125"/>
            <a:ext cx="7734300" cy="5811838"/>
          </a:xfrm>
        </p:spPr>
        <p:txBody>
          <a:bodyPr vert="eaVert"/>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629E2DD6-66B4-4530-AA1F-50A6F146F9DA}" type="datetimeFigureOut">
              <a:rPr lang="sv-SE" smtClean="0"/>
              <a:t>2025-02-11</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A69A0AFF-73D8-438C-AEF7-99575FA2D910}" type="slidenum">
              <a:rPr lang="sv-SE" smtClean="0"/>
              <a:t>‹#›</a:t>
            </a:fld>
            <a:endParaRPr lang="sv-SE"/>
          </a:p>
        </p:txBody>
      </p:sp>
    </p:spTree>
    <p:extLst>
      <p:ext uri="{BB962C8B-B14F-4D97-AF65-F5344CB8AC3E}">
        <p14:creationId xmlns:p14="http://schemas.microsoft.com/office/powerpoint/2010/main" val="9380775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idx="1"/>
          </p:nvPr>
        </p:nvSpPr>
        <p:spPr/>
        <p:txBody>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629E2DD6-66B4-4530-AA1F-50A6F146F9DA}" type="datetimeFigureOut">
              <a:rPr lang="sv-SE" smtClean="0"/>
              <a:t>2025-02-11</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A69A0AFF-73D8-438C-AEF7-99575FA2D910}" type="slidenum">
              <a:rPr lang="sv-SE" smtClean="0"/>
              <a:t>‹#›</a:t>
            </a:fld>
            <a:endParaRPr lang="sv-SE"/>
          </a:p>
        </p:txBody>
      </p:sp>
    </p:spTree>
    <p:extLst>
      <p:ext uri="{BB962C8B-B14F-4D97-AF65-F5344CB8AC3E}">
        <p14:creationId xmlns:p14="http://schemas.microsoft.com/office/powerpoint/2010/main" val="2972134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831850" y="1709738"/>
            <a:ext cx="10515600" cy="2852737"/>
          </a:xfrm>
        </p:spPr>
        <p:txBody>
          <a:bodyPr anchor="b"/>
          <a:lstStyle>
            <a:lvl1pPr>
              <a:defRPr sz="6000"/>
            </a:lvl1pPr>
          </a:lstStyle>
          <a:p>
            <a:r>
              <a:rPr lang="sv-SE" smtClean="0"/>
              <a:t>Klicka här för att ändra format</a:t>
            </a:r>
            <a:endParaRPr lang="sv-SE"/>
          </a:p>
        </p:txBody>
      </p:sp>
      <p:sp>
        <p:nvSpPr>
          <p:cNvPr id="3" name="Platshållare för tex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smtClean="0"/>
              <a:t>Redigera format för bakgrundstext</a:t>
            </a:r>
          </a:p>
        </p:txBody>
      </p:sp>
      <p:sp>
        <p:nvSpPr>
          <p:cNvPr id="4" name="Platshållare för datum 3"/>
          <p:cNvSpPr>
            <a:spLocks noGrp="1"/>
          </p:cNvSpPr>
          <p:nvPr>
            <p:ph type="dt" sz="half" idx="10"/>
          </p:nvPr>
        </p:nvSpPr>
        <p:spPr/>
        <p:txBody>
          <a:bodyPr/>
          <a:lstStyle/>
          <a:p>
            <a:fld id="{629E2DD6-66B4-4530-AA1F-50A6F146F9DA}" type="datetimeFigureOut">
              <a:rPr lang="sv-SE" smtClean="0"/>
              <a:t>2025-02-11</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A69A0AFF-73D8-438C-AEF7-99575FA2D910}" type="slidenum">
              <a:rPr lang="sv-SE" smtClean="0"/>
              <a:t>‹#›</a:t>
            </a:fld>
            <a:endParaRPr lang="sv-SE"/>
          </a:p>
        </p:txBody>
      </p:sp>
    </p:spTree>
    <p:extLst>
      <p:ext uri="{BB962C8B-B14F-4D97-AF65-F5344CB8AC3E}">
        <p14:creationId xmlns:p14="http://schemas.microsoft.com/office/powerpoint/2010/main" val="35784249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sz="half" idx="1"/>
          </p:nvPr>
        </p:nvSpPr>
        <p:spPr>
          <a:xfrm>
            <a:off x="838200" y="1825625"/>
            <a:ext cx="5181600" cy="4351338"/>
          </a:xfrm>
        </p:spPr>
        <p:txBody>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innehåll 3"/>
          <p:cNvSpPr>
            <a:spLocks noGrp="1"/>
          </p:cNvSpPr>
          <p:nvPr>
            <p:ph sz="half" idx="2"/>
          </p:nvPr>
        </p:nvSpPr>
        <p:spPr>
          <a:xfrm>
            <a:off x="6172200" y="1825625"/>
            <a:ext cx="5181600" cy="4351338"/>
          </a:xfrm>
        </p:spPr>
        <p:txBody>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datum 4"/>
          <p:cNvSpPr>
            <a:spLocks noGrp="1"/>
          </p:cNvSpPr>
          <p:nvPr>
            <p:ph type="dt" sz="half" idx="10"/>
          </p:nvPr>
        </p:nvSpPr>
        <p:spPr/>
        <p:txBody>
          <a:bodyPr/>
          <a:lstStyle/>
          <a:p>
            <a:fld id="{629E2DD6-66B4-4530-AA1F-50A6F146F9DA}" type="datetimeFigureOut">
              <a:rPr lang="sv-SE" smtClean="0"/>
              <a:t>2025-02-11</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A69A0AFF-73D8-438C-AEF7-99575FA2D910}" type="slidenum">
              <a:rPr lang="sv-SE" smtClean="0"/>
              <a:t>‹#›</a:t>
            </a:fld>
            <a:endParaRPr lang="sv-SE"/>
          </a:p>
        </p:txBody>
      </p:sp>
    </p:spTree>
    <p:extLst>
      <p:ext uri="{BB962C8B-B14F-4D97-AF65-F5344CB8AC3E}">
        <p14:creationId xmlns:p14="http://schemas.microsoft.com/office/powerpoint/2010/main" val="38711320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839788" y="365125"/>
            <a:ext cx="10515600" cy="1325563"/>
          </a:xfrm>
        </p:spPr>
        <p:txBody>
          <a:bodyPr/>
          <a:lstStyle/>
          <a:p>
            <a:r>
              <a:rPr lang="sv-SE" smtClean="0"/>
              <a:t>Klicka här för att ändra format</a:t>
            </a:r>
            <a:endParaRPr lang="sv-SE"/>
          </a:p>
        </p:txBody>
      </p:sp>
      <p:sp>
        <p:nvSpPr>
          <p:cNvPr id="3" name="Platshållare för tex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Redigera format för bakgrundstext</a:t>
            </a:r>
          </a:p>
        </p:txBody>
      </p:sp>
      <p:sp>
        <p:nvSpPr>
          <p:cNvPr id="4" name="Platshållare för innehåll 3"/>
          <p:cNvSpPr>
            <a:spLocks noGrp="1"/>
          </p:cNvSpPr>
          <p:nvPr>
            <p:ph sz="half" idx="2"/>
          </p:nvPr>
        </p:nvSpPr>
        <p:spPr>
          <a:xfrm>
            <a:off x="839788" y="2505075"/>
            <a:ext cx="5157787" cy="3684588"/>
          </a:xfrm>
        </p:spPr>
        <p:txBody>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tex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Redigera format för bakgrundstext</a:t>
            </a:r>
          </a:p>
        </p:txBody>
      </p:sp>
      <p:sp>
        <p:nvSpPr>
          <p:cNvPr id="6" name="Platshållare för innehåll 5"/>
          <p:cNvSpPr>
            <a:spLocks noGrp="1"/>
          </p:cNvSpPr>
          <p:nvPr>
            <p:ph sz="quarter" idx="4"/>
          </p:nvPr>
        </p:nvSpPr>
        <p:spPr>
          <a:xfrm>
            <a:off x="6172200" y="2505075"/>
            <a:ext cx="5183188" cy="3684588"/>
          </a:xfrm>
        </p:spPr>
        <p:txBody>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7" name="Platshållare för datum 6"/>
          <p:cNvSpPr>
            <a:spLocks noGrp="1"/>
          </p:cNvSpPr>
          <p:nvPr>
            <p:ph type="dt" sz="half" idx="10"/>
          </p:nvPr>
        </p:nvSpPr>
        <p:spPr/>
        <p:txBody>
          <a:bodyPr/>
          <a:lstStyle/>
          <a:p>
            <a:fld id="{629E2DD6-66B4-4530-AA1F-50A6F146F9DA}" type="datetimeFigureOut">
              <a:rPr lang="sv-SE" smtClean="0"/>
              <a:t>2025-02-11</a:t>
            </a:fld>
            <a:endParaRPr lang="sv-SE"/>
          </a:p>
        </p:txBody>
      </p:sp>
      <p:sp>
        <p:nvSpPr>
          <p:cNvPr id="8" name="Platshållare för sidfot 7"/>
          <p:cNvSpPr>
            <a:spLocks noGrp="1"/>
          </p:cNvSpPr>
          <p:nvPr>
            <p:ph type="ftr" sz="quarter" idx="11"/>
          </p:nvPr>
        </p:nvSpPr>
        <p:spPr/>
        <p:txBody>
          <a:bodyPr/>
          <a:lstStyle/>
          <a:p>
            <a:endParaRPr lang="sv-SE"/>
          </a:p>
        </p:txBody>
      </p:sp>
      <p:sp>
        <p:nvSpPr>
          <p:cNvPr id="9" name="Platshållare för bildnummer 8"/>
          <p:cNvSpPr>
            <a:spLocks noGrp="1"/>
          </p:cNvSpPr>
          <p:nvPr>
            <p:ph type="sldNum" sz="quarter" idx="12"/>
          </p:nvPr>
        </p:nvSpPr>
        <p:spPr/>
        <p:txBody>
          <a:bodyPr/>
          <a:lstStyle/>
          <a:p>
            <a:fld id="{A69A0AFF-73D8-438C-AEF7-99575FA2D910}" type="slidenum">
              <a:rPr lang="sv-SE" smtClean="0"/>
              <a:t>‹#›</a:t>
            </a:fld>
            <a:endParaRPr lang="sv-SE"/>
          </a:p>
        </p:txBody>
      </p:sp>
    </p:spTree>
    <p:extLst>
      <p:ext uri="{BB962C8B-B14F-4D97-AF65-F5344CB8AC3E}">
        <p14:creationId xmlns:p14="http://schemas.microsoft.com/office/powerpoint/2010/main" val="3288249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datum 2"/>
          <p:cNvSpPr>
            <a:spLocks noGrp="1"/>
          </p:cNvSpPr>
          <p:nvPr>
            <p:ph type="dt" sz="half" idx="10"/>
          </p:nvPr>
        </p:nvSpPr>
        <p:spPr/>
        <p:txBody>
          <a:bodyPr/>
          <a:lstStyle/>
          <a:p>
            <a:fld id="{629E2DD6-66B4-4530-AA1F-50A6F146F9DA}" type="datetimeFigureOut">
              <a:rPr lang="sv-SE" smtClean="0"/>
              <a:t>2025-02-11</a:t>
            </a:fld>
            <a:endParaRPr lang="sv-SE"/>
          </a:p>
        </p:txBody>
      </p:sp>
      <p:sp>
        <p:nvSpPr>
          <p:cNvPr id="4" name="Platshållare för sidfot 3"/>
          <p:cNvSpPr>
            <a:spLocks noGrp="1"/>
          </p:cNvSpPr>
          <p:nvPr>
            <p:ph type="ftr" sz="quarter" idx="11"/>
          </p:nvPr>
        </p:nvSpPr>
        <p:spPr/>
        <p:txBody>
          <a:bodyPr/>
          <a:lstStyle/>
          <a:p>
            <a:endParaRPr lang="sv-SE"/>
          </a:p>
        </p:txBody>
      </p:sp>
      <p:sp>
        <p:nvSpPr>
          <p:cNvPr id="5" name="Platshållare för bildnummer 4"/>
          <p:cNvSpPr>
            <a:spLocks noGrp="1"/>
          </p:cNvSpPr>
          <p:nvPr>
            <p:ph type="sldNum" sz="quarter" idx="12"/>
          </p:nvPr>
        </p:nvSpPr>
        <p:spPr/>
        <p:txBody>
          <a:bodyPr/>
          <a:lstStyle/>
          <a:p>
            <a:fld id="{A69A0AFF-73D8-438C-AEF7-99575FA2D910}" type="slidenum">
              <a:rPr lang="sv-SE" smtClean="0"/>
              <a:t>‹#›</a:t>
            </a:fld>
            <a:endParaRPr lang="sv-SE"/>
          </a:p>
        </p:txBody>
      </p:sp>
    </p:spTree>
    <p:extLst>
      <p:ext uri="{BB962C8B-B14F-4D97-AF65-F5344CB8AC3E}">
        <p14:creationId xmlns:p14="http://schemas.microsoft.com/office/powerpoint/2010/main" val="31428692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629E2DD6-66B4-4530-AA1F-50A6F146F9DA}" type="datetimeFigureOut">
              <a:rPr lang="sv-SE" smtClean="0"/>
              <a:t>2025-02-11</a:t>
            </a:fld>
            <a:endParaRPr lang="sv-SE"/>
          </a:p>
        </p:txBody>
      </p:sp>
      <p:sp>
        <p:nvSpPr>
          <p:cNvPr id="3" name="Platshållare för sidfot 2"/>
          <p:cNvSpPr>
            <a:spLocks noGrp="1"/>
          </p:cNvSpPr>
          <p:nvPr>
            <p:ph type="ftr" sz="quarter" idx="11"/>
          </p:nvPr>
        </p:nvSpPr>
        <p:spPr/>
        <p:txBody>
          <a:bodyPr/>
          <a:lstStyle/>
          <a:p>
            <a:endParaRPr lang="sv-SE"/>
          </a:p>
        </p:txBody>
      </p:sp>
      <p:sp>
        <p:nvSpPr>
          <p:cNvPr id="4" name="Platshållare för bildnummer 3"/>
          <p:cNvSpPr>
            <a:spLocks noGrp="1"/>
          </p:cNvSpPr>
          <p:nvPr>
            <p:ph type="sldNum" sz="quarter" idx="12"/>
          </p:nvPr>
        </p:nvSpPr>
        <p:spPr/>
        <p:txBody>
          <a:bodyPr/>
          <a:lstStyle/>
          <a:p>
            <a:fld id="{A69A0AFF-73D8-438C-AEF7-99575FA2D910}" type="slidenum">
              <a:rPr lang="sv-SE" smtClean="0"/>
              <a:t>‹#›</a:t>
            </a:fld>
            <a:endParaRPr lang="sv-SE"/>
          </a:p>
        </p:txBody>
      </p:sp>
    </p:spTree>
    <p:extLst>
      <p:ext uri="{BB962C8B-B14F-4D97-AF65-F5344CB8AC3E}">
        <p14:creationId xmlns:p14="http://schemas.microsoft.com/office/powerpoint/2010/main" val="32674797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839788" y="457200"/>
            <a:ext cx="3932237" cy="1600200"/>
          </a:xfrm>
        </p:spPr>
        <p:txBody>
          <a:bodyPr anchor="b"/>
          <a:lstStyle>
            <a:lvl1pPr>
              <a:defRPr sz="3200"/>
            </a:lvl1pPr>
          </a:lstStyle>
          <a:p>
            <a:r>
              <a:rPr lang="sv-SE" smtClean="0"/>
              <a:t>Klicka här för att ändra format</a:t>
            </a:r>
            <a:endParaRPr lang="sv-SE"/>
          </a:p>
        </p:txBody>
      </p:sp>
      <p:sp>
        <p:nvSpPr>
          <p:cNvPr id="3" name="Platshållare för innehåll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smtClean="0"/>
              <a:t>Redigera format för bakgrundstext</a:t>
            </a:r>
          </a:p>
        </p:txBody>
      </p:sp>
      <p:sp>
        <p:nvSpPr>
          <p:cNvPr id="5" name="Platshållare för datum 4"/>
          <p:cNvSpPr>
            <a:spLocks noGrp="1"/>
          </p:cNvSpPr>
          <p:nvPr>
            <p:ph type="dt" sz="half" idx="10"/>
          </p:nvPr>
        </p:nvSpPr>
        <p:spPr/>
        <p:txBody>
          <a:bodyPr/>
          <a:lstStyle/>
          <a:p>
            <a:fld id="{629E2DD6-66B4-4530-AA1F-50A6F146F9DA}" type="datetimeFigureOut">
              <a:rPr lang="sv-SE" smtClean="0"/>
              <a:t>2025-02-11</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A69A0AFF-73D8-438C-AEF7-99575FA2D910}" type="slidenum">
              <a:rPr lang="sv-SE" smtClean="0"/>
              <a:t>‹#›</a:t>
            </a:fld>
            <a:endParaRPr lang="sv-SE"/>
          </a:p>
        </p:txBody>
      </p:sp>
    </p:spTree>
    <p:extLst>
      <p:ext uri="{BB962C8B-B14F-4D97-AF65-F5344CB8AC3E}">
        <p14:creationId xmlns:p14="http://schemas.microsoft.com/office/powerpoint/2010/main" val="2442034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839788" y="457200"/>
            <a:ext cx="3932237" cy="1600200"/>
          </a:xfrm>
        </p:spPr>
        <p:txBody>
          <a:bodyPr anchor="b"/>
          <a:lstStyle>
            <a:lvl1pPr>
              <a:defRPr sz="3200"/>
            </a:lvl1pPr>
          </a:lstStyle>
          <a:p>
            <a:r>
              <a:rPr lang="sv-SE" smtClean="0"/>
              <a:t>Klicka här för att ändra format</a:t>
            </a:r>
            <a:endParaRPr lang="sv-SE"/>
          </a:p>
        </p:txBody>
      </p:sp>
      <p:sp>
        <p:nvSpPr>
          <p:cNvPr id="3" name="Platshållare för bild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smtClean="0"/>
              <a:t>Redigera format för bakgrundstext</a:t>
            </a:r>
          </a:p>
        </p:txBody>
      </p:sp>
      <p:sp>
        <p:nvSpPr>
          <p:cNvPr id="5" name="Platshållare för datum 4"/>
          <p:cNvSpPr>
            <a:spLocks noGrp="1"/>
          </p:cNvSpPr>
          <p:nvPr>
            <p:ph type="dt" sz="half" idx="10"/>
          </p:nvPr>
        </p:nvSpPr>
        <p:spPr/>
        <p:txBody>
          <a:bodyPr/>
          <a:lstStyle/>
          <a:p>
            <a:fld id="{629E2DD6-66B4-4530-AA1F-50A6F146F9DA}" type="datetimeFigureOut">
              <a:rPr lang="sv-SE" smtClean="0"/>
              <a:t>2025-02-11</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A69A0AFF-73D8-438C-AEF7-99575FA2D910}" type="slidenum">
              <a:rPr lang="sv-SE" smtClean="0"/>
              <a:t>‹#›</a:t>
            </a:fld>
            <a:endParaRPr lang="sv-SE"/>
          </a:p>
        </p:txBody>
      </p:sp>
    </p:spTree>
    <p:extLst>
      <p:ext uri="{BB962C8B-B14F-4D97-AF65-F5344CB8AC3E}">
        <p14:creationId xmlns:p14="http://schemas.microsoft.com/office/powerpoint/2010/main" val="7215566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30000">
              <a:srgbClr val="D95B89">
                <a:alpha val="86000"/>
              </a:srgb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smtClean="0"/>
              <a:t>Klicka här för att ändra format</a:t>
            </a:r>
            <a:endParaRPr lang="sv-SE"/>
          </a:p>
        </p:txBody>
      </p:sp>
      <p:sp>
        <p:nvSpPr>
          <p:cNvPr id="3" name="Platshållare för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9E2DD6-66B4-4530-AA1F-50A6F146F9DA}" type="datetimeFigureOut">
              <a:rPr lang="sv-SE" smtClean="0"/>
              <a:t>2025-02-11</a:t>
            </a:fld>
            <a:endParaRPr lang="sv-SE"/>
          </a:p>
        </p:txBody>
      </p:sp>
      <p:sp>
        <p:nvSpPr>
          <p:cNvPr id="5" name="Platshållare för sidfo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69A0AFF-73D8-438C-AEF7-99575FA2D910}" type="slidenum">
              <a:rPr lang="sv-SE" smtClean="0"/>
              <a:t>‹#›</a:t>
            </a:fld>
            <a:endParaRPr lang="sv-SE"/>
          </a:p>
        </p:txBody>
      </p:sp>
    </p:spTree>
    <p:extLst>
      <p:ext uri="{BB962C8B-B14F-4D97-AF65-F5344CB8AC3E}">
        <p14:creationId xmlns:p14="http://schemas.microsoft.com/office/powerpoint/2010/main" val="2480323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tiff"/><Relationship Id="rId2" Type="http://schemas.openxmlformats.org/officeDocument/2006/relationships/image" Target="../media/image3.tiff"/><Relationship Id="rId1" Type="http://schemas.openxmlformats.org/officeDocument/2006/relationships/slideLayout" Target="../slideLayouts/slideLayout7.xml"/><Relationship Id="rId6" Type="http://schemas.openxmlformats.org/officeDocument/2006/relationships/image" Target="../media/image7.tiff"/><Relationship Id="rId5" Type="http://schemas.openxmlformats.org/officeDocument/2006/relationships/image" Target="../media/image6.tiff"/><Relationship Id="rId4" Type="http://schemas.openxmlformats.org/officeDocument/2006/relationships/image" Target="../media/image5.tiff"/></Relationships>
</file>

<file path=ppt/slides/_rels/slide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7.xml"/><Relationship Id="rId4" Type="http://schemas.openxmlformats.org/officeDocument/2006/relationships/image" Target="../media/image1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357544" y="764101"/>
            <a:ext cx="5505045" cy="5435872"/>
          </a:xfrm>
          <a:prstGeom prst="rect">
            <a:avLst/>
          </a:prstGeom>
        </p:spPr>
      </p:pic>
      <p:pic>
        <p:nvPicPr>
          <p:cNvPr id="7" name="Bildobjekt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408583" y="6199973"/>
            <a:ext cx="2518831" cy="518879"/>
          </a:xfrm>
          <a:prstGeom prst="rect">
            <a:avLst/>
          </a:prstGeom>
        </p:spPr>
      </p:pic>
    </p:spTree>
    <p:extLst>
      <p:ext uri="{BB962C8B-B14F-4D97-AF65-F5344CB8AC3E}">
        <p14:creationId xmlns:p14="http://schemas.microsoft.com/office/powerpoint/2010/main" val="188661251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6F1EAC7-9D1E-9249-938B-E7428DA27C4A}"/>
              </a:ext>
            </a:extLst>
          </p:cNvPr>
          <p:cNvSpPr txBox="1">
            <a:spLocks/>
          </p:cNvSpPr>
          <p:nvPr/>
        </p:nvSpPr>
        <p:spPr>
          <a:xfrm>
            <a:off x="631969" y="714122"/>
            <a:ext cx="11543253" cy="923522"/>
          </a:xfrm>
          <a:prstGeom prst="rect">
            <a:avLst/>
          </a:prstGeom>
        </p:spPr>
        <p:txBody>
          <a:bodyPr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sv-SE" altLang="sv-SE" sz="3600" b="1" dirty="0" err="1" smtClean="0">
                <a:solidFill>
                  <a:schemeClr val="tx1">
                    <a:lumMod val="75000"/>
                    <a:lumOff val="25000"/>
                  </a:schemeClr>
                </a:solidFill>
                <a:latin typeface="Arial" charset="0"/>
                <a:ea typeface="Arial" charset="0"/>
                <a:cs typeface="Arial" charset="0"/>
              </a:rPr>
              <a:t>Västerhejde</a:t>
            </a:r>
            <a:endParaRPr lang="sv-SE" altLang="sv-SE" sz="3600" b="1" dirty="0">
              <a:solidFill>
                <a:schemeClr val="tx1">
                  <a:lumMod val="75000"/>
                  <a:lumOff val="25000"/>
                </a:schemeClr>
              </a:solidFill>
              <a:latin typeface="Arial" charset="0"/>
              <a:ea typeface="Arial" charset="0"/>
              <a:cs typeface="Arial" charset="0"/>
            </a:endParaRPr>
          </a:p>
        </p:txBody>
      </p:sp>
      <p:pic>
        <p:nvPicPr>
          <p:cNvPr id="4" name="Bildobjekt 3" descr="En bild som visar text, skärmbild, skärm, Teckensnitt&#10;&#10;Automatiskt genererad beskrivning"/>
          <p:cNvPicPr/>
          <p:nvPr/>
        </p:nvPicPr>
        <p:blipFill>
          <a:blip r:embed="rId2">
            <a:extLst>
              <a:ext uri="{28A0092B-C50C-407E-A947-70E740481C1C}">
                <a14:useLocalDpi xmlns:a14="http://schemas.microsoft.com/office/drawing/2010/main" val="0"/>
              </a:ext>
            </a:extLst>
          </a:blip>
          <a:srcRect/>
          <a:stretch>
            <a:fillRect/>
          </a:stretch>
        </p:blipFill>
        <p:spPr bwMode="auto">
          <a:xfrm>
            <a:off x="631968" y="2007173"/>
            <a:ext cx="8201313" cy="3834333"/>
          </a:xfrm>
          <a:prstGeom prst="rect">
            <a:avLst/>
          </a:prstGeom>
          <a:noFill/>
        </p:spPr>
      </p:pic>
    </p:spTree>
    <p:extLst>
      <p:ext uri="{BB962C8B-B14F-4D97-AF65-F5344CB8AC3E}">
        <p14:creationId xmlns:p14="http://schemas.microsoft.com/office/powerpoint/2010/main" val="166537719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txBox="1">
            <a:spLocks/>
          </p:cNvSpPr>
          <p:nvPr/>
        </p:nvSpPr>
        <p:spPr>
          <a:xfrm>
            <a:off x="0" y="3570067"/>
            <a:ext cx="12192000" cy="2387600"/>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sv-SE" dirty="0" smtClean="0"/>
              <a:t>LÖSNINGAR MED BARNENS </a:t>
            </a:r>
          </a:p>
          <a:p>
            <a:pPr algn="ctr"/>
            <a:r>
              <a:rPr lang="sv-SE" dirty="0" smtClean="0"/>
              <a:t>UPPLEVDA HINDER SOM UTGÅNGSPUNKT</a:t>
            </a:r>
            <a:endParaRPr lang="sv-SE" dirty="0"/>
          </a:p>
        </p:txBody>
      </p:sp>
      <p:pic>
        <p:nvPicPr>
          <p:cNvPr id="3" name="Bildobjekt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94142" y="1341293"/>
            <a:ext cx="1603716" cy="1603716"/>
          </a:xfrm>
          <a:prstGeom prst="rect">
            <a:avLst/>
          </a:prstGeom>
        </p:spPr>
      </p:pic>
    </p:spTree>
    <p:extLst>
      <p:ext uri="{BB962C8B-B14F-4D97-AF65-F5344CB8AC3E}">
        <p14:creationId xmlns:p14="http://schemas.microsoft.com/office/powerpoint/2010/main" val="357197915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838200" y="356736"/>
            <a:ext cx="10515600" cy="1325563"/>
          </a:xfrm>
        </p:spPr>
        <p:txBody>
          <a:bodyPr/>
          <a:lstStyle/>
          <a:p>
            <a:r>
              <a:rPr lang="sv-SE" dirty="0" smtClean="0"/>
              <a:t>Behövs mer än bara infrastrukturåtgärder</a:t>
            </a:r>
            <a:endParaRPr lang="sv-SE" dirty="0"/>
          </a:p>
        </p:txBody>
      </p:sp>
      <p:sp>
        <p:nvSpPr>
          <p:cNvPr id="3" name="Platshållare för innehåll 2"/>
          <p:cNvSpPr>
            <a:spLocks noGrp="1"/>
          </p:cNvSpPr>
          <p:nvPr>
            <p:ph idx="1"/>
          </p:nvPr>
        </p:nvSpPr>
        <p:spPr>
          <a:xfrm>
            <a:off x="838200" y="1712678"/>
            <a:ext cx="10713440" cy="4742955"/>
          </a:xfrm>
        </p:spPr>
        <p:txBody>
          <a:bodyPr>
            <a:normAutofit fontScale="92500"/>
          </a:bodyPr>
          <a:lstStyle/>
          <a:p>
            <a:r>
              <a:rPr lang="sv-SE" dirty="0" smtClean="0"/>
              <a:t>”</a:t>
            </a:r>
            <a:r>
              <a:rPr lang="sv-SE" i="1" dirty="0" smtClean="0"/>
              <a:t>Det </a:t>
            </a:r>
            <a:r>
              <a:rPr lang="sv-SE" i="1" dirty="0"/>
              <a:t>tar tre minuter för mig att åka bil. Jag slipper bli blöt på väg till bussen, jag slipper halka. Jag slipper </a:t>
            </a:r>
            <a:r>
              <a:rPr lang="sv-SE" i="1" dirty="0" smtClean="0"/>
              <a:t>tänka.”</a:t>
            </a:r>
            <a:endParaRPr lang="sv-SE" dirty="0" smtClean="0"/>
          </a:p>
          <a:p>
            <a:r>
              <a:rPr lang="sv-SE" i="1" dirty="0" smtClean="0"/>
              <a:t>“Föräldrar </a:t>
            </a:r>
            <a:r>
              <a:rPr lang="sv-SE" i="1" dirty="0"/>
              <a:t>tycker det är skönare att åka själva ibland” </a:t>
            </a:r>
            <a:endParaRPr lang="sv-SE" i="1" dirty="0" smtClean="0"/>
          </a:p>
          <a:p>
            <a:r>
              <a:rPr lang="sv-SE" i="1" dirty="0"/>
              <a:t>”Nej, vi brukar inte prata om miljön, varken hemma, med varandra eller i skolan.” </a:t>
            </a:r>
            <a:endParaRPr lang="sv-SE" i="1" dirty="0" smtClean="0"/>
          </a:p>
          <a:p>
            <a:r>
              <a:rPr lang="sv-SE" i="1" dirty="0" smtClean="0"/>
              <a:t>Det räcker inte att bilen åker ändå från samma adress, vad med de andra nyttor som uteblir</a:t>
            </a:r>
            <a:r>
              <a:rPr lang="sv-SE" i="1" dirty="0"/>
              <a:t>?</a:t>
            </a:r>
            <a:br>
              <a:rPr lang="sv-SE" i="1" dirty="0"/>
            </a:br>
            <a:r>
              <a:rPr lang="sv-SE" i="1" dirty="0"/>
              <a:t>	-social interaktion med andra, lära sig vara deltrafikant, ta eget ansvar, 	fysiska nyttor, lära sin näromgivning, goda vanor för livet</a:t>
            </a:r>
            <a:r>
              <a:rPr lang="sv-SE" i="1" dirty="0" smtClean="0"/>
              <a:t>..</a:t>
            </a:r>
          </a:p>
          <a:p>
            <a:r>
              <a:rPr lang="sv-SE" i="1" dirty="0" smtClean="0"/>
              <a:t>Beteende- och normförändring behövs för alla, inte bara för barn</a:t>
            </a:r>
          </a:p>
          <a:p>
            <a:r>
              <a:rPr lang="sv-SE" i="1" dirty="0" smtClean="0"/>
              <a:t>Alla behöver jobba tillsammans, med gemensamt fokus på hållbara resor</a:t>
            </a:r>
          </a:p>
          <a:p>
            <a:pPr marL="0" indent="0">
              <a:buNone/>
            </a:pPr>
            <a:endParaRPr lang="sv-SE" dirty="0" smtClean="0"/>
          </a:p>
        </p:txBody>
      </p:sp>
    </p:spTree>
    <p:extLst>
      <p:ext uri="{BB962C8B-B14F-4D97-AF65-F5344CB8AC3E}">
        <p14:creationId xmlns:p14="http://schemas.microsoft.com/office/powerpoint/2010/main" val="1961074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Reflektioner från Barnrättskonsulterna</a:t>
            </a:r>
            <a:endParaRPr lang="sv-SE" dirty="0"/>
          </a:p>
        </p:txBody>
      </p:sp>
      <p:sp>
        <p:nvSpPr>
          <p:cNvPr id="3" name="Platshållare för innehåll 2"/>
          <p:cNvSpPr>
            <a:spLocks noGrp="1"/>
          </p:cNvSpPr>
          <p:nvPr>
            <p:ph idx="1"/>
          </p:nvPr>
        </p:nvSpPr>
        <p:spPr/>
        <p:txBody>
          <a:bodyPr>
            <a:normAutofit fontScale="92500"/>
          </a:bodyPr>
          <a:lstStyle/>
          <a:p>
            <a:r>
              <a:rPr lang="sv-SE" dirty="0"/>
              <a:t>Samtalen med barnen visar att barn och vuxna i många delar har liknande uppfattningar och skäl till att välja bil/bilskjuts som många vuxna. </a:t>
            </a:r>
            <a:r>
              <a:rPr lang="sv-SE" b="1" dirty="0" smtClean="0"/>
              <a:t>Bekvämlighet </a:t>
            </a:r>
            <a:r>
              <a:rPr lang="sv-SE" b="1" dirty="0"/>
              <a:t>och vana </a:t>
            </a:r>
            <a:r>
              <a:rPr lang="sv-SE" dirty="0"/>
              <a:t>gäller för barn precis som för </a:t>
            </a:r>
            <a:r>
              <a:rPr lang="sv-SE" dirty="0" smtClean="0"/>
              <a:t>vuxna.</a:t>
            </a:r>
          </a:p>
          <a:p>
            <a:r>
              <a:rPr lang="sv-SE" dirty="0" smtClean="0"/>
              <a:t>I </a:t>
            </a:r>
            <a:r>
              <a:rPr lang="sv-SE" dirty="0"/>
              <a:t>arbetet med att få barn att ställa om till ett annat och klimatsmart resande är det viktigt att vuxna visar vägen och föregår med gott exempel. </a:t>
            </a:r>
            <a:endParaRPr lang="sv-SE" dirty="0" smtClean="0"/>
          </a:p>
          <a:p>
            <a:r>
              <a:rPr lang="sv-SE" dirty="0" smtClean="0"/>
              <a:t>Signalvärdet är viktigt och </a:t>
            </a:r>
            <a:r>
              <a:rPr lang="sv-SE" b="1" dirty="0" smtClean="0"/>
              <a:t>vuxna på individuell nivå behöver göra sin del</a:t>
            </a:r>
            <a:r>
              <a:rPr lang="sv-SE" dirty="0" smtClean="0"/>
              <a:t>. </a:t>
            </a:r>
          </a:p>
          <a:p>
            <a:r>
              <a:rPr lang="sv-SE" dirty="0" smtClean="0"/>
              <a:t>Det är </a:t>
            </a:r>
            <a:r>
              <a:rPr lang="sv-SE" dirty="0"/>
              <a:t>det viktigt att man tar sig an klimatutmaningen </a:t>
            </a:r>
            <a:r>
              <a:rPr lang="sv-SE" dirty="0" smtClean="0"/>
              <a:t>tillsammans. Det </a:t>
            </a:r>
            <a:r>
              <a:rPr lang="sv-SE" dirty="0"/>
              <a:t>är en fråga för både vuxna och barn. </a:t>
            </a:r>
            <a:endParaRPr lang="sv-SE" dirty="0" smtClean="0"/>
          </a:p>
          <a:p>
            <a:r>
              <a:rPr lang="sv-SE" dirty="0"/>
              <a:t>Det ger </a:t>
            </a:r>
            <a:r>
              <a:rPr lang="sv-SE" dirty="0" smtClean="0"/>
              <a:t>bättre </a:t>
            </a:r>
            <a:r>
              <a:rPr lang="sv-SE" dirty="0"/>
              <a:t>förutsättningar att få med sig barnen, men skickar också viktiga signaler om att vuxna tar ansvar i frågan. </a:t>
            </a:r>
          </a:p>
        </p:txBody>
      </p:sp>
    </p:spTree>
    <p:extLst>
      <p:ext uri="{BB962C8B-B14F-4D97-AF65-F5344CB8AC3E}">
        <p14:creationId xmlns:p14="http://schemas.microsoft.com/office/powerpoint/2010/main" val="374345966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Insatser för att möjliggöra hållbara resor</a:t>
            </a:r>
            <a:endParaRPr lang="sv-SE" dirty="0"/>
          </a:p>
        </p:txBody>
      </p:sp>
      <p:sp>
        <p:nvSpPr>
          <p:cNvPr id="8" name="Platshållare för innehåll 2"/>
          <p:cNvSpPr txBox="1">
            <a:spLocks/>
          </p:cNvSpPr>
          <p:nvPr/>
        </p:nvSpPr>
        <p:spPr>
          <a:xfrm>
            <a:off x="838200" y="6050152"/>
            <a:ext cx="11349605" cy="65772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sv-SE" dirty="0" smtClean="0">
                <a:sym typeface="Wingdings" panose="05000000000000000000" pitchFamily="2" charset="2"/>
              </a:rPr>
              <a:t> </a:t>
            </a:r>
            <a:r>
              <a:rPr lang="sv-SE" dirty="0" smtClean="0"/>
              <a:t>Testas för att få data på överflyttning från bil till hållbara transportsätt</a:t>
            </a:r>
          </a:p>
          <a:p>
            <a:pPr lvl="1"/>
            <a:endParaRPr lang="sv-SE" dirty="0" smtClean="0"/>
          </a:p>
        </p:txBody>
      </p:sp>
      <p:sp>
        <p:nvSpPr>
          <p:cNvPr id="7" name="Platshållare för innehåll 2"/>
          <p:cNvSpPr txBox="1">
            <a:spLocks/>
          </p:cNvSpPr>
          <p:nvPr/>
        </p:nvSpPr>
        <p:spPr>
          <a:xfrm>
            <a:off x="838200" y="1859181"/>
            <a:ext cx="5084428" cy="377813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dirty="0" smtClean="0"/>
              <a:t>Generellt</a:t>
            </a:r>
          </a:p>
          <a:p>
            <a:pPr lvl="1"/>
            <a:r>
              <a:rPr lang="sv-SE" dirty="0"/>
              <a:t>Chaufförens roll i </a:t>
            </a:r>
            <a:r>
              <a:rPr lang="sv-SE" dirty="0" smtClean="0"/>
              <a:t>upplevelsen</a:t>
            </a:r>
          </a:p>
          <a:p>
            <a:pPr lvl="1"/>
            <a:r>
              <a:rPr lang="sv-SE" dirty="0"/>
              <a:t>Extra bevakning på </a:t>
            </a:r>
            <a:r>
              <a:rPr lang="sv-SE" dirty="0" smtClean="0"/>
              <a:t>busshållplatser för ökad trygghet</a:t>
            </a:r>
          </a:p>
          <a:p>
            <a:pPr lvl="1"/>
            <a:r>
              <a:rPr lang="sv-SE" dirty="0" smtClean="0"/>
              <a:t>Gränsöverskridande ökat samarbete</a:t>
            </a:r>
          </a:p>
          <a:p>
            <a:pPr lvl="1"/>
            <a:r>
              <a:rPr lang="sv-SE" dirty="0" smtClean="0"/>
              <a:t>Möteshållplatser</a:t>
            </a:r>
          </a:p>
          <a:p>
            <a:pPr lvl="1"/>
            <a:r>
              <a:rPr lang="sv-SE" dirty="0"/>
              <a:t>Samåkning (bil / cykel</a:t>
            </a:r>
            <a:r>
              <a:rPr lang="sv-SE" dirty="0" smtClean="0"/>
              <a:t>)</a:t>
            </a:r>
          </a:p>
          <a:p>
            <a:pPr lvl="1"/>
            <a:r>
              <a:rPr lang="sv-SE" dirty="0"/>
              <a:t>Insats med motivation i </a:t>
            </a:r>
            <a:r>
              <a:rPr lang="sv-SE" dirty="0" smtClean="0"/>
              <a:t>fokus</a:t>
            </a:r>
            <a:endParaRPr lang="sv-SE" dirty="0"/>
          </a:p>
          <a:p>
            <a:pPr lvl="1"/>
            <a:endParaRPr lang="sv-SE" sz="2600" dirty="0" smtClean="0"/>
          </a:p>
          <a:p>
            <a:pPr lvl="1"/>
            <a:endParaRPr lang="sv-SE" dirty="0" smtClean="0"/>
          </a:p>
          <a:p>
            <a:pPr lvl="1"/>
            <a:endParaRPr lang="sv-SE" dirty="0" smtClean="0"/>
          </a:p>
        </p:txBody>
      </p:sp>
      <p:sp>
        <p:nvSpPr>
          <p:cNvPr id="9" name="Platshållare för innehåll 2"/>
          <p:cNvSpPr txBox="1">
            <a:spLocks/>
          </p:cNvSpPr>
          <p:nvPr/>
        </p:nvSpPr>
        <p:spPr>
          <a:xfrm>
            <a:off x="6295724" y="1859181"/>
            <a:ext cx="5892081" cy="358283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dirty="0" smtClean="0"/>
              <a:t>Lokala tester</a:t>
            </a:r>
          </a:p>
          <a:p>
            <a:pPr lvl="1"/>
            <a:r>
              <a:rPr lang="sv-SE" dirty="0" smtClean="0"/>
              <a:t>Busskurer till skolan</a:t>
            </a:r>
            <a:endParaRPr lang="sv-SE" dirty="0"/>
          </a:p>
          <a:p>
            <a:pPr lvl="1"/>
            <a:r>
              <a:rPr lang="sv-SE" dirty="0" smtClean="0"/>
              <a:t>Övergångsställen</a:t>
            </a:r>
          </a:p>
          <a:p>
            <a:pPr lvl="1"/>
            <a:r>
              <a:rPr lang="sv-SE" dirty="0"/>
              <a:t>Cykelfrämjande </a:t>
            </a:r>
            <a:r>
              <a:rPr lang="sv-SE" dirty="0" smtClean="0"/>
              <a:t>skolgård</a:t>
            </a:r>
          </a:p>
          <a:p>
            <a:pPr lvl="1"/>
            <a:r>
              <a:rPr lang="sv-SE" dirty="0"/>
              <a:t>Gratis bussresor i </a:t>
            </a:r>
            <a:r>
              <a:rPr lang="sv-SE" dirty="0" smtClean="0"/>
              <a:t>stadstrafiken</a:t>
            </a:r>
          </a:p>
          <a:p>
            <a:pPr lvl="1"/>
            <a:r>
              <a:rPr lang="sv-SE" dirty="0" smtClean="0"/>
              <a:t>Distansbegränsning borttas för skolbuss</a:t>
            </a:r>
          </a:p>
          <a:p>
            <a:pPr lvl="1"/>
            <a:r>
              <a:rPr lang="sv-SE" dirty="0" smtClean="0"/>
              <a:t>Poängsystem för skolans hållbara resor</a:t>
            </a:r>
          </a:p>
          <a:p>
            <a:pPr lvl="1"/>
            <a:r>
              <a:rPr lang="sv-SE" dirty="0" smtClean="0"/>
              <a:t>Koncept ”Cykelns dag” </a:t>
            </a:r>
          </a:p>
          <a:p>
            <a:pPr lvl="1"/>
            <a:endParaRPr lang="sv-SE" dirty="0" smtClean="0"/>
          </a:p>
        </p:txBody>
      </p:sp>
    </p:spTree>
    <p:extLst>
      <p:ext uri="{BB962C8B-B14F-4D97-AF65-F5344CB8AC3E}">
        <p14:creationId xmlns:p14="http://schemas.microsoft.com/office/powerpoint/2010/main" val="12069626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xEl>
                                              <p:pRg st="0" end="0"/>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9">
                                            <p:txEl>
                                              <p:pRg st="1" end="1"/>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9">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9">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9">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9">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9">
                                            <p:txEl>
                                              <p:pRg st="7" end="7"/>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7" grpId="0"/>
      <p:bldP spid="9"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Fokus på samåkning</a:t>
            </a:r>
            <a:endParaRPr lang="sv-SE" dirty="0"/>
          </a:p>
        </p:txBody>
      </p:sp>
      <p:sp>
        <p:nvSpPr>
          <p:cNvPr id="3" name="Platshållare för innehåll 2"/>
          <p:cNvSpPr>
            <a:spLocks noGrp="1"/>
          </p:cNvSpPr>
          <p:nvPr>
            <p:ph idx="1"/>
          </p:nvPr>
        </p:nvSpPr>
        <p:spPr>
          <a:xfrm>
            <a:off x="838200" y="1825625"/>
            <a:ext cx="8030592" cy="4351338"/>
          </a:xfrm>
        </p:spPr>
        <p:txBody>
          <a:bodyPr>
            <a:normAutofit/>
          </a:bodyPr>
          <a:lstStyle/>
          <a:p>
            <a:r>
              <a:rPr lang="sv-SE" dirty="0"/>
              <a:t>Av alla alternativ (inkl. skjuts) föredrar </a:t>
            </a:r>
            <a:r>
              <a:rPr lang="sv-SE" dirty="0" smtClean="0"/>
              <a:t>majoriteten att </a:t>
            </a:r>
            <a:r>
              <a:rPr lang="sv-SE" dirty="0"/>
              <a:t>åka tillsammans med </a:t>
            </a:r>
            <a:r>
              <a:rPr lang="sv-SE" dirty="0" smtClean="0"/>
              <a:t>kompisar.</a:t>
            </a:r>
          </a:p>
          <a:p>
            <a:r>
              <a:rPr lang="sv-SE" dirty="0" smtClean="0"/>
              <a:t>Kartan visar stor potential till samåkning. </a:t>
            </a:r>
          </a:p>
          <a:p>
            <a:r>
              <a:rPr lang="sv-SE" dirty="0" smtClean="0"/>
              <a:t>Man kan göra det med cykel eller med bil.</a:t>
            </a:r>
          </a:p>
          <a:p>
            <a:r>
              <a:rPr lang="sv-SE" dirty="0" smtClean="0"/>
              <a:t>Vuxna kan känna trygghet med en vuxen närvarande samtidigt som föräldrar sparar tid </a:t>
            </a:r>
          </a:p>
          <a:p>
            <a:r>
              <a:rPr lang="sv-SE" dirty="0" smtClean="0"/>
              <a:t>Vi utbildar barnen att vara aktiva deltagare i trafiken samt skapar vi-anda – vi gör det tillsammans!</a:t>
            </a:r>
          </a:p>
        </p:txBody>
      </p:sp>
      <p:pic>
        <p:nvPicPr>
          <p:cNvPr id="4" name="Bildobjekt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930936" y="2148396"/>
            <a:ext cx="2440619" cy="2440619"/>
          </a:xfrm>
          <a:prstGeom prst="rect">
            <a:avLst/>
          </a:prstGeom>
        </p:spPr>
      </p:pic>
    </p:spTree>
    <p:extLst>
      <p:ext uri="{BB962C8B-B14F-4D97-AF65-F5344CB8AC3E}">
        <p14:creationId xmlns:p14="http://schemas.microsoft.com/office/powerpoint/2010/main" val="331950065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T</a:t>
            </a:r>
            <a:r>
              <a:rPr lang="sv-SE" dirty="0" smtClean="0"/>
              <a:t>est samåkning. Praktisk info</a:t>
            </a:r>
            <a:endParaRPr lang="sv-SE" dirty="0"/>
          </a:p>
        </p:txBody>
      </p:sp>
      <p:sp>
        <p:nvSpPr>
          <p:cNvPr id="3" name="Platshållare för innehåll 2"/>
          <p:cNvSpPr>
            <a:spLocks noGrp="1"/>
          </p:cNvSpPr>
          <p:nvPr>
            <p:ph idx="1"/>
          </p:nvPr>
        </p:nvSpPr>
        <p:spPr/>
        <p:txBody>
          <a:bodyPr>
            <a:normAutofit fontScale="92500" lnSpcReduction="20000"/>
          </a:bodyPr>
          <a:lstStyle/>
          <a:p>
            <a:r>
              <a:rPr lang="sv-SE" dirty="0" smtClean="0"/>
              <a:t>Chans för er föräldrar att vara med och möjliggöra </a:t>
            </a:r>
            <a:r>
              <a:rPr lang="sv-SE" dirty="0"/>
              <a:t>barnens hållbara </a:t>
            </a:r>
            <a:r>
              <a:rPr lang="sv-SE" dirty="0" smtClean="0"/>
              <a:t>resor</a:t>
            </a:r>
          </a:p>
          <a:p>
            <a:r>
              <a:rPr lang="sv-SE" dirty="0" smtClean="0"/>
              <a:t>Det handlar om resor till träning i </a:t>
            </a:r>
            <a:r>
              <a:rPr lang="sv-SE" dirty="0" err="1" smtClean="0"/>
              <a:t>Västerhejde</a:t>
            </a:r>
            <a:r>
              <a:rPr lang="sv-SE" dirty="0" smtClean="0"/>
              <a:t> </a:t>
            </a:r>
          </a:p>
          <a:p>
            <a:r>
              <a:rPr lang="sv-SE" dirty="0" smtClean="0"/>
              <a:t>Testet pågår under </a:t>
            </a:r>
            <a:r>
              <a:rPr lang="sv-SE" dirty="0"/>
              <a:t>ca tre veckors tid </a:t>
            </a:r>
            <a:r>
              <a:rPr lang="sv-SE" dirty="0" smtClean="0"/>
              <a:t>(samåkning med bil ca i februari, cykling tillsammans (”</a:t>
            </a:r>
            <a:r>
              <a:rPr lang="sv-SE" dirty="0" err="1" smtClean="0"/>
              <a:t>cykelbuss</a:t>
            </a:r>
            <a:r>
              <a:rPr lang="sv-SE" dirty="0" smtClean="0"/>
              <a:t>”) ca i slutet av april)</a:t>
            </a:r>
          </a:p>
          <a:p>
            <a:r>
              <a:rPr lang="sv-SE" dirty="0"/>
              <a:t>Vi fixar allt </a:t>
            </a:r>
            <a:r>
              <a:rPr lang="sv-SE" dirty="0" smtClean="0"/>
              <a:t>planeringsarbete så om ni vill delta: </a:t>
            </a:r>
            <a:r>
              <a:rPr lang="sv-SE" u="sng" dirty="0" smtClean="0"/>
              <a:t>återkom senast 24.2 </a:t>
            </a:r>
            <a:r>
              <a:rPr lang="sv-SE" dirty="0" smtClean="0"/>
              <a:t>med: </a:t>
            </a:r>
            <a:br>
              <a:rPr lang="sv-SE" dirty="0" smtClean="0"/>
            </a:br>
            <a:r>
              <a:rPr lang="sv-SE" dirty="0" smtClean="0"/>
              <a:t>-barnets namn</a:t>
            </a:r>
            <a:br>
              <a:rPr lang="sv-SE" dirty="0" smtClean="0"/>
            </a:br>
            <a:r>
              <a:rPr lang="sv-SE" dirty="0" smtClean="0"/>
              <a:t>-adress (eller någon närliggande plats där ni önskar att barnet ska hämtas)</a:t>
            </a:r>
            <a:br>
              <a:rPr lang="sv-SE" dirty="0" smtClean="0"/>
            </a:br>
            <a:r>
              <a:rPr lang="sv-SE" dirty="0" smtClean="0"/>
              <a:t>-är ni intresserad av </a:t>
            </a:r>
            <a:r>
              <a:rPr lang="sv-SE" dirty="0" err="1" smtClean="0"/>
              <a:t>cykelbuss</a:t>
            </a:r>
            <a:r>
              <a:rPr lang="sv-SE" dirty="0" smtClean="0"/>
              <a:t> eller samåkning med bil</a:t>
            </a:r>
            <a:br>
              <a:rPr lang="sv-SE" dirty="0" smtClean="0"/>
            </a:br>
            <a:r>
              <a:rPr lang="sv-SE" dirty="0" smtClean="0"/>
              <a:t>-några begränsningar som vi ska ta hänsyn till när vi skapar schemat</a:t>
            </a:r>
          </a:p>
          <a:p>
            <a:r>
              <a:rPr lang="sv-SE" dirty="0" smtClean="0"/>
              <a:t>Om intresset är tillräckligt stort så</a:t>
            </a:r>
          </a:p>
          <a:p>
            <a:pPr lvl="1"/>
            <a:r>
              <a:rPr lang="sv-SE" dirty="0"/>
              <a:t>v</a:t>
            </a:r>
            <a:r>
              <a:rPr lang="sv-SE" dirty="0" smtClean="0"/>
              <a:t>i planerar samåkningshållplatser </a:t>
            </a:r>
            <a:r>
              <a:rPr lang="sv-SE" dirty="0"/>
              <a:t>nära </a:t>
            </a:r>
            <a:r>
              <a:rPr lang="sv-SE" dirty="0" smtClean="0"/>
              <a:t>er där </a:t>
            </a:r>
            <a:r>
              <a:rPr lang="sv-SE" dirty="0"/>
              <a:t>man kan bli </a:t>
            </a:r>
            <a:r>
              <a:rPr lang="sv-SE" dirty="0" smtClean="0"/>
              <a:t>hämtad</a:t>
            </a:r>
          </a:p>
          <a:p>
            <a:pPr lvl="1"/>
            <a:r>
              <a:rPr lang="sv-SE" dirty="0" smtClean="0"/>
              <a:t>vi </a:t>
            </a:r>
            <a:r>
              <a:rPr lang="sv-SE" dirty="0"/>
              <a:t>planerar optimala cykelvägar till skolan efter vi har fått deltagarinfo</a:t>
            </a:r>
          </a:p>
          <a:p>
            <a:endParaRPr lang="sv-SE" dirty="0" smtClean="0"/>
          </a:p>
        </p:txBody>
      </p:sp>
    </p:spTree>
    <p:extLst>
      <p:ext uri="{BB962C8B-B14F-4D97-AF65-F5344CB8AC3E}">
        <p14:creationId xmlns:p14="http://schemas.microsoft.com/office/powerpoint/2010/main" val="235272726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5312594" y="521918"/>
            <a:ext cx="6041206" cy="1325563"/>
          </a:xfrm>
        </p:spPr>
        <p:txBody>
          <a:bodyPr>
            <a:normAutofit/>
          </a:bodyPr>
          <a:lstStyle/>
          <a:p>
            <a:pPr algn="ctr"/>
            <a:r>
              <a:rPr lang="sv-SE" sz="6000" b="1" dirty="0" smtClean="0"/>
              <a:t>Tack så mycket!</a:t>
            </a:r>
            <a:endParaRPr lang="sv-SE" sz="6000" b="1" dirty="0"/>
          </a:p>
        </p:txBody>
      </p:sp>
      <p:sp>
        <p:nvSpPr>
          <p:cNvPr id="3" name="Platshållare för innehåll 2"/>
          <p:cNvSpPr>
            <a:spLocks noGrp="1"/>
          </p:cNvSpPr>
          <p:nvPr>
            <p:ph idx="1"/>
          </p:nvPr>
        </p:nvSpPr>
        <p:spPr>
          <a:xfrm>
            <a:off x="5312594" y="2292524"/>
            <a:ext cx="6041206" cy="4351338"/>
          </a:xfrm>
        </p:spPr>
        <p:txBody>
          <a:bodyPr>
            <a:normAutofit/>
          </a:bodyPr>
          <a:lstStyle/>
          <a:p>
            <a:pPr marL="0" indent="0" algn="ctr">
              <a:buNone/>
            </a:pPr>
            <a:r>
              <a:rPr lang="sv-SE" sz="3600" dirty="0" smtClean="0"/>
              <a:t>Petra Ahlman</a:t>
            </a:r>
          </a:p>
          <a:p>
            <a:pPr marL="0" indent="0" algn="ctr">
              <a:buNone/>
            </a:pPr>
            <a:r>
              <a:rPr lang="sv-SE" sz="3200" dirty="0" smtClean="0"/>
              <a:t>petra.ahlman@gotland.se</a:t>
            </a:r>
          </a:p>
          <a:p>
            <a:pPr marL="0" indent="0" algn="ctr">
              <a:spcBef>
                <a:spcPts val="600"/>
              </a:spcBef>
              <a:buNone/>
            </a:pPr>
            <a:endParaRPr lang="sv-SE" sz="3600" dirty="0" smtClean="0"/>
          </a:p>
          <a:p>
            <a:pPr marL="0" indent="0" algn="ctr">
              <a:buNone/>
            </a:pPr>
            <a:r>
              <a:rPr lang="sv-SE" sz="3600" dirty="0" smtClean="0"/>
              <a:t>Kristin Hjorth</a:t>
            </a:r>
          </a:p>
          <a:p>
            <a:pPr marL="0" indent="0" algn="ctr">
              <a:buNone/>
            </a:pPr>
            <a:r>
              <a:rPr lang="sv-SE" sz="3200" dirty="0" smtClean="0"/>
              <a:t>Kristin.hjorth@gotland.se</a:t>
            </a:r>
          </a:p>
          <a:p>
            <a:pPr marL="0" indent="0">
              <a:buNone/>
            </a:pPr>
            <a:endParaRPr lang="sv-SE" sz="3600" dirty="0" smtClean="0"/>
          </a:p>
        </p:txBody>
      </p:sp>
      <p:pic>
        <p:nvPicPr>
          <p:cNvPr id="4" name="Bildobjekt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6404" y="864296"/>
            <a:ext cx="4876190" cy="4876190"/>
          </a:xfrm>
          <a:prstGeom prst="rect">
            <a:avLst/>
          </a:prstGeom>
        </p:spPr>
      </p:pic>
      <p:pic>
        <p:nvPicPr>
          <p:cNvPr id="8" name="Bildobjekt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408583" y="6199973"/>
            <a:ext cx="2518831" cy="518879"/>
          </a:xfrm>
          <a:prstGeom prst="rect">
            <a:avLst/>
          </a:prstGeom>
        </p:spPr>
      </p:pic>
    </p:spTree>
    <p:extLst>
      <p:ext uri="{BB962C8B-B14F-4D97-AF65-F5344CB8AC3E}">
        <p14:creationId xmlns:p14="http://schemas.microsoft.com/office/powerpoint/2010/main" val="17985207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838200" y="356736"/>
            <a:ext cx="10515600" cy="1325563"/>
          </a:xfrm>
        </p:spPr>
        <p:txBody>
          <a:bodyPr/>
          <a:lstStyle/>
          <a:p>
            <a:r>
              <a:rPr lang="sv-SE" dirty="0" smtClean="0"/>
              <a:t>Bakgrund</a:t>
            </a:r>
            <a:endParaRPr lang="sv-SE" dirty="0"/>
          </a:p>
        </p:txBody>
      </p:sp>
      <p:sp>
        <p:nvSpPr>
          <p:cNvPr id="3" name="Platshållare för innehåll 2"/>
          <p:cNvSpPr>
            <a:spLocks noGrp="1"/>
          </p:cNvSpPr>
          <p:nvPr>
            <p:ph idx="1"/>
          </p:nvPr>
        </p:nvSpPr>
        <p:spPr>
          <a:xfrm>
            <a:off x="838200" y="1593523"/>
            <a:ext cx="10713440" cy="5136665"/>
          </a:xfrm>
        </p:spPr>
        <p:txBody>
          <a:bodyPr>
            <a:normAutofit fontScale="77500" lnSpcReduction="20000"/>
          </a:bodyPr>
          <a:lstStyle/>
          <a:p>
            <a:r>
              <a:rPr lang="sv-SE" dirty="0" smtClean="0"/>
              <a:t>Våra utsläpp från transporter måste minska med 70% fram till 2027</a:t>
            </a:r>
          </a:p>
          <a:p>
            <a:r>
              <a:rPr lang="sv-SE" dirty="0" smtClean="0"/>
              <a:t>Mest utsläpp kommer från arbetspendling</a:t>
            </a:r>
          </a:p>
          <a:p>
            <a:r>
              <a:rPr lang="sv-SE" dirty="0" smtClean="0"/>
              <a:t>Minimal fokus på barns bilresor till skolan och fritidsaktiviteter där pendlingsresor oftast är dubbla jämfört med vuxnas arbetspendling</a:t>
            </a:r>
          </a:p>
          <a:p>
            <a:r>
              <a:rPr lang="sv-SE" dirty="0" smtClean="0"/>
              <a:t>Vardagsmotion är en viktig del av att nå rekommendationen för fysisk aktivitet</a:t>
            </a:r>
          </a:p>
          <a:p>
            <a:pPr marL="0" indent="0">
              <a:buNone/>
            </a:pPr>
            <a:endParaRPr lang="sv-SE" dirty="0" smtClean="0"/>
          </a:p>
          <a:p>
            <a:r>
              <a:rPr lang="sv-SE" dirty="0" smtClean="0"/>
              <a:t>Undersöka genom barnets perspektiv </a:t>
            </a:r>
            <a:r>
              <a:rPr lang="sv-SE" dirty="0"/>
              <a:t>hur barns resor till skolan och fritidsaktiviteter kan bli hållbara och hur deras rättigheter och deras möjlighet till ett aktivt resande kan tillgodoses i samhället.</a:t>
            </a:r>
          </a:p>
          <a:p>
            <a:r>
              <a:rPr lang="sv-SE" dirty="0" smtClean="0"/>
              <a:t>Vi jobbar med KTH och CERO-modellen</a:t>
            </a:r>
          </a:p>
          <a:p>
            <a:r>
              <a:rPr lang="sv-SE" dirty="0" smtClean="0"/>
              <a:t>Löpande </a:t>
            </a:r>
            <a:r>
              <a:rPr lang="sv-SE" dirty="0"/>
              <a:t>involvering av barn som en </a:t>
            </a:r>
            <a:r>
              <a:rPr lang="sv-SE" dirty="0" smtClean="0"/>
              <a:t>process – Barnrättskonsulterna</a:t>
            </a:r>
            <a:endParaRPr lang="sv-SE" dirty="0"/>
          </a:p>
          <a:p>
            <a:r>
              <a:rPr lang="sv-SE" dirty="0" smtClean="0"/>
              <a:t>Kraftsamling </a:t>
            </a:r>
            <a:r>
              <a:rPr lang="sv-SE" dirty="0"/>
              <a:t>med intressenter för att ta fram åtgärder </a:t>
            </a:r>
            <a:r>
              <a:rPr lang="sv-SE" dirty="0" smtClean="0"/>
              <a:t>för testning</a:t>
            </a:r>
          </a:p>
          <a:p>
            <a:r>
              <a:rPr lang="sv-SE" dirty="0" smtClean="0"/>
              <a:t>Rekommendationer </a:t>
            </a:r>
            <a:r>
              <a:rPr lang="sv-SE" dirty="0"/>
              <a:t>utifrån åtgärder som fungerat bra lokalt och en processbeskrivning för hur barn kan inkluderas i transportfrågor av det här slaget. </a:t>
            </a:r>
            <a:endParaRPr lang="sv-SE" dirty="0" smtClean="0"/>
          </a:p>
          <a:p>
            <a:r>
              <a:rPr lang="sv-SE" dirty="0" smtClean="0"/>
              <a:t>800 barn inkluderat runtom på ön: tre skolor, fem idrottsanläggningar</a:t>
            </a:r>
            <a:endParaRPr lang="sv-SE" dirty="0"/>
          </a:p>
        </p:txBody>
      </p:sp>
      <p:sp>
        <p:nvSpPr>
          <p:cNvPr id="4" name="Platshållare för innehåll 2"/>
          <p:cNvSpPr txBox="1">
            <a:spLocks/>
          </p:cNvSpPr>
          <p:nvPr/>
        </p:nvSpPr>
        <p:spPr>
          <a:xfrm>
            <a:off x="360729" y="1593523"/>
            <a:ext cx="477472" cy="1833258"/>
          </a:xfrm>
          <a:prstGeom prst="rect">
            <a:avLst/>
          </a:prstGeom>
          <a:solidFill>
            <a:srgbClr val="EE163A"/>
          </a:solidFill>
          <a:ln w="28575">
            <a:solidFill>
              <a:schemeClr val="accent4">
                <a:lumMod val="75000"/>
              </a:schemeClr>
            </a:solidFill>
          </a:ln>
        </p:spPr>
        <p:txBody>
          <a:bodyPr vert="wordArtVert"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sv-SE" sz="1600" dirty="0" smtClean="0"/>
              <a:t>NULÄGE</a:t>
            </a:r>
          </a:p>
        </p:txBody>
      </p:sp>
      <p:sp>
        <p:nvSpPr>
          <p:cNvPr id="5" name="Platshållare för innehåll 2"/>
          <p:cNvSpPr txBox="1">
            <a:spLocks/>
          </p:cNvSpPr>
          <p:nvPr/>
        </p:nvSpPr>
        <p:spPr>
          <a:xfrm>
            <a:off x="360727" y="3746378"/>
            <a:ext cx="477473" cy="2983810"/>
          </a:xfrm>
          <a:prstGeom prst="rect">
            <a:avLst/>
          </a:prstGeom>
          <a:solidFill>
            <a:schemeClr val="accent6">
              <a:lumMod val="40000"/>
              <a:lumOff val="60000"/>
            </a:schemeClr>
          </a:solidFill>
          <a:ln w="28575">
            <a:solidFill>
              <a:schemeClr val="accent6">
                <a:lumMod val="75000"/>
              </a:schemeClr>
            </a:solidFill>
          </a:ln>
        </p:spPr>
        <p:txBody>
          <a:bodyPr vert="wordArtVert"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sv-SE" sz="1600" dirty="0" smtClean="0"/>
              <a:t>PROJEKTET</a:t>
            </a:r>
          </a:p>
        </p:txBody>
      </p:sp>
    </p:spTree>
    <p:extLst>
      <p:ext uri="{BB962C8B-B14F-4D97-AF65-F5344CB8AC3E}">
        <p14:creationId xmlns:p14="http://schemas.microsoft.com/office/powerpoint/2010/main" val="39921240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8" end="8"/>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upp 5"/>
          <p:cNvGrpSpPr/>
          <p:nvPr/>
        </p:nvGrpSpPr>
        <p:grpSpPr>
          <a:xfrm>
            <a:off x="906206" y="1553989"/>
            <a:ext cx="6800603" cy="846573"/>
            <a:chOff x="1208368" y="2416537"/>
            <a:chExt cx="6371527" cy="1295917"/>
          </a:xfrm>
          <a:solidFill>
            <a:srgbClr val="FFFF00"/>
          </a:solidFill>
        </p:grpSpPr>
        <p:sp>
          <p:nvSpPr>
            <p:cNvPr id="7" name="Femhörning 6"/>
            <p:cNvSpPr/>
            <p:nvPr/>
          </p:nvSpPr>
          <p:spPr>
            <a:xfrm>
              <a:off x="1780672" y="2552016"/>
              <a:ext cx="5799223" cy="902369"/>
            </a:xfrm>
            <a:prstGeom prst="homePlate">
              <a:avLst>
                <a:gd name="adj" fmla="val 36667"/>
              </a:avLst>
            </a:prstGeom>
            <a:solidFill>
              <a:srgbClr val="306F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9" name="Ellips 8"/>
            <p:cNvSpPr/>
            <p:nvPr/>
          </p:nvSpPr>
          <p:spPr>
            <a:xfrm>
              <a:off x="1208368" y="2416537"/>
              <a:ext cx="761247" cy="1295917"/>
            </a:xfrm>
            <a:prstGeom prst="ellipse">
              <a:avLst/>
            </a:prstGeom>
            <a:solidFill>
              <a:srgbClr val="306F94"/>
            </a:solid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grpSp>
      <p:sp>
        <p:nvSpPr>
          <p:cNvPr id="10" name="Rectangle 6"/>
          <p:cNvSpPr/>
          <p:nvPr/>
        </p:nvSpPr>
        <p:spPr>
          <a:xfrm>
            <a:off x="2014776" y="1795488"/>
            <a:ext cx="5521212" cy="313932"/>
          </a:xfrm>
          <a:prstGeom prst="rect">
            <a:avLst/>
          </a:prstGeom>
          <a:noFill/>
        </p:spPr>
        <p:txBody>
          <a:bodyPr wrap="square">
            <a:spAutoFit/>
          </a:bodyPr>
          <a:lstStyle/>
          <a:p>
            <a:pPr algn="ctr">
              <a:lnSpc>
                <a:spcPct val="80000"/>
              </a:lnSpc>
            </a:pPr>
            <a:r>
              <a:rPr lang="sv-SE" altLang="sv-SE" b="1" dirty="0" smtClean="0">
                <a:solidFill>
                  <a:schemeClr val="bg1"/>
                </a:solidFill>
                <a:latin typeface="Arial" charset="0"/>
                <a:ea typeface="Arial" charset="0"/>
                <a:cs typeface="Arial" charset="0"/>
              </a:rPr>
              <a:t>6 barn börjar åka buss istället för bil </a:t>
            </a:r>
            <a:endParaRPr lang="sv-SE" altLang="sv-SE" b="1" dirty="0">
              <a:solidFill>
                <a:schemeClr val="bg1"/>
              </a:solidFill>
              <a:latin typeface="Arial" charset="0"/>
              <a:ea typeface="Arial" charset="0"/>
              <a:cs typeface="Arial" charset="0"/>
            </a:endParaRPr>
          </a:p>
        </p:txBody>
      </p:sp>
      <p:grpSp>
        <p:nvGrpSpPr>
          <p:cNvPr id="12" name="Grupp 9"/>
          <p:cNvGrpSpPr/>
          <p:nvPr/>
        </p:nvGrpSpPr>
        <p:grpSpPr>
          <a:xfrm>
            <a:off x="906206" y="2373393"/>
            <a:ext cx="6800605" cy="846573"/>
            <a:chOff x="1208367" y="2416537"/>
            <a:chExt cx="6371528" cy="1295917"/>
          </a:xfrm>
          <a:solidFill>
            <a:srgbClr val="FFC000"/>
          </a:solidFill>
        </p:grpSpPr>
        <p:sp>
          <p:nvSpPr>
            <p:cNvPr id="13" name="Femhörning 1"/>
            <p:cNvSpPr/>
            <p:nvPr/>
          </p:nvSpPr>
          <p:spPr>
            <a:xfrm>
              <a:off x="1780672" y="2552016"/>
              <a:ext cx="5799223" cy="902369"/>
            </a:xfrm>
            <a:prstGeom prst="homePlate">
              <a:avLst>
                <a:gd name="adj" fmla="val 36667"/>
              </a:avLst>
            </a:prstGeom>
            <a:solidFill>
              <a:srgbClr val="6B96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15" name="Ellips 3"/>
            <p:cNvSpPr/>
            <p:nvPr/>
          </p:nvSpPr>
          <p:spPr>
            <a:xfrm>
              <a:off x="1208367" y="2416537"/>
              <a:ext cx="761248" cy="1295917"/>
            </a:xfrm>
            <a:prstGeom prst="ellipse">
              <a:avLst/>
            </a:prstGeom>
            <a:solidFill>
              <a:srgbClr val="6B96AF"/>
            </a:solid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grpSp>
      <p:grpSp>
        <p:nvGrpSpPr>
          <p:cNvPr id="17" name="Grupp 9"/>
          <p:cNvGrpSpPr/>
          <p:nvPr/>
        </p:nvGrpSpPr>
        <p:grpSpPr>
          <a:xfrm>
            <a:off x="919565" y="4062677"/>
            <a:ext cx="6800062" cy="846573"/>
            <a:chOff x="1292932" y="2416537"/>
            <a:chExt cx="6322162" cy="1295917"/>
          </a:xfrm>
          <a:solidFill>
            <a:srgbClr val="306F94"/>
          </a:solidFill>
        </p:grpSpPr>
        <p:sp>
          <p:nvSpPr>
            <p:cNvPr id="18" name="Femhörning 1"/>
            <p:cNvSpPr/>
            <p:nvPr/>
          </p:nvSpPr>
          <p:spPr>
            <a:xfrm>
              <a:off x="1780672" y="2552016"/>
              <a:ext cx="5834422" cy="902369"/>
            </a:xfrm>
            <a:prstGeom prst="homePlate">
              <a:avLst>
                <a:gd name="adj" fmla="val 36667"/>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20" name="Ellips 3"/>
            <p:cNvSpPr/>
            <p:nvPr/>
          </p:nvSpPr>
          <p:spPr>
            <a:xfrm>
              <a:off x="1292932" y="2416537"/>
              <a:ext cx="797987" cy="1295917"/>
            </a:xfrm>
            <a:prstGeom prst="ellipse">
              <a:avLst/>
            </a:prstGeom>
            <a:grp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grpSp>
      <p:sp>
        <p:nvSpPr>
          <p:cNvPr id="21" name="Rectangle 58"/>
          <p:cNvSpPr/>
          <p:nvPr/>
        </p:nvSpPr>
        <p:spPr>
          <a:xfrm>
            <a:off x="1529318" y="4328756"/>
            <a:ext cx="5905445" cy="313932"/>
          </a:xfrm>
          <a:prstGeom prst="rect">
            <a:avLst/>
          </a:prstGeom>
          <a:noFill/>
        </p:spPr>
        <p:txBody>
          <a:bodyPr wrap="square">
            <a:spAutoFit/>
          </a:bodyPr>
          <a:lstStyle/>
          <a:p>
            <a:pPr algn="ctr">
              <a:lnSpc>
                <a:spcPct val="80000"/>
              </a:lnSpc>
            </a:pPr>
            <a:r>
              <a:rPr lang="sv-SE" altLang="sv-SE" b="1" dirty="0" smtClean="0">
                <a:solidFill>
                  <a:schemeClr val="bg1"/>
                </a:solidFill>
                <a:latin typeface="Arial" charset="0"/>
                <a:ea typeface="Arial" charset="0"/>
                <a:cs typeface="Arial" charset="0"/>
              </a:rPr>
              <a:t>5 barn blir skjutsade med elbil</a:t>
            </a:r>
            <a:endParaRPr lang="sv-SE" altLang="sv-SE" dirty="0">
              <a:solidFill>
                <a:schemeClr val="bg1"/>
              </a:solidFill>
              <a:latin typeface="Arial" charset="0"/>
              <a:ea typeface="Arial" charset="0"/>
              <a:cs typeface="Arial" charset="0"/>
            </a:endParaRPr>
          </a:p>
        </p:txBody>
      </p:sp>
      <p:grpSp>
        <p:nvGrpSpPr>
          <p:cNvPr id="22" name="Grupp 9"/>
          <p:cNvGrpSpPr/>
          <p:nvPr/>
        </p:nvGrpSpPr>
        <p:grpSpPr>
          <a:xfrm>
            <a:off x="919565" y="3217869"/>
            <a:ext cx="6800062" cy="846573"/>
            <a:chOff x="1257229" y="2416537"/>
            <a:chExt cx="6322162" cy="1295917"/>
          </a:xfrm>
          <a:solidFill>
            <a:srgbClr val="6B96AF"/>
          </a:solidFill>
        </p:grpSpPr>
        <p:sp>
          <p:nvSpPr>
            <p:cNvPr id="23" name="Femhörning 1"/>
            <p:cNvSpPr/>
            <p:nvPr/>
          </p:nvSpPr>
          <p:spPr>
            <a:xfrm>
              <a:off x="1780672" y="2552016"/>
              <a:ext cx="5798719" cy="902369"/>
            </a:xfrm>
            <a:prstGeom prst="homePlate">
              <a:avLst>
                <a:gd name="adj" fmla="val 36667"/>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25" name="Ellips 3"/>
            <p:cNvSpPr/>
            <p:nvPr/>
          </p:nvSpPr>
          <p:spPr>
            <a:xfrm>
              <a:off x="1257229" y="2416537"/>
              <a:ext cx="797987" cy="1295917"/>
            </a:xfrm>
            <a:prstGeom prst="ellipse">
              <a:avLst/>
            </a:prstGeom>
            <a:grp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grpSp>
      <p:sp>
        <p:nvSpPr>
          <p:cNvPr id="26" name="Rectangle 65"/>
          <p:cNvSpPr/>
          <p:nvPr/>
        </p:nvSpPr>
        <p:spPr>
          <a:xfrm>
            <a:off x="1748082" y="3487246"/>
            <a:ext cx="5905445" cy="313932"/>
          </a:xfrm>
          <a:prstGeom prst="rect">
            <a:avLst/>
          </a:prstGeom>
          <a:noFill/>
        </p:spPr>
        <p:txBody>
          <a:bodyPr wrap="square">
            <a:spAutoFit/>
          </a:bodyPr>
          <a:lstStyle/>
          <a:p>
            <a:pPr algn="ctr">
              <a:lnSpc>
                <a:spcPct val="80000"/>
              </a:lnSpc>
            </a:pPr>
            <a:r>
              <a:rPr lang="sv-SE" altLang="sv-SE" b="1" dirty="0" smtClean="0">
                <a:solidFill>
                  <a:schemeClr val="tx1">
                    <a:lumMod val="75000"/>
                    <a:lumOff val="25000"/>
                  </a:schemeClr>
                </a:solidFill>
                <a:latin typeface="Arial" charset="0"/>
                <a:ea typeface="Arial" charset="0"/>
                <a:cs typeface="Arial" charset="0"/>
              </a:rPr>
              <a:t>9 barn börjar åka tillsammans i bilen</a:t>
            </a:r>
            <a:endParaRPr lang="sv-SE" altLang="sv-SE" b="1" dirty="0">
              <a:solidFill>
                <a:schemeClr val="tx1">
                  <a:lumMod val="75000"/>
                  <a:lumOff val="25000"/>
                </a:schemeClr>
              </a:solidFill>
              <a:latin typeface="Arial" charset="0"/>
              <a:ea typeface="Arial" charset="0"/>
              <a:cs typeface="Arial" charset="0"/>
            </a:endParaRPr>
          </a:p>
        </p:txBody>
      </p:sp>
      <p:grpSp>
        <p:nvGrpSpPr>
          <p:cNvPr id="27" name="Grupp 9"/>
          <p:cNvGrpSpPr/>
          <p:nvPr/>
        </p:nvGrpSpPr>
        <p:grpSpPr>
          <a:xfrm>
            <a:off x="919565" y="4903908"/>
            <a:ext cx="6813421" cy="846573"/>
            <a:chOff x="1171845" y="2416537"/>
            <a:chExt cx="6332861" cy="1295917"/>
          </a:xfrm>
          <a:solidFill>
            <a:srgbClr val="306F94"/>
          </a:solidFill>
        </p:grpSpPr>
        <p:sp>
          <p:nvSpPr>
            <p:cNvPr id="28" name="Femhörning 1"/>
            <p:cNvSpPr/>
            <p:nvPr/>
          </p:nvSpPr>
          <p:spPr>
            <a:xfrm>
              <a:off x="1780672" y="2552016"/>
              <a:ext cx="5724034" cy="902369"/>
            </a:xfrm>
            <a:prstGeom prst="homePlate">
              <a:avLst>
                <a:gd name="adj" fmla="val 36667"/>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b="1" dirty="0" smtClean="0"/>
                <a:t>Om  9 barn som åker buss istället åker </a:t>
              </a:r>
              <a:r>
                <a:rPr lang="sv-SE" b="1" dirty="0" err="1" smtClean="0"/>
                <a:t>elbuss</a:t>
              </a:r>
              <a:endParaRPr lang="sv-SE" b="1" dirty="0"/>
            </a:p>
          </p:txBody>
        </p:sp>
        <p:sp>
          <p:nvSpPr>
            <p:cNvPr id="30" name="Ellips 3"/>
            <p:cNvSpPr/>
            <p:nvPr/>
          </p:nvSpPr>
          <p:spPr>
            <a:xfrm>
              <a:off x="1171845" y="2416537"/>
              <a:ext cx="797770" cy="1295917"/>
            </a:xfrm>
            <a:prstGeom prst="ellipse">
              <a:avLst/>
            </a:prstGeom>
            <a:grp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grpSp>
      <p:sp>
        <p:nvSpPr>
          <p:cNvPr id="36" name="Rectangle 100"/>
          <p:cNvSpPr/>
          <p:nvPr/>
        </p:nvSpPr>
        <p:spPr>
          <a:xfrm>
            <a:off x="1469217" y="2616754"/>
            <a:ext cx="5905445" cy="313932"/>
          </a:xfrm>
          <a:prstGeom prst="rect">
            <a:avLst/>
          </a:prstGeom>
          <a:noFill/>
        </p:spPr>
        <p:txBody>
          <a:bodyPr wrap="square">
            <a:spAutoFit/>
          </a:bodyPr>
          <a:lstStyle/>
          <a:p>
            <a:pPr algn="ctr">
              <a:lnSpc>
                <a:spcPct val="80000"/>
              </a:lnSpc>
            </a:pPr>
            <a:r>
              <a:rPr lang="sv-SE" altLang="sv-SE" b="1" dirty="0" smtClean="0">
                <a:solidFill>
                  <a:schemeClr val="tx1">
                    <a:lumMod val="75000"/>
                    <a:lumOff val="25000"/>
                  </a:schemeClr>
                </a:solidFill>
                <a:latin typeface="Arial" charset="0"/>
                <a:ea typeface="Arial" charset="0"/>
                <a:cs typeface="Arial" charset="0"/>
              </a:rPr>
              <a:t>44 barn börjar cykla eller gå</a:t>
            </a:r>
            <a:endParaRPr lang="sv-SE" altLang="sv-SE" dirty="0">
              <a:solidFill>
                <a:schemeClr val="tx1">
                  <a:lumMod val="75000"/>
                  <a:lumOff val="25000"/>
                </a:schemeClr>
              </a:solidFill>
              <a:latin typeface="Arial" charset="0"/>
              <a:ea typeface="Arial" charset="0"/>
              <a:cs typeface="Arial" charset="0"/>
            </a:endParaRPr>
          </a:p>
        </p:txBody>
      </p:sp>
      <p:sp>
        <p:nvSpPr>
          <p:cNvPr id="56" name="Rubrik 1">
            <a:extLst>
              <a:ext uri="{FF2B5EF4-FFF2-40B4-BE49-F238E27FC236}">
                <a16:creationId xmlns:a16="http://schemas.microsoft.com/office/drawing/2014/main" id="{46F1EAC7-9D1E-9249-938B-E7428DA27C4A}"/>
              </a:ext>
            </a:extLst>
          </p:cNvPr>
          <p:cNvSpPr txBox="1">
            <a:spLocks/>
          </p:cNvSpPr>
          <p:nvPr/>
        </p:nvSpPr>
        <p:spPr>
          <a:xfrm>
            <a:off x="528576" y="290479"/>
            <a:ext cx="9208277" cy="923522"/>
          </a:xfrm>
          <a:prstGeom prst="rect">
            <a:avLst/>
          </a:prstGeom>
        </p:spPr>
        <p:txBody>
          <a:bodyPr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sv-SE" altLang="sv-SE" sz="3600" b="1" dirty="0" smtClean="0">
                <a:solidFill>
                  <a:schemeClr val="tx1">
                    <a:lumMod val="75000"/>
                    <a:lumOff val="25000"/>
                  </a:schemeClr>
                </a:solidFill>
                <a:latin typeface="Arial" charset="0"/>
                <a:ea typeface="Arial" charset="0"/>
                <a:cs typeface="Arial" charset="0"/>
              </a:rPr>
              <a:t>Alla sätt att minska utsläppen med </a:t>
            </a:r>
            <a:r>
              <a:rPr lang="sv-SE" altLang="sv-SE" sz="3600" b="1" dirty="0">
                <a:solidFill>
                  <a:schemeClr val="tx1">
                    <a:lumMod val="75000"/>
                    <a:lumOff val="25000"/>
                  </a:schemeClr>
                </a:solidFill>
                <a:latin typeface="Arial" charset="0"/>
                <a:ea typeface="Arial" charset="0"/>
                <a:cs typeface="Arial" charset="0"/>
              </a:rPr>
              <a:t>1</a:t>
            </a:r>
            <a:r>
              <a:rPr lang="sv-SE" altLang="sv-SE" sz="3600" b="1" dirty="0" smtClean="0">
                <a:solidFill>
                  <a:schemeClr val="tx1">
                    <a:lumMod val="75000"/>
                    <a:lumOff val="25000"/>
                  </a:schemeClr>
                </a:solidFill>
                <a:latin typeface="Arial" charset="0"/>
                <a:ea typeface="Arial" charset="0"/>
                <a:cs typeface="Arial" charset="0"/>
              </a:rPr>
              <a:t>%</a:t>
            </a:r>
            <a:endParaRPr lang="sv-SE" altLang="sv-SE" sz="3600" b="1" dirty="0">
              <a:solidFill>
                <a:schemeClr val="tx1">
                  <a:lumMod val="75000"/>
                  <a:lumOff val="25000"/>
                </a:schemeClr>
              </a:solidFill>
              <a:latin typeface="Arial" charset="0"/>
              <a:ea typeface="Arial" charset="0"/>
              <a:cs typeface="Arial" charset="0"/>
            </a:endParaRPr>
          </a:p>
        </p:txBody>
      </p:sp>
      <p:sp>
        <p:nvSpPr>
          <p:cNvPr id="59" name="textruta 58">
            <a:extLst>
              <a:ext uri="{FF2B5EF4-FFF2-40B4-BE49-F238E27FC236}">
                <a16:creationId xmlns:a16="http://schemas.microsoft.com/office/drawing/2014/main" id="{011F7590-9690-884A-8BB8-9C59A71A52CB}"/>
              </a:ext>
            </a:extLst>
          </p:cNvPr>
          <p:cNvSpPr txBox="1"/>
          <p:nvPr/>
        </p:nvSpPr>
        <p:spPr>
          <a:xfrm>
            <a:off x="8056143" y="1906916"/>
            <a:ext cx="1014851" cy="307777"/>
          </a:xfrm>
          <a:prstGeom prst="rect">
            <a:avLst/>
          </a:prstGeom>
          <a:noFill/>
        </p:spPr>
        <p:txBody>
          <a:bodyPr wrap="square">
            <a:spAutoFit/>
          </a:bodyPr>
          <a:lstStyle/>
          <a:p>
            <a:pPr algn="ctr"/>
            <a:r>
              <a:rPr lang="sv-SE" sz="1400" b="1" dirty="0">
                <a:solidFill>
                  <a:schemeClr val="bg1"/>
                </a:solidFill>
                <a:latin typeface="Arial" panose="020B0604020202020204" pitchFamily="34" charset="0"/>
                <a:cs typeface="Arial" panose="020B0604020202020204" pitchFamily="34" charset="0"/>
              </a:rPr>
              <a:t>1% CO2</a:t>
            </a:r>
            <a:endParaRPr lang="en-US" sz="1400" b="1" dirty="0">
              <a:solidFill>
                <a:schemeClr val="bg1"/>
              </a:solidFill>
              <a:latin typeface="Arial" panose="020B0604020202020204" pitchFamily="34" charset="0"/>
              <a:cs typeface="Arial" panose="020B0604020202020204" pitchFamily="34" charset="0"/>
            </a:endParaRPr>
          </a:p>
        </p:txBody>
      </p:sp>
      <p:grpSp>
        <p:nvGrpSpPr>
          <p:cNvPr id="5" name="Grupp 4">
            <a:extLst>
              <a:ext uri="{FF2B5EF4-FFF2-40B4-BE49-F238E27FC236}">
                <a16:creationId xmlns:a16="http://schemas.microsoft.com/office/drawing/2014/main" id="{6B6A4987-6F81-8841-BA7D-CB44F3C3ABEC}"/>
              </a:ext>
            </a:extLst>
          </p:cNvPr>
          <p:cNvGrpSpPr/>
          <p:nvPr/>
        </p:nvGrpSpPr>
        <p:grpSpPr>
          <a:xfrm>
            <a:off x="7897440" y="1517069"/>
            <a:ext cx="1049762" cy="710287"/>
            <a:chOff x="9801608" y="1465338"/>
            <a:chExt cx="1049762" cy="710287"/>
          </a:xfrm>
        </p:grpSpPr>
        <p:pic>
          <p:nvPicPr>
            <p:cNvPr id="2" name="Bildobjekt 1">
              <a:extLst>
                <a:ext uri="{FF2B5EF4-FFF2-40B4-BE49-F238E27FC236}">
                  <a16:creationId xmlns:a16="http://schemas.microsoft.com/office/drawing/2014/main" id="{26694A40-AD70-0648-A85A-3AF48ACE1FAE}"/>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9801608" y="1465338"/>
              <a:ext cx="1049762" cy="710287"/>
            </a:xfrm>
            <a:prstGeom prst="rect">
              <a:avLst/>
            </a:prstGeom>
          </p:spPr>
        </p:pic>
        <p:sp>
          <p:nvSpPr>
            <p:cNvPr id="54" name="textruta 53">
              <a:extLst>
                <a:ext uri="{FF2B5EF4-FFF2-40B4-BE49-F238E27FC236}">
                  <a16:creationId xmlns:a16="http://schemas.microsoft.com/office/drawing/2014/main" id="{2E9C1F83-1EF5-204A-B22D-E10237C4518A}"/>
                </a:ext>
              </a:extLst>
            </p:cNvPr>
            <p:cNvSpPr txBox="1"/>
            <p:nvPr/>
          </p:nvSpPr>
          <p:spPr>
            <a:xfrm>
              <a:off x="9836519" y="1865663"/>
              <a:ext cx="1014851" cy="307777"/>
            </a:xfrm>
            <a:prstGeom prst="rect">
              <a:avLst/>
            </a:prstGeom>
            <a:noFill/>
          </p:spPr>
          <p:txBody>
            <a:bodyPr wrap="square">
              <a:spAutoFit/>
            </a:bodyPr>
            <a:lstStyle/>
            <a:p>
              <a:pPr algn="ctr"/>
              <a:r>
                <a:rPr lang="sv-SE" sz="1400" b="1" dirty="0">
                  <a:solidFill>
                    <a:schemeClr val="bg1"/>
                  </a:solidFill>
                  <a:latin typeface="Arial" panose="020B0604020202020204" pitchFamily="34" charset="0"/>
                  <a:cs typeface="Arial" panose="020B0604020202020204" pitchFamily="34" charset="0"/>
                </a:rPr>
                <a:t>1% CO2</a:t>
              </a:r>
              <a:endParaRPr lang="en-US" sz="1400" b="1" dirty="0">
                <a:solidFill>
                  <a:schemeClr val="bg1"/>
                </a:solidFill>
                <a:latin typeface="Arial" panose="020B0604020202020204" pitchFamily="34" charset="0"/>
                <a:cs typeface="Arial" panose="020B0604020202020204" pitchFamily="34" charset="0"/>
              </a:endParaRPr>
            </a:p>
          </p:txBody>
        </p:sp>
      </p:grpSp>
      <p:grpSp>
        <p:nvGrpSpPr>
          <p:cNvPr id="78" name="Grupp 77">
            <a:extLst>
              <a:ext uri="{FF2B5EF4-FFF2-40B4-BE49-F238E27FC236}">
                <a16:creationId xmlns:a16="http://schemas.microsoft.com/office/drawing/2014/main" id="{C557E2FC-B411-894A-8CFA-4A36C67502A7}"/>
              </a:ext>
            </a:extLst>
          </p:cNvPr>
          <p:cNvGrpSpPr/>
          <p:nvPr/>
        </p:nvGrpSpPr>
        <p:grpSpPr>
          <a:xfrm>
            <a:off x="7866949" y="2325796"/>
            <a:ext cx="1049762" cy="710287"/>
            <a:chOff x="9801608" y="1465338"/>
            <a:chExt cx="1049762" cy="710287"/>
          </a:xfrm>
        </p:grpSpPr>
        <p:pic>
          <p:nvPicPr>
            <p:cNvPr id="79" name="Bildobjekt 78">
              <a:extLst>
                <a:ext uri="{FF2B5EF4-FFF2-40B4-BE49-F238E27FC236}">
                  <a16:creationId xmlns:a16="http://schemas.microsoft.com/office/drawing/2014/main" id="{728C7685-1304-2747-A513-245AFB57D76E}"/>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9801608" y="1465338"/>
              <a:ext cx="1049762" cy="710287"/>
            </a:xfrm>
            <a:prstGeom prst="rect">
              <a:avLst/>
            </a:prstGeom>
          </p:spPr>
        </p:pic>
        <p:sp>
          <p:nvSpPr>
            <p:cNvPr id="80" name="textruta 79">
              <a:extLst>
                <a:ext uri="{FF2B5EF4-FFF2-40B4-BE49-F238E27FC236}">
                  <a16:creationId xmlns:a16="http://schemas.microsoft.com/office/drawing/2014/main" id="{0318AE3B-4D40-1145-B4BB-D1BD75558AAF}"/>
                </a:ext>
              </a:extLst>
            </p:cNvPr>
            <p:cNvSpPr txBox="1"/>
            <p:nvPr/>
          </p:nvSpPr>
          <p:spPr>
            <a:xfrm>
              <a:off x="9836519" y="1865663"/>
              <a:ext cx="1014851" cy="307777"/>
            </a:xfrm>
            <a:prstGeom prst="rect">
              <a:avLst/>
            </a:prstGeom>
            <a:noFill/>
          </p:spPr>
          <p:txBody>
            <a:bodyPr wrap="square">
              <a:spAutoFit/>
            </a:bodyPr>
            <a:lstStyle/>
            <a:p>
              <a:pPr algn="ctr"/>
              <a:r>
                <a:rPr lang="sv-SE" sz="1400" b="1" dirty="0">
                  <a:solidFill>
                    <a:schemeClr val="bg1"/>
                  </a:solidFill>
                  <a:latin typeface="Arial" panose="020B0604020202020204" pitchFamily="34" charset="0"/>
                  <a:cs typeface="Arial" panose="020B0604020202020204" pitchFamily="34" charset="0"/>
                </a:rPr>
                <a:t>1% CO2</a:t>
              </a:r>
              <a:endParaRPr lang="en-US" sz="1400" b="1" dirty="0">
                <a:solidFill>
                  <a:schemeClr val="bg1"/>
                </a:solidFill>
                <a:latin typeface="Arial" panose="020B0604020202020204" pitchFamily="34" charset="0"/>
                <a:cs typeface="Arial" panose="020B0604020202020204" pitchFamily="34" charset="0"/>
              </a:endParaRPr>
            </a:p>
          </p:txBody>
        </p:sp>
      </p:grpSp>
      <p:grpSp>
        <p:nvGrpSpPr>
          <p:cNvPr id="81" name="Grupp 80">
            <a:extLst>
              <a:ext uri="{FF2B5EF4-FFF2-40B4-BE49-F238E27FC236}">
                <a16:creationId xmlns:a16="http://schemas.microsoft.com/office/drawing/2014/main" id="{8A3EAA61-6ED2-014B-9B44-A1026C45F3F1}"/>
              </a:ext>
            </a:extLst>
          </p:cNvPr>
          <p:cNvGrpSpPr/>
          <p:nvPr/>
        </p:nvGrpSpPr>
        <p:grpSpPr>
          <a:xfrm>
            <a:off x="7897763" y="4113197"/>
            <a:ext cx="1049762" cy="710287"/>
            <a:chOff x="9801608" y="1465338"/>
            <a:chExt cx="1049762" cy="710287"/>
          </a:xfrm>
        </p:grpSpPr>
        <p:pic>
          <p:nvPicPr>
            <p:cNvPr id="82" name="Bildobjekt 81">
              <a:extLst>
                <a:ext uri="{FF2B5EF4-FFF2-40B4-BE49-F238E27FC236}">
                  <a16:creationId xmlns:a16="http://schemas.microsoft.com/office/drawing/2014/main" id="{14060AB8-1B27-0041-960D-1445D187AF18}"/>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9801608" y="1465338"/>
              <a:ext cx="1049762" cy="710287"/>
            </a:xfrm>
            <a:prstGeom prst="rect">
              <a:avLst/>
            </a:prstGeom>
          </p:spPr>
        </p:pic>
        <p:sp>
          <p:nvSpPr>
            <p:cNvPr id="83" name="textruta 82">
              <a:extLst>
                <a:ext uri="{FF2B5EF4-FFF2-40B4-BE49-F238E27FC236}">
                  <a16:creationId xmlns:a16="http://schemas.microsoft.com/office/drawing/2014/main" id="{31795B93-F368-BB44-95B5-4C7D95882862}"/>
                </a:ext>
              </a:extLst>
            </p:cNvPr>
            <p:cNvSpPr txBox="1"/>
            <p:nvPr/>
          </p:nvSpPr>
          <p:spPr>
            <a:xfrm>
              <a:off x="9836519" y="1865663"/>
              <a:ext cx="1014851" cy="307777"/>
            </a:xfrm>
            <a:prstGeom prst="rect">
              <a:avLst/>
            </a:prstGeom>
            <a:noFill/>
          </p:spPr>
          <p:txBody>
            <a:bodyPr wrap="square">
              <a:spAutoFit/>
            </a:bodyPr>
            <a:lstStyle/>
            <a:p>
              <a:pPr algn="ctr"/>
              <a:r>
                <a:rPr lang="sv-SE" sz="1400" b="1" dirty="0">
                  <a:solidFill>
                    <a:schemeClr val="bg1"/>
                  </a:solidFill>
                  <a:latin typeface="Arial" panose="020B0604020202020204" pitchFamily="34" charset="0"/>
                  <a:cs typeface="Arial" panose="020B0604020202020204" pitchFamily="34" charset="0"/>
                </a:rPr>
                <a:t>1% CO2</a:t>
              </a:r>
              <a:endParaRPr lang="en-US" sz="1400" b="1" dirty="0">
                <a:solidFill>
                  <a:schemeClr val="bg1"/>
                </a:solidFill>
                <a:latin typeface="Arial" panose="020B0604020202020204" pitchFamily="34" charset="0"/>
                <a:cs typeface="Arial" panose="020B0604020202020204" pitchFamily="34" charset="0"/>
              </a:endParaRPr>
            </a:p>
          </p:txBody>
        </p:sp>
      </p:grpSp>
      <p:grpSp>
        <p:nvGrpSpPr>
          <p:cNvPr id="84" name="Grupp 83">
            <a:extLst>
              <a:ext uri="{FF2B5EF4-FFF2-40B4-BE49-F238E27FC236}">
                <a16:creationId xmlns:a16="http://schemas.microsoft.com/office/drawing/2014/main" id="{3071946F-D73D-F943-8BBF-7D9E557544B1}"/>
              </a:ext>
            </a:extLst>
          </p:cNvPr>
          <p:cNvGrpSpPr/>
          <p:nvPr/>
        </p:nvGrpSpPr>
        <p:grpSpPr>
          <a:xfrm>
            <a:off x="7928254" y="3217072"/>
            <a:ext cx="1049762" cy="710287"/>
            <a:chOff x="9801608" y="1465338"/>
            <a:chExt cx="1049762" cy="710287"/>
          </a:xfrm>
        </p:grpSpPr>
        <p:pic>
          <p:nvPicPr>
            <p:cNvPr id="85" name="Bildobjekt 84">
              <a:extLst>
                <a:ext uri="{FF2B5EF4-FFF2-40B4-BE49-F238E27FC236}">
                  <a16:creationId xmlns:a16="http://schemas.microsoft.com/office/drawing/2014/main" id="{1ADD2767-1A9D-174F-BD3B-184B4F3F7FD3}"/>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9801608" y="1465338"/>
              <a:ext cx="1049762" cy="710287"/>
            </a:xfrm>
            <a:prstGeom prst="rect">
              <a:avLst/>
            </a:prstGeom>
          </p:spPr>
        </p:pic>
        <p:sp>
          <p:nvSpPr>
            <p:cNvPr id="86" name="textruta 85">
              <a:extLst>
                <a:ext uri="{FF2B5EF4-FFF2-40B4-BE49-F238E27FC236}">
                  <a16:creationId xmlns:a16="http://schemas.microsoft.com/office/drawing/2014/main" id="{74680B9C-56B9-6C4C-9631-150340CEF7F9}"/>
                </a:ext>
              </a:extLst>
            </p:cNvPr>
            <p:cNvSpPr txBox="1"/>
            <p:nvPr/>
          </p:nvSpPr>
          <p:spPr>
            <a:xfrm>
              <a:off x="9836519" y="1865663"/>
              <a:ext cx="1014851" cy="307777"/>
            </a:xfrm>
            <a:prstGeom prst="rect">
              <a:avLst/>
            </a:prstGeom>
            <a:noFill/>
          </p:spPr>
          <p:txBody>
            <a:bodyPr wrap="square">
              <a:spAutoFit/>
            </a:bodyPr>
            <a:lstStyle/>
            <a:p>
              <a:pPr algn="ctr"/>
              <a:r>
                <a:rPr lang="sv-SE" sz="1400" b="1" dirty="0">
                  <a:solidFill>
                    <a:schemeClr val="bg1"/>
                  </a:solidFill>
                  <a:latin typeface="Arial" panose="020B0604020202020204" pitchFamily="34" charset="0"/>
                  <a:cs typeface="Arial" panose="020B0604020202020204" pitchFamily="34" charset="0"/>
                </a:rPr>
                <a:t>1% CO2</a:t>
              </a:r>
              <a:endParaRPr lang="en-US" sz="1400" b="1" dirty="0">
                <a:solidFill>
                  <a:schemeClr val="bg1"/>
                </a:solidFill>
                <a:latin typeface="Arial" panose="020B0604020202020204" pitchFamily="34" charset="0"/>
                <a:cs typeface="Arial" panose="020B0604020202020204" pitchFamily="34" charset="0"/>
              </a:endParaRPr>
            </a:p>
          </p:txBody>
        </p:sp>
      </p:grpSp>
      <p:pic>
        <p:nvPicPr>
          <p:cNvPr id="92" name="Bildobjekt 91">
            <a:extLst>
              <a:ext uri="{FF2B5EF4-FFF2-40B4-BE49-F238E27FC236}">
                <a16:creationId xmlns:a16="http://schemas.microsoft.com/office/drawing/2014/main" id="{99BE0679-0DCF-0E47-B978-91A40ACB1CA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024765" y="2537152"/>
            <a:ext cx="563469" cy="485106"/>
          </a:xfrm>
          <a:prstGeom prst="rect">
            <a:avLst/>
          </a:prstGeom>
        </p:spPr>
      </p:pic>
      <p:pic>
        <p:nvPicPr>
          <p:cNvPr id="93" name="Bildobjekt 92">
            <a:extLst>
              <a:ext uri="{FF2B5EF4-FFF2-40B4-BE49-F238E27FC236}">
                <a16:creationId xmlns:a16="http://schemas.microsoft.com/office/drawing/2014/main" id="{B542C30F-EBA0-2544-ADE1-637A46D71A54}"/>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676040" y="1801423"/>
            <a:ext cx="1338736" cy="354046"/>
          </a:xfrm>
          <a:prstGeom prst="rect">
            <a:avLst/>
          </a:prstGeom>
        </p:spPr>
      </p:pic>
      <p:pic>
        <p:nvPicPr>
          <p:cNvPr id="14" name="Bildobjekt 13">
            <a:extLst>
              <a:ext uri="{FF2B5EF4-FFF2-40B4-BE49-F238E27FC236}">
                <a16:creationId xmlns:a16="http://schemas.microsoft.com/office/drawing/2014/main" id="{31FEA994-A935-6143-96FB-E389886A42E5}"/>
              </a:ext>
            </a:extLst>
          </p:cNvPr>
          <p:cNvPicPr>
            <a:picLocks noChangeAspect="1"/>
          </p:cNvPicPr>
          <p:nvPr/>
        </p:nvPicPr>
        <p:blipFill>
          <a:blip r:embed="rId5"/>
          <a:stretch>
            <a:fillRect/>
          </a:stretch>
        </p:blipFill>
        <p:spPr>
          <a:xfrm>
            <a:off x="1106582" y="4204155"/>
            <a:ext cx="419791" cy="563134"/>
          </a:xfrm>
          <a:prstGeom prst="rect">
            <a:avLst/>
          </a:prstGeom>
        </p:spPr>
      </p:pic>
      <p:grpSp>
        <p:nvGrpSpPr>
          <p:cNvPr id="70" name="Grupp 83">
            <a:extLst>
              <a:ext uri="{FF2B5EF4-FFF2-40B4-BE49-F238E27FC236}">
                <a16:creationId xmlns:a16="http://schemas.microsoft.com/office/drawing/2014/main" id="{3071946F-D73D-F943-8BBF-7D9E557544B1}"/>
              </a:ext>
            </a:extLst>
          </p:cNvPr>
          <p:cNvGrpSpPr/>
          <p:nvPr/>
        </p:nvGrpSpPr>
        <p:grpSpPr>
          <a:xfrm>
            <a:off x="7911122" y="4869475"/>
            <a:ext cx="1049762" cy="710287"/>
            <a:chOff x="9801608" y="1465338"/>
            <a:chExt cx="1049762" cy="710287"/>
          </a:xfrm>
        </p:grpSpPr>
        <p:pic>
          <p:nvPicPr>
            <p:cNvPr id="71" name="Bildobjekt 84">
              <a:extLst>
                <a:ext uri="{FF2B5EF4-FFF2-40B4-BE49-F238E27FC236}">
                  <a16:creationId xmlns:a16="http://schemas.microsoft.com/office/drawing/2014/main" id="{1ADD2767-1A9D-174F-BD3B-184B4F3F7FD3}"/>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9801608" y="1465338"/>
              <a:ext cx="1049762" cy="710287"/>
            </a:xfrm>
            <a:prstGeom prst="rect">
              <a:avLst/>
            </a:prstGeom>
          </p:spPr>
        </p:pic>
        <p:sp>
          <p:nvSpPr>
            <p:cNvPr id="72" name="textruta 85">
              <a:extLst>
                <a:ext uri="{FF2B5EF4-FFF2-40B4-BE49-F238E27FC236}">
                  <a16:creationId xmlns:a16="http://schemas.microsoft.com/office/drawing/2014/main" id="{74680B9C-56B9-6C4C-9631-150340CEF7F9}"/>
                </a:ext>
              </a:extLst>
            </p:cNvPr>
            <p:cNvSpPr txBox="1"/>
            <p:nvPr/>
          </p:nvSpPr>
          <p:spPr>
            <a:xfrm>
              <a:off x="9836519" y="1865663"/>
              <a:ext cx="1014851" cy="307777"/>
            </a:xfrm>
            <a:prstGeom prst="rect">
              <a:avLst/>
            </a:prstGeom>
            <a:noFill/>
          </p:spPr>
          <p:txBody>
            <a:bodyPr wrap="square">
              <a:spAutoFit/>
            </a:bodyPr>
            <a:lstStyle/>
            <a:p>
              <a:pPr algn="ctr"/>
              <a:r>
                <a:rPr lang="sv-SE" sz="1400" b="1" dirty="0">
                  <a:solidFill>
                    <a:schemeClr val="bg1"/>
                  </a:solidFill>
                  <a:latin typeface="Arial" panose="020B0604020202020204" pitchFamily="34" charset="0"/>
                  <a:cs typeface="Arial" panose="020B0604020202020204" pitchFamily="34" charset="0"/>
                </a:rPr>
                <a:t>1% CO2</a:t>
              </a:r>
              <a:endParaRPr lang="en-US" sz="1400" b="1" dirty="0">
                <a:solidFill>
                  <a:schemeClr val="bg1"/>
                </a:solidFill>
                <a:latin typeface="Arial" panose="020B0604020202020204" pitchFamily="34" charset="0"/>
                <a:cs typeface="Arial" panose="020B0604020202020204" pitchFamily="34" charset="0"/>
              </a:endParaRPr>
            </a:p>
          </p:txBody>
        </p:sp>
      </p:grpSp>
      <p:pic>
        <p:nvPicPr>
          <p:cNvPr id="55" name="Bildobjekt 94">
            <a:extLst>
              <a:ext uri="{FF2B5EF4-FFF2-40B4-BE49-F238E27FC236}">
                <a16:creationId xmlns:a16="http://schemas.microsoft.com/office/drawing/2014/main" id="{783082D7-BB67-854A-8321-85C254000106}"/>
              </a:ext>
            </a:extLst>
          </p:cNvPr>
          <p:cNvPicPr>
            <a:picLocks noChangeAspect="1"/>
          </p:cNvPicPr>
          <p:nvPr/>
        </p:nvPicPr>
        <p:blipFill>
          <a:blip r:embed="rId6"/>
          <a:stretch>
            <a:fillRect/>
          </a:stretch>
        </p:blipFill>
        <p:spPr>
          <a:xfrm>
            <a:off x="1067566" y="3355104"/>
            <a:ext cx="614415" cy="614415"/>
          </a:xfrm>
          <a:prstGeom prst="rect">
            <a:avLst/>
          </a:prstGeom>
        </p:spPr>
      </p:pic>
      <p:pic>
        <p:nvPicPr>
          <p:cNvPr id="58" name="Bildobjekt 13">
            <a:extLst>
              <a:ext uri="{FF2B5EF4-FFF2-40B4-BE49-F238E27FC236}">
                <a16:creationId xmlns:a16="http://schemas.microsoft.com/office/drawing/2014/main" id="{31FEA994-A935-6143-96FB-E389886A42E5}"/>
              </a:ext>
            </a:extLst>
          </p:cNvPr>
          <p:cNvPicPr>
            <a:picLocks noChangeAspect="1"/>
          </p:cNvPicPr>
          <p:nvPr/>
        </p:nvPicPr>
        <p:blipFill>
          <a:blip r:embed="rId5"/>
          <a:stretch>
            <a:fillRect/>
          </a:stretch>
        </p:blipFill>
        <p:spPr>
          <a:xfrm>
            <a:off x="1210098" y="4945490"/>
            <a:ext cx="272478" cy="365519"/>
          </a:xfrm>
          <a:prstGeom prst="rect">
            <a:avLst/>
          </a:prstGeom>
        </p:spPr>
      </p:pic>
      <p:pic>
        <p:nvPicPr>
          <p:cNvPr id="43" name="Bildobjekt 42">
            <a:extLst>
              <a:ext uri="{FF2B5EF4-FFF2-40B4-BE49-F238E27FC236}">
                <a16:creationId xmlns:a16="http://schemas.microsoft.com/office/drawing/2014/main" id="{B542C30F-EBA0-2544-ADE1-637A46D71A54}"/>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727088" y="5311009"/>
            <a:ext cx="1338736" cy="354046"/>
          </a:xfrm>
          <a:prstGeom prst="rect">
            <a:avLst/>
          </a:prstGeom>
        </p:spPr>
      </p:pic>
    </p:spTree>
    <p:extLst>
      <p:ext uri="{BB962C8B-B14F-4D97-AF65-F5344CB8AC3E}">
        <p14:creationId xmlns:p14="http://schemas.microsoft.com/office/powerpoint/2010/main" val="3730461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par>
                                <p:cTn id="8" presetID="10" presetClass="entr" presetSubtype="0" fill="hold" nodeType="withEffect">
                                  <p:stCondLst>
                                    <p:cond delay="0"/>
                                  </p:stCondLst>
                                  <p:childTnLst>
                                    <p:set>
                                      <p:cBhvr>
                                        <p:cTn id="9" dur="1" fill="hold">
                                          <p:stCondLst>
                                            <p:cond delay="0"/>
                                          </p:stCondLst>
                                        </p:cTn>
                                        <p:tgtEl>
                                          <p:spTgt spid="17"/>
                                        </p:tgtEl>
                                        <p:attrNameLst>
                                          <p:attrName>style.visibility</p:attrName>
                                        </p:attrNameLst>
                                      </p:cBhvr>
                                      <p:to>
                                        <p:strVal val="visible"/>
                                      </p:to>
                                    </p:set>
                                    <p:animEffect transition="in" filter="fade">
                                      <p:cBhvr>
                                        <p:cTn id="10" dur="500"/>
                                        <p:tgtEl>
                                          <p:spTgt spid="17"/>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21"/>
                                        </p:tgtEl>
                                        <p:attrNameLst>
                                          <p:attrName>style.visibility</p:attrName>
                                        </p:attrNameLst>
                                      </p:cBhvr>
                                      <p:to>
                                        <p:strVal val="visible"/>
                                      </p:to>
                                    </p:set>
                                    <p:animEffect transition="in" filter="fade">
                                      <p:cBhvr>
                                        <p:cTn id="13" dur="500"/>
                                        <p:tgtEl>
                                          <p:spTgt spid="21"/>
                                        </p:tgtEl>
                                      </p:cBhvr>
                                    </p:animEffect>
                                  </p:childTnLst>
                                </p:cTn>
                              </p:par>
                              <p:par>
                                <p:cTn id="14" presetID="10" presetClass="entr" presetSubtype="0" fill="hold" nodeType="withEffect">
                                  <p:stCondLst>
                                    <p:cond delay="0"/>
                                  </p:stCondLst>
                                  <p:childTnLst>
                                    <p:set>
                                      <p:cBhvr>
                                        <p:cTn id="15" dur="1" fill="hold">
                                          <p:stCondLst>
                                            <p:cond delay="0"/>
                                          </p:stCondLst>
                                        </p:cTn>
                                        <p:tgtEl>
                                          <p:spTgt spid="22"/>
                                        </p:tgtEl>
                                        <p:attrNameLst>
                                          <p:attrName>style.visibility</p:attrName>
                                        </p:attrNameLst>
                                      </p:cBhvr>
                                      <p:to>
                                        <p:strVal val="visible"/>
                                      </p:to>
                                    </p:set>
                                    <p:animEffect transition="in" filter="fade">
                                      <p:cBhvr>
                                        <p:cTn id="16" dur="500"/>
                                        <p:tgtEl>
                                          <p:spTgt spid="22"/>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26"/>
                                        </p:tgtEl>
                                        <p:attrNameLst>
                                          <p:attrName>style.visibility</p:attrName>
                                        </p:attrNameLst>
                                      </p:cBhvr>
                                      <p:to>
                                        <p:strVal val="visible"/>
                                      </p:to>
                                    </p:set>
                                    <p:animEffect transition="in" filter="fade">
                                      <p:cBhvr>
                                        <p:cTn id="19" dur="500"/>
                                        <p:tgtEl>
                                          <p:spTgt spid="26"/>
                                        </p:tgtEl>
                                      </p:cBhvr>
                                    </p:animEffect>
                                  </p:childTnLst>
                                </p:cTn>
                              </p:par>
                              <p:par>
                                <p:cTn id="20" presetID="10" presetClass="entr" presetSubtype="0" fill="hold" nodeType="withEffect">
                                  <p:stCondLst>
                                    <p:cond delay="0"/>
                                  </p:stCondLst>
                                  <p:childTnLst>
                                    <p:set>
                                      <p:cBhvr>
                                        <p:cTn id="21" dur="1" fill="hold">
                                          <p:stCondLst>
                                            <p:cond delay="0"/>
                                          </p:stCondLst>
                                        </p:cTn>
                                        <p:tgtEl>
                                          <p:spTgt spid="27"/>
                                        </p:tgtEl>
                                        <p:attrNameLst>
                                          <p:attrName>style.visibility</p:attrName>
                                        </p:attrNameLst>
                                      </p:cBhvr>
                                      <p:to>
                                        <p:strVal val="visible"/>
                                      </p:to>
                                    </p:set>
                                    <p:animEffect transition="in" filter="fade">
                                      <p:cBhvr>
                                        <p:cTn id="22" dur="500"/>
                                        <p:tgtEl>
                                          <p:spTgt spid="27"/>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36"/>
                                        </p:tgtEl>
                                        <p:attrNameLst>
                                          <p:attrName>style.visibility</p:attrName>
                                        </p:attrNameLst>
                                      </p:cBhvr>
                                      <p:to>
                                        <p:strVal val="visible"/>
                                      </p:to>
                                    </p:set>
                                    <p:animEffect transition="in" filter="fade">
                                      <p:cBhvr>
                                        <p:cTn id="25" dur="500"/>
                                        <p:tgtEl>
                                          <p:spTgt spid="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26" grpId="0"/>
      <p:bldP spid="3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a:xfrm>
            <a:off x="1422986" y="3348527"/>
            <a:ext cx="9144000" cy="2387600"/>
          </a:xfrm>
        </p:spPr>
        <p:txBody>
          <a:bodyPr/>
          <a:lstStyle/>
          <a:p>
            <a:r>
              <a:rPr lang="sv-SE" dirty="0" smtClean="0"/>
              <a:t>RESULTAT</a:t>
            </a:r>
            <a:endParaRPr lang="sv-SE" dirty="0"/>
          </a:p>
        </p:txBody>
      </p:sp>
      <p:pic>
        <p:nvPicPr>
          <p:cNvPr id="4" name="Bildobjekt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10886" y="974127"/>
            <a:ext cx="3568200" cy="3568200"/>
          </a:xfrm>
          <a:prstGeom prst="rect">
            <a:avLst/>
          </a:prstGeom>
        </p:spPr>
      </p:pic>
    </p:spTree>
    <p:extLst>
      <p:ext uri="{BB962C8B-B14F-4D97-AF65-F5344CB8AC3E}">
        <p14:creationId xmlns:p14="http://schemas.microsoft.com/office/powerpoint/2010/main" val="39661499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1">
            <a:extLst>
              <a:ext uri="{FF2B5EF4-FFF2-40B4-BE49-F238E27FC236}">
                <a16:creationId xmlns:a16="http://schemas.microsoft.com/office/drawing/2014/main" id="{46F1EAC7-9D1E-9249-938B-E7428DA27C4A}"/>
              </a:ext>
            </a:extLst>
          </p:cNvPr>
          <p:cNvSpPr txBox="1">
            <a:spLocks/>
          </p:cNvSpPr>
          <p:nvPr/>
        </p:nvSpPr>
        <p:spPr>
          <a:xfrm>
            <a:off x="327169" y="912662"/>
            <a:ext cx="11543253" cy="923522"/>
          </a:xfrm>
          <a:prstGeom prst="rect">
            <a:avLst/>
          </a:prstGeom>
        </p:spPr>
        <p:txBody>
          <a:bodyPr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sv-SE" altLang="sv-SE" sz="3600" b="1" dirty="0" smtClean="0">
                <a:solidFill>
                  <a:schemeClr val="tx1">
                    <a:lumMod val="75000"/>
                    <a:lumOff val="25000"/>
                  </a:schemeClr>
                </a:solidFill>
                <a:latin typeface="Arial" charset="0"/>
                <a:ea typeface="Arial" charset="0"/>
                <a:cs typeface="Arial" charset="0"/>
              </a:rPr>
              <a:t>Alla anläggningar				</a:t>
            </a:r>
            <a:endParaRPr lang="sv-SE" altLang="sv-SE" sz="3600" b="1" dirty="0">
              <a:solidFill>
                <a:schemeClr val="tx1">
                  <a:lumMod val="75000"/>
                  <a:lumOff val="25000"/>
                </a:schemeClr>
              </a:solidFill>
              <a:latin typeface="Arial" charset="0"/>
              <a:ea typeface="Arial" charset="0"/>
              <a:cs typeface="Arial" charset="0"/>
            </a:endParaRPr>
          </a:p>
        </p:txBody>
      </p:sp>
      <p:sp>
        <p:nvSpPr>
          <p:cNvPr id="2" name="Rektangel 1"/>
          <p:cNvSpPr/>
          <p:nvPr/>
        </p:nvSpPr>
        <p:spPr>
          <a:xfrm>
            <a:off x="5216808" y="1051257"/>
            <a:ext cx="5708016" cy="646331"/>
          </a:xfrm>
          <a:prstGeom prst="rect">
            <a:avLst/>
          </a:prstGeom>
        </p:spPr>
        <p:txBody>
          <a:bodyPr wrap="square">
            <a:spAutoFit/>
          </a:bodyPr>
          <a:lstStyle/>
          <a:p>
            <a:pPr algn="r"/>
            <a:r>
              <a:rPr lang="sv-SE" dirty="0">
                <a:latin typeface="Calibri" panose="020F0502020204030204" pitchFamily="34" charset="0"/>
                <a:ea typeface="Calibri" panose="020F0502020204030204" pitchFamily="34" charset="0"/>
                <a:cs typeface="Times New Roman" panose="02020603050405020304" pitchFamily="18" charset="0"/>
              </a:rPr>
              <a:t>Betydligt högre andel skjutsas till träningen, i jämförelse med hur färdmedelsandelarna ser ut för resor till skolan.</a:t>
            </a:r>
            <a:endParaRPr lang="sv-SE" dirty="0"/>
          </a:p>
        </p:txBody>
      </p:sp>
      <p:pic>
        <p:nvPicPr>
          <p:cNvPr id="5" name="Bildobjekt 4"/>
          <p:cNvPicPr/>
          <p:nvPr/>
        </p:nvPicPr>
        <p:blipFill>
          <a:blip r:embed="rId3">
            <a:extLst>
              <a:ext uri="{28A0092B-C50C-407E-A947-70E740481C1C}">
                <a14:useLocalDpi xmlns:a14="http://schemas.microsoft.com/office/drawing/2010/main" val="0"/>
              </a:ext>
            </a:extLst>
          </a:blip>
          <a:srcRect/>
          <a:stretch>
            <a:fillRect/>
          </a:stretch>
        </p:blipFill>
        <p:spPr bwMode="auto">
          <a:xfrm>
            <a:off x="1260630" y="1974779"/>
            <a:ext cx="9664194" cy="4174761"/>
          </a:xfrm>
          <a:prstGeom prst="rect">
            <a:avLst/>
          </a:prstGeom>
          <a:noFill/>
        </p:spPr>
      </p:pic>
    </p:spTree>
    <p:extLst>
      <p:ext uri="{BB962C8B-B14F-4D97-AF65-F5344CB8AC3E}">
        <p14:creationId xmlns:p14="http://schemas.microsoft.com/office/powerpoint/2010/main" val="115402910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Bildobjekt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85256" y="718759"/>
            <a:ext cx="9221487" cy="5420481"/>
          </a:xfrm>
          <a:prstGeom prst="rect">
            <a:avLst/>
          </a:prstGeom>
        </p:spPr>
      </p:pic>
    </p:spTree>
    <p:extLst>
      <p:ext uri="{BB962C8B-B14F-4D97-AF65-F5344CB8AC3E}">
        <p14:creationId xmlns:p14="http://schemas.microsoft.com/office/powerpoint/2010/main" val="14691812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Bildobjekt 1" descr="En bild som visar text, skärmbild, karta&#10;&#10;Automatiskt genererad beskrivning"/>
          <p:cNvPicPr/>
          <p:nvPr/>
        </p:nvPicPr>
        <p:blipFill>
          <a:blip r:embed="rId2"/>
          <a:stretch>
            <a:fillRect/>
          </a:stretch>
        </p:blipFill>
        <p:spPr>
          <a:xfrm>
            <a:off x="1821581" y="1180732"/>
            <a:ext cx="8334474" cy="4709234"/>
          </a:xfrm>
          <a:prstGeom prst="rect">
            <a:avLst/>
          </a:prstGeom>
        </p:spPr>
      </p:pic>
    </p:spTree>
    <p:extLst>
      <p:ext uri="{BB962C8B-B14F-4D97-AF65-F5344CB8AC3E}">
        <p14:creationId xmlns:p14="http://schemas.microsoft.com/office/powerpoint/2010/main" val="19611691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1">
            <a:extLst>
              <a:ext uri="{FF2B5EF4-FFF2-40B4-BE49-F238E27FC236}">
                <a16:creationId xmlns:a16="http://schemas.microsoft.com/office/drawing/2014/main" id="{46F1EAC7-9D1E-9249-938B-E7428DA27C4A}"/>
              </a:ext>
            </a:extLst>
          </p:cNvPr>
          <p:cNvSpPr txBox="1">
            <a:spLocks/>
          </p:cNvSpPr>
          <p:nvPr/>
        </p:nvSpPr>
        <p:spPr>
          <a:xfrm>
            <a:off x="327169" y="912662"/>
            <a:ext cx="11543253" cy="923522"/>
          </a:xfrm>
          <a:prstGeom prst="rect">
            <a:avLst/>
          </a:prstGeom>
        </p:spPr>
        <p:txBody>
          <a:bodyPr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sv-SE" altLang="sv-SE" sz="3600" b="1" dirty="0">
                <a:solidFill>
                  <a:schemeClr val="tx1">
                    <a:lumMod val="75000"/>
                    <a:lumOff val="25000"/>
                  </a:schemeClr>
                </a:solidFill>
                <a:latin typeface="Arial" charset="0"/>
                <a:ea typeface="Arial" charset="0"/>
                <a:cs typeface="Arial" charset="0"/>
              </a:rPr>
              <a:t>Alla </a:t>
            </a:r>
            <a:r>
              <a:rPr lang="sv-SE" altLang="sv-SE" sz="3600" b="1" dirty="0" smtClean="0">
                <a:solidFill>
                  <a:schemeClr val="tx1">
                    <a:lumMod val="75000"/>
                    <a:lumOff val="25000"/>
                  </a:schemeClr>
                </a:solidFill>
                <a:latin typeface="Arial" charset="0"/>
                <a:ea typeface="Arial" charset="0"/>
                <a:cs typeface="Arial" charset="0"/>
              </a:rPr>
              <a:t>anläggningar			</a:t>
            </a:r>
            <a:r>
              <a:rPr lang="sv-SE" altLang="sv-SE" sz="3600" b="1" dirty="0" err="1" smtClean="0">
                <a:solidFill>
                  <a:schemeClr val="tx1">
                    <a:lumMod val="75000"/>
                    <a:lumOff val="25000"/>
                  </a:schemeClr>
                </a:solidFill>
                <a:latin typeface="Arial" charset="0"/>
                <a:ea typeface="Arial" charset="0"/>
                <a:cs typeface="Arial" charset="0"/>
              </a:rPr>
              <a:t>Västerhejde</a:t>
            </a:r>
            <a:endParaRPr lang="sv-SE" altLang="sv-SE" sz="3600" b="1" dirty="0">
              <a:solidFill>
                <a:schemeClr val="tx1">
                  <a:lumMod val="75000"/>
                  <a:lumOff val="25000"/>
                </a:schemeClr>
              </a:solidFill>
              <a:latin typeface="Arial" charset="0"/>
              <a:ea typeface="Arial" charset="0"/>
              <a:cs typeface="Arial" charset="0"/>
            </a:endParaRPr>
          </a:p>
        </p:txBody>
      </p:sp>
      <p:sp>
        <p:nvSpPr>
          <p:cNvPr id="6" name="Rubrik 1">
            <a:extLst>
              <a:ext uri="{FF2B5EF4-FFF2-40B4-BE49-F238E27FC236}">
                <a16:creationId xmlns:a16="http://schemas.microsoft.com/office/drawing/2014/main" id="{46F1EAC7-9D1E-9249-938B-E7428DA27C4A}"/>
              </a:ext>
            </a:extLst>
          </p:cNvPr>
          <p:cNvSpPr txBox="1">
            <a:spLocks/>
          </p:cNvSpPr>
          <p:nvPr/>
        </p:nvSpPr>
        <p:spPr>
          <a:xfrm>
            <a:off x="675530" y="5747319"/>
            <a:ext cx="11543253" cy="923522"/>
          </a:xfrm>
          <a:prstGeom prst="rect">
            <a:avLst/>
          </a:prstGeom>
        </p:spPr>
        <p:txBody>
          <a:bodyPr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sv-SE" altLang="sv-SE" sz="3600" dirty="0" smtClean="0">
                <a:solidFill>
                  <a:schemeClr val="tx1">
                    <a:lumMod val="75000"/>
                    <a:lumOff val="25000"/>
                  </a:schemeClr>
                </a:solidFill>
                <a:latin typeface="Arial" charset="0"/>
                <a:ea typeface="Arial" charset="0"/>
                <a:cs typeface="Arial" charset="0"/>
                <a:sym typeface="Wingdings" panose="05000000000000000000" pitchFamily="2" charset="2"/>
              </a:rPr>
              <a:t> 18% </a:t>
            </a:r>
            <a:r>
              <a:rPr lang="sv-SE" altLang="sv-SE" sz="2400" dirty="0" smtClean="0">
                <a:solidFill>
                  <a:schemeClr val="tx1">
                    <a:lumMod val="75000"/>
                    <a:lumOff val="25000"/>
                  </a:schemeClr>
                </a:solidFill>
                <a:latin typeface="Arial" charset="0"/>
                <a:ea typeface="Arial" charset="0"/>
                <a:cs typeface="Arial" charset="0"/>
                <a:sym typeface="Wingdings" panose="05000000000000000000" pitchFamily="2" charset="2"/>
              </a:rPr>
              <a:t>vet inte varför de får skjuts. </a:t>
            </a:r>
            <a:r>
              <a:rPr lang="sv-SE" altLang="sv-SE" sz="2400" dirty="0" smtClean="0">
                <a:solidFill>
                  <a:schemeClr val="tx1">
                    <a:lumMod val="75000"/>
                    <a:lumOff val="25000"/>
                  </a:schemeClr>
                </a:solidFill>
                <a:latin typeface="Arial" charset="0"/>
                <a:ea typeface="Arial" charset="0"/>
                <a:cs typeface="Arial" charset="0"/>
              </a:rPr>
              <a:t>Svaret stack ut från mängden. Man behöver prata mer om transporter och barns möjligheter att påverka dem.</a:t>
            </a:r>
            <a:endParaRPr lang="sv-SE" altLang="sv-SE" sz="2400" dirty="0">
              <a:solidFill>
                <a:schemeClr val="tx1">
                  <a:lumMod val="75000"/>
                  <a:lumOff val="25000"/>
                </a:schemeClr>
              </a:solidFill>
              <a:latin typeface="Arial" charset="0"/>
              <a:ea typeface="Arial" charset="0"/>
              <a:cs typeface="Arial" charset="0"/>
            </a:endParaRPr>
          </a:p>
        </p:txBody>
      </p:sp>
      <p:pic>
        <p:nvPicPr>
          <p:cNvPr id="7" name="Bildobjekt 6"/>
          <p:cNvPicPr/>
          <p:nvPr/>
        </p:nvPicPr>
        <p:blipFill>
          <a:blip r:embed="rId2">
            <a:extLst>
              <a:ext uri="{28A0092B-C50C-407E-A947-70E740481C1C}">
                <a14:useLocalDpi xmlns:a14="http://schemas.microsoft.com/office/drawing/2010/main" val="0"/>
              </a:ext>
            </a:extLst>
          </a:blip>
          <a:srcRect/>
          <a:stretch>
            <a:fillRect/>
          </a:stretch>
        </p:blipFill>
        <p:spPr bwMode="auto">
          <a:xfrm>
            <a:off x="405869" y="2206305"/>
            <a:ext cx="4828540" cy="2731135"/>
          </a:xfrm>
          <a:prstGeom prst="rect">
            <a:avLst/>
          </a:prstGeom>
          <a:noFill/>
        </p:spPr>
      </p:pic>
      <p:pic>
        <p:nvPicPr>
          <p:cNvPr id="9" name="Bildobjekt 8" descr="En bild som visar text, skärmbild, skärm, Teckensnitt&#10;&#10;Automatiskt genererad beskrivning"/>
          <p:cNvPicPr/>
          <p:nvPr/>
        </p:nvPicPr>
        <p:blipFill>
          <a:blip r:embed="rId3">
            <a:extLst>
              <a:ext uri="{28A0092B-C50C-407E-A947-70E740481C1C}">
                <a14:useLocalDpi xmlns:a14="http://schemas.microsoft.com/office/drawing/2010/main" val="0"/>
              </a:ext>
            </a:extLst>
          </a:blip>
          <a:srcRect/>
          <a:stretch>
            <a:fillRect/>
          </a:stretch>
        </p:blipFill>
        <p:spPr bwMode="auto">
          <a:xfrm>
            <a:off x="6857568" y="2206305"/>
            <a:ext cx="4584700" cy="2755900"/>
          </a:xfrm>
          <a:prstGeom prst="rect">
            <a:avLst/>
          </a:prstGeom>
          <a:noFill/>
        </p:spPr>
      </p:pic>
    </p:spTree>
    <p:extLst>
      <p:ext uri="{BB962C8B-B14F-4D97-AF65-F5344CB8AC3E}">
        <p14:creationId xmlns:p14="http://schemas.microsoft.com/office/powerpoint/2010/main" val="194171933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1">
            <a:extLst>
              <a:ext uri="{FF2B5EF4-FFF2-40B4-BE49-F238E27FC236}">
                <a16:creationId xmlns:a16="http://schemas.microsoft.com/office/drawing/2014/main" id="{46F1EAC7-9D1E-9249-938B-E7428DA27C4A}"/>
              </a:ext>
            </a:extLst>
          </p:cNvPr>
          <p:cNvSpPr txBox="1">
            <a:spLocks/>
          </p:cNvSpPr>
          <p:nvPr/>
        </p:nvSpPr>
        <p:spPr>
          <a:xfrm>
            <a:off x="479569" y="561722"/>
            <a:ext cx="11543253" cy="923522"/>
          </a:xfrm>
          <a:prstGeom prst="rect">
            <a:avLst/>
          </a:prstGeom>
        </p:spPr>
        <p:txBody>
          <a:bodyPr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sv-SE" altLang="sv-SE" sz="3600" b="1" dirty="0" err="1" smtClean="0">
                <a:solidFill>
                  <a:schemeClr val="tx1">
                    <a:lumMod val="75000"/>
                    <a:lumOff val="25000"/>
                  </a:schemeClr>
                </a:solidFill>
                <a:latin typeface="Arial" charset="0"/>
                <a:ea typeface="Arial" charset="0"/>
                <a:cs typeface="Arial" charset="0"/>
              </a:rPr>
              <a:t>Västerhejde</a:t>
            </a:r>
            <a:endParaRPr lang="sv-SE" altLang="sv-SE" sz="3600" b="1" dirty="0">
              <a:solidFill>
                <a:schemeClr val="tx1">
                  <a:lumMod val="75000"/>
                  <a:lumOff val="25000"/>
                </a:schemeClr>
              </a:solidFill>
              <a:latin typeface="Arial" charset="0"/>
              <a:ea typeface="Arial" charset="0"/>
              <a:cs typeface="Arial" charset="0"/>
            </a:endParaRPr>
          </a:p>
        </p:txBody>
      </p:sp>
      <p:pic>
        <p:nvPicPr>
          <p:cNvPr id="6" name="Bildobjekt 5"/>
          <p:cNvPicPr/>
          <p:nvPr/>
        </p:nvPicPr>
        <p:blipFill>
          <a:blip r:embed="rId2">
            <a:extLst>
              <a:ext uri="{28A0092B-C50C-407E-A947-70E740481C1C}">
                <a14:useLocalDpi xmlns:a14="http://schemas.microsoft.com/office/drawing/2010/main" val="0"/>
              </a:ext>
            </a:extLst>
          </a:blip>
          <a:srcRect/>
          <a:stretch>
            <a:fillRect/>
          </a:stretch>
        </p:blipFill>
        <p:spPr bwMode="auto">
          <a:xfrm>
            <a:off x="1124386" y="1208407"/>
            <a:ext cx="4584700" cy="2755900"/>
          </a:xfrm>
          <a:prstGeom prst="rect">
            <a:avLst/>
          </a:prstGeom>
          <a:noFill/>
        </p:spPr>
      </p:pic>
      <p:pic>
        <p:nvPicPr>
          <p:cNvPr id="7" name="Bildobjekt 6" descr="En bild som visar text, skärmbild, skärm, Teckensnitt&#10;&#10;Automatiskt genererad beskrivning"/>
          <p:cNvPicPr/>
          <p:nvPr/>
        </p:nvPicPr>
        <p:blipFill>
          <a:blip r:embed="rId3">
            <a:extLst>
              <a:ext uri="{28A0092B-C50C-407E-A947-70E740481C1C}">
                <a14:useLocalDpi xmlns:a14="http://schemas.microsoft.com/office/drawing/2010/main" val="0"/>
              </a:ext>
            </a:extLst>
          </a:blip>
          <a:srcRect/>
          <a:stretch>
            <a:fillRect/>
          </a:stretch>
        </p:blipFill>
        <p:spPr bwMode="auto">
          <a:xfrm>
            <a:off x="6573604" y="1208407"/>
            <a:ext cx="4584700" cy="2755900"/>
          </a:xfrm>
          <a:prstGeom prst="rect">
            <a:avLst/>
          </a:prstGeom>
          <a:noFill/>
        </p:spPr>
      </p:pic>
      <p:pic>
        <p:nvPicPr>
          <p:cNvPr id="8" name="Bildobjekt 7" descr="En bild som visar text, skärmbild, skärm, Teckensnitt&#10;&#10;Automatiskt genererad beskrivning"/>
          <p:cNvPicPr/>
          <p:nvPr/>
        </p:nvPicPr>
        <p:blipFill>
          <a:blip r:embed="rId4">
            <a:extLst>
              <a:ext uri="{28A0092B-C50C-407E-A947-70E740481C1C}">
                <a14:useLocalDpi xmlns:a14="http://schemas.microsoft.com/office/drawing/2010/main" val="0"/>
              </a:ext>
            </a:extLst>
          </a:blip>
          <a:srcRect/>
          <a:stretch>
            <a:fillRect/>
          </a:stretch>
        </p:blipFill>
        <p:spPr bwMode="auto">
          <a:xfrm>
            <a:off x="3958845" y="4039648"/>
            <a:ext cx="4584700" cy="2755900"/>
          </a:xfrm>
          <a:prstGeom prst="rect">
            <a:avLst/>
          </a:prstGeom>
          <a:noFill/>
        </p:spPr>
      </p:pic>
    </p:spTree>
    <p:extLst>
      <p:ext uri="{BB962C8B-B14F-4D97-AF65-F5344CB8AC3E}">
        <p14:creationId xmlns:p14="http://schemas.microsoft.com/office/powerpoint/2010/main" val="265268713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972</TotalTime>
  <Words>907</Words>
  <Application>Microsoft Office PowerPoint</Application>
  <PresentationFormat>Bredbild</PresentationFormat>
  <Paragraphs>91</Paragraphs>
  <Slides>17</Slides>
  <Notes>4</Notes>
  <HiddenSlides>0</HiddenSlides>
  <MMClips>0</MMClips>
  <ScaleCrop>false</ScaleCrop>
  <HeadingPairs>
    <vt:vector size="6" baseType="variant">
      <vt:variant>
        <vt:lpstr>Använt teckensnitt</vt:lpstr>
      </vt:variant>
      <vt:variant>
        <vt:i4>5</vt:i4>
      </vt:variant>
      <vt:variant>
        <vt:lpstr>Tema</vt:lpstr>
      </vt:variant>
      <vt:variant>
        <vt:i4>1</vt:i4>
      </vt:variant>
      <vt:variant>
        <vt:lpstr>Bildrubriker</vt:lpstr>
      </vt:variant>
      <vt:variant>
        <vt:i4>17</vt:i4>
      </vt:variant>
    </vt:vector>
  </HeadingPairs>
  <TitlesOfParts>
    <vt:vector size="23" baseType="lpstr">
      <vt:lpstr>Arial</vt:lpstr>
      <vt:lpstr>Calibri</vt:lpstr>
      <vt:lpstr>Calibri Light</vt:lpstr>
      <vt:lpstr>Times New Roman</vt:lpstr>
      <vt:lpstr>Wingdings</vt:lpstr>
      <vt:lpstr>Office-tema</vt:lpstr>
      <vt:lpstr>PowerPoint-presentation</vt:lpstr>
      <vt:lpstr>Bakgrund</vt:lpstr>
      <vt:lpstr>PowerPoint-presentation</vt:lpstr>
      <vt:lpstr>RESULTAT</vt:lpstr>
      <vt:lpstr>PowerPoint-presentation</vt:lpstr>
      <vt:lpstr>PowerPoint-presentation</vt:lpstr>
      <vt:lpstr>PowerPoint-presentation</vt:lpstr>
      <vt:lpstr>PowerPoint-presentation</vt:lpstr>
      <vt:lpstr>PowerPoint-presentation</vt:lpstr>
      <vt:lpstr>PowerPoint-presentation</vt:lpstr>
      <vt:lpstr>PowerPoint-presentation</vt:lpstr>
      <vt:lpstr>Behövs mer än bara infrastrukturåtgärder</vt:lpstr>
      <vt:lpstr>Reflektioner från Barnrättskonsulterna</vt:lpstr>
      <vt:lpstr>Insatser för att möjliggöra hållbara resor</vt:lpstr>
      <vt:lpstr>Fokus på samåkning</vt:lpstr>
      <vt:lpstr>Test samåkning. Praktisk info</vt:lpstr>
      <vt:lpstr>Tack så mycket!</vt:lpstr>
    </vt:vector>
  </TitlesOfParts>
  <Company>Region Gotland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Petra Ahlman</dc:creator>
  <cp:lastModifiedBy>Caroline Gränefjord</cp:lastModifiedBy>
  <cp:revision>49</cp:revision>
  <dcterms:created xsi:type="dcterms:W3CDTF">2024-11-21T13:54:18Z</dcterms:created>
  <dcterms:modified xsi:type="dcterms:W3CDTF">2025-02-11T19:29:20Z</dcterms:modified>
</cp:coreProperties>
</file>