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78" r:id="rId14"/>
    <p:sldId id="279" r:id="rId15"/>
    <p:sldId id="280" r:id="rId16"/>
    <p:sldId id="281" r:id="rId17"/>
    <p:sldId id="282" r:id="rId18"/>
    <p:sldId id="277" r:id="rId19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A094D11-3DFF-4B7D-9AF2-C4E2A4754BA3}" v="1" dt="2026-10-21T12:39:41.92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26" d="100"/>
          <a:sy n="126" d="100"/>
        </p:scale>
        <p:origin x="202" y="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nsli" userId="14faac0d-6d50-4665-87a7-13068e494ee5" providerId="ADAL" clId="{A7F75AEE-FDB6-4F40-8A8D-F5F420C4C0D7}"/>
    <pc:docChg chg="modSld">
      <pc:chgData name="Kansli" userId="14faac0d-6d50-4665-87a7-13068e494ee5" providerId="ADAL" clId="{A7F75AEE-FDB6-4F40-8A8D-F5F420C4C0D7}" dt="2026-10-21T12:40:10.089" v="149" actId="20577"/>
      <pc:docMkLst>
        <pc:docMk/>
      </pc:docMkLst>
      <pc:sldChg chg="modSp mod">
        <pc:chgData name="Kansli" userId="14faac0d-6d50-4665-87a7-13068e494ee5" providerId="ADAL" clId="{A7F75AEE-FDB6-4F40-8A8D-F5F420C4C0D7}" dt="2026-10-15T15:38:07.210" v="4" actId="1036"/>
        <pc:sldMkLst>
          <pc:docMk/>
          <pc:sldMk cId="0" sldId="260"/>
        </pc:sldMkLst>
        <pc:spChg chg="mod">
          <ac:chgData name="Kansli" userId="14faac0d-6d50-4665-87a7-13068e494ee5" providerId="ADAL" clId="{A7F75AEE-FDB6-4F40-8A8D-F5F420C4C0D7}" dt="2026-10-15T15:38:07.210" v="4" actId="1036"/>
          <ac:spMkLst>
            <pc:docMk/>
            <pc:sldMk cId="0" sldId="260"/>
            <ac:spMk id="13" creationId="{00000000-0000-0000-0000-000000000000}"/>
          </ac:spMkLst>
        </pc:spChg>
      </pc:sldChg>
      <pc:sldChg chg="modSp mod">
        <pc:chgData name="Kansli" userId="14faac0d-6d50-4665-87a7-13068e494ee5" providerId="ADAL" clId="{A7F75AEE-FDB6-4F40-8A8D-F5F420C4C0D7}" dt="2026-10-21T12:40:10.089" v="149" actId="20577"/>
        <pc:sldMkLst>
          <pc:docMk/>
          <pc:sldMk cId="0" sldId="262"/>
        </pc:sldMkLst>
        <pc:spChg chg="mod">
          <ac:chgData name="Kansli" userId="14faac0d-6d50-4665-87a7-13068e494ee5" providerId="ADAL" clId="{A7F75AEE-FDB6-4F40-8A8D-F5F420C4C0D7}" dt="2026-10-21T12:37:11.044" v="129" actId="113"/>
          <ac:spMkLst>
            <pc:docMk/>
            <pc:sldMk cId="0" sldId="262"/>
            <ac:spMk id="14" creationId="{00000000-0000-0000-0000-000000000000}"/>
          </ac:spMkLst>
        </pc:spChg>
        <pc:spChg chg="mod">
          <ac:chgData name="Kansli" userId="14faac0d-6d50-4665-87a7-13068e494ee5" providerId="ADAL" clId="{A7F75AEE-FDB6-4F40-8A8D-F5F420C4C0D7}" dt="2026-10-21T12:40:10.089" v="149" actId="20577"/>
          <ac:spMkLst>
            <pc:docMk/>
            <pc:sldMk cId="0" sldId="262"/>
            <ac:spMk id="18" creationId="{00000000-0000-0000-0000-000000000000}"/>
          </ac:spMkLst>
        </pc:spChg>
        <pc:spChg chg="mod">
          <ac:chgData name="Kansli" userId="14faac0d-6d50-4665-87a7-13068e494ee5" providerId="ADAL" clId="{A7F75AEE-FDB6-4F40-8A8D-F5F420C4C0D7}" dt="2026-10-21T12:37:17.049" v="130" actId="113"/>
          <ac:spMkLst>
            <pc:docMk/>
            <pc:sldMk cId="0" sldId="262"/>
            <ac:spMk id="22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02878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>
                <a:solidFill>
                  <a:prstClr val="black"/>
                </a:solidFill>
                <a:latin typeface="Aptos" panose="02110004020202020204"/>
              </a:rPr>
              <a:pPr/>
              <a:t>13</a:t>
            </a:fld>
            <a:endParaRPr lang="en-US">
              <a:solidFill>
                <a:prstClr val="black"/>
              </a:solidFill>
              <a:latin typeface="Aptos" panose="021100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287005972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>
                <a:solidFill>
                  <a:prstClr val="black"/>
                </a:solidFill>
                <a:latin typeface="Aptos" panose="02110004020202020204"/>
              </a:rPr>
              <a:pPr/>
              <a:t>14</a:t>
            </a:fld>
            <a:endParaRPr lang="en-US">
              <a:solidFill>
                <a:prstClr val="black"/>
              </a:solidFill>
              <a:latin typeface="Aptos" panose="021100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77473210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>
                <a:solidFill>
                  <a:prstClr val="black"/>
                </a:solidFill>
                <a:latin typeface="Aptos" panose="02110004020202020204"/>
              </a:rPr>
              <a:pPr/>
              <a:t>15</a:t>
            </a:fld>
            <a:endParaRPr lang="en-US">
              <a:solidFill>
                <a:prstClr val="black"/>
              </a:solidFill>
              <a:latin typeface="Aptos" panose="021100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225224033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>
                <a:solidFill>
                  <a:prstClr val="black"/>
                </a:solidFill>
                <a:latin typeface="Aptos" panose="02110004020202020204"/>
              </a:rPr>
              <a:pPr/>
              <a:t>16</a:t>
            </a:fld>
            <a:endParaRPr lang="en-US">
              <a:solidFill>
                <a:prstClr val="black"/>
              </a:solidFill>
              <a:latin typeface="Aptos" panose="021100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373477425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>
                <a:solidFill>
                  <a:prstClr val="black"/>
                </a:solidFill>
                <a:latin typeface="Aptos" panose="02110004020202020204"/>
              </a:rPr>
              <a:pPr/>
              <a:t>17</a:t>
            </a:fld>
            <a:endParaRPr lang="en-US">
              <a:solidFill>
                <a:prstClr val="black"/>
              </a:solidFill>
              <a:latin typeface="Aptos" panose="021100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43740974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polisen.se/tjanster-tillstand/belastningsregistret/barn-annan-verksamhet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203D5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20040" y="310896"/>
            <a:ext cx="3858768" cy="0"/>
          </a:xfrm>
          <a:prstGeom prst="line">
            <a:avLst/>
          </a:prstGeom>
          <a:noFill/>
          <a:ln w="12700">
            <a:solidFill>
              <a:srgbClr val="C7B36A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3" name="Shape 1"/>
          <p:cNvSpPr/>
          <p:nvPr/>
        </p:nvSpPr>
        <p:spPr>
          <a:xfrm>
            <a:off x="4965192" y="310896"/>
            <a:ext cx="3858768" cy="0"/>
          </a:xfrm>
          <a:prstGeom prst="line">
            <a:avLst/>
          </a:prstGeom>
          <a:noFill/>
          <a:ln w="12700">
            <a:solidFill>
              <a:srgbClr val="C7B36A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4" name="Shape 2"/>
          <p:cNvSpPr/>
          <p:nvPr/>
        </p:nvSpPr>
        <p:spPr>
          <a:xfrm>
            <a:off x="320040" y="4736592"/>
            <a:ext cx="2834640" cy="0"/>
          </a:xfrm>
          <a:prstGeom prst="line">
            <a:avLst/>
          </a:prstGeom>
          <a:noFill/>
          <a:ln w="12700">
            <a:solidFill>
              <a:srgbClr val="C7B36A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5" name="Shape 3"/>
          <p:cNvSpPr/>
          <p:nvPr/>
        </p:nvSpPr>
        <p:spPr>
          <a:xfrm>
            <a:off x="5989320" y="4736592"/>
            <a:ext cx="2834640" cy="0"/>
          </a:xfrm>
          <a:prstGeom prst="line">
            <a:avLst/>
          </a:prstGeom>
          <a:noFill/>
          <a:ln w="12700">
            <a:solidFill>
              <a:srgbClr val="C7B36A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pic>
        <p:nvPicPr>
          <p:cNvPr id="6" name="Image 0" descr="st/ppt/media/image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8536" y="18288"/>
            <a:ext cx="566928" cy="630936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3154680" y="4636008"/>
            <a:ext cx="2834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CFE3F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ALLA TILLSAMMANS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640080" y="1417320"/>
            <a:ext cx="7863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C1912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IFK VISBY</a:t>
            </a:r>
            <a:endParaRPr lang="en-US" sz="1300" dirty="0"/>
          </a:p>
        </p:txBody>
      </p:sp>
      <p:sp>
        <p:nvSpPr>
          <p:cNvPr id="9" name="Text 6"/>
          <p:cNvSpPr txBox="1"/>
          <p:nvPr/>
        </p:nvSpPr>
        <p:spPr>
          <a:xfrm>
            <a:off x="640080" y="1828800"/>
            <a:ext cx="78638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3400" b="1" dirty="0">
                <a:solidFill>
                  <a:srgbClr val="B4E6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Välkomna till</a:t>
            </a:r>
            <a:endParaRPr lang="en-US" sz="3400" dirty="0"/>
          </a:p>
          <a:p>
            <a:pPr marL="0" indent="0" algn="ctr">
              <a:buNone/>
            </a:pPr>
            <a:r>
              <a:rPr lang="en-US" sz="3400" b="1" dirty="0">
                <a:solidFill>
                  <a:srgbClr val="B4E6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kvällens ledarträff</a:t>
            </a:r>
            <a:endParaRPr lang="en-US" sz="3400" dirty="0"/>
          </a:p>
        </p:txBody>
      </p:sp>
      <p:sp>
        <p:nvSpPr>
          <p:cNvPr id="10" name="Text 7"/>
          <p:cNvSpPr txBox="1"/>
          <p:nvPr/>
        </p:nvSpPr>
        <p:spPr>
          <a:xfrm>
            <a:off x="640080" y="3246120"/>
            <a:ext cx="7863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200" dirty="0">
                <a:solidFill>
                  <a:srgbClr val="8FAEC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Ledarträff 15 oktober 2026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7F6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20040" y="310896"/>
            <a:ext cx="3858768" cy="0"/>
          </a:xfrm>
          <a:prstGeom prst="line">
            <a:avLst/>
          </a:prstGeom>
          <a:noFill/>
          <a:ln w="12700">
            <a:solidFill>
              <a:srgbClr val="C7B36A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3" name="Shape 1"/>
          <p:cNvSpPr/>
          <p:nvPr/>
        </p:nvSpPr>
        <p:spPr>
          <a:xfrm>
            <a:off x="4965192" y="310896"/>
            <a:ext cx="3858768" cy="0"/>
          </a:xfrm>
          <a:prstGeom prst="line">
            <a:avLst/>
          </a:prstGeom>
          <a:noFill/>
          <a:ln w="12700">
            <a:solidFill>
              <a:srgbClr val="C7B36A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4" name="Shape 2"/>
          <p:cNvSpPr/>
          <p:nvPr/>
        </p:nvSpPr>
        <p:spPr>
          <a:xfrm>
            <a:off x="320040" y="4736592"/>
            <a:ext cx="2834640" cy="0"/>
          </a:xfrm>
          <a:prstGeom prst="line">
            <a:avLst/>
          </a:prstGeom>
          <a:noFill/>
          <a:ln w="12700">
            <a:solidFill>
              <a:srgbClr val="C7B36A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5" name="Shape 3"/>
          <p:cNvSpPr/>
          <p:nvPr/>
        </p:nvSpPr>
        <p:spPr>
          <a:xfrm>
            <a:off x="5989320" y="4736592"/>
            <a:ext cx="2834640" cy="0"/>
          </a:xfrm>
          <a:prstGeom prst="line">
            <a:avLst/>
          </a:prstGeom>
          <a:noFill/>
          <a:ln w="12700">
            <a:solidFill>
              <a:srgbClr val="C7B36A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pic>
        <p:nvPicPr>
          <p:cNvPr id="6" name="Image 0" descr="st/ppt/media/image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8536" y="18288"/>
            <a:ext cx="566928" cy="630936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3154680" y="4636008"/>
            <a:ext cx="2834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6B7A8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ALLA TILLSAMMANS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8366760" y="4864608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AAAB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900" dirty="0"/>
          </a:p>
        </p:txBody>
      </p:sp>
      <p:sp>
        <p:nvSpPr>
          <p:cNvPr id="9" name="Text 6"/>
          <p:cNvSpPr txBox="1"/>
          <p:nvPr/>
        </p:nvSpPr>
        <p:spPr>
          <a:xfrm>
            <a:off x="502920" y="566928"/>
            <a:ext cx="8138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200" b="1" dirty="0">
                <a:solidFill>
                  <a:srgbClr val="1B335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Kvällens agenda</a:t>
            </a:r>
            <a:endParaRPr lang="en-US" sz="2200" dirty="0"/>
          </a:p>
        </p:txBody>
      </p:sp>
      <p:sp>
        <p:nvSpPr>
          <p:cNvPr id="10" name="Text 7"/>
          <p:cNvSpPr txBox="1"/>
          <p:nvPr/>
        </p:nvSpPr>
        <p:spPr>
          <a:xfrm>
            <a:off x="502920" y="941832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5B6B7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Det här går vi igenom ikväll</a:t>
            </a:r>
            <a:endParaRPr lang="en-US" sz="1100" dirty="0"/>
          </a:p>
        </p:txBody>
      </p:sp>
      <p:sp>
        <p:nvSpPr>
          <p:cNvPr id="11" name="Shape 8"/>
          <p:cNvSpPr/>
          <p:nvPr/>
        </p:nvSpPr>
        <p:spPr>
          <a:xfrm>
            <a:off x="502920" y="1371600"/>
            <a:ext cx="3931920" cy="420624"/>
          </a:xfrm>
          <a:prstGeom prst="rect">
            <a:avLst/>
          </a:prstGeom>
          <a:solidFill>
            <a:srgbClr val="F3FAFD"/>
          </a:solidFill>
          <a:ln w="12700">
            <a:solidFill>
              <a:srgbClr val="D3E6F0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12" name="Text 9"/>
          <p:cNvSpPr txBox="1"/>
          <p:nvPr/>
        </p:nvSpPr>
        <p:spPr>
          <a:xfrm>
            <a:off x="640080" y="1472184"/>
            <a:ext cx="411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rgbClr val="C1912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01</a:t>
            </a:r>
            <a:endParaRPr lang="en-US" sz="1200" dirty="0"/>
          </a:p>
        </p:txBody>
      </p:sp>
      <p:sp>
        <p:nvSpPr>
          <p:cNvPr id="13" name="Text 10"/>
          <p:cNvSpPr txBox="1"/>
          <p:nvPr/>
        </p:nvSpPr>
        <p:spPr>
          <a:xfrm>
            <a:off x="1051560" y="1481328"/>
            <a:ext cx="3291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1B335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Styrelsen</a:t>
            </a:r>
            <a:endParaRPr lang="en-US" sz="1100" dirty="0"/>
          </a:p>
        </p:txBody>
      </p:sp>
      <p:sp>
        <p:nvSpPr>
          <p:cNvPr id="14" name="Shape 11"/>
          <p:cNvSpPr/>
          <p:nvPr/>
        </p:nvSpPr>
        <p:spPr>
          <a:xfrm>
            <a:off x="502920" y="1883664"/>
            <a:ext cx="3931920" cy="420624"/>
          </a:xfrm>
          <a:prstGeom prst="rect">
            <a:avLst/>
          </a:prstGeom>
          <a:solidFill>
            <a:srgbClr val="F3FAFD"/>
          </a:solidFill>
          <a:ln w="12700">
            <a:solidFill>
              <a:srgbClr val="D3E6F0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15" name="Text 12"/>
          <p:cNvSpPr txBox="1"/>
          <p:nvPr/>
        </p:nvSpPr>
        <p:spPr>
          <a:xfrm>
            <a:off x="640080" y="1984248"/>
            <a:ext cx="411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rgbClr val="C1912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02</a:t>
            </a:r>
            <a:endParaRPr lang="en-US" sz="1200" dirty="0"/>
          </a:p>
        </p:txBody>
      </p:sp>
      <p:sp>
        <p:nvSpPr>
          <p:cNvPr id="16" name="Text 13"/>
          <p:cNvSpPr txBox="1"/>
          <p:nvPr/>
        </p:nvSpPr>
        <p:spPr>
          <a:xfrm>
            <a:off x="1051560" y="1993392"/>
            <a:ext cx="3291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1B335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Registerutdrag</a:t>
            </a:r>
            <a:endParaRPr lang="en-US" sz="1100" dirty="0"/>
          </a:p>
        </p:txBody>
      </p:sp>
      <p:sp>
        <p:nvSpPr>
          <p:cNvPr id="17" name="Shape 14"/>
          <p:cNvSpPr/>
          <p:nvPr/>
        </p:nvSpPr>
        <p:spPr>
          <a:xfrm>
            <a:off x="502920" y="2395728"/>
            <a:ext cx="3931920" cy="420624"/>
          </a:xfrm>
          <a:prstGeom prst="rect">
            <a:avLst/>
          </a:prstGeom>
          <a:solidFill>
            <a:srgbClr val="F3FAFD"/>
          </a:solidFill>
          <a:ln w="12700">
            <a:solidFill>
              <a:srgbClr val="D3E6F0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18" name="Text 15"/>
          <p:cNvSpPr txBox="1"/>
          <p:nvPr/>
        </p:nvSpPr>
        <p:spPr>
          <a:xfrm>
            <a:off x="640080" y="2496312"/>
            <a:ext cx="411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rgbClr val="C1912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03</a:t>
            </a:r>
            <a:endParaRPr lang="en-US" sz="1200" dirty="0"/>
          </a:p>
        </p:txBody>
      </p:sp>
      <p:sp>
        <p:nvSpPr>
          <p:cNvPr id="19" name="Text 16"/>
          <p:cNvSpPr txBox="1"/>
          <p:nvPr/>
        </p:nvSpPr>
        <p:spPr>
          <a:xfrm>
            <a:off x="1051560" y="2505456"/>
            <a:ext cx="3291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1B335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Ny i föreningen</a:t>
            </a:r>
            <a:endParaRPr lang="en-US" sz="1100" dirty="0"/>
          </a:p>
        </p:txBody>
      </p:sp>
      <p:sp>
        <p:nvSpPr>
          <p:cNvPr id="20" name="Shape 17"/>
          <p:cNvSpPr/>
          <p:nvPr/>
        </p:nvSpPr>
        <p:spPr>
          <a:xfrm>
            <a:off x="502920" y="2907792"/>
            <a:ext cx="3931920" cy="420624"/>
          </a:xfrm>
          <a:prstGeom prst="rect">
            <a:avLst/>
          </a:prstGeom>
          <a:solidFill>
            <a:srgbClr val="F3FAFD"/>
          </a:solidFill>
          <a:ln w="12700">
            <a:solidFill>
              <a:srgbClr val="D3E6F0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21" name="Text 18"/>
          <p:cNvSpPr txBox="1"/>
          <p:nvPr/>
        </p:nvSpPr>
        <p:spPr>
          <a:xfrm>
            <a:off x="640080" y="3008376"/>
            <a:ext cx="411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rgbClr val="C1912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04</a:t>
            </a:r>
            <a:endParaRPr lang="en-US" sz="1200" dirty="0"/>
          </a:p>
        </p:txBody>
      </p:sp>
      <p:sp>
        <p:nvSpPr>
          <p:cNvPr id="22" name="Text 19"/>
          <p:cNvSpPr txBox="1"/>
          <p:nvPr/>
        </p:nvSpPr>
        <p:spPr>
          <a:xfrm>
            <a:off x="1051560" y="3017520"/>
            <a:ext cx="3291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1B335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Föräldramöten och lagmodellen</a:t>
            </a:r>
            <a:endParaRPr lang="en-US" sz="1100" dirty="0"/>
          </a:p>
        </p:txBody>
      </p:sp>
      <p:sp>
        <p:nvSpPr>
          <p:cNvPr id="23" name="Shape 20"/>
          <p:cNvSpPr/>
          <p:nvPr/>
        </p:nvSpPr>
        <p:spPr>
          <a:xfrm>
            <a:off x="502920" y="3419856"/>
            <a:ext cx="3931920" cy="420624"/>
          </a:xfrm>
          <a:prstGeom prst="rect">
            <a:avLst/>
          </a:prstGeom>
          <a:solidFill>
            <a:srgbClr val="F3FAFD"/>
          </a:solidFill>
          <a:ln w="12700">
            <a:solidFill>
              <a:srgbClr val="D3E6F0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24" name="Text 21"/>
          <p:cNvSpPr txBox="1"/>
          <p:nvPr/>
        </p:nvSpPr>
        <p:spPr>
          <a:xfrm>
            <a:off x="640080" y="3520440"/>
            <a:ext cx="411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rgbClr val="C1912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05</a:t>
            </a:r>
            <a:endParaRPr lang="en-US" sz="1200" dirty="0"/>
          </a:p>
        </p:txBody>
      </p:sp>
      <p:sp>
        <p:nvSpPr>
          <p:cNvPr id="25" name="Text 22"/>
          <p:cNvSpPr txBox="1"/>
          <p:nvPr/>
        </p:nvSpPr>
        <p:spPr>
          <a:xfrm>
            <a:off x="1051560" y="3529584"/>
            <a:ext cx="3291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1B335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Försäljning/lagaktiviteter</a:t>
            </a:r>
            <a:endParaRPr lang="en-US" sz="1100" dirty="0"/>
          </a:p>
        </p:txBody>
      </p:sp>
      <p:sp>
        <p:nvSpPr>
          <p:cNvPr id="26" name="Shape 23"/>
          <p:cNvSpPr/>
          <p:nvPr/>
        </p:nvSpPr>
        <p:spPr>
          <a:xfrm>
            <a:off x="502920" y="3931920"/>
            <a:ext cx="3931920" cy="420624"/>
          </a:xfrm>
          <a:prstGeom prst="rect">
            <a:avLst/>
          </a:prstGeom>
          <a:solidFill>
            <a:srgbClr val="F3FAFD"/>
          </a:solidFill>
          <a:ln w="12700">
            <a:solidFill>
              <a:srgbClr val="D3E6F0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27" name="Text 24"/>
          <p:cNvSpPr txBox="1"/>
          <p:nvPr/>
        </p:nvSpPr>
        <p:spPr>
          <a:xfrm>
            <a:off x="640080" y="4032504"/>
            <a:ext cx="411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rgbClr val="C1912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06</a:t>
            </a:r>
            <a:endParaRPr lang="en-US" sz="1200" dirty="0"/>
          </a:p>
        </p:txBody>
      </p:sp>
      <p:sp>
        <p:nvSpPr>
          <p:cNvPr id="28" name="Text 25"/>
          <p:cNvSpPr txBox="1"/>
          <p:nvPr/>
        </p:nvSpPr>
        <p:spPr>
          <a:xfrm>
            <a:off x="1051560" y="4041648"/>
            <a:ext cx="3291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1B335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Ledarutbildning / ledarutveckling – kom med önskemål</a:t>
            </a:r>
            <a:endParaRPr lang="en-US" sz="1100" dirty="0"/>
          </a:p>
        </p:txBody>
      </p:sp>
      <p:sp>
        <p:nvSpPr>
          <p:cNvPr id="29" name="Shape 26"/>
          <p:cNvSpPr/>
          <p:nvPr/>
        </p:nvSpPr>
        <p:spPr>
          <a:xfrm>
            <a:off x="4709160" y="1371600"/>
            <a:ext cx="3931920" cy="420624"/>
          </a:xfrm>
          <a:prstGeom prst="rect">
            <a:avLst/>
          </a:prstGeom>
          <a:solidFill>
            <a:srgbClr val="F3FAFD"/>
          </a:solidFill>
          <a:ln w="12700">
            <a:solidFill>
              <a:srgbClr val="D3E6F0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30" name="Text 27"/>
          <p:cNvSpPr txBox="1"/>
          <p:nvPr/>
        </p:nvSpPr>
        <p:spPr>
          <a:xfrm>
            <a:off x="4846320" y="1472184"/>
            <a:ext cx="411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rgbClr val="C1912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07</a:t>
            </a:r>
            <a:endParaRPr lang="en-US" sz="1200" dirty="0"/>
          </a:p>
        </p:txBody>
      </p:sp>
      <p:sp>
        <p:nvSpPr>
          <p:cNvPr id="31" name="Text 28"/>
          <p:cNvSpPr txBox="1"/>
          <p:nvPr/>
        </p:nvSpPr>
        <p:spPr>
          <a:xfrm>
            <a:off x="5257800" y="1481328"/>
            <a:ext cx="3291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1B335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Nirsfonden</a:t>
            </a:r>
            <a:endParaRPr lang="en-US" sz="1100" dirty="0"/>
          </a:p>
        </p:txBody>
      </p:sp>
      <p:sp>
        <p:nvSpPr>
          <p:cNvPr id="32" name="Shape 29"/>
          <p:cNvSpPr/>
          <p:nvPr/>
        </p:nvSpPr>
        <p:spPr>
          <a:xfrm>
            <a:off x="4709160" y="1883664"/>
            <a:ext cx="3931920" cy="420624"/>
          </a:xfrm>
          <a:prstGeom prst="rect">
            <a:avLst/>
          </a:prstGeom>
          <a:solidFill>
            <a:srgbClr val="F3FAFD"/>
          </a:solidFill>
          <a:ln w="12700">
            <a:solidFill>
              <a:srgbClr val="D3E6F0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33" name="Text 30"/>
          <p:cNvSpPr txBox="1"/>
          <p:nvPr/>
        </p:nvSpPr>
        <p:spPr>
          <a:xfrm>
            <a:off x="4846320" y="1984248"/>
            <a:ext cx="411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rgbClr val="C1912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08</a:t>
            </a:r>
            <a:endParaRPr lang="en-US" sz="1200" dirty="0"/>
          </a:p>
        </p:txBody>
      </p:sp>
      <p:sp>
        <p:nvSpPr>
          <p:cNvPr id="34" name="Text 31"/>
          <p:cNvSpPr txBox="1"/>
          <p:nvPr/>
        </p:nvSpPr>
        <p:spPr>
          <a:xfrm>
            <a:off x="5257800" y="1993392"/>
            <a:ext cx="3291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1B335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LOK-registrering</a:t>
            </a:r>
            <a:endParaRPr lang="en-US" sz="1100" dirty="0"/>
          </a:p>
        </p:txBody>
      </p:sp>
      <p:sp>
        <p:nvSpPr>
          <p:cNvPr id="35" name="Shape 32"/>
          <p:cNvSpPr/>
          <p:nvPr/>
        </p:nvSpPr>
        <p:spPr>
          <a:xfrm>
            <a:off x="4709160" y="2395728"/>
            <a:ext cx="3931920" cy="420624"/>
          </a:xfrm>
          <a:prstGeom prst="rect">
            <a:avLst/>
          </a:prstGeom>
          <a:solidFill>
            <a:srgbClr val="F3FAFD"/>
          </a:solidFill>
          <a:ln w="12700">
            <a:solidFill>
              <a:srgbClr val="D3E6F0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36" name="Text 33"/>
          <p:cNvSpPr txBox="1"/>
          <p:nvPr/>
        </p:nvSpPr>
        <p:spPr>
          <a:xfrm>
            <a:off x="4846320" y="2496312"/>
            <a:ext cx="411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rgbClr val="C1912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09</a:t>
            </a:r>
            <a:endParaRPr lang="en-US" sz="1200" dirty="0"/>
          </a:p>
        </p:txBody>
      </p:sp>
      <p:sp>
        <p:nvSpPr>
          <p:cNvPr id="37" name="Text 34"/>
          <p:cNvSpPr txBox="1"/>
          <p:nvPr/>
        </p:nvSpPr>
        <p:spPr>
          <a:xfrm>
            <a:off x="5257800" y="2505456"/>
            <a:ext cx="3291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1B335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Viktigt i föreningen</a:t>
            </a:r>
            <a:endParaRPr lang="en-US" sz="1100" dirty="0"/>
          </a:p>
        </p:txBody>
      </p:sp>
      <p:sp>
        <p:nvSpPr>
          <p:cNvPr id="38" name="Shape 35"/>
          <p:cNvSpPr/>
          <p:nvPr/>
        </p:nvSpPr>
        <p:spPr>
          <a:xfrm>
            <a:off x="4709160" y="2907792"/>
            <a:ext cx="3931920" cy="420624"/>
          </a:xfrm>
          <a:prstGeom prst="rect">
            <a:avLst/>
          </a:prstGeom>
          <a:solidFill>
            <a:srgbClr val="F3FAFD"/>
          </a:solidFill>
          <a:ln w="12700">
            <a:solidFill>
              <a:srgbClr val="D3E6F0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39" name="Text 36"/>
          <p:cNvSpPr txBox="1"/>
          <p:nvPr/>
        </p:nvSpPr>
        <p:spPr>
          <a:xfrm>
            <a:off x="4846320" y="3008376"/>
            <a:ext cx="411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rgbClr val="C1912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10</a:t>
            </a:r>
            <a:endParaRPr lang="en-US" sz="1200" dirty="0"/>
          </a:p>
        </p:txBody>
      </p:sp>
      <p:sp>
        <p:nvSpPr>
          <p:cNvPr id="40" name="Text 37"/>
          <p:cNvSpPr txBox="1"/>
          <p:nvPr/>
        </p:nvSpPr>
        <p:spPr>
          <a:xfrm>
            <a:off x="5257800" y="3017520"/>
            <a:ext cx="3291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1B335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Ny</a:t>
            </a:r>
            <a:r>
              <a:rPr lang="en-US" sz="1100" b="1" dirty="0">
                <a:solidFill>
                  <a:srgbClr val="1B335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</a:t>
            </a:r>
            <a:r>
              <a:rPr lang="en-US" sz="1100" dirty="0">
                <a:solidFill>
                  <a:srgbClr val="1B335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konstgräsplan</a:t>
            </a:r>
            <a:r>
              <a:rPr lang="en-US" sz="1100" b="1" dirty="0">
                <a:solidFill>
                  <a:srgbClr val="1B335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</a:t>
            </a:r>
            <a:r>
              <a:rPr lang="en-US" sz="1100" dirty="0">
                <a:solidFill>
                  <a:srgbClr val="1B335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Västerhejde</a:t>
            </a:r>
            <a:r>
              <a:rPr lang="en-US" sz="1100" b="1" dirty="0">
                <a:solidFill>
                  <a:srgbClr val="1B335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</a:t>
            </a:r>
            <a:r>
              <a:rPr lang="en-US" sz="1100" dirty="0">
                <a:solidFill>
                  <a:srgbClr val="1B335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IP</a:t>
            </a:r>
            <a:endParaRPr lang="en-US" sz="1100" dirty="0"/>
          </a:p>
        </p:txBody>
      </p:sp>
      <p:sp>
        <p:nvSpPr>
          <p:cNvPr id="41" name="Shape 38"/>
          <p:cNvSpPr/>
          <p:nvPr/>
        </p:nvSpPr>
        <p:spPr>
          <a:xfrm>
            <a:off x="4709160" y="3419856"/>
            <a:ext cx="3931920" cy="420624"/>
          </a:xfrm>
          <a:prstGeom prst="rect">
            <a:avLst/>
          </a:prstGeom>
          <a:solidFill>
            <a:srgbClr val="F3FAFD"/>
          </a:solidFill>
          <a:ln w="12700">
            <a:solidFill>
              <a:srgbClr val="D3E6F0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42" name="Text 39"/>
          <p:cNvSpPr txBox="1"/>
          <p:nvPr/>
        </p:nvSpPr>
        <p:spPr>
          <a:xfrm>
            <a:off x="4846320" y="3520440"/>
            <a:ext cx="411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rgbClr val="C1912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11</a:t>
            </a:r>
            <a:endParaRPr lang="en-US" sz="1200" dirty="0"/>
          </a:p>
        </p:txBody>
      </p:sp>
      <p:sp>
        <p:nvSpPr>
          <p:cNvPr id="43" name="Text 40"/>
          <p:cNvSpPr txBox="1"/>
          <p:nvPr/>
        </p:nvSpPr>
        <p:spPr>
          <a:xfrm>
            <a:off x="5257800" y="3529584"/>
            <a:ext cx="3291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1B335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Övriga frågor</a:t>
            </a:r>
            <a:endParaRPr lang="en-US" sz="1100" dirty="0"/>
          </a:p>
        </p:txBody>
      </p:sp>
      <p:sp>
        <p:nvSpPr>
          <p:cNvPr id="44" name="Shape 41"/>
          <p:cNvSpPr/>
          <p:nvPr/>
        </p:nvSpPr>
        <p:spPr>
          <a:xfrm>
            <a:off x="4709160" y="3931920"/>
            <a:ext cx="3931920" cy="420624"/>
          </a:xfrm>
          <a:prstGeom prst="rect">
            <a:avLst/>
          </a:prstGeom>
          <a:solidFill>
            <a:srgbClr val="F3FAFD"/>
          </a:solidFill>
          <a:ln w="12700">
            <a:solidFill>
              <a:srgbClr val="D3E6F0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45" name="Text 42"/>
          <p:cNvSpPr txBox="1"/>
          <p:nvPr/>
        </p:nvSpPr>
        <p:spPr>
          <a:xfrm>
            <a:off x="4846320" y="4032504"/>
            <a:ext cx="411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rgbClr val="C1912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12</a:t>
            </a:r>
            <a:endParaRPr lang="en-US" sz="1200" dirty="0"/>
          </a:p>
        </p:txBody>
      </p:sp>
      <p:sp>
        <p:nvSpPr>
          <p:cNvPr id="46" name="Text 43"/>
          <p:cNvSpPr txBox="1"/>
          <p:nvPr/>
        </p:nvSpPr>
        <p:spPr>
          <a:xfrm>
            <a:off x="5257800" y="4041648"/>
            <a:ext cx="3291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1B335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Träningstider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7F6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20040" y="310896"/>
            <a:ext cx="3858768" cy="0"/>
          </a:xfrm>
          <a:prstGeom prst="line">
            <a:avLst/>
          </a:prstGeom>
          <a:noFill/>
          <a:ln w="12700">
            <a:solidFill>
              <a:srgbClr val="C7B36A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3" name="Shape 1"/>
          <p:cNvSpPr/>
          <p:nvPr/>
        </p:nvSpPr>
        <p:spPr>
          <a:xfrm>
            <a:off x="4965192" y="310896"/>
            <a:ext cx="3858768" cy="0"/>
          </a:xfrm>
          <a:prstGeom prst="line">
            <a:avLst/>
          </a:prstGeom>
          <a:noFill/>
          <a:ln w="12700">
            <a:solidFill>
              <a:srgbClr val="C7B36A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4" name="Shape 2"/>
          <p:cNvSpPr/>
          <p:nvPr/>
        </p:nvSpPr>
        <p:spPr>
          <a:xfrm>
            <a:off x="320040" y="4736592"/>
            <a:ext cx="2834640" cy="0"/>
          </a:xfrm>
          <a:prstGeom prst="line">
            <a:avLst/>
          </a:prstGeom>
          <a:noFill/>
          <a:ln w="12700">
            <a:solidFill>
              <a:srgbClr val="C7B36A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5" name="Shape 3"/>
          <p:cNvSpPr/>
          <p:nvPr/>
        </p:nvSpPr>
        <p:spPr>
          <a:xfrm>
            <a:off x="5989320" y="4736592"/>
            <a:ext cx="2834640" cy="0"/>
          </a:xfrm>
          <a:prstGeom prst="line">
            <a:avLst/>
          </a:prstGeom>
          <a:noFill/>
          <a:ln w="12700">
            <a:solidFill>
              <a:srgbClr val="C7B36A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pic>
        <p:nvPicPr>
          <p:cNvPr id="6" name="Image 0" descr="st/ppt/media/image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8536" y="18288"/>
            <a:ext cx="566928" cy="630936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3154680" y="4636008"/>
            <a:ext cx="2834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6B7A8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ALLA TILLSAMMANS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8366760" y="4864608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AAAB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</a:t>
            </a:r>
            <a:endParaRPr lang="en-US" sz="900" dirty="0"/>
          </a:p>
        </p:txBody>
      </p:sp>
      <p:sp>
        <p:nvSpPr>
          <p:cNvPr id="9" name="Text 6"/>
          <p:cNvSpPr txBox="1"/>
          <p:nvPr/>
        </p:nvSpPr>
        <p:spPr>
          <a:xfrm>
            <a:off x="502920" y="566928"/>
            <a:ext cx="8138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200" b="1" dirty="0">
                <a:solidFill>
                  <a:srgbClr val="1B335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Styrelsen</a:t>
            </a:r>
            <a:endParaRPr lang="en-US" sz="2200" dirty="0"/>
          </a:p>
        </p:txBody>
      </p:sp>
      <p:sp>
        <p:nvSpPr>
          <p:cNvPr id="10" name="Text 7"/>
          <p:cNvSpPr txBox="1"/>
          <p:nvPr/>
        </p:nvSpPr>
        <p:spPr>
          <a:xfrm>
            <a:off x="502920" y="941832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5B6B7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Styrelse och kansli i IFK Visby</a:t>
            </a:r>
            <a:endParaRPr lang="en-US" sz="1100" dirty="0"/>
          </a:p>
        </p:txBody>
      </p:sp>
      <p:sp>
        <p:nvSpPr>
          <p:cNvPr id="11" name="Shape 8"/>
          <p:cNvSpPr/>
          <p:nvPr/>
        </p:nvSpPr>
        <p:spPr>
          <a:xfrm>
            <a:off x="502920" y="1371600"/>
            <a:ext cx="1920240" cy="777240"/>
          </a:xfrm>
          <a:prstGeom prst="rect">
            <a:avLst/>
          </a:prstGeom>
          <a:solidFill>
            <a:srgbClr val="F3FAFD"/>
          </a:solidFill>
          <a:ln w="12700">
            <a:solidFill>
              <a:srgbClr val="D3E6F0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12" name="Shape 9"/>
          <p:cNvSpPr/>
          <p:nvPr/>
        </p:nvSpPr>
        <p:spPr>
          <a:xfrm>
            <a:off x="502920" y="1371600"/>
            <a:ext cx="54864" cy="777240"/>
          </a:xfrm>
          <a:prstGeom prst="rect">
            <a:avLst/>
          </a:prstGeom>
          <a:solidFill>
            <a:srgbClr val="C7B36A"/>
          </a:solidFill>
          <a:ln w="12700">
            <a:solidFill>
              <a:srgbClr val="C7B36A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13" name="Text 10"/>
          <p:cNvSpPr txBox="1"/>
          <p:nvPr/>
        </p:nvSpPr>
        <p:spPr>
          <a:xfrm>
            <a:off x="704088" y="1499616"/>
            <a:ext cx="1645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dirty="0">
                <a:solidFill>
                  <a:srgbClr val="5B6B7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Ordförande</a:t>
            </a:r>
            <a:endParaRPr lang="en-US" sz="900" dirty="0"/>
          </a:p>
        </p:txBody>
      </p:sp>
      <p:sp>
        <p:nvSpPr>
          <p:cNvPr id="14" name="Text 11"/>
          <p:cNvSpPr txBox="1"/>
          <p:nvPr/>
        </p:nvSpPr>
        <p:spPr>
          <a:xfrm>
            <a:off x="704088" y="1737360"/>
            <a:ext cx="1645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rgbClr val="1B335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Markus Wahlgren</a:t>
            </a:r>
            <a:endParaRPr lang="en-US" sz="1200" dirty="0"/>
          </a:p>
        </p:txBody>
      </p:sp>
      <p:sp>
        <p:nvSpPr>
          <p:cNvPr id="15" name="Shape 12"/>
          <p:cNvSpPr/>
          <p:nvPr/>
        </p:nvSpPr>
        <p:spPr>
          <a:xfrm>
            <a:off x="2560320" y="1371600"/>
            <a:ext cx="1920240" cy="777240"/>
          </a:xfrm>
          <a:prstGeom prst="rect">
            <a:avLst/>
          </a:prstGeom>
          <a:solidFill>
            <a:srgbClr val="F3FAFD"/>
          </a:solidFill>
          <a:ln w="12700">
            <a:solidFill>
              <a:srgbClr val="D3E6F0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16" name="Shape 13"/>
          <p:cNvSpPr/>
          <p:nvPr/>
        </p:nvSpPr>
        <p:spPr>
          <a:xfrm>
            <a:off x="2560320" y="1371600"/>
            <a:ext cx="54864" cy="777240"/>
          </a:xfrm>
          <a:prstGeom prst="rect">
            <a:avLst/>
          </a:prstGeom>
          <a:solidFill>
            <a:srgbClr val="C7B36A"/>
          </a:solidFill>
          <a:ln w="12700">
            <a:solidFill>
              <a:srgbClr val="C7B36A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17" name="Text 14"/>
          <p:cNvSpPr txBox="1"/>
          <p:nvPr/>
        </p:nvSpPr>
        <p:spPr>
          <a:xfrm>
            <a:off x="2761488" y="1499616"/>
            <a:ext cx="1645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dirty="0">
                <a:solidFill>
                  <a:srgbClr val="5B6B7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Vice ordförande och kassör</a:t>
            </a:r>
            <a:endParaRPr lang="en-US" sz="900" dirty="0"/>
          </a:p>
        </p:txBody>
      </p:sp>
      <p:sp>
        <p:nvSpPr>
          <p:cNvPr id="18" name="Text 15"/>
          <p:cNvSpPr txBox="1"/>
          <p:nvPr/>
        </p:nvSpPr>
        <p:spPr>
          <a:xfrm>
            <a:off x="2761488" y="1737360"/>
            <a:ext cx="1645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rgbClr val="1B335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Daniel Valstad</a:t>
            </a:r>
            <a:endParaRPr lang="en-US" sz="1200" dirty="0"/>
          </a:p>
        </p:txBody>
      </p:sp>
      <p:sp>
        <p:nvSpPr>
          <p:cNvPr id="19" name="Shape 16"/>
          <p:cNvSpPr/>
          <p:nvPr/>
        </p:nvSpPr>
        <p:spPr>
          <a:xfrm>
            <a:off x="4617720" y="1371600"/>
            <a:ext cx="1920240" cy="777240"/>
          </a:xfrm>
          <a:prstGeom prst="rect">
            <a:avLst/>
          </a:prstGeom>
          <a:solidFill>
            <a:srgbClr val="F3FAFD"/>
          </a:solidFill>
          <a:ln w="12700">
            <a:solidFill>
              <a:srgbClr val="D3E6F0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20" name="Shape 17"/>
          <p:cNvSpPr/>
          <p:nvPr/>
        </p:nvSpPr>
        <p:spPr>
          <a:xfrm>
            <a:off x="4617720" y="1371600"/>
            <a:ext cx="54864" cy="777240"/>
          </a:xfrm>
          <a:prstGeom prst="rect">
            <a:avLst/>
          </a:prstGeom>
          <a:solidFill>
            <a:srgbClr val="C7B36A"/>
          </a:solidFill>
          <a:ln w="12700">
            <a:solidFill>
              <a:srgbClr val="C7B36A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21" name="Text 18"/>
          <p:cNvSpPr txBox="1"/>
          <p:nvPr/>
        </p:nvSpPr>
        <p:spPr>
          <a:xfrm>
            <a:off x="4818888" y="1499616"/>
            <a:ext cx="1645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dirty="0">
                <a:solidFill>
                  <a:srgbClr val="5B6B7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Ledamot</a:t>
            </a:r>
            <a:endParaRPr lang="en-US" sz="900" dirty="0"/>
          </a:p>
        </p:txBody>
      </p:sp>
      <p:sp>
        <p:nvSpPr>
          <p:cNvPr id="22" name="Text 19"/>
          <p:cNvSpPr txBox="1"/>
          <p:nvPr/>
        </p:nvSpPr>
        <p:spPr>
          <a:xfrm>
            <a:off x="4818888" y="1737360"/>
            <a:ext cx="1645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rgbClr val="1B335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Tommy Kihlman</a:t>
            </a:r>
            <a:endParaRPr lang="en-US" sz="1200" dirty="0"/>
          </a:p>
        </p:txBody>
      </p:sp>
      <p:sp>
        <p:nvSpPr>
          <p:cNvPr id="23" name="Shape 20"/>
          <p:cNvSpPr/>
          <p:nvPr/>
        </p:nvSpPr>
        <p:spPr>
          <a:xfrm>
            <a:off x="6675120" y="1371600"/>
            <a:ext cx="1920240" cy="777240"/>
          </a:xfrm>
          <a:prstGeom prst="rect">
            <a:avLst/>
          </a:prstGeom>
          <a:solidFill>
            <a:srgbClr val="F3FAFD"/>
          </a:solidFill>
          <a:ln w="12700">
            <a:solidFill>
              <a:srgbClr val="D3E6F0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24" name="Shape 21"/>
          <p:cNvSpPr/>
          <p:nvPr/>
        </p:nvSpPr>
        <p:spPr>
          <a:xfrm>
            <a:off x="6675120" y="1371600"/>
            <a:ext cx="54864" cy="777240"/>
          </a:xfrm>
          <a:prstGeom prst="rect">
            <a:avLst/>
          </a:prstGeom>
          <a:solidFill>
            <a:srgbClr val="C7B36A"/>
          </a:solidFill>
          <a:ln w="12700">
            <a:solidFill>
              <a:srgbClr val="C7B36A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25" name="Text 22"/>
          <p:cNvSpPr txBox="1"/>
          <p:nvPr/>
        </p:nvSpPr>
        <p:spPr>
          <a:xfrm>
            <a:off x="6876288" y="1499616"/>
            <a:ext cx="1645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dirty="0">
                <a:solidFill>
                  <a:srgbClr val="5B6B7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Ledamot (bordtennis)</a:t>
            </a:r>
            <a:endParaRPr lang="en-US" sz="900" dirty="0"/>
          </a:p>
        </p:txBody>
      </p:sp>
      <p:sp>
        <p:nvSpPr>
          <p:cNvPr id="26" name="Text 23"/>
          <p:cNvSpPr txBox="1"/>
          <p:nvPr/>
        </p:nvSpPr>
        <p:spPr>
          <a:xfrm>
            <a:off x="6876288" y="1737360"/>
            <a:ext cx="1645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rgbClr val="1B335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Jan Appelquist</a:t>
            </a:r>
            <a:endParaRPr lang="en-US" sz="1200" dirty="0"/>
          </a:p>
        </p:txBody>
      </p:sp>
      <p:sp>
        <p:nvSpPr>
          <p:cNvPr id="27" name="Shape 24"/>
          <p:cNvSpPr/>
          <p:nvPr/>
        </p:nvSpPr>
        <p:spPr>
          <a:xfrm>
            <a:off x="502920" y="2286000"/>
            <a:ext cx="1920240" cy="777240"/>
          </a:xfrm>
          <a:prstGeom prst="rect">
            <a:avLst/>
          </a:prstGeom>
          <a:solidFill>
            <a:srgbClr val="F3FAFD"/>
          </a:solidFill>
          <a:ln w="12700">
            <a:solidFill>
              <a:srgbClr val="D3E6F0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28" name="Shape 25"/>
          <p:cNvSpPr/>
          <p:nvPr/>
        </p:nvSpPr>
        <p:spPr>
          <a:xfrm>
            <a:off x="502920" y="2286000"/>
            <a:ext cx="54864" cy="777240"/>
          </a:xfrm>
          <a:prstGeom prst="rect">
            <a:avLst/>
          </a:prstGeom>
          <a:solidFill>
            <a:srgbClr val="C7B36A"/>
          </a:solidFill>
          <a:ln w="12700">
            <a:solidFill>
              <a:srgbClr val="C7B36A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29" name="Text 26"/>
          <p:cNvSpPr txBox="1"/>
          <p:nvPr/>
        </p:nvSpPr>
        <p:spPr>
          <a:xfrm>
            <a:off x="704088" y="2414016"/>
            <a:ext cx="1645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dirty="0">
                <a:solidFill>
                  <a:srgbClr val="5B6B7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Ledamot</a:t>
            </a:r>
            <a:endParaRPr lang="en-US" sz="900" dirty="0"/>
          </a:p>
        </p:txBody>
      </p:sp>
      <p:sp>
        <p:nvSpPr>
          <p:cNvPr id="30" name="Text 27"/>
          <p:cNvSpPr txBox="1"/>
          <p:nvPr/>
        </p:nvSpPr>
        <p:spPr>
          <a:xfrm>
            <a:off x="704088" y="2651760"/>
            <a:ext cx="1645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rgbClr val="1B335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Christoffer Marquart</a:t>
            </a:r>
            <a:endParaRPr lang="en-US" sz="1200" dirty="0"/>
          </a:p>
        </p:txBody>
      </p:sp>
      <p:sp>
        <p:nvSpPr>
          <p:cNvPr id="31" name="Shape 28"/>
          <p:cNvSpPr/>
          <p:nvPr/>
        </p:nvSpPr>
        <p:spPr>
          <a:xfrm>
            <a:off x="2560320" y="2286000"/>
            <a:ext cx="1920240" cy="777240"/>
          </a:xfrm>
          <a:prstGeom prst="rect">
            <a:avLst/>
          </a:prstGeom>
          <a:solidFill>
            <a:srgbClr val="F3FAFD"/>
          </a:solidFill>
          <a:ln w="12700">
            <a:solidFill>
              <a:srgbClr val="D3E6F0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32" name="Shape 29"/>
          <p:cNvSpPr/>
          <p:nvPr/>
        </p:nvSpPr>
        <p:spPr>
          <a:xfrm>
            <a:off x="2560320" y="2286000"/>
            <a:ext cx="54864" cy="777240"/>
          </a:xfrm>
          <a:prstGeom prst="rect">
            <a:avLst/>
          </a:prstGeom>
          <a:solidFill>
            <a:srgbClr val="C7B36A"/>
          </a:solidFill>
          <a:ln w="12700">
            <a:solidFill>
              <a:srgbClr val="C7B36A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33" name="Text 30"/>
          <p:cNvSpPr txBox="1"/>
          <p:nvPr/>
        </p:nvSpPr>
        <p:spPr>
          <a:xfrm>
            <a:off x="2761488" y="2414016"/>
            <a:ext cx="1645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dirty="0">
                <a:solidFill>
                  <a:srgbClr val="5B6B7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Ledamot</a:t>
            </a:r>
            <a:endParaRPr lang="en-US" sz="900" dirty="0"/>
          </a:p>
        </p:txBody>
      </p:sp>
      <p:sp>
        <p:nvSpPr>
          <p:cNvPr id="34" name="Text 31"/>
          <p:cNvSpPr txBox="1"/>
          <p:nvPr/>
        </p:nvSpPr>
        <p:spPr>
          <a:xfrm>
            <a:off x="2761488" y="2651760"/>
            <a:ext cx="1645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rgbClr val="1B335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Terese Rynell</a:t>
            </a:r>
            <a:endParaRPr lang="en-US" sz="1200" dirty="0"/>
          </a:p>
        </p:txBody>
      </p:sp>
      <p:sp>
        <p:nvSpPr>
          <p:cNvPr id="35" name="Shape 32"/>
          <p:cNvSpPr/>
          <p:nvPr/>
        </p:nvSpPr>
        <p:spPr>
          <a:xfrm>
            <a:off x="4617720" y="2286000"/>
            <a:ext cx="1920240" cy="777240"/>
          </a:xfrm>
          <a:prstGeom prst="rect">
            <a:avLst/>
          </a:prstGeom>
          <a:solidFill>
            <a:srgbClr val="F3FAFD"/>
          </a:solidFill>
          <a:ln w="12700">
            <a:solidFill>
              <a:srgbClr val="D3E6F0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36" name="Shape 33"/>
          <p:cNvSpPr/>
          <p:nvPr/>
        </p:nvSpPr>
        <p:spPr>
          <a:xfrm>
            <a:off x="4617720" y="2286000"/>
            <a:ext cx="54864" cy="777240"/>
          </a:xfrm>
          <a:prstGeom prst="rect">
            <a:avLst/>
          </a:prstGeom>
          <a:solidFill>
            <a:srgbClr val="C7B36A"/>
          </a:solidFill>
          <a:ln w="12700">
            <a:solidFill>
              <a:srgbClr val="C7B36A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37" name="Text 34"/>
          <p:cNvSpPr txBox="1"/>
          <p:nvPr/>
        </p:nvSpPr>
        <p:spPr>
          <a:xfrm>
            <a:off x="4818888" y="2414016"/>
            <a:ext cx="1645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dirty="0">
                <a:solidFill>
                  <a:srgbClr val="5B6B7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Ledamot</a:t>
            </a:r>
            <a:endParaRPr lang="en-US" sz="900" dirty="0"/>
          </a:p>
        </p:txBody>
      </p:sp>
      <p:sp>
        <p:nvSpPr>
          <p:cNvPr id="38" name="Text 35"/>
          <p:cNvSpPr txBox="1"/>
          <p:nvPr/>
        </p:nvSpPr>
        <p:spPr>
          <a:xfrm>
            <a:off x="4818888" y="2651760"/>
            <a:ext cx="1645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rgbClr val="1B335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Albin Järlsäter</a:t>
            </a:r>
            <a:endParaRPr lang="en-US" sz="1200" dirty="0"/>
          </a:p>
        </p:txBody>
      </p:sp>
      <p:sp>
        <p:nvSpPr>
          <p:cNvPr id="39" name="Shape 36"/>
          <p:cNvSpPr/>
          <p:nvPr/>
        </p:nvSpPr>
        <p:spPr>
          <a:xfrm>
            <a:off x="6675120" y="2286000"/>
            <a:ext cx="1920240" cy="777240"/>
          </a:xfrm>
          <a:prstGeom prst="rect">
            <a:avLst/>
          </a:prstGeom>
          <a:solidFill>
            <a:srgbClr val="F3FAFD"/>
          </a:solidFill>
          <a:ln w="12700">
            <a:solidFill>
              <a:srgbClr val="D3E6F0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40" name="Shape 37"/>
          <p:cNvSpPr/>
          <p:nvPr/>
        </p:nvSpPr>
        <p:spPr>
          <a:xfrm>
            <a:off x="6675120" y="2286000"/>
            <a:ext cx="54864" cy="777240"/>
          </a:xfrm>
          <a:prstGeom prst="rect">
            <a:avLst/>
          </a:prstGeom>
          <a:solidFill>
            <a:srgbClr val="C7B36A"/>
          </a:solidFill>
          <a:ln w="12700">
            <a:solidFill>
              <a:srgbClr val="C7B36A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41" name="Text 38"/>
          <p:cNvSpPr txBox="1"/>
          <p:nvPr/>
        </p:nvSpPr>
        <p:spPr>
          <a:xfrm>
            <a:off x="6876288" y="2414016"/>
            <a:ext cx="1645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dirty="0">
                <a:solidFill>
                  <a:srgbClr val="5B6B7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Ledamot</a:t>
            </a:r>
            <a:endParaRPr lang="en-US" sz="900" dirty="0"/>
          </a:p>
        </p:txBody>
      </p:sp>
      <p:sp>
        <p:nvSpPr>
          <p:cNvPr id="42" name="Text 39"/>
          <p:cNvSpPr txBox="1"/>
          <p:nvPr/>
        </p:nvSpPr>
        <p:spPr>
          <a:xfrm>
            <a:off x="6876288" y="2651760"/>
            <a:ext cx="1645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rgbClr val="1B335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Charlotte Waktel</a:t>
            </a:r>
            <a:endParaRPr lang="en-US" sz="1200" dirty="0"/>
          </a:p>
        </p:txBody>
      </p:sp>
      <p:sp>
        <p:nvSpPr>
          <p:cNvPr id="43" name="Shape 40"/>
          <p:cNvSpPr/>
          <p:nvPr/>
        </p:nvSpPr>
        <p:spPr>
          <a:xfrm>
            <a:off x="502920" y="3337560"/>
            <a:ext cx="8138160" cy="1051560"/>
          </a:xfrm>
          <a:prstGeom prst="rect">
            <a:avLst/>
          </a:prstGeom>
          <a:solidFill>
            <a:srgbClr val="203D5B"/>
          </a:solidFill>
          <a:ln w="12700">
            <a:solidFill>
              <a:srgbClr val="203D5B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44" name="Text 41"/>
          <p:cNvSpPr txBox="1"/>
          <p:nvPr/>
        </p:nvSpPr>
        <p:spPr>
          <a:xfrm>
            <a:off x="731520" y="347472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b="1" dirty="0">
                <a:solidFill>
                  <a:srgbClr val="C1912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KANSLI</a:t>
            </a:r>
            <a:endParaRPr lang="en-US" sz="1050" dirty="0"/>
          </a:p>
        </p:txBody>
      </p:sp>
      <p:sp>
        <p:nvSpPr>
          <p:cNvPr id="45" name="Text 42"/>
          <p:cNvSpPr txBox="1"/>
          <p:nvPr/>
        </p:nvSpPr>
        <p:spPr>
          <a:xfrm>
            <a:off x="731520" y="3749040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Martin de Verdier</a:t>
            </a:r>
            <a:endParaRPr lang="en-US" sz="1250" dirty="0"/>
          </a:p>
        </p:txBody>
      </p:sp>
      <p:sp>
        <p:nvSpPr>
          <p:cNvPr id="46" name="Text 43"/>
          <p:cNvSpPr txBox="1"/>
          <p:nvPr/>
        </p:nvSpPr>
        <p:spPr>
          <a:xfrm>
            <a:off x="731520" y="4023360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8FAEC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Vaktmästare, 50 %</a:t>
            </a:r>
            <a:endParaRPr lang="en-US" sz="1000" dirty="0"/>
          </a:p>
        </p:txBody>
      </p:sp>
      <p:sp>
        <p:nvSpPr>
          <p:cNvPr id="47" name="Text 44"/>
          <p:cNvSpPr txBox="1"/>
          <p:nvPr/>
        </p:nvSpPr>
        <p:spPr>
          <a:xfrm>
            <a:off x="4572000" y="3749040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Kristina Hård</a:t>
            </a:r>
            <a:endParaRPr lang="en-US" sz="1250" dirty="0"/>
          </a:p>
        </p:txBody>
      </p:sp>
      <p:sp>
        <p:nvSpPr>
          <p:cNvPr id="48" name="Text 45"/>
          <p:cNvSpPr txBox="1"/>
          <p:nvPr/>
        </p:nvSpPr>
        <p:spPr>
          <a:xfrm>
            <a:off x="4572000" y="4023360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8FAEC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Adjungerad sekreterare samt kansli, 50 %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7F6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20040" y="310896"/>
            <a:ext cx="3858768" cy="0"/>
          </a:xfrm>
          <a:prstGeom prst="line">
            <a:avLst/>
          </a:prstGeom>
          <a:noFill/>
          <a:ln w="12700">
            <a:solidFill>
              <a:srgbClr val="C7B36A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3" name="Shape 1"/>
          <p:cNvSpPr/>
          <p:nvPr/>
        </p:nvSpPr>
        <p:spPr>
          <a:xfrm>
            <a:off x="4965192" y="310896"/>
            <a:ext cx="3858768" cy="0"/>
          </a:xfrm>
          <a:prstGeom prst="line">
            <a:avLst/>
          </a:prstGeom>
          <a:noFill/>
          <a:ln w="12700">
            <a:solidFill>
              <a:srgbClr val="C7B36A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4" name="Shape 2"/>
          <p:cNvSpPr/>
          <p:nvPr/>
        </p:nvSpPr>
        <p:spPr>
          <a:xfrm>
            <a:off x="320040" y="4736592"/>
            <a:ext cx="2834640" cy="0"/>
          </a:xfrm>
          <a:prstGeom prst="line">
            <a:avLst/>
          </a:prstGeom>
          <a:noFill/>
          <a:ln w="12700">
            <a:solidFill>
              <a:srgbClr val="C7B36A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5" name="Shape 3"/>
          <p:cNvSpPr/>
          <p:nvPr/>
        </p:nvSpPr>
        <p:spPr>
          <a:xfrm>
            <a:off x="5989320" y="4736592"/>
            <a:ext cx="2834640" cy="0"/>
          </a:xfrm>
          <a:prstGeom prst="line">
            <a:avLst/>
          </a:prstGeom>
          <a:noFill/>
          <a:ln w="12700">
            <a:solidFill>
              <a:srgbClr val="C7B36A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pic>
        <p:nvPicPr>
          <p:cNvPr id="6" name="Image 0" descr="st/ppt/media/image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8536" y="18288"/>
            <a:ext cx="566928" cy="630936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3154680" y="4636008"/>
            <a:ext cx="2834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6B7A8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ALLA TILLSAMMANS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8366760" y="4864608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AAAB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</a:t>
            </a:r>
            <a:endParaRPr lang="en-US" sz="900" dirty="0"/>
          </a:p>
        </p:txBody>
      </p:sp>
      <p:sp>
        <p:nvSpPr>
          <p:cNvPr id="9" name="Text 6"/>
          <p:cNvSpPr txBox="1"/>
          <p:nvPr/>
        </p:nvSpPr>
        <p:spPr>
          <a:xfrm>
            <a:off x="502920" y="566928"/>
            <a:ext cx="8138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200" b="1" dirty="0">
                <a:solidFill>
                  <a:srgbClr val="1B335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Krav på registerutdrag</a:t>
            </a:r>
            <a:endParaRPr lang="en-US" sz="2200" dirty="0"/>
          </a:p>
        </p:txBody>
      </p:sp>
      <p:sp>
        <p:nvSpPr>
          <p:cNvPr id="10" name="Text 7"/>
          <p:cNvSpPr txBox="1"/>
          <p:nvPr/>
        </p:nvSpPr>
        <p:spPr>
          <a:xfrm>
            <a:off x="502920" y="941832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5B6B7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Gäller alla med uppdrag i föreningen som har direkt och regelbunden kontakt med barn</a:t>
            </a:r>
            <a:endParaRPr lang="en-US" sz="1100" dirty="0"/>
          </a:p>
        </p:txBody>
      </p:sp>
      <p:sp>
        <p:nvSpPr>
          <p:cNvPr id="11" name="Shape 8"/>
          <p:cNvSpPr/>
          <p:nvPr/>
        </p:nvSpPr>
        <p:spPr>
          <a:xfrm>
            <a:off x="502920" y="1353312"/>
            <a:ext cx="4846320" cy="2286000"/>
          </a:xfrm>
          <a:prstGeom prst="rect">
            <a:avLst/>
          </a:prstGeom>
          <a:solidFill>
            <a:srgbClr val="F3FAFD"/>
          </a:solidFill>
          <a:ln w="12700">
            <a:solidFill>
              <a:srgbClr val="D3E6F0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12" name="Shape 9"/>
          <p:cNvSpPr/>
          <p:nvPr/>
        </p:nvSpPr>
        <p:spPr>
          <a:xfrm>
            <a:off x="502920" y="1353312"/>
            <a:ext cx="54864" cy="2286000"/>
          </a:xfrm>
          <a:prstGeom prst="rect">
            <a:avLst/>
          </a:prstGeom>
          <a:solidFill>
            <a:srgbClr val="C7B36A"/>
          </a:solidFill>
          <a:ln w="12700">
            <a:solidFill>
              <a:srgbClr val="C7B36A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13" name="Text 10"/>
          <p:cNvSpPr txBox="1"/>
          <p:nvPr/>
        </p:nvSpPr>
        <p:spPr>
          <a:xfrm>
            <a:off x="722376" y="1472184"/>
            <a:ext cx="4480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b="1" dirty="0">
                <a:solidFill>
                  <a:srgbClr val="1B335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Vad lagen säger</a:t>
            </a:r>
            <a:endParaRPr lang="en-US" sz="1250" dirty="0"/>
          </a:p>
        </p:txBody>
      </p:sp>
      <p:sp>
        <p:nvSpPr>
          <p:cNvPr id="14" name="Text 11"/>
          <p:cNvSpPr txBox="1"/>
          <p:nvPr/>
        </p:nvSpPr>
        <p:spPr>
          <a:xfrm>
            <a:off x="722376" y="1773936"/>
            <a:ext cx="448056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400"/>
              </a:spcAft>
              <a:buNone/>
            </a:pPr>
            <a:r>
              <a:rPr lang="en-US" sz="1000" dirty="0">
                <a:solidFill>
                  <a:srgbClr val="35495C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Sedan 1 januari 2020 ska föreningar begära begränsat registerutdrag ur belastningsregistret och misstankeregistret för den som har uppdrag i föreningen och där har direkt och regelbunden kontakt med barn. Förening/förbund ska begära utdrag av alla från 15 år.</a:t>
            </a:r>
            <a:endParaRPr lang="en-US" sz="1000" dirty="0"/>
          </a:p>
          <a:p>
            <a:pPr marL="0" indent="0">
              <a:spcAft>
                <a:spcPts val="400"/>
              </a:spcAft>
              <a:buNone/>
            </a:pPr>
            <a:endParaRPr lang="en-US" sz="100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000" dirty="0">
                <a:solidFill>
                  <a:srgbClr val="35495C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Föreningen är ansvarig för att kontrollen av ett begränsat registerutdrag genomförs. Det är däremot den enskilde ledaren som begär ut utdrag från Polisen och uppvisar det för sin förening.</a:t>
            </a:r>
            <a:endParaRPr lang="en-US" sz="1000" dirty="0"/>
          </a:p>
        </p:txBody>
      </p:sp>
      <p:sp>
        <p:nvSpPr>
          <p:cNvPr id="15" name="Shape 12"/>
          <p:cNvSpPr/>
          <p:nvPr/>
        </p:nvSpPr>
        <p:spPr>
          <a:xfrm>
            <a:off x="5623560" y="1353312"/>
            <a:ext cx="3017520" cy="2286000"/>
          </a:xfrm>
          <a:prstGeom prst="rect">
            <a:avLst/>
          </a:prstGeom>
          <a:solidFill>
            <a:srgbClr val="203D5B"/>
          </a:solidFill>
          <a:ln w="12700">
            <a:solidFill>
              <a:srgbClr val="203D5B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16" name="Text 13"/>
          <p:cNvSpPr txBox="1"/>
          <p:nvPr/>
        </p:nvSpPr>
        <p:spPr>
          <a:xfrm>
            <a:off x="5852160" y="1508760"/>
            <a:ext cx="2651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b="1" dirty="0">
                <a:solidFill>
                  <a:srgbClr val="C1912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 FÖRENINGEN</a:t>
            </a:r>
            <a:endParaRPr lang="en-US" sz="1050" dirty="0"/>
          </a:p>
        </p:txBody>
      </p:sp>
      <p:sp>
        <p:nvSpPr>
          <p:cNvPr id="17" name="Text 14"/>
          <p:cNvSpPr txBox="1"/>
          <p:nvPr/>
        </p:nvSpPr>
        <p:spPr>
          <a:xfrm>
            <a:off x="5852160" y="1783080"/>
            <a:ext cx="2651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Nytt registerutdrag varje år</a:t>
            </a:r>
            <a:endParaRPr lang="en-US" sz="1350" dirty="0"/>
          </a:p>
        </p:txBody>
      </p:sp>
      <p:sp>
        <p:nvSpPr>
          <p:cNvPr id="18" name="Text 15"/>
          <p:cNvSpPr txBox="1"/>
          <p:nvPr/>
        </p:nvSpPr>
        <p:spPr>
          <a:xfrm>
            <a:off x="5852160" y="2377440"/>
            <a:ext cx="2651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CFE3F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Alla måste lämna in nytt registerutdrag varje år, senast i samband med ledarträffen.</a:t>
            </a:r>
            <a:endParaRPr lang="en-US" sz="1050" dirty="0"/>
          </a:p>
        </p:txBody>
      </p:sp>
      <p:sp>
        <p:nvSpPr>
          <p:cNvPr id="19" name="Text 16"/>
          <p:cNvSpPr txBox="1"/>
          <p:nvPr/>
        </p:nvSpPr>
        <p:spPr>
          <a:xfrm>
            <a:off x="502920" y="3840480"/>
            <a:ext cx="8138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b="1" dirty="0">
                <a:solidFill>
                  <a:srgbClr val="1B335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Begär utdrag hos Polisen:</a:t>
            </a:r>
            <a:endParaRPr lang="en-US" sz="1050" dirty="0"/>
          </a:p>
        </p:txBody>
      </p:sp>
      <p:sp>
        <p:nvSpPr>
          <p:cNvPr id="20" name="Text 17">
            <a:hlinkClick r:id="rId4"/>
          </p:cNvPr>
          <p:cNvSpPr txBox="1"/>
          <p:nvPr/>
        </p:nvSpPr>
        <p:spPr>
          <a:xfrm>
            <a:off x="502920" y="4087368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u="sng" dirty="0">
                <a:solidFill>
                  <a:srgbClr val="5B6B78"/>
                </a:solidFill>
                <a:latin typeface="Roboto" pitchFamily="34" charset="0"/>
                <a:ea typeface="Roboto" pitchFamily="34" charset="-122"/>
                <a:cs typeface="Roboto" pitchFamily="34" charset="-12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https://polisen.se/tjanster-tillstand/belastningsregistret/barn-annan-verksamhet/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7F6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20040" y="310896"/>
            <a:ext cx="3858768" cy="0"/>
          </a:xfrm>
          <a:prstGeom prst="line">
            <a:avLst/>
          </a:prstGeom>
          <a:noFill/>
          <a:ln w="12700">
            <a:solidFill>
              <a:srgbClr val="C7B36A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3" name="Shape 1"/>
          <p:cNvSpPr/>
          <p:nvPr/>
        </p:nvSpPr>
        <p:spPr>
          <a:xfrm>
            <a:off x="4965192" y="310896"/>
            <a:ext cx="3858768" cy="0"/>
          </a:xfrm>
          <a:prstGeom prst="line">
            <a:avLst/>
          </a:prstGeom>
          <a:noFill/>
          <a:ln w="12700">
            <a:solidFill>
              <a:srgbClr val="C7B36A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4" name="Shape 2"/>
          <p:cNvSpPr/>
          <p:nvPr/>
        </p:nvSpPr>
        <p:spPr>
          <a:xfrm>
            <a:off x="320040" y="4736592"/>
            <a:ext cx="2834640" cy="0"/>
          </a:xfrm>
          <a:prstGeom prst="line">
            <a:avLst/>
          </a:prstGeom>
          <a:noFill/>
          <a:ln w="12700">
            <a:solidFill>
              <a:srgbClr val="C7B36A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5" name="Shape 3"/>
          <p:cNvSpPr/>
          <p:nvPr/>
        </p:nvSpPr>
        <p:spPr>
          <a:xfrm>
            <a:off x="5989320" y="4736592"/>
            <a:ext cx="2834640" cy="0"/>
          </a:xfrm>
          <a:prstGeom prst="line">
            <a:avLst/>
          </a:prstGeom>
          <a:noFill/>
          <a:ln w="12700">
            <a:solidFill>
              <a:srgbClr val="C7B36A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pic>
        <p:nvPicPr>
          <p:cNvPr id="6" name="Image 0" descr="st/ppt/media/image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8536" y="18288"/>
            <a:ext cx="566928" cy="630936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3154680" y="4636008"/>
            <a:ext cx="2834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6B7A8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ALLA TILLSAMMANS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8366760" y="4864608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AAAB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</a:t>
            </a:r>
            <a:endParaRPr lang="en-US" sz="900" dirty="0"/>
          </a:p>
        </p:txBody>
      </p:sp>
      <p:sp>
        <p:nvSpPr>
          <p:cNvPr id="9" name="Text 6"/>
          <p:cNvSpPr txBox="1"/>
          <p:nvPr/>
        </p:nvSpPr>
        <p:spPr>
          <a:xfrm>
            <a:off x="502920" y="566928"/>
            <a:ext cx="8138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200" b="1" dirty="0">
                <a:solidFill>
                  <a:srgbClr val="1B335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Ny som lagledare/aktiv i föreningen</a:t>
            </a:r>
            <a:endParaRPr lang="en-US" sz="2200" dirty="0"/>
          </a:p>
        </p:txBody>
      </p:sp>
      <p:sp>
        <p:nvSpPr>
          <p:cNvPr id="10" name="Text 7"/>
          <p:cNvSpPr txBox="1"/>
          <p:nvPr/>
        </p:nvSpPr>
        <p:spPr>
          <a:xfrm>
            <a:off x="502920" y="941832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5B6B7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För att få bättre kontroll på ledare i föreningen skall ”NYA” gå via kansliet</a:t>
            </a:r>
            <a:endParaRPr lang="en-US" sz="1100" dirty="0"/>
          </a:p>
        </p:txBody>
      </p:sp>
      <p:sp>
        <p:nvSpPr>
          <p:cNvPr id="11" name="Shape 8"/>
          <p:cNvSpPr/>
          <p:nvPr/>
        </p:nvSpPr>
        <p:spPr>
          <a:xfrm>
            <a:off x="502920" y="1399032"/>
            <a:ext cx="54864" cy="658368"/>
          </a:xfrm>
          <a:prstGeom prst="rect">
            <a:avLst/>
          </a:prstGeom>
          <a:solidFill>
            <a:srgbClr val="C7B36A"/>
          </a:solidFill>
          <a:ln w="12700">
            <a:solidFill>
              <a:srgbClr val="C7B36A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12" name="Text 9"/>
          <p:cNvSpPr txBox="1"/>
          <p:nvPr/>
        </p:nvSpPr>
        <p:spPr>
          <a:xfrm>
            <a:off x="749808" y="1371600"/>
            <a:ext cx="5120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b="1" dirty="0">
                <a:solidFill>
                  <a:srgbClr val="1B335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Nya lagledare – maila kansliet</a:t>
            </a:r>
            <a:endParaRPr lang="en-US" sz="1250" dirty="0"/>
          </a:p>
        </p:txBody>
      </p:sp>
      <p:sp>
        <p:nvSpPr>
          <p:cNvPr id="13" name="Text 10"/>
          <p:cNvSpPr txBox="1"/>
          <p:nvPr/>
        </p:nvSpPr>
        <p:spPr>
          <a:xfrm>
            <a:off x="749808" y="1685344"/>
            <a:ext cx="5120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35495C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Maila info@ifkvisby.se (eller ring) så återkopplar Kristina till nya lagledare. De bjuds in till kansliet tillsammans med någon från styrelsen för att bli välkomna i föreningen med infon de behöver: ledarpärm, kläder, registerutdrag m.m.</a:t>
            </a:r>
            <a:endParaRPr lang="en-US" sz="1000" dirty="0"/>
          </a:p>
        </p:txBody>
      </p:sp>
      <p:sp>
        <p:nvSpPr>
          <p:cNvPr id="14" name="Shape 11"/>
          <p:cNvSpPr/>
          <p:nvPr/>
        </p:nvSpPr>
        <p:spPr>
          <a:xfrm>
            <a:off x="502920" y="2542032"/>
            <a:ext cx="54864" cy="658368"/>
          </a:xfrm>
          <a:prstGeom prst="rect">
            <a:avLst/>
          </a:prstGeom>
          <a:solidFill>
            <a:srgbClr val="C7B36A"/>
          </a:solidFill>
          <a:ln w="12700">
            <a:solidFill>
              <a:srgbClr val="C7B36A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15" name="Text 12"/>
          <p:cNvSpPr txBox="1"/>
          <p:nvPr/>
        </p:nvSpPr>
        <p:spPr>
          <a:xfrm>
            <a:off x="749808" y="2514600"/>
            <a:ext cx="5120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b="1" dirty="0">
                <a:solidFill>
                  <a:srgbClr val="1B335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Nya aktiva – medlemsansökan via laget.se</a:t>
            </a:r>
            <a:endParaRPr lang="en-US" sz="1250" dirty="0"/>
          </a:p>
        </p:txBody>
      </p:sp>
      <p:sp>
        <p:nvSpPr>
          <p:cNvPr id="16" name="Text 13"/>
          <p:cNvSpPr txBox="1"/>
          <p:nvPr/>
        </p:nvSpPr>
        <p:spPr>
          <a:xfrm>
            <a:off x="749808" y="2798064"/>
            <a:ext cx="5120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35495C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Länken finns under ”Bli medlem”: https://www.ifkvisby.se/Member#step1</a:t>
            </a: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35495C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Kansliet stämmer sedan av med kontaktperson i laget om de ska registreras.</a:t>
            </a:r>
            <a:endParaRPr lang="en-US" sz="1000" dirty="0"/>
          </a:p>
        </p:txBody>
      </p:sp>
      <p:sp>
        <p:nvSpPr>
          <p:cNvPr id="17" name="Shape 14"/>
          <p:cNvSpPr/>
          <p:nvPr/>
        </p:nvSpPr>
        <p:spPr>
          <a:xfrm>
            <a:off x="502920" y="3547872"/>
            <a:ext cx="54864" cy="658368"/>
          </a:xfrm>
          <a:prstGeom prst="rect">
            <a:avLst/>
          </a:prstGeom>
          <a:solidFill>
            <a:srgbClr val="C7B36A"/>
          </a:solidFill>
          <a:ln w="12700">
            <a:solidFill>
              <a:srgbClr val="C7B36A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18" name="Text 15"/>
          <p:cNvSpPr txBox="1"/>
          <p:nvPr/>
        </p:nvSpPr>
        <p:spPr>
          <a:xfrm>
            <a:off x="749808" y="3520440"/>
            <a:ext cx="5120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b="1" dirty="0">
                <a:solidFill>
                  <a:srgbClr val="1B335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Medlemsfoldern</a:t>
            </a:r>
            <a:endParaRPr lang="en-US" sz="1250" dirty="0"/>
          </a:p>
        </p:txBody>
      </p:sp>
      <p:sp>
        <p:nvSpPr>
          <p:cNvPr id="19" name="Text 16"/>
          <p:cNvSpPr txBox="1"/>
          <p:nvPr/>
        </p:nvSpPr>
        <p:spPr>
          <a:xfrm>
            <a:off x="749808" y="3803904"/>
            <a:ext cx="5120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35495C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Uppmana nya att läsa medlemsfoldern som finns länkad på samma sida – den finns även som broschyr på kansliet.</a:t>
            </a:r>
            <a:endParaRPr lang="en-US" sz="1000" dirty="0"/>
          </a:p>
        </p:txBody>
      </p:sp>
      <p:pic>
        <p:nvPicPr>
          <p:cNvPr id="20" name="Image 1" descr="un/ppt/media/image3.jpe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35040" y="1353312"/>
            <a:ext cx="2606040" cy="312724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7F6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20040" y="310896"/>
            <a:ext cx="3858768" cy="0"/>
          </a:xfrm>
          <a:prstGeom prst="line">
            <a:avLst/>
          </a:prstGeom>
          <a:noFill/>
          <a:ln w="12700">
            <a:solidFill>
              <a:srgbClr val="C7B36A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3" name="Shape 1"/>
          <p:cNvSpPr/>
          <p:nvPr/>
        </p:nvSpPr>
        <p:spPr>
          <a:xfrm>
            <a:off x="4965192" y="310896"/>
            <a:ext cx="3858768" cy="0"/>
          </a:xfrm>
          <a:prstGeom prst="line">
            <a:avLst/>
          </a:prstGeom>
          <a:noFill/>
          <a:ln w="12700">
            <a:solidFill>
              <a:srgbClr val="C7B36A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4" name="Shape 2"/>
          <p:cNvSpPr/>
          <p:nvPr/>
        </p:nvSpPr>
        <p:spPr>
          <a:xfrm>
            <a:off x="320040" y="4736592"/>
            <a:ext cx="2834640" cy="0"/>
          </a:xfrm>
          <a:prstGeom prst="line">
            <a:avLst/>
          </a:prstGeom>
          <a:noFill/>
          <a:ln w="12700">
            <a:solidFill>
              <a:srgbClr val="C7B36A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5" name="Shape 3"/>
          <p:cNvSpPr/>
          <p:nvPr/>
        </p:nvSpPr>
        <p:spPr>
          <a:xfrm>
            <a:off x="5989320" y="4736592"/>
            <a:ext cx="2834640" cy="0"/>
          </a:xfrm>
          <a:prstGeom prst="line">
            <a:avLst/>
          </a:prstGeom>
          <a:noFill/>
          <a:ln w="12700">
            <a:solidFill>
              <a:srgbClr val="C7B36A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pic>
        <p:nvPicPr>
          <p:cNvPr id="6" name="Image 0" descr="st/ppt/media/image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8536" y="18288"/>
            <a:ext cx="566928" cy="630936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3154680" y="4636008"/>
            <a:ext cx="2834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6B7A8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ALLA TILLSAMMANS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8366760" y="4864608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AAAB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6</a:t>
            </a:r>
            <a:endParaRPr lang="en-US" sz="900" dirty="0"/>
          </a:p>
        </p:txBody>
      </p:sp>
      <p:sp>
        <p:nvSpPr>
          <p:cNvPr id="9" name="Text 6"/>
          <p:cNvSpPr txBox="1"/>
          <p:nvPr/>
        </p:nvSpPr>
        <p:spPr>
          <a:xfrm>
            <a:off x="502920" y="566928"/>
            <a:ext cx="8138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200" b="1" dirty="0">
                <a:solidFill>
                  <a:srgbClr val="1B335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Föräldramöten i laget</a:t>
            </a:r>
            <a:endParaRPr lang="en-US" sz="2200" dirty="0"/>
          </a:p>
        </p:txBody>
      </p:sp>
      <p:sp>
        <p:nvSpPr>
          <p:cNvPr id="10" name="Text 7"/>
          <p:cNvSpPr txBox="1"/>
          <p:nvPr/>
        </p:nvSpPr>
        <p:spPr>
          <a:xfrm>
            <a:off x="502920" y="941832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5B6B7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Styrelsen rekommenderar lagen att ha föräldramöte och är gärna med för att svara på frågor om försäljning och annat</a:t>
            </a:r>
            <a:endParaRPr lang="en-US" sz="1100" dirty="0"/>
          </a:p>
        </p:txBody>
      </p:sp>
      <p:sp>
        <p:nvSpPr>
          <p:cNvPr id="11" name="Text 8"/>
          <p:cNvSpPr txBox="1"/>
          <p:nvPr/>
        </p:nvSpPr>
        <p:spPr>
          <a:xfrm>
            <a:off x="502920" y="1417320"/>
            <a:ext cx="4389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b="1" dirty="0">
                <a:solidFill>
                  <a:srgbClr val="1B335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Lagmodellen – utse kontaktpersoner</a:t>
            </a:r>
            <a:endParaRPr lang="en-US" sz="1250" dirty="0"/>
          </a:p>
        </p:txBody>
      </p:sp>
      <p:sp>
        <p:nvSpPr>
          <p:cNvPr id="12" name="Shape 9"/>
          <p:cNvSpPr/>
          <p:nvPr/>
        </p:nvSpPr>
        <p:spPr>
          <a:xfrm>
            <a:off x="502920" y="1783080"/>
            <a:ext cx="4389120" cy="621792"/>
          </a:xfrm>
          <a:prstGeom prst="rect">
            <a:avLst/>
          </a:prstGeom>
          <a:solidFill>
            <a:srgbClr val="F3FAFD"/>
          </a:solidFill>
          <a:ln w="12700">
            <a:solidFill>
              <a:srgbClr val="D3E6F0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13" name="Shape 10"/>
          <p:cNvSpPr/>
          <p:nvPr/>
        </p:nvSpPr>
        <p:spPr>
          <a:xfrm>
            <a:off x="502920" y="1783080"/>
            <a:ext cx="54864" cy="621792"/>
          </a:xfrm>
          <a:prstGeom prst="rect">
            <a:avLst/>
          </a:prstGeom>
          <a:solidFill>
            <a:srgbClr val="C7B36A"/>
          </a:solidFill>
          <a:ln w="12700">
            <a:solidFill>
              <a:srgbClr val="C7B36A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14" name="Text 11"/>
          <p:cNvSpPr txBox="1"/>
          <p:nvPr/>
        </p:nvSpPr>
        <p:spPr>
          <a:xfrm>
            <a:off x="731520" y="1874520"/>
            <a:ext cx="40233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b="1" dirty="0">
                <a:solidFill>
                  <a:srgbClr val="1B335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Försäljning</a:t>
            </a:r>
            <a:endParaRPr lang="en-US" sz="1150" dirty="0"/>
          </a:p>
        </p:txBody>
      </p:sp>
      <p:sp>
        <p:nvSpPr>
          <p:cNvPr id="15" name="Text 12"/>
          <p:cNvSpPr txBox="1"/>
          <p:nvPr/>
        </p:nvSpPr>
        <p:spPr>
          <a:xfrm>
            <a:off x="731520" y="2112264"/>
            <a:ext cx="4023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50" dirty="0">
                <a:solidFill>
                  <a:srgbClr val="35495C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Kontaktperson för lagets försäljning</a:t>
            </a:r>
            <a:endParaRPr lang="en-US" sz="950" dirty="0"/>
          </a:p>
        </p:txBody>
      </p:sp>
      <p:sp>
        <p:nvSpPr>
          <p:cNvPr id="16" name="Shape 13"/>
          <p:cNvSpPr/>
          <p:nvPr/>
        </p:nvSpPr>
        <p:spPr>
          <a:xfrm>
            <a:off x="502920" y="2496312"/>
            <a:ext cx="4389120" cy="621792"/>
          </a:xfrm>
          <a:prstGeom prst="rect">
            <a:avLst/>
          </a:prstGeom>
          <a:solidFill>
            <a:srgbClr val="F3FAFD"/>
          </a:solidFill>
          <a:ln w="12700">
            <a:solidFill>
              <a:srgbClr val="D3E6F0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17" name="Shape 14"/>
          <p:cNvSpPr/>
          <p:nvPr/>
        </p:nvSpPr>
        <p:spPr>
          <a:xfrm>
            <a:off x="502920" y="2496312"/>
            <a:ext cx="54864" cy="621792"/>
          </a:xfrm>
          <a:prstGeom prst="rect">
            <a:avLst/>
          </a:prstGeom>
          <a:solidFill>
            <a:srgbClr val="C7B36A"/>
          </a:solidFill>
          <a:ln w="12700">
            <a:solidFill>
              <a:srgbClr val="C7B36A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18" name="Text 15"/>
          <p:cNvSpPr txBox="1"/>
          <p:nvPr/>
        </p:nvSpPr>
        <p:spPr>
          <a:xfrm>
            <a:off x="731520" y="2587752"/>
            <a:ext cx="40233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b="1" dirty="0">
                <a:solidFill>
                  <a:srgbClr val="1B335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Kiosk</a:t>
            </a:r>
            <a:endParaRPr lang="en-US" sz="1150" dirty="0"/>
          </a:p>
        </p:txBody>
      </p:sp>
      <p:sp>
        <p:nvSpPr>
          <p:cNvPr id="19" name="Text 16"/>
          <p:cNvSpPr txBox="1"/>
          <p:nvPr/>
        </p:nvSpPr>
        <p:spPr>
          <a:xfrm>
            <a:off x="731520" y="2825496"/>
            <a:ext cx="4023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50" dirty="0">
                <a:solidFill>
                  <a:srgbClr val="35495C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Kontaktperson för kiosken</a:t>
            </a:r>
            <a:endParaRPr lang="en-US" sz="950" dirty="0"/>
          </a:p>
        </p:txBody>
      </p:sp>
      <p:sp>
        <p:nvSpPr>
          <p:cNvPr id="20" name="Shape 17"/>
          <p:cNvSpPr/>
          <p:nvPr/>
        </p:nvSpPr>
        <p:spPr>
          <a:xfrm>
            <a:off x="502920" y="3209544"/>
            <a:ext cx="4389120" cy="621792"/>
          </a:xfrm>
          <a:prstGeom prst="rect">
            <a:avLst/>
          </a:prstGeom>
          <a:solidFill>
            <a:srgbClr val="F3FAFD"/>
          </a:solidFill>
          <a:ln w="12700">
            <a:solidFill>
              <a:srgbClr val="D3E6F0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21" name="Shape 18"/>
          <p:cNvSpPr/>
          <p:nvPr/>
        </p:nvSpPr>
        <p:spPr>
          <a:xfrm>
            <a:off x="502920" y="3209544"/>
            <a:ext cx="54864" cy="621792"/>
          </a:xfrm>
          <a:prstGeom prst="rect">
            <a:avLst/>
          </a:prstGeom>
          <a:solidFill>
            <a:srgbClr val="C7B36A"/>
          </a:solidFill>
          <a:ln w="12700">
            <a:solidFill>
              <a:srgbClr val="C7B36A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22" name="Text 19"/>
          <p:cNvSpPr txBox="1"/>
          <p:nvPr/>
        </p:nvSpPr>
        <p:spPr>
          <a:xfrm>
            <a:off x="731520" y="3300984"/>
            <a:ext cx="40233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b="1" dirty="0">
                <a:solidFill>
                  <a:srgbClr val="1B335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Föräldragrupp</a:t>
            </a:r>
            <a:endParaRPr lang="en-US" sz="1150" dirty="0"/>
          </a:p>
        </p:txBody>
      </p:sp>
      <p:sp>
        <p:nvSpPr>
          <p:cNvPr id="23" name="Text 20"/>
          <p:cNvSpPr txBox="1"/>
          <p:nvPr/>
        </p:nvSpPr>
        <p:spPr>
          <a:xfrm>
            <a:off x="731520" y="3538728"/>
            <a:ext cx="4023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50" dirty="0">
                <a:solidFill>
                  <a:srgbClr val="35495C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Hjälp vid aktiviteter, cuper, FB-grupp mm</a:t>
            </a:r>
            <a:endParaRPr lang="en-US" sz="950" dirty="0"/>
          </a:p>
        </p:txBody>
      </p:sp>
      <p:sp>
        <p:nvSpPr>
          <p:cNvPr id="24" name="Shape 21"/>
          <p:cNvSpPr/>
          <p:nvPr/>
        </p:nvSpPr>
        <p:spPr>
          <a:xfrm>
            <a:off x="502920" y="3977640"/>
            <a:ext cx="4389120" cy="502920"/>
          </a:xfrm>
          <a:prstGeom prst="rect">
            <a:avLst/>
          </a:prstGeom>
          <a:solidFill>
            <a:srgbClr val="203D5B"/>
          </a:solidFill>
          <a:ln w="12700">
            <a:solidFill>
              <a:srgbClr val="203D5B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25" name="Text 22"/>
          <p:cNvSpPr txBox="1"/>
          <p:nvPr/>
        </p:nvSpPr>
        <p:spPr>
          <a:xfrm>
            <a:off x="685800" y="4041648"/>
            <a:ext cx="4069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CFE3F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Syfte: stor hjälp för ledare, kansli och styrelse att via kontaktpersoner nå ut till lagen med info.</a:t>
            </a:r>
            <a:endParaRPr lang="en-US" sz="1000" dirty="0"/>
          </a:p>
        </p:txBody>
      </p:sp>
      <p:pic>
        <p:nvPicPr>
          <p:cNvPr id="26" name="Image 1" descr="un/ppt/media/image4.jpe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57800" y="1417320"/>
            <a:ext cx="3383280" cy="2249424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7F6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20040" y="310896"/>
            <a:ext cx="3858768" cy="0"/>
          </a:xfrm>
          <a:prstGeom prst="line">
            <a:avLst/>
          </a:prstGeom>
          <a:noFill/>
          <a:ln w="12700">
            <a:solidFill>
              <a:srgbClr val="C7B36A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3" name="Shape 1"/>
          <p:cNvSpPr/>
          <p:nvPr/>
        </p:nvSpPr>
        <p:spPr>
          <a:xfrm>
            <a:off x="4965192" y="310896"/>
            <a:ext cx="3858768" cy="0"/>
          </a:xfrm>
          <a:prstGeom prst="line">
            <a:avLst/>
          </a:prstGeom>
          <a:noFill/>
          <a:ln w="12700">
            <a:solidFill>
              <a:srgbClr val="C7B36A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4" name="Shape 2"/>
          <p:cNvSpPr/>
          <p:nvPr/>
        </p:nvSpPr>
        <p:spPr>
          <a:xfrm>
            <a:off x="320040" y="4736592"/>
            <a:ext cx="2834640" cy="0"/>
          </a:xfrm>
          <a:prstGeom prst="line">
            <a:avLst/>
          </a:prstGeom>
          <a:noFill/>
          <a:ln w="12700">
            <a:solidFill>
              <a:srgbClr val="C7B36A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5" name="Shape 3"/>
          <p:cNvSpPr/>
          <p:nvPr/>
        </p:nvSpPr>
        <p:spPr>
          <a:xfrm>
            <a:off x="5989320" y="4736592"/>
            <a:ext cx="2834640" cy="0"/>
          </a:xfrm>
          <a:prstGeom prst="line">
            <a:avLst/>
          </a:prstGeom>
          <a:noFill/>
          <a:ln w="12700">
            <a:solidFill>
              <a:srgbClr val="C7B36A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pic>
        <p:nvPicPr>
          <p:cNvPr id="6" name="Image 0" descr="st/ppt/media/image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8536" y="18288"/>
            <a:ext cx="566928" cy="630936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3154680" y="4636008"/>
            <a:ext cx="2834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6B7A8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ALLA TILLSAMMANS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8366760" y="4864608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AAAB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7</a:t>
            </a:r>
            <a:endParaRPr lang="en-US" sz="900" dirty="0"/>
          </a:p>
        </p:txBody>
      </p:sp>
      <p:sp>
        <p:nvSpPr>
          <p:cNvPr id="9" name="Text 6"/>
          <p:cNvSpPr txBox="1"/>
          <p:nvPr/>
        </p:nvSpPr>
        <p:spPr>
          <a:xfrm>
            <a:off x="502920" y="566928"/>
            <a:ext cx="8138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200" b="1" dirty="0">
                <a:solidFill>
                  <a:srgbClr val="1B335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Försäljning och aktiviteter</a:t>
            </a:r>
            <a:endParaRPr lang="en-US" sz="2200" dirty="0"/>
          </a:p>
        </p:txBody>
      </p:sp>
      <p:sp>
        <p:nvSpPr>
          <p:cNvPr id="10" name="Text 7"/>
          <p:cNvSpPr txBox="1"/>
          <p:nvPr/>
        </p:nvSpPr>
        <p:spPr>
          <a:xfrm>
            <a:off x="502920" y="941832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5B6B7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Gemensam försäljning ger pengar till föreningen och utveckling av anläggningen</a:t>
            </a:r>
            <a:endParaRPr lang="en-US" sz="1100" dirty="0"/>
          </a:p>
        </p:txBody>
      </p:sp>
      <p:sp>
        <p:nvSpPr>
          <p:cNvPr id="11" name="Shape 8"/>
          <p:cNvSpPr/>
          <p:nvPr/>
        </p:nvSpPr>
        <p:spPr>
          <a:xfrm>
            <a:off x="502920" y="1353312"/>
            <a:ext cx="3931920" cy="1481328"/>
          </a:xfrm>
          <a:prstGeom prst="rect">
            <a:avLst/>
          </a:prstGeom>
          <a:solidFill>
            <a:srgbClr val="F3FAFD"/>
          </a:solidFill>
          <a:ln w="12700">
            <a:solidFill>
              <a:srgbClr val="D3E6F0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12" name="Shape 9"/>
          <p:cNvSpPr/>
          <p:nvPr/>
        </p:nvSpPr>
        <p:spPr>
          <a:xfrm>
            <a:off x="502920" y="1353312"/>
            <a:ext cx="54864" cy="1481328"/>
          </a:xfrm>
          <a:prstGeom prst="rect">
            <a:avLst/>
          </a:prstGeom>
          <a:solidFill>
            <a:srgbClr val="C7B36A"/>
          </a:solidFill>
          <a:ln w="12700">
            <a:solidFill>
              <a:srgbClr val="C7B36A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13" name="Text 10"/>
          <p:cNvSpPr txBox="1"/>
          <p:nvPr/>
        </p:nvSpPr>
        <p:spPr>
          <a:xfrm>
            <a:off x="722376" y="1472184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b="1" dirty="0">
                <a:solidFill>
                  <a:srgbClr val="1B335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Idrottshäftet = pengar till föreningen</a:t>
            </a:r>
            <a:endParaRPr lang="en-US" sz="1250" dirty="0"/>
          </a:p>
        </p:txBody>
      </p:sp>
      <p:sp>
        <p:nvSpPr>
          <p:cNvPr id="14" name="Text 11"/>
          <p:cNvSpPr txBox="1"/>
          <p:nvPr/>
        </p:nvSpPr>
        <p:spPr>
          <a:xfrm>
            <a:off x="722376" y="1773936"/>
            <a:ext cx="3566160" cy="9784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400"/>
              </a:spcAft>
              <a:buNone/>
            </a:pPr>
            <a:r>
              <a:rPr lang="en-US" sz="1000" dirty="0">
                <a:solidFill>
                  <a:srgbClr val="35495C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Uppdrag: sälja 1 100 idrottshäften.</a:t>
            </a:r>
            <a:endParaRPr lang="en-US" sz="100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000" dirty="0">
                <a:solidFill>
                  <a:srgbClr val="35495C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Försäljningen ger pengar till föreningen för utveckling av anläggningen. Kostar nu 130 kr/st.</a:t>
            </a:r>
          </a:p>
          <a:p>
            <a:pPr marL="0" indent="0">
              <a:spcAft>
                <a:spcPts val="400"/>
              </a:spcAft>
              <a:buNone/>
            </a:pPr>
            <a:endParaRPr lang="en-US" sz="1000" dirty="0">
              <a:solidFill>
                <a:srgbClr val="35495C"/>
              </a:solidFill>
              <a:latin typeface="Roboto" pitchFamily="34" charset="0"/>
              <a:ea typeface="Roboto" pitchFamily="34" charset="-122"/>
              <a:cs typeface="Roboto" pitchFamily="34" charset="-120"/>
            </a:endParaRPr>
          </a:p>
          <a:p>
            <a:pPr marL="0" indent="0">
              <a:spcAft>
                <a:spcPts val="400"/>
              </a:spcAft>
              <a:buNone/>
            </a:pPr>
            <a:r>
              <a:rPr lang="en-US" sz="1000" dirty="0" err="1">
                <a:solidFill>
                  <a:srgbClr val="35495C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Föreningen</a:t>
            </a:r>
            <a:r>
              <a:rPr lang="en-US" sz="1000" dirty="0">
                <a:solidFill>
                  <a:srgbClr val="35495C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</a:t>
            </a:r>
            <a:r>
              <a:rPr lang="en-US" sz="1000" dirty="0" err="1">
                <a:solidFill>
                  <a:srgbClr val="35495C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erhåller</a:t>
            </a:r>
            <a:r>
              <a:rPr lang="en-US" sz="1000" dirty="0">
                <a:solidFill>
                  <a:srgbClr val="35495C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: 2 x 97 500 </a:t>
            </a:r>
            <a:r>
              <a:rPr lang="en-US" sz="1000" dirty="0" err="1">
                <a:solidFill>
                  <a:srgbClr val="35495C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kr</a:t>
            </a:r>
            <a:r>
              <a:rPr lang="en-US" sz="1000" dirty="0">
                <a:solidFill>
                  <a:srgbClr val="35495C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= </a:t>
            </a:r>
            <a:r>
              <a:rPr lang="en-US" sz="1000" b="1" dirty="0">
                <a:solidFill>
                  <a:srgbClr val="35495C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195 000 </a:t>
            </a:r>
            <a:r>
              <a:rPr lang="en-US" sz="1000" b="1" dirty="0" err="1">
                <a:solidFill>
                  <a:srgbClr val="35495C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kr</a:t>
            </a:r>
            <a:endParaRPr lang="en-US" sz="1000" b="1" dirty="0"/>
          </a:p>
        </p:txBody>
      </p:sp>
      <p:sp>
        <p:nvSpPr>
          <p:cNvPr id="15" name="Shape 12"/>
          <p:cNvSpPr/>
          <p:nvPr/>
        </p:nvSpPr>
        <p:spPr>
          <a:xfrm>
            <a:off x="4709160" y="1353312"/>
            <a:ext cx="3931920" cy="1481328"/>
          </a:xfrm>
          <a:prstGeom prst="rect">
            <a:avLst/>
          </a:prstGeom>
          <a:solidFill>
            <a:srgbClr val="F3FAFD"/>
          </a:solidFill>
          <a:ln w="12700">
            <a:solidFill>
              <a:srgbClr val="D3E6F0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16" name="Shape 13"/>
          <p:cNvSpPr/>
          <p:nvPr/>
        </p:nvSpPr>
        <p:spPr>
          <a:xfrm>
            <a:off x="4709160" y="1353312"/>
            <a:ext cx="54864" cy="1481328"/>
          </a:xfrm>
          <a:prstGeom prst="rect">
            <a:avLst/>
          </a:prstGeom>
          <a:solidFill>
            <a:srgbClr val="C7B36A"/>
          </a:solidFill>
          <a:ln w="12700">
            <a:solidFill>
              <a:srgbClr val="C7B36A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17" name="Text 14"/>
          <p:cNvSpPr txBox="1"/>
          <p:nvPr/>
        </p:nvSpPr>
        <p:spPr>
          <a:xfrm>
            <a:off x="4928616" y="1472184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b="1" dirty="0">
                <a:solidFill>
                  <a:srgbClr val="1B335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Bambusa = pengar till föreningen</a:t>
            </a:r>
            <a:endParaRPr lang="en-US" sz="1250" dirty="0"/>
          </a:p>
        </p:txBody>
      </p:sp>
      <p:sp>
        <p:nvSpPr>
          <p:cNvPr id="18" name="Text 15"/>
          <p:cNvSpPr txBox="1"/>
          <p:nvPr/>
        </p:nvSpPr>
        <p:spPr>
          <a:xfrm>
            <a:off x="4928616" y="1773936"/>
            <a:ext cx="3566160" cy="9784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400"/>
              </a:spcAft>
              <a:buNone/>
            </a:pPr>
            <a:r>
              <a:rPr lang="en-US" sz="1000" dirty="0">
                <a:solidFill>
                  <a:srgbClr val="35495C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Nytt i år – har tidigare gått till lagen.</a:t>
            </a:r>
            <a:endParaRPr lang="en-US" sz="100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000" dirty="0">
                <a:solidFill>
                  <a:srgbClr val="35495C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Uppdrag: sälja 500 buntar strumpor. Försäljningen ger pengar till föreningen för utveckling av anläggningen. Kostar 220 kr/bunt.</a:t>
            </a:r>
          </a:p>
          <a:p>
            <a:pPr>
              <a:spcAft>
                <a:spcPts val="400"/>
              </a:spcAft>
            </a:pPr>
            <a:r>
              <a:rPr lang="en-US" sz="1000" dirty="0" err="1">
                <a:solidFill>
                  <a:srgbClr val="35495C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Föreningen</a:t>
            </a:r>
            <a:r>
              <a:rPr lang="en-US" sz="1000" dirty="0">
                <a:solidFill>
                  <a:srgbClr val="35495C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</a:t>
            </a:r>
            <a:r>
              <a:rPr lang="en-US" sz="1000" dirty="0" err="1">
                <a:solidFill>
                  <a:srgbClr val="35495C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erhåller</a:t>
            </a:r>
            <a:r>
              <a:rPr lang="en-US" sz="1000" dirty="0">
                <a:solidFill>
                  <a:srgbClr val="35495C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: 2 x 55 000 </a:t>
            </a:r>
            <a:r>
              <a:rPr lang="en-US" sz="1000" dirty="0" err="1">
                <a:solidFill>
                  <a:srgbClr val="35495C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kr</a:t>
            </a:r>
            <a:r>
              <a:rPr lang="en-US" sz="1000" dirty="0">
                <a:solidFill>
                  <a:srgbClr val="35495C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</a:t>
            </a:r>
            <a:r>
              <a:rPr lang="en-US" sz="1000">
                <a:solidFill>
                  <a:srgbClr val="35495C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= </a:t>
            </a:r>
            <a:r>
              <a:rPr lang="en-US" sz="1000" b="1">
                <a:solidFill>
                  <a:srgbClr val="35495C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110 </a:t>
            </a:r>
            <a:r>
              <a:rPr lang="en-US" sz="1000" b="1" dirty="0">
                <a:solidFill>
                  <a:srgbClr val="35495C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000 </a:t>
            </a:r>
            <a:r>
              <a:rPr lang="en-US" sz="1000" b="1" dirty="0" err="1">
                <a:solidFill>
                  <a:srgbClr val="35495C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kr</a:t>
            </a:r>
            <a:endParaRPr lang="en-US" sz="1000" b="1" dirty="0"/>
          </a:p>
          <a:p>
            <a:pPr marL="0" indent="0">
              <a:spcAft>
                <a:spcPts val="400"/>
              </a:spcAft>
              <a:buNone/>
            </a:pPr>
            <a:endParaRPr lang="en-US" sz="1000" dirty="0">
              <a:solidFill>
                <a:srgbClr val="35495C"/>
              </a:solidFill>
              <a:latin typeface="Roboto" pitchFamily="34" charset="0"/>
              <a:ea typeface="Roboto" pitchFamily="34" charset="-122"/>
              <a:cs typeface="Roboto" pitchFamily="34" charset="-120"/>
            </a:endParaRPr>
          </a:p>
          <a:p>
            <a:pPr marL="0" indent="0">
              <a:spcAft>
                <a:spcPts val="400"/>
              </a:spcAft>
              <a:buNone/>
            </a:pPr>
            <a:endParaRPr lang="en-US" sz="1000" dirty="0"/>
          </a:p>
        </p:txBody>
      </p:sp>
      <p:sp>
        <p:nvSpPr>
          <p:cNvPr id="19" name="Shape 16"/>
          <p:cNvSpPr/>
          <p:nvPr/>
        </p:nvSpPr>
        <p:spPr>
          <a:xfrm>
            <a:off x="502920" y="3035808"/>
            <a:ext cx="3931920" cy="1481328"/>
          </a:xfrm>
          <a:prstGeom prst="rect">
            <a:avLst/>
          </a:prstGeom>
          <a:solidFill>
            <a:srgbClr val="F3FAFD"/>
          </a:solidFill>
          <a:ln w="12700">
            <a:solidFill>
              <a:srgbClr val="D3E6F0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20" name="Shape 17"/>
          <p:cNvSpPr/>
          <p:nvPr/>
        </p:nvSpPr>
        <p:spPr>
          <a:xfrm>
            <a:off x="502920" y="3035808"/>
            <a:ext cx="54864" cy="1481328"/>
          </a:xfrm>
          <a:prstGeom prst="rect">
            <a:avLst/>
          </a:prstGeom>
          <a:solidFill>
            <a:srgbClr val="C7B36A"/>
          </a:solidFill>
          <a:ln w="12700">
            <a:solidFill>
              <a:srgbClr val="C7B36A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21" name="Text 18"/>
          <p:cNvSpPr txBox="1"/>
          <p:nvPr/>
        </p:nvSpPr>
        <p:spPr>
          <a:xfrm>
            <a:off x="722376" y="3154680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b="1" dirty="0">
                <a:solidFill>
                  <a:srgbClr val="1B335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Fagning = pengar till föreningen</a:t>
            </a:r>
            <a:endParaRPr lang="en-US" sz="1250" dirty="0"/>
          </a:p>
        </p:txBody>
      </p:sp>
      <p:sp>
        <p:nvSpPr>
          <p:cNvPr id="22" name="Text 19"/>
          <p:cNvSpPr txBox="1"/>
          <p:nvPr/>
        </p:nvSpPr>
        <p:spPr>
          <a:xfrm>
            <a:off x="722376" y="3456432"/>
            <a:ext cx="3566160" cy="9784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400"/>
              </a:spcAft>
              <a:buNone/>
            </a:pPr>
            <a:r>
              <a:rPr lang="en-US" sz="1000" dirty="0">
                <a:solidFill>
                  <a:srgbClr val="35495C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Varje år i maj kör hela föreningen en gemensam aktivitet då vi fagar på </a:t>
            </a:r>
            <a:r>
              <a:rPr lang="en-US" sz="1000" dirty="0" err="1">
                <a:solidFill>
                  <a:srgbClr val="35495C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Kneippbyn</a:t>
            </a:r>
            <a:r>
              <a:rPr lang="en-US" sz="1000" dirty="0">
                <a:solidFill>
                  <a:srgbClr val="35495C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.</a:t>
            </a:r>
          </a:p>
          <a:p>
            <a:pPr marL="0" indent="0">
              <a:spcAft>
                <a:spcPts val="400"/>
              </a:spcAft>
              <a:buNone/>
            </a:pPr>
            <a:endParaRPr lang="en-US" sz="1000" dirty="0">
              <a:solidFill>
                <a:srgbClr val="35495C"/>
              </a:solidFill>
              <a:latin typeface="Roboto" pitchFamily="34" charset="0"/>
              <a:ea typeface="Roboto" pitchFamily="34" charset="-122"/>
              <a:cs typeface="Roboto" pitchFamily="34" charset="-120"/>
            </a:endParaRPr>
          </a:p>
          <a:p>
            <a:pPr marL="0" indent="0">
              <a:spcAft>
                <a:spcPts val="400"/>
              </a:spcAft>
              <a:buNone/>
            </a:pPr>
            <a:endParaRPr lang="en-US" sz="1000" dirty="0">
              <a:solidFill>
                <a:srgbClr val="35495C"/>
              </a:solidFill>
              <a:latin typeface="Roboto" pitchFamily="34" charset="0"/>
              <a:ea typeface="Roboto" pitchFamily="34" charset="-122"/>
              <a:cs typeface="Roboto" pitchFamily="34" charset="-120"/>
            </a:endParaRPr>
          </a:p>
          <a:p>
            <a:pPr marL="0" indent="0">
              <a:spcAft>
                <a:spcPts val="400"/>
              </a:spcAft>
              <a:buNone/>
            </a:pPr>
            <a:r>
              <a:rPr lang="en-US" sz="1000" dirty="0" err="1">
                <a:solidFill>
                  <a:srgbClr val="35495C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Föreningen</a:t>
            </a:r>
            <a:r>
              <a:rPr lang="en-US" sz="1000" dirty="0">
                <a:solidFill>
                  <a:srgbClr val="35495C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</a:t>
            </a:r>
            <a:r>
              <a:rPr lang="en-US" sz="1000" dirty="0" err="1">
                <a:solidFill>
                  <a:srgbClr val="35495C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erhåller</a:t>
            </a:r>
            <a:r>
              <a:rPr lang="en-US" sz="1000" dirty="0">
                <a:solidFill>
                  <a:srgbClr val="35495C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: </a:t>
            </a:r>
            <a:r>
              <a:rPr lang="en-US" sz="1000" b="1" dirty="0">
                <a:solidFill>
                  <a:srgbClr val="35495C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20 000 </a:t>
            </a:r>
            <a:r>
              <a:rPr lang="en-US" sz="1000" b="1" dirty="0" err="1">
                <a:solidFill>
                  <a:srgbClr val="35495C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kr</a:t>
            </a:r>
            <a:endParaRPr lang="en-US" sz="1000" b="1" dirty="0"/>
          </a:p>
        </p:txBody>
      </p:sp>
      <p:sp>
        <p:nvSpPr>
          <p:cNvPr id="23" name="Shape 20"/>
          <p:cNvSpPr/>
          <p:nvPr/>
        </p:nvSpPr>
        <p:spPr>
          <a:xfrm>
            <a:off x="4709160" y="3035808"/>
            <a:ext cx="3931920" cy="1481328"/>
          </a:xfrm>
          <a:prstGeom prst="rect">
            <a:avLst/>
          </a:prstGeom>
          <a:solidFill>
            <a:srgbClr val="F3FAFD"/>
          </a:solidFill>
          <a:ln w="12700">
            <a:solidFill>
              <a:srgbClr val="D3E6F0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24" name="Shape 21"/>
          <p:cNvSpPr/>
          <p:nvPr/>
        </p:nvSpPr>
        <p:spPr>
          <a:xfrm>
            <a:off x="4709160" y="3035808"/>
            <a:ext cx="54864" cy="1481328"/>
          </a:xfrm>
          <a:prstGeom prst="rect">
            <a:avLst/>
          </a:prstGeom>
          <a:solidFill>
            <a:srgbClr val="C7B36A"/>
          </a:solidFill>
          <a:ln w="12700">
            <a:solidFill>
              <a:srgbClr val="C7B36A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25" name="Text 22"/>
          <p:cNvSpPr txBox="1"/>
          <p:nvPr/>
        </p:nvSpPr>
        <p:spPr>
          <a:xfrm>
            <a:off x="4928616" y="3154680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b="1" dirty="0">
                <a:solidFill>
                  <a:srgbClr val="1B335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Annan försäljning = egna lagkassor</a:t>
            </a:r>
            <a:endParaRPr lang="en-US" sz="1250" dirty="0"/>
          </a:p>
        </p:txBody>
      </p:sp>
      <p:sp>
        <p:nvSpPr>
          <p:cNvPr id="26" name="Text 23"/>
          <p:cNvSpPr txBox="1"/>
          <p:nvPr/>
        </p:nvSpPr>
        <p:spPr>
          <a:xfrm>
            <a:off x="4928616" y="3456432"/>
            <a:ext cx="3566160" cy="9784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400"/>
              </a:spcAft>
              <a:buNone/>
            </a:pPr>
            <a:r>
              <a:rPr lang="en-US" sz="1000" dirty="0">
                <a:solidFill>
                  <a:srgbClr val="35495C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För att få in pengar till egna lagkassan ordnar lagen egna försäljningar/aktiviteter.</a:t>
            </a:r>
            <a:endParaRPr lang="en-US" sz="100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000" dirty="0">
                <a:solidFill>
                  <a:srgbClr val="35495C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Fördelning av förtjänsten: 80 % till laget, 10 % till ledarutveckling och 10 % till föreningen.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203D5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20040" y="310896"/>
            <a:ext cx="3858768" cy="0"/>
          </a:xfrm>
          <a:prstGeom prst="line">
            <a:avLst/>
          </a:prstGeom>
          <a:noFill/>
          <a:ln w="12700">
            <a:solidFill>
              <a:srgbClr val="C7B36A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3" name="Shape 1"/>
          <p:cNvSpPr/>
          <p:nvPr/>
        </p:nvSpPr>
        <p:spPr>
          <a:xfrm>
            <a:off x="4965192" y="310896"/>
            <a:ext cx="3858768" cy="0"/>
          </a:xfrm>
          <a:prstGeom prst="line">
            <a:avLst/>
          </a:prstGeom>
          <a:noFill/>
          <a:ln w="12700">
            <a:solidFill>
              <a:srgbClr val="C7B36A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4" name="Shape 2"/>
          <p:cNvSpPr/>
          <p:nvPr/>
        </p:nvSpPr>
        <p:spPr>
          <a:xfrm>
            <a:off x="320040" y="4736592"/>
            <a:ext cx="2834640" cy="0"/>
          </a:xfrm>
          <a:prstGeom prst="line">
            <a:avLst/>
          </a:prstGeom>
          <a:noFill/>
          <a:ln w="12700">
            <a:solidFill>
              <a:srgbClr val="C7B36A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5" name="Shape 3"/>
          <p:cNvSpPr/>
          <p:nvPr/>
        </p:nvSpPr>
        <p:spPr>
          <a:xfrm>
            <a:off x="5989320" y="4736592"/>
            <a:ext cx="2834640" cy="0"/>
          </a:xfrm>
          <a:prstGeom prst="line">
            <a:avLst/>
          </a:prstGeom>
          <a:noFill/>
          <a:ln w="12700">
            <a:solidFill>
              <a:srgbClr val="C7B36A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pic>
        <p:nvPicPr>
          <p:cNvPr id="6" name="Image 0" descr="st/ppt/media/image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8536" y="18288"/>
            <a:ext cx="566928" cy="630936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3154680" y="4636008"/>
            <a:ext cx="2834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CFE3F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ALLA TILLSAMMANS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8366760" y="4864608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E88A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8</a:t>
            </a:r>
            <a:endParaRPr lang="en-US" sz="900" dirty="0"/>
          </a:p>
        </p:txBody>
      </p:sp>
      <p:sp>
        <p:nvSpPr>
          <p:cNvPr id="9" name="Text 6"/>
          <p:cNvSpPr txBox="1"/>
          <p:nvPr/>
        </p:nvSpPr>
        <p:spPr>
          <a:xfrm>
            <a:off x="502920" y="566928"/>
            <a:ext cx="8138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200" b="1" dirty="0">
                <a:solidFill>
                  <a:srgbClr val="B4E6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Ledarutveckling 2026/2027</a:t>
            </a:r>
            <a:endParaRPr lang="en-US" sz="2200" dirty="0"/>
          </a:p>
        </p:txBody>
      </p:sp>
      <p:sp>
        <p:nvSpPr>
          <p:cNvPr id="10" name="Text 7"/>
          <p:cNvSpPr txBox="1"/>
          <p:nvPr/>
        </p:nvSpPr>
        <p:spPr>
          <a:xfrm>
            <a:off x="502920" y="941832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8FAEC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Vad vill ni ha? Kom med önskemål!</a:t>
            </a:r>
            <a:endParaRPr lang="en-US" sz="1100" dirty="0"/>
          </a:p>
        </p:txBody>
      </p:sp>
      <p:sp>
        <p:nvSpPr>
          <p:cNvPr id="11" name="Shape 8"/>
          <p:cNvSpPr/>
          <p:nvPr/>
        </p:nvSpPr>
        <p:spPr>
          <a:xfrm>
            <a:off x="502920" y="1563624"/>
            <a:ext cx="82296" cy="82296"/>
          </a:xfrm>
          <a:prstGeom prst="rect">
            <a:avLst/>
          </a:prstGeom>
          <a:solidFill>
            <a:srgbClr val="C19125"/>
          </a:solidFill>
          <a:ln w="12700">
            <a:solidFill>
              <a:srgbClr val="C19125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12" name="Text 9"/>
          <p:cNvSpPr txBox="1"/>
          <p:nvPr/>
        </p:nvSpPr>
        <p:spPr>
          <a:xfrm>
            <a:off x="640080" y="1463040"/>
            <a:ext cx="4206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CFE3F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Föreläsning?</a:t>
            </a:r>
            <a:endParaRPr lang="en-US" sz="1200" dirty="0"/>
          </a:p>
        </p:txBody>
      </p:sp>
      <p:sp>
        <p:nvSpPr>
          <p:cNvPr id="13" name="Shape 10"/>
          <p:cNvSpPr/>
          <p:nvPr/>
        </p:nvSpPr>
        <p:spPr>
          <a:xfrm>
            <a:off x="502920" y="2020824"/>
            <a:ext cx="82296" cy="82296"/>
          </a:xfrm>
          <a:prstGeom prst="rect">
            <a:avLst/>
          </a:prstGeom>
          <a:solidFill>
            <a:srgbClr val="C19125"/>
          </a:solidFill>
          <a:ln w="12700">
            <a:solidFill>
              <a:srgbClr val="C19125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14" name="Text 11"/>
          <p:cNvSpPr txBox="1"/>
          <p:nvPr/>
        </p:nvSpPr>
        <p:spPr>
          <a:xfrm>
            <a:off x="640080" y="1920240"/>
            <a:ext cx="4206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CFE3F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Resa</a:t>
            </a:r>
            <a:endParaRPr lang="en-US" sz="1200" dirty="0"/>
          </a:p>
        </p:txBody>
      </p:sp>
      <p:sp>
        <p:nvSpPr>
          <p:cNvPr id="15" name="Shape 12"/>
          <p:cNvSpPr/>
          <p:nvPr/>
        </p:nvSpPr>
        <p:spPr>
          <a:xfrm>
            <a:off x="502920" y="2478024"/>
            <a:ext cx="82296" cy="82296"/>
          </a:xfrm>
          <a:prstGeom prst="rect">
            <a:avLst/>
          </a:prstGeom>
          <a:solidFill>
            <a:srgbClr val="C19125"/>
          </a:solidFill>
          <a:ln w="12700">
            <a:solidFill>
              <a:srgbClr val="C19125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16" name="Text 13"/>
          <p:cNvSpPr txBox="1"/>
          <p:nvPr/>
        </p:nvSpPr>
        <p:spPr>
          <a:xfrm>
            <a:off x="640080" y="2377440"/>
            <a:ext cx="4206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CFE3F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Veta mera om LOK, lärgrupp, laget.se, Idrottsarenen?</a:t>
            </a:r>
            <a:endParaRPr lang="en-US" sz="1200" dirty="0"/>
          </a:p>
        </p:txBody>
      </p:sp>
      <p:sp>
        <p:nvSpPr>
          <p:cNvPr id="17" name="Shape 14"/>
          <p:cNvSpPr/>
          <p:nvPr/>
        </p:nvSpPr>
        <p:spPr>
          <a:xfrm>
            <a:off x="502920" y="2935224"/>
            <a:ext cx="82296" cy="82296"/>
          </a:xfrm>
          <a:prstGeom prst="rect">
            <a:avLst/>
          </a:prstGeom>
          <a:solidFill>
            <a:srgbClr val="C19125"/>
          </a:solidFill>
          <a:ln w="12700">
            <a:solidFill>
              <a:srgbClr val="C19125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18" name="Text 15"/>
          <p:cNvSpPr txBox="1"/>
          <p:nvPr/>
        </p:nvSpPr>
        <p:spPr>
          <a:xfrm>
            <a:off x="640080" y="2834640"/>
            <a:ext cx="4206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CFE3F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AW med workshops?</a:t>
            </a:r>
            <a:endParaRPr lang="en-US" sz="1200" dirty="0"/>
          </a:p>
        </p:txBody>
      </p:sp>
      <p:sp>
        <p:nvSpPr>
          <p:cNvPr id="19" name="Shape 16"/>
          <p:cNvSpPr/>
          <p:nvPr/>
        </p:nvSpPr>
        <p:spPr>
          <a:xfrm>
            <a:off x="502920" y="3392424"/>
            <a:ext cx="82296" cy="82296"/>
          </a:xfrm>
          <a:prstGeom prst="rect">
            <a:avLst/>
          </a:prstGeom>
          <a:solidFill>
            <a:srgbClr val="C19125"/>
          </a:solidFill>
          <a:ln w="12700">
            <a:solidFill>
              <a:srgbClr val="C19125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20" name="Text 17"/>
          <p:cNvSpPr txBox="1"/>
          <p:nvPr/>
        </p:nvSpPr>
        <p:spPr>
          <a:xfrm>
            <a:off x="640080" y="3291840"/>
            <a:ext cx="4206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CFE3F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Teambuilding?</a:t>
            </a:r>
            <a:endParaRPr lang="en-US" sz="1200" dirty="0"/>
          </a:p>
        </p:txBody>
      </p:sp>
      <p:sp>
        <p:nvSpPr>
          <p:cNvPr id="21" name="Shape 18"/>
          <p:cNvSpPr/>
          <p:nvPr/>
        </p:nvSpPr>
        <p:spPr>
          <a:xfrm>
            <a:off x="502920" y="3840480"/>
            <a:ext cx="4206240" cy="594360"/>
          </a:xfrm>
          <a:prstGeom prst="rect">
            <a:avLst/>
          </a:prstGeom>
          <a:solidFill>
            <a:srgbClr val="17304A"/>
          </a:solidFill>
          <a:ln w="12700">
            <a:solidFill>
              <a:srgbClr val="3C5975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22" name="Text 19"/>
          <p:cNvSpPr txBox="1"/>
          <p:nvPr/>
        </p:nvSpPr>
        <p:spPr>
          <a:xfrm>
            <a:off x="731520" y="3840480"/>
            <a:ext cx="38404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1912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Kom med önskemål!</a:t>
            </a:r>
            <a:endParaRPr lang="en-US" sz="1600" dirty="0"/>
          </a:p>
        </p:txBody>
      </p:sp>
      <p:pic>
        <p:nvPicPr>
          <p:cNvPr id="23" name="Image 1" descr="un/ppt/media/image5.jpe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20640" y="1371600"/>
            <a:ext cx="1600200" cy="2130552"/>
          </a:xfrm>
          <a:prstGeom prst="rect">
            <a:avLst/>
          </a:prstGeom>
        </p:spPr>
      </p:pic>
      <p:pic>
        <p:nvPicPr>
          <p:cNvPr id="24" name="Image 2" descr="un/ppt/media/image6.jpe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58000" y="1371600"/>
            <a:ext cx="1783080" cy="1335024"/>
          </a:xfrm>
          <a:prstGeom prst="rect">
            <a:avLst/>
          </a:prstGeom>
        </p:spPr>
      </p:pic>
      <p:pic>
        <p:nvPicPr>
          <p:cNvPr id="25" name="Image 3" descr="un/ppt/media/image2.jpe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58000" y="2834640"/>
            <a:ext cx="1783080" cy="118872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7F6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20040" y="310896"/>
            <a:ext cx="3858768" cy="0"/>
          </a:xfrm>
          <a:prstGeom prst="line">
            <a:avLst/>
          </a:prstGeom>
          <a:noFill/>
          <a:ln w="12700">
            <a:solidFill>
              <a:srgbClr val="C7B36A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3" name="Shape 1"/>
          <p:cNvSpPr/>
          <p:nvPr/>
        </p:nvSpPr>
        <p:spPr>
          <a:xfrm>
            <a:off x="4965192" y="310896"/>
            <a:ext cx="3858768" cy="0"/>
          </a:xfrm>
          <a:prstGeom prst="line">
            <a:avLst/>
          </a:prstGeom>
          <a:noFill/>
          <a:ln w="12700">
            <a:solidFill>
              <a:srgbClr val="C7B36A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4" name="Shape 2"/>
          <p:cNvSpPr/>
          <p:nvPr/>
        </p:nvSpPr>
        <p:spPr>
          <a:xfrm>
            <a:off x="320040" y="4736592"/>
            <a:ext cx="2834640" cy="0"/>
          </a:xfrm>
          <a:prstGeom prst="line">
            <a:avLst/>
          </a:prstGeom>
          <a:noFill/>
          <a:ln w="12700">
            <a:solidFill>
              <a:srgbClr val="C7B36A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5" name="Shape 3"/>
          <p:cNvSpPr/>
          <p:nvPr/>
        </p:nvSpPr>
        <p:spPr>
          <a:xfrm>
            <a:off x="5989320" y="4736592"/>
            <a:ext cx="2834640" cy="0"/>
          </a:xfrm>
          <a:prstGeom prst="line">
            <a:avLst/>
          </a:prstGeom>
          <a:noFill/>
          <a:ln w="12700">
            <a:solidFill>
              <a:srgbClr val="C7B36A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pic>
        <p:nvPicPr>
          <p:cNvPr id="6" name="Image 0" descr="st/ppt/media/image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8536" y="18288"/>
            <a:ext cx="566928" cy="630936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3154680" y="4636008"/>
            <a:ext cx="2834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6B7A8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ALLA TILLSAMMANS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8366760" y="4864608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AAAB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9</a:t>
            </a:r>
            <a:endParaRPr lang="en-US" sz="900" dirty="0"/>
          </a:p>
        </p:txBody>
      </p:sp>
      <p:sp>
        <p:nvSpPr>
          <p:cNvPr id="9" name="Text 6"/>
          <p:cNvSpPr txBox="1"/>
          <p:nvPr/>
        </p:nvSpPr>
        <p:spPr>
          <a:xfrm>
            <a:off x="502920" y="566928"/>
            <a:ext cx="8138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200" b="1" dirty="0">
                <a:solidFill>
                  <a:srgbClr val="1B335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Nirsfonden – föreningens trygghetsfond</a:t>
            </a:r>
            <a:endParaRPr lang="en-US" sz="2200" dirty="0"/>
          </a:p>
        </p:txBody>
      </p:sp>
      <p:sp>
        <p:nvSpPr>
          <p:cNvPr id="10" name="Text 7"/>
          <p:cNvSpPr txBox="1"/>
          <p:nvPr/>
        </p:nvSpPr>
        <p:spPr>
          <a:xfrm>
            <a:off x="502920" y="941832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5B6B7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Stöd till aktiva när ansvariga anser att behov finns</a:t>
            </a:r>
            <a:endParaRPr lang="en-US" sz="1100" dirty="0"/>
          </a:p>
        </p:txBody>
      </p:sp>
      <p:sp>
        <p:nvSpPr>
          <p:cNvPr id="11" name="Shape 8"/>
          <p:cNvSpPr/>
          <p:nvPr/>
        </p:nvSpPr>
        <p:spPr>
          <a:xfrm>
            <a:off x="502920" y="1399032"/>
            <a:ext cx="54864" cy="658368"/>
          </a:xfrm>
          <a:prstGeom prst="rect">
            <a:avLst/>
          </a:prstGeom>
          <a:solidFill>
            <a:srgbClr val="C7B36A"/>
          </a:solidFill>
          <a:ln w="12700">
            <a:solidFill>
              <a:srgbClr val="C7B36A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12" name="Text 9"/>
          <p:cNvSpPr txBox="1"/>
          <p:nvPr/>
        </p:nvSpPr>
        <p:spPr>
          <a:xfrm>
            <a:off x="749808" y="1371600"/>
            <a:ext cx="4480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b="1" dirty="0">
                <a:solidFill>
                  <a:srgbClr val="1B335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Vad fonden ger</a:t>
            </a:r>
            <a:endParaRPr lang="en-US" sz="1250" dirty="0"/>
          </a:p>
        </p:txBody>
      </p:sp>
      <p:sp>
        <p:nvSpPr>
          <p:cNvPr id="13" name="Text 10"/>
          <p:cNvSpPr txBox="1"/>
          <p:nvPr/>
        </p:nvSpPr>
        <p:spPr>
          <a:xfrm>
            <a:off x="749808" y="1655064"/>
            <a:ext cx="4480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35495C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Trygghetsfonden kan ge stöd till aktiva för inköp av skor, träningskläder etc. när ansvariga anser att behov finns.</a:t>
            </a:r>
            <a:endParaRPr lang="en-US" sz="1000" dirty="0"/>
          </a:p>
        </p:txBody>
      </p:sp>
      <p:sp>
        <p:nvSpPr>
          <p:cNvPr id="14" name="Shape 11"/>
          <p:cNvSpPr/>
          <p:nvPr/>
        </p:nvSpPr>
        <p:spPr>
          <a:xfrm>
            <a:off x="502920" y="2221992"/>
            <a:ext cx="54864" cy="658368"/>
          </a:xfrm>
          <a:prstGeom prst="rect">
            <a:avLst/>
          </a:prstGeom>
          <a:solidFill>
            <a:srgbClr val="C7B36A"/>
          </a:solidFill>
          <a:ln w="12700">
            <a:solidFill>
              <a:srgbClr val="C7B36A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15" name="Text 12"/>
          <p:cNvSpPr txBox="1"/>
          <p:nvPr/>
        </p:nvSpPr>
        <p:spPr>
          <a:xfrm>
            <a:off x="749808" y="2194560"/>
            <a:ext cx="4480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b="1" dirty="0">
                <a:solidFill>
                  <a:srgbClr val="1B335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Vem kan söka</a:t>
            </a:r>
            <a:endParaRPr lang="en-US" sz="1250" dirty="0"/>
          </a:p>
        </p:txBody>
      </p:sp>
      <p:sp>
        <p:nvSpPr>
          <p:cNvPr id="16" name="Text 13"/>
          <p:cNvSpPr txBox="1"/>
          <p:nvPr/>
        </p:nvSpPr>
        <p:spPr>
          <a:xfrm>
            <a:off x="749808" y="2478024"/>
            <a:ext cx="4480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35495C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Man måste vara medlem i IFK Visby. Gäller barn och ungdomar upp till 18 år.</a:t>
            </a:r>
            <a:endParaRPr lang="en-US" sz="1000" dirty="0"/>
          </a:p>
        </p:txBody>
      </p:sp>
      <p:sp>
        <p:nvSpPr>
          <p:cNvPr id="17" name="Shape 14"/>
          <p:cNvSpPr/>
          <p:nvPr/>
        </p:nvSpPr>
        <p:spPr>
          <a:xfrm>
            <a:off x="502920" y="3044952"/>
            <a:ext cx="54864" cy="658368"/>
          </a:xfrm>
          <a:prstGeom prst="rect">
            <a:avLst/>
          </a:prstGeom>
          <a:solidFill>
            <a:srgbClr val="C7B36A"/>
          </a:solidFill>
          <a:ln w="12700">
            <a:solidFill>
              <a:srgbClr val="C7B36A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18" name="Text 15"/>
          <p:cNvSpPr txBox="1"/>
          <p:nvPr/>
        </p:nvSpPr>
        <p:spPr>
          <a:xfrm>
            <a:off x="749808" y="3017520"/>
            <a:ext cx="4480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b="1" dirty="0">
                <a:solidFill>
                  <a:srgbClr val="1B335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Hur man söker</a:t>
            </a:r>
            <a:endParaRPr lang="en-US" sz="1250" dirty="0"/>
          </a:p>
        </p:txBody>
      </p:sp>
      <p:sp>
        <p:nvSpPr>
          <p:cNvPr id="19" name="Text 16"/>
          <p:cNvSpPr txBox="1"/>
          <p:nvPr/>
        </p:nvSpPr>
        <p:spPr>
          <a:xfrm>
            <a:off x="749808" y="3300984"/>
            <a:ext cx="4480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35495C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Ledare, förälder eller spelaren själv tar kontakt med ansvarig för ekonomiskt stöd. Info om fonden finns på hemsidan under ”Om IFK Visby”.</a:t>
            </a:r>
            <a:endParaRPr lang="en-US" sz="1000" dirty="0"/>
          </a:p>
        </p:txBody>
      </p:sp>
      <p:sp>
        <p:nvSpPr>
          <p:cNvPr id="20" name="Shape 17"/>
          <p:cNvSpPr/>
          <p:nvPr/>
        </p:nvSpPr>
        <p:spPr>
          <a:xfrm>
            <a:off x="5440680" y="1371600"/>
            <a:ext cx="3200400" cy="2148840"/>
          </a:xfrm>
          <a:prstGeom prst="rect">
            <a:avLst/>
          </a:prstGeom>
          <a:solidFill>
            <a:srgbClr val="203D5B"/>
          </a:solidFill>
          <a:ln w="12700">
            <a:solidFill>
              <a:srgbClr val="203D5B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21" name="Text 18"/>
          <p:cNvSpPr txBox="1"/>
          <p:nvPr/>
        </p:nvSpPr>
        <p:spPr>
          <a:xfrm>
            <a:off x="5696712" y="1554480"/>
            <a:ext cx="2743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b="1" dirty="0">
                <a:solidFill>
                  <a:srgbClr val="C1912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KONTAKT – SEKRETESS</a:t>
            </a:r>
            <a:endParaRPr lang="en-US" sz="1050" dirty="0"/>
          </a:p>
        </p:txBody>
      </p:sp>
      <p:sp>
        <p:nvSpPr>
          <p:cNvPr id="22" name="Text 19"/>
          <p:cNvSpPr txBox="1"/>
          <p:nvPr/>
        </p:nvSpPr>
        <p:spPr>
          <a:xfrm>
            <a:off x="5696712" y="182880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CFE3F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Det är sekretess på vilka som får stöd av trygghetsfonden.</a:t>
            </a:r>
            <a:endParaRPr lang="en-US" sz="1000" dirty="0"/>
          </a:p>
        </p:txBody>
      </p:sp>
      <p:sp>
        <p:nvSpPr>
          <p:cNvPr id="23" name="Text 20"/>
          <p:cNvSpPr txBox="1"/>
          <p:nvPr/>
        </p:nvSpPr>
        <p:spPr>
          <a:xfrm>
            <a:off x="5696712" y="2331720"/>
            <a:ext cx="2743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Jenny Malm</a:t>
            </a:r>
            <a:endParaRPr lang="en-US" sz="1350" dirty="0"/>
          </a:p>
        </p:txBody>
      </p:sp>
      <p:sp>
        <p:nvSpPr>
          <p:cNvPr id="24" name="Text 21"/>
          <p:cNvSpPr txBox="1"/>
          <p:nvPr/>
        </p:nvSpPr>
        <p:spPr>
          <a:xfrm>
            <a:off x="5696712" y="2624328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50" dirty="0">
                <a:solidFill>
                  <a:srgbClr val="8FAEC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Ansvarig Nirsfonden (har tystnadsplikt)</a:t>
            </a:r>
            <a:endParaRPr lang="en-US" sz="950" dirty="0"/>
          </a:p>
        </p:txBody>
      </p:sp>
      <p:sp>
        <p:nvSpPr>
          <p:cNvPr id="25" name="Text 22"/>
          <p:cNvSpPr txBox="1"/>
          <p:nvPr/>
        </p:nvSpPr>
        <p:spPr>
          <a:xfrm>
            <a:off x="5696712" y="2971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CFE3F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070-622 56 21</a:t>
            </a:r>
            <a:endParaRPr lang="en-US" sz="10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7F6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20040" y="310896"/>
            <a:ext cx="3858768" cy="0"/>
          </a:xfrm>
          <a:prstGeom prst="line">
            <a:avLst/>
          </a:prstGeom>
          <a:noFill/>
          <a:ln w="12700">
            <a:solidFill>
              <a:srgbClr val="C7B36A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3" name="Shape 1"/>
          <p:cNvSpPr/>
          <p:nvPr/>
        </p:nvSpPr>
        <p:spPr>
          <a:xfrm>
            <a:off x="4965192" y="310896"/>
            <a:ext cx="3858768" cy="0"/>
          </a:xfrm>
          <a:prstGeom prst="line">
            <a:avLst/>
          </a:prstGeom>
          <a:noFill/>
          <a:ln w="12700">
            <a:solidFill>
              <a:srgbClr val="C7B36A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4" name="Shape 2"/>
          <p:cNvSpPr/>
          <p:nvPr/>
        </p:nvSpPr>
        <p:spPr>
          <a:xfrm>
            <a:off x="320040" y="4736592"/>
            <a:ext cx="2834640" cy="0"/>
          </a:xfrm>
          <a:prstGeom prst="line">
            <a:avLst/>
          </a:prstGeom>
          <a:noFill/>
          <a:ln w="12700">
            <a:solidFill>
              <a:srgbClr val="C7B36A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5" name="Shape 3"/>
          <p:cNvSpPr/>
          <p:nvPr/>
        </p:nvSpPr>
        <p:spPr>
          <a:xfrm>
            <a:off x="5989320" y="4736592"/>
            <a:ext cx="2834640" cy="0"/>
          </a:xfrm>
          <a:prstGeom prst="line">
            <a:avLst/>
          </a:prstGeom>
          <a:noFill/>
          <a:ln w="12700">
            <a:solidFill>
              <a:srgbClr val="C7B36A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pic>
        <p:nvPicPr>
          <p:cNvPr id="6" name="Image 0" descr="st/ppt/media/image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8536" y="18288"/>
            <a:ext cx="566928" cy="630936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3154680" y="4636008"/>
            <a:ext cx="2834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6B7A8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ALLA TILLSAMMANS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8366760" y="4864608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AAAB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10</a:t>
            </a:r>
            <a:endParaRPr lang="en-US" sz="900" dirty="0"/>
          </a:p>
        </p:txBody>
      </p:sp>
      <p:sp>
        <p:nvSpPr>
          <p:cNvPr id="9" name="Text 6"/>
          <p:cNvSpPr txBox="1"/>
          <p:nvPr/>
        </p:nvSpPr>
        <p:spPr>
          <a:xfrm>
            <a:off x="502920" y="566928"/>
            <a:ext cx="8138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200" b="1" dirty="0">
                <a:solidFill>
                  <a:srgbClr val="1B335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Kom ihåg att fylla i närvaro för LOK-stöd</a:t>
            </a:r>
            <a:endParaRPr lang="en-US" sz="2200" dirty="0"/>
          </a:p>
        </p:txBody>
      </p:sp>
      <p:sp>
        <p:nvSpPr>
          <p:cNvPr id="10" name="Text 7"/>
          <p:cNvSpPr txBox="1"/>
          <p:nvPr/>
        </p:nvSpPr>
        <p:spPr>
          <a:xfrm>
            <a:off x="502920" y="941832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5B6B7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Stödet ges i två delar: ett belopp per ledarledd aktivitet (ledarstöd) och ett belopp per deltagare (deltagarstöd)</a:t>
            </a:r>
            <a:endParaRPr lang="en-US" sz="1100" dirty="0"/>
          </a:p>
        </p:txBody>
      </p:sp>
      <p:sp>
        <p:nvSpPr>
          <p:cNvPr id="11" name="Shape 8"/>
          <p:cNvSpPr/>
          <p:nvPr/>
        </p:nvSpPr>
        <p:spPr>
          <a:xfrm>
            <a:off x="502920" y="1353312"/>
            <a:ext cx="3931920" cy="1600200"/>
          </a:xfrm>
          <a:prstGeom prst="rect">
            <a:avLst/>
          </a:prstGeom>
          <a:solidFill>
            <a:srgbClr val="F3FAFD"/>
          </a:solidFill>
          <a:ln w="12700">
            <a:solidFill>
              <a:srgbClr val="D3E6F0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12" name="Shape 9"/>
          <p:cNvSpPr/>
          <p:nvPr/>
        </p:nvSpPr>
        <p:spPr>
          <a:xfrm>
            <a:off x="502920" y="1353312"/>
            <a:ext cx="54864" cy="1600200"/>
          </a:xfrm>
          <a:prstGeom prst="rect">
            <a:avLst/>
          </a:prstGeom>
          <a:solidFill>
            <a:srgbClr val="C7B36A"/>
          </a:solidFill>
          <a:ln w="12700">
            <a:solidFill>
              <a:srgbClr val="C7B36A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13" name="Text 10"/>
          <p:cNvSpPr txBox="1"/>
          <p:nvPr/>
        </p:nvSpPr>
        <p:spPr>
          <a:xfrm>
            <a:off x="722376" y="1472184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b="1" dirty="0">
                <a:solidFill>
                  <a:srgbClr val="1B335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Ledarstöd</a:t>
            </a:r>
            <a:endParaRPr lang="en-US" sz="1250" dirty="0"/>
          </a:p>
        </p:txBody>
      </p:sp>
      <p:sp>
        <p:nvSpPr>
          <p:cNvPr id="14" name="Text 11"/>
          <p:cNvSpPr txBox="1"/>
          <p:nvPr/>
        </p:nvSpPr>
        <p:spPr>
          <a:xfrm>
            <a:off x="722376" y="1773936"/>
            <a:ext cx="35661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400"/>
              </a:spcAft>
              <a:buNone/>
            </a:pPr>
            <a:r>
              <a:rPr lang="en-US" sz="950" dirty="0">
                <a:solidFill>
                  <a:srgbClr val="35495C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Varje ledarledd gruppaktivitet ges ett ledarstöd på 20 kronor. Kravet är att aktiviteten har minst tre deltagare i åldern 7–25 år och minst en ledare närvarande.</a:t>
            </a:r>
            <a:endParaRPr lang="en-US" sz="95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950" dirty="0">
                <a:solidFill>
                  <a:srgbClr val="35495C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Aktiviteter med två eller flera ledare närvarande ger ett extra ledarstöd på ytterligare 5 kronor per aktivitet.</a:t>
            </a:r>
            <a:endParaRPr lang="en-US" sz="950" dirty="0"/>
          </a:p>
        </p:txBody>
      </p:sp>
      <p:sp>
        <p:nvSpPr>
          <p:cNvPr id="15" name="Shape 12"/>
          <p:cNvSpPr/>
          <p:nvPr/>
        </p:nvSpPr>
        <p:spPr>
          <a:xfrm>
            <a:off x="4709160" y="1353312"/>
            <a:ext cx="3931920" cy="1600200"/>
          </a:xfrm>
          <a:prstGeom prst="rect">
            <a:avLst/>
          </a:prstGeom>
          <a:solidFill>
            <a:srgbClr val="F3FAFD"/>
          </a:solidFill>
          <a:ln w="12700">
            <a:solidFill>
              <a:srgbClr val="D3E6F0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16" name="Shape 13"/>
          <p:cNvSpPr/>
          <p:nvPr/>
        </p:nvSpPr>
        <p:spPr>
          <a:xfrm>
            <a:off x="4709160" y="1353312"/>
            <a:ext cx="54864" cy="1600200"/>
          </a:xfrm>
          <a:prstGeom prst="rect">
            <a:avLst/>
          </a:prstGeom>
          <a:solidFill>
            <a:srgbClr val="C7B36A"/>
          </a:solidFill>
          <a:ln w="12700">
            <a:solidFill>
              <a:srgbClr val="C7B36A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17" name="Text 14"/>
          <p:cNvSpPr txBox="1"/>
          <p:nvPr/>
        </p:nvSpPr>
        <p:spPr>
          <a:xfrm>
            <a:off x="4928616" y="1472184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b="1" dirty="0">
                <a:solidFill>
                  <a:srgbClr val="1B335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Deltagarstöd</a:t>
            </a:r>
            <a:endParaRPr lang="en-US" sz="1250" dirty="0"/>
          </a:p>
        </p:txBody>
      </p:sp>
      <p:sp>
        <p:nvSpPr>
          <p:cNvPr id="18" name="Text 15"/>
          <p:cNvSpPr txBox="1"/>
          <p:nvPr/>
        </p:nvSpPr>
        <p:spPr>
          <a:xfrm>
            <a:off x="4928616" y="1773936"/>
            <a:ext cx="35661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400"/>
              </a:spcAft>
              <a:buNone/>
            </a:pPr>
            <a:r>
              <a:rPr lang="en-US" sz="950" dirty="0">
                <a:solidFill>
                  <a:srgbClr val="35495C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För deltagare i åldern 7–25 år ges ett deltagarstöd på som mest 6,30 kronor. Beloppet är högre vid deltagarens två första aktiviteter under en vecka för att därefter trappas ned.</a:t>
            </a:r>
            <a:endParaRPr lang="en-US" sz="950" dirty="0"/>
          </a:p>
        </p:txBody>
      </p:sp>
      <p:sp>
        <p:nvSpPr>
          <p:cNvPr id="19" name="Text 16"/>
          <p:cNvSpPr txBox="1"/>
          <p:nvPr/>
        </p:nvSpPr>
        <p:spPr>
          <a:xfrm>
            <a:off x="502920" y="315468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b="1" dirty="0">
                <a:solidFill>
                  <a:srgbClr val="1B335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Prognoser</a:t>
            </a:r>
            <a:endParaRPr lang="en-US" sz="1250" dirty="0"/>
          </a:p>
        </p:txBody>
      </p:sp>
      <p:sp>
        <p:nvSpPr>
          <p:cNvPr id="20" name="Shape 17"/>
          <p:cNvSpPr/>
          <p:nvPr/>
        </p:nvSpPr>
        <p:spPr>
          <a:xfrm>
            <a:off x="502920" y="3520440"/>
            <a:ext cx="1920240" cy="914400"/>
          </a:xfrm>
          <a:prstGeom prst="rect">
            <a:avLst/>
          </a:prstGeom>
          <a:solidFill>
            <a:srgbClr val="17304A"/>
          </a:solidFill>
          <a:ln w="12700">
            <a:solidFill>
              <a:srgbClr val="3C5975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21" name="Text 18"/>
          <p:cNvSpPr txBox="1"/>
          <p:nvPr/>
        </p:nvSpPr>
        <p:spPr>
          <a:xfrm>
            <a:off x="685800" y="3611880"/>
            <a:ext cx="1554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dirty="0">
                <a:solidFill>
                  <a:srgbClr val="C1912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HT 24</a:t>
            </a:r>
            <a:endParaRPr lang="en-US" sz="1100" dirty="0"/>
          </a:p>
        </p:txBody>
      </p:sp>
      <p:sp>
        <p:nvSpPr>
          <p:cNvPr id="22" name="Text 19"/>
          <p:cNvSpPr txBox="1"/>
          <p:nvPr/>
        </p:nvSpPr>
        <p:spPr>
          <a:xfrm>
            <a:off x="685800" y="3886200"/>
            <a:ext cx="1645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68 870 kr</a:t>
            </a:r>
            <a:endParaRPr lang="en-US" sz="1800" dirty="0"/>
          </a:p>
        </p:txBody>
      </p:sp>
      <p:sp>
        <p:nvSpPr>
          <p:cNvPr id="23" name="Shape 20"/>
          <p:cNvSpPr/>
          <p:nvPr/>
        </p:nvSpPr>
        <p:spPr>
          <a:xfrm>
            <a:off x="2560320" y="3520440"/>
            <a:ext cx="1920240" cy="914400"/>
          </a:xfrm>
          <a:prstGeom prst="rect">
            <a:avLst/>
          </a:prstGeom>
          <a:solidFill>
            <a:srgbClr val="17304A"/>
          </a:solidFill>
          <a:ln w="12700">
            <a:solidFill>
              <a:srgbClr val="3C5975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24" name="Text 21"/>
          <p:cNvSpPr txBox="1"/>
          <p:nvPr/>
        </p:nvSpPr>
        <p:spPr>
          <a:xfrm>
            <a:off x="2743200" y="3611880"/>
            <a:ext cx="1554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dirty="0">
                <a:solidFill>
                  <a:srgbClr val="C1912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VT 25</a:t>
            </a:r>
            <a:endParaRPr lang="en-US" sz="1100" dirty="0"/>
          </a:p>
        </p:txBody>
      </p:sp>
      <p:sp>
        <p:nvSpPr>
          <p:cNvPr id="25" name="Text 22"/>
          <p:cNvSpPr txBox="1"/>
          <p:nvPr/>
        </p:nvSpPr>
        <p:spPr>
          <a:xfrm>
            <a:off x="2743200" y="3886200"/>
            <a:ext cx="1645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77 138 kr</a:t>
            </a:r>
            <a:endParaRPr lang="en-US" sz="1800" dirty="0"/>
          </a:p>
        </p:txBody>
      </p:sp>
      <p:sp>
        <p:nvSpPr>
          <p:cNvPr id="26" name="Shape 23"/>
          <p:cNvSpPr/>
          <p:nvPr/>
        </p:nvSpPr>
        <p:spPr>
          <a:xfrm>
            <a:off x="4617720" y="3520440"/>
            <a:ext cx="1920240" cy="914400"/>
          </a:xfrm>
          <a:prstGeom prst="rect">
            <a:avLst/>
          </a:prstGeom>
          <a:solidFill>
            <a:srgbClr val="17304A"/>
          </a:solidFill>
          <a:ln w="12700">
            <a:solidFill>
              <a:srgbClr val="3C5975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27" name="Text 24"/>
          <p:cNvSpPr txBox="1"/>
          <p:nvPr/>
        </p:nvSpPr>
        <p:spPr>
          <a:xfrm>
            <a:off x="4800600" y="3611880"/>
            <a:ext cx="1554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dirty="0">
                <a:solidFill>
                  <a:srgbClr val="C1912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HT 25</a:t>
            </a:r>
            <a:endParaRPr lang="en-US" sz="1100" dirty="0"/>
          </a:p>
        </p:txBody>
      </p:sp>
      <p:sp>
        <p:nvSpPr>
          <p:cNvPr id="28" name="Text 25"/>
          <p:cNvSpPr txBox="1"/>
          <p:nvPr/>
        </p:nvSpPr>
        <p:spPr>
          <a:xfrm>
            <a:off x="4800600" y="3886200"/>
            <a:ext cx="1645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42 036 kr</a:t>
            </a:r>
            <a:endParaRPr lang="en-US" sz="1800" dirty="0"/>
          </a:p>
        </p:txBody>
      </p:sp>
      <p:sp>
        <p:nvSpPr>
          <p:cNvPr id="29" name="Shape 26"/>
          <p:cNvSpPr/>
          <p:nvPr/>
        </p:nvSpPr>
        <p:spPr>
          <a:xfrm>
            <a:off x="6675120" y="3520440"/>
            <a:ext cx="1920240" cy="914400"/>
          </a:xfrm>
          <a:prstGeom prst="rect">
            <a:avLst/>
          </a:prstGeom>
          <a:solidFill>
            <a:srgbClr val="17304A"/>
          </a:solidFill>
          <a:ln w="12700">
            <a:solidFill>
              <a:srgbClr val="3C5975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30" name="Text 27"/>
          <p:cNvSpPr txBox="1"/>
          <p:nvPr/>
        </p:nvSpPr>
        <p:spPr>
          <a:xfrm>
            <a:off x="6858000" y="3611880"/>
            <a:ext cx="1554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dirty="0">
                <a:solidFill>
                  <a:srgbClr val="C1912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VT 26</a:t>
            </a:r>
            <a:endParaRPr lang="en-US" sz="1100" dirty="0"/>
          </a:p>
        </p:txBody>
      </p:sp>
      <p:sp>
        <p:nvSpPr>
          <p:cNvPr id="31" name="Text 28"/>
          <p:cNvSpPr txBox="1"/>
          <p:nvPr/>
        </p:nvSpPr>
        <p:spPr>
          <a:xfrm>
            <a:off x="6858000" y="3886200"/>
            <a:ext cx="1645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76 154 kr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203D5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20040" y="310896"/>
            <a:ext cx="3858768" cy="0"/>
          </a:xfrm>
          <a:prstGeom prst="line">
            <a:avLst/>
          </a:prstGeom>
          <a:noFill/>
          <a:ln w="12700">
            <a:solidFill>
              <a:srgbClr val="C7B36A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3" name="Shape 1"/>
          <p:cNvSpPr/>
          <p:nvPr/>
        </p:nvSpPr>
        <p:spPr>
          <a:xfrm>
            <a:off x="4965192" y="310896"/>
            <a:ext cx="3858768" cy="0"/>
          </a:xfrm>
          <a:prstGeom prst="line">
            <a:avLst/>
          </a:prstGeom>
          <a:noFill/>
          <a:ln w="12700">
            <a:solidFill>
              <a:srgbClr val="C7B36A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4" name="Shape 2"/>
          <p:cNvSpPr/>
          <p:nvPr/>
        </p:nvSpPr>
        <p:spPr>
          <a:xfrm>
            <a:off x="320040" y="4736592"/>
            <a:ext cx="2834640" cy="0"/>
          </a:xfrm>
          <a:prstGeom prst="line">
            <a:avLst/>
          </a:prstGeom>
          <a:noFill/>
          <a:ln w="12700">
            <a:solidFill>
              <a:srgbClr val="C7B36A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5" name="Shape 3"/>
          <p:cNvSpPr/>
          <p:nvPr/>
        </p:nvSpPr>
        <p:spPr>
          <a:xfrm>
            <a:off x="5989320" y="4736592"/>
            <a:ext cx="2834640" cy="0"/>
          </a:xfrm>
          <a:prstGeom prst="line">
            <a:avLst/>
          </a:prstGeom>
          <a:noFill/>
          <a:ln w="12700">
            <a:solidFill>
              <a:srgbClr val="C7B36A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pic>
        <p:nvPicPr>
          <p:cNvPr id="6" name="Image 0" descr="st/ppt/media/image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8536" y="18288"/>
            <a:ext cx="566928" cy="630936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3154680" y="4636008"/>
            <a:ext cx="2834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CFE3F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ALLA TILLSAMMANS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8366760" y="4864608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E88A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11</a:t>
            </a:r>
            <a:endParaRPr lang="en-US" sz="900" dirty="0"/>
          </a:p>
        </p:txBody>
      </p:sp>
      <p:sp>
        <p:nvSpPr>
          <p:cNvPr id="9" name="Text 6"/>
          <p:cNvSpPr txBox="1"/>
          <p:nvPr/>
        </p:nvSpPr>
        <p:spPr>
          <a:xfrm>
            <a:off x="502920" y="566928"/>
            <a:ext cx="8138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200" b="1" dirty="0">
                <a:solidFill>
                  <a:srgbClr val="B4E6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Viktigt i föreningen</a:t>
            </a:r>
            <a:endParaRPr lang="en-US" sz="2200" dirty="0"/>
          </a:p>
        </p:txBody>
      </p:sp>
      <p:sp>
        <p:nvSpPr>
          <p:cNvPr id="10" name="Text 7"/>
          <p:cNvSpPr txBox="1"/>
          <p:nvPr/>
        </p:nvSpPr>
        <p:spPr>
          <a:xfrm>
            <a:off x="502920" y="941832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8FAEC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Påminnelser till alla ledare</a:t>
            </a:r>
            <a:endParaRPr lang="en-US" sz="1100" dirty="0"/>
          </a:p>
        </p:txBody>
      </p:sp>
      <p:sp>
        <p:nvSpPr>
          <p:cNvPr id="11" name="Shape 8"/>
          <p:cNvSpPr/>
          <p:nvPr/>
        </p:nvSpPr>
        <p:spPr>
          <a:xfrm>
            <a:off x="502920" y="1472184"/>
            <a:ext cx="82296" cy="82296"/>
          </a:xfrm>
          <a:prstGeom prst="rect">
            <a:avLst/>
          </a:prstGeom>
          <a:solidFill>
            <a:srgbClr val="C19125"/>
          </a:solidFill>
          <a:ln w="12700">
            <a:solidFill>
              <a:srgbClr val="C19125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12" name="Text 9"/>
          <p:cNvSpPr txBox="1"/>
          <p:nvPr/>
        </p:nvSpPr>
        <p:spPr>
          <a:xfrm>
            <a:off x="640080" y="1371600"/>
            <a:ext cx="7863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CFE3F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Påminn aktiva att betala sina avgifter.</a:t>
            </a:r>
            <a:endParaRPr lang="en-US" sz="1050" dirty="0"/>
          </a:p>
        </p:txBody>
      </p:sp>
      <p:sp>
        <p:nvSpPr>
          <p:cNvPr id="13" name="Shape 10"/>
          <p:cNvSpPr/>
          <p:nvPr/>
        </p:nvSpPr>
        <p:spPr>
          <a:xfrm>
            <a:off x="502920" y="1901952"/>
            <a:ext cx="82296" cy="82296"/>
          </a:xfrm>
          <a:prstGeom prst="rect">
            <a:avLst/>
          </a:prstGeom>
          <a:solidFill>
            <a:srgbClr val="C19125"/>
          </a:solidFill>
          <a:ln w="12700">
            <a:solidFill>
              <a:srgbClr val="C19125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14" name="Text 11"/>
          <p:cNvSpPr txBox="1"/>
          <p:nvPr/>
        </p:nvSpPr>
        <p:spPr>
          <a:xfrm>
            <a:off x="640080" y="1801368"/>
            <a:ext cx="7863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CFE3F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Lämna in registerutdrag.</a:t>
            </a:r>
            <a:endParaRPr lang="en-US" sz="1050" dirty="0"/>
          </a:p>
        </p:txBody>
      </p:sp>
      <p:sp>
        <p:nvSpPr>
          <p:cNvPr id="15" name="Shape 12"/>
          <p:cNvSpPr/>
          <p:nvPr/>
        </p:nvSpPr>
        <p:spPr>
          <a:xfrm>
            <a:off x="502920" y="2331720"/>
            <a:ext cx="82296" cy="82296"/>
          </a:xfrm>
          <a:prstGeom prst="rect">
            <a:avLst/>
          </a:prstGeom>
          <a:solidFill>
            <a:srgbClr val="C19125"/>
          </a:solidFill>
          <a:ln w="12700">
            <a:solidFill>
              <a:srgbClr val="C19125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16" name="Text 13"/>
          <p:cNvSpPr txBox="1"/>
          <p:nvPr/>
        </p:nvSpPr>
        <p:spPr>
          <a:xfrm>
            <a:off x="640080" y="2231136"/>
            <a:ext cx="7863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CFE3F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Rapportera in LOK.</a:t>
            </a:r>
            <a:endParaRPr lang="en-US" sz="1050" dirty="0"/>
          </a:p>
        </p:txBody>
      </p:sp>
      <p:sp>
        <p:nvSpPr>
          <p:cNvPr id="17" name="Shape 14"/>
          <p:cNvSpPr/>
          <p:nvPr/>
        </p:nvSpPr>
        <p:spPr>
          <a:xfrm>
            <a:off x="502920" y="2761488"/>
            <a:ext cx="82296" cy="82296"/>
          </a:xfrm>
          <a:prstGeom prst="rect">
            <a:avLst/>
          </a:prstGeom>
          <a:solidFill>
            <a:srgbClr val="C19125"/>
          </a:solidFill>
          <a:ln w="12700">
            <a:solidFill>
              <a:srgbClr val="C19125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18" name="Text 15"/>
          <p:cNvSpPr txBox="1"/>
          <p:nvPr/>
        </p:nvSpPr>
        <p:spPr>
          <a:xfrm>
            <a:off x="640080" y="2660904"/>
            <a:ext cx="7863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CFE3F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Uppdatera lagregistret på laget.se. Meddela kansliet avvikelser eller om något ska makuleras.</a:t>
            </a:r>
            <a:endParaRPr lang="en-US" sz="1050" dirty="0"/>
          </a:p>
        </p:txBody>
      </p:sp>
      <p:sp>
        <p:nvSpPr>
          <p:cNvPr id="19" name="Shape 16"/>
          <p:cNvSpPr/>
          <p:nvPr/>
        </p:nvSpPr>
        <p:spPr>
          <a:xfrm>
            <a:off x="502920" y="3191256"/>
            <a:ext cx="82296" cy="82296"/>
          </a:xfrm>
          <a:prstGeom prst="rect">
            <a:avLst/>
          </a:prstGeom>
          <a:solidFill>
            <a:srgbClr val="C19125"/>
          </a:solidFill>
          <a:ln w="12700">
            <a:solidFill>
              <a:srgbClr val="C19125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20" name="Text 17"/>
          <p:cNvSpPr txBox="1"/>
          <p:nvPr/>
        </p:nvSpPr>
        <p:spPr>
          <a:xfrm>
            <a:off x="640080" y="3090672"/>
            <a:ext cx="7863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CFE3F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Förvara material i lagförråden, inte utanför eller i klubbhuset – lätt att någon lånar eller att det blandas ihop. Försök hålla isär tilldelade tröjor/shorts.</a:t>
            </a:r>
            <a:endParaRPr lang="en-US" sz="1050" dirty="0"/>
          </a:p>
        </p:txBody>
      </p:sp>
      <p:sp>
        <p:nvSpPr>
          <p:cNvPr id="21" name="Shape 18"/>
          <p:cNvSpPr/>
          <p:nvPr/>
        </p:nvSpPr>
        <p:spPr>
          <a:xfrm>
            <a:off x="502920" y="3621024"/>
            <a:ext cx="82296" cy="82296"/>
          </a:xfrm>
          <a:prstGeom prst="rect">
            <a:avLst/>
          </a:prstGeom>
          <a:solidFill>
            <a:srgbClr val="C19125"/>
          </a:solidFill>
          <a:ln w="12700">
            <a:solidFill>
              <a:srgbClr val="C19125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22" name="Text 19"/>
          <p:cNvSpPr txBox="1"/>
          <p:nvPr/>
        </p:nvSpPr>
        <p:spPr>
          <a:xfrm>
            <a:off x="640080" y="3520440"/>
            <a:ext cx="7863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CFE3F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Se över och städa av omklädningsrum efter träning/match. Plocka in muggar, ladda diskmaskin, samla in kvarglömt.</a:t>
            </a:r>
            <a:endParaRPr lang="en-US" sz="1050" dirty="0"/>
          </a:p>
        </p:txBody>
      </p:sp>
      <p:sp>
        <p:nvSpPr>
          <p:cNvPr id="23" name="Shape 20"/>
          <p:cNvSpPr/>
          <p:nvPr/>
        </p:nvSpPr>
        <p:spPr>
          <a:xfrm>
            <a:off x="502920" y="4050792"/>
            <a:ext cx="82296" cy="82296"/>
          </a:xfrm>
          <a:prstGeom prst="rect">
            <a:avLst/>
          </a:prstGeom>
          <a:solidFill>
            <a:srgbClr val="C19125"/>
          </a:solidFill>
          <a:ln w="12700">
            <a:solidFill>
              <a:srgbClr val="C19125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24" name="Text 21"/>
          <p:cNvSpPr txBox="1"/>
          <p:nvPr/>
        </p:nvSpPr>
        <p:spPr>
          <a:xfrm>
            <a:off x="640080" y="3950208"/>
            <a:ext cx="7863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CFE3F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Plocka upp skräp (tejp, bananskal, godispapper mm) och ställ undan mål och annat från planen så robotgräsklipparen kan göra sitt jobb.</a:t>
            </a:r>
            <a:endParaRPr lang="en-US" sz="10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203D5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20040" y="310896"/>
            <a:ext cx="3858768" cy="0"/>
          </a:xfrm>
          <a:prstGeom prst="line">
            <a:avLst/>
          </a:prstGeom>
          <a:noFill/>
          <a:ln w="12700">
            <a:solidFill>
              <a:srgbClr val="C7B36A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3" name="Shape 1"/>
          <p:cNvSpPr/>
          <p:nvPr/>
        </p:nvSpPr>
        <p:spPr>
          <a:xfrm>
            <a:off x="4965192" y="310896"/>
            <a:ext cx="3858768" cy="0"/>
          </a:xfrm>
          <a:prstGeom prst="line">
            <a:avLst/>
          </a:prstGeom>
          <a:noFill/>
          <a:ln w="12700">
            <a:solidFill>
              <a:srgbClr val="C7B36A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4" name="Shape 2"/>
          <p:cNvSpPr/>
          <p:nvPr/>
        </p:nvSpPr>
        <p:spPr>
          <a:xfrm>
            <a:off x="320040" y="4736592"/>
            <a:ext cx="2834640" cy="0"/>
          </a:xfrm>
          <a:prstGeom prst="line">
            <a:avLst/>
          </a:prstGeom>
          <a:noFill/>
          <a:ln w="12700">
            <a:solidFill>
              <a:srgbClr val="C7B36A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5" name="Shape 3"/>
          <p:cNvSpPr/>
          <p:nvPr/>
        </p:nvSpPr>
        <p:spPr>
          <a:xfrm>
            <a:off x="5989320" y="4736592"/>
            <a:ext cx="2834640" cy="0"/>
          </a:xfrm>
          <a:prstGeom prst="line">
            <a:avLst/>
          </a:prstGeom>
          <a:noFill/>
          <a:ln w="12700">
            <a:solidFill>
              <a:srgbClr val="C7B36A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pic>
        <p:nvPicPr>
          <p:cNvPr id="6" name="Image 0" descr="st/ppt/media/image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8536" y="18288"/>
            <a:ext cx="566928" cy="630936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3154680" y="4636008"/>
            <a:ext cx="2834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CFE3F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ALLA TILLSAMMANS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640080" y="1417320"/>
            <a:ext cx="7863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C1912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IFK VISBY</a:t>
            </a:r>
            <a:endParaRPr lang="en-US" sz="1300" dirty="0"/>
          </a:p>
        </p:txBody>
      </p:sp>
      <p:sp>
        <p:nvSpPr>
          <p:cNvPr id="9" name="Text 6"/>
          <p:cNvSpPr txBox="1"/>
          <p:nvPr/>
        </p:nvSpPr>
        <p:spPr>
          <a:xfrm>
            <a:off x="640080" y="1828800"/>
            <a:ext cx="78638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3400" b="1" dirty="0">
                <a:solidFill>
                  <a:srgbClr val="B4E6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Ny konstgräsplan</a:t>
            </a:r>
            <a:endParaRPr lang="en-US" sz="3400" dirty="0"/>
          </a:p>
          <a:p>
            <a:pPr marL="0" indent="0" algn="ctr">
              <a:buNone/>
            </a:pPr>
            <a:r>
              <a:rPr lang="en-US" sz="3400" b="1" dirty="0">
                <a:solidFill>
                  <a:srgbClr val="B4E6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Västerhejde IP</a:t>
            </a:r>
            <a:endParaRPr lang="en-US" sz="3400" dirty="0"/>
          </a:p>
        </p:txBody>
      </p:sp>
      <p:sp>
        <p:nvSpPr>
          <p:cNvPr id="10" name="Text 7"/>
          <p:cNvSpPr txBox="1"/>
          <p:nvPr/>
        </p:nvSpPr>
        <p:spPr>
          <a:xfrm>
            <a:off x="640080" y="3246120"/>
            <a:ext cx="7863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200" dirty="0">
                <a:solidFill>
                  <a:srgbClr val="8FAEC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Statusuppdatering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F6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20040" y="310896"/>
            <a:ext cx="3858768" cy="0"/>
          </a:xfrm>
          <a:prstGeom prst="line">
            <a:avLst/>
          </a:prstGeom>
          <a:noFill/>
          <a:ln w="12700">
            <a:solidFill>
              <a:srgbClr val="C7B36A"/>
            </a:solidFill>
            <a:prstDash val="solid"/>
          </a:ln>
        </p:spPr>
        <p:txBody>
          <a:bodyPr/>
          <a:lstStyle/>
          <a:p>
            <a:endParaRPr lang="sv-SE">
              <a:solidFill>
                <a:prstClr val="black"/>
              </a:solidFill>
            </a:endParaRPr>
          </a:p>
        </p:txBody>
      </p:sp>
      <p:sp>
        <p:nvSpPr>
          <p:cNvPr id="3" name="Shape 1"/>
          <p:cNvSpPr/>
          <p:nvPr/>
        </p:nvSpPr>
        <p:spPr>
          <a:xfrm>
            <a:off x="4965192" y="310896"/>
            <a:ext cx="3858768" cy="0"/>
          </a:xfrm>
          <a:prstGeom prst="line">
            <a:avLst/>
          </a:prstGeom>
          <a:noFill/>
          <a:ln w="12700">
            <a:solidFill>
              <a:srgbClr val="C7B36A"/>
            </a:solidFill>
            <a:prstDash val="solid"/>
          </a:ln>
        </p:spPr>
        <p:txBody>
          <a:bodyPr/>
          <a:lstStyle/>
          <a:p>
            <a:endParaRPr lang="sv-SE">
              <a:solidFill>
                <a:prstClr val="black"/>
              </a:solidFill>
            </a:endParaRPr>
          </a:p>
        </p:txBody>
      </p:sp>
      <p:sp>
        <p:nvSpPr>
          <p:cNvPr id="4" name="Shape 2"/>
          <p:cNvSpPr/>
          <p:nvPr/>
        </p:nvSpPr>
        <p:spPr>
          <a:xfrm>
            <a:off x="320040" y="4736592"/>
            <a:ext cx="2834640" cy="0"/>
          </a:xfrm>
          <a:prstGeom prst="line">
            <a:avLst/>
          </a:prstGeom>
          <a:noFill/>
          <a:ln w="12700">
            <a:solidFill>
              <a:srgbClr val="C7B36A"/>
            </a:solidFill>
            <a:prstDash val="solid"/>
          </a:ln>
        </p:spPr>
        <p:txBody>
          <a:bodyPr/>
          <a:lstStyle/>
          <a:p>
            <a:endParaRPr lang="sv-SE">
              <a:solidFill>
                <a:prstClr val="black"/>
              </a:solidFill>
            </a:endParaRPr>
          </a:p>
        </p:txBody>
      </p:sp>
      <p:sp>
        <p:nvSpPr>
          <p:cNvPr id="5" name="Shape 3"/>
          <p:cNvSpPr/>
          <p:nvPr/>
        </p:nvSpPr>
        <p:spPr>
          <a:xfrm>
            <a:off x="5989320" y="4736592"/>
            <a:ext cx="2834640" cy="0"/>
          </a:xfrm>
          <a:prstGeom prst="line">
            <a:avLst/>
          </a:prstGeom>
          <a:noFill/>
          <a:ln w="12700">
            <a:solidFill>
              <a:srgbClr val="C7B36A"/>
            </a:solidFill>
            <a:prstDash val="solid"/>
          </a:ln>
        </p:spPr>
        <p:txBody>
          <a:bodyPr/>
          <a:lstStyle/>
          <a:p>
            <a:endParaRPr lang="sv-SE">
              <a:solidFill>
                <a:prstClr val="black"/>
              </a:solidFill>
            </a:endParaRPr>
          </a:p>
        </p:txBody>
      </p:sp>
      <p:pic>
        <p:nvPicPr>
          <p:cNvPr id="6" name="Image 0" descr="st/ppt/media/image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8536" y="18288"/>
            <a:ext cx="566928" cy="630936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3154680" y="4636008"/>
            <a:ext cx="2834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900" b="1" dirty="0">
                <a:solidFill>
                  <a:srgbClr val="6B7A8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ALLA TILLSAMMANS</a:t>
            </a:r>
            <a:endParaRPr lang="en-US" sz="900" dirty="0">
              <a:solidFill>
                <a:prstClr val="black"/>
              </a:solidFill>
            </a:endParaRPr>
          </a:p>
        </p:txBody>
      </p:sp>
      <p:sp>
        <p:nvSpPr>
          <p:cNvPr id="8" name="Text 5"/>
          <p:cNvSpPr txBox="1"/>
          <p:nvPr/>
        </p:nvSpPr>
        <p:spPr>
          <a:xfrm>
            <a:off x="8366760" y="4864608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/>
            <a:r>
              <a:rPr lang="en-US" sz="900" dirty="0">
                <a:solidFill>
                  <a:srgbClr val="9AAAB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14</a:t>
            </a:r>
            <a:endParaRPr lang="en-US" sz="900" dirty="0">
              <a:solidFill>
                <a:prstClr val="black"/>
              </a:solidFill>
            </a:endParaRPr>
          </a:p>
        </p:txBody>
      </p:sp>
      <p:sp>
        <p:nvSpPr>
          <p:cNvPr id="9" name="Text 6"/>
          <p:cNvSpPr txBox="1"/>
          <p:nvPr/>
        </p:nvSpPr>
        <p:spPr>
          <a:xfrm>
            <a:off x="502920" y="566928"/>
            <a:ext cx="8138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2200" b="1" dirty="0">
                <a:solidFill>
                  <a:srgbClr val="1B335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Bakgrund och vad vi gjort hittills</a:t>
            </a:r>
            <a:endParaRPr lang="en-US" sz="2200" dirty="0">
              <a:solidFill>
                <a:prstClr val="black"/>
              </a:solidFill>
            </a:endParaRPr>
          </a:p>
        </p:txBody>
      </p:sp>
      <p:sp>
        <p:nvSpPr>
          <p:cNvPr id="10" name="Text 7"/>
          <p:cNvSpPr txBox="1"/>
          <p:nvPr/>
        </p:nvSpPr>
        <p:spPr>
          <a:xfrm>
            <a:off x="502920" y="941832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100" dirty="0">
                <a:solidFill>
                  <a:srgbClr val="5B6B7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Från idé till spaden i marken, projekt 300 dagar (nov -24)</a:t>
            </a:r>
            <a:endParaRPr lang="en-US" sz="1100" dirty="0">
              <a:solidFill>
                <a:prstClr val="black"/>
              </a:solidFill>
            </a:endParaRPr>
          </a:p>
        </p:txBody>
      </p:sp>
      <p:sp>
        <p:nvSpPr>
          <p:cNvPr id="11" name="Text 8"/>
          <p:cNvSpPr txBox="1"/>
          <p:nvPr/>
        </p:nvSpPr>
        <p:spPr>
          <a:xfrm>
            <a:off x="502920" y="1417320"/>
            <a:ext cx="8138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250" b="1" dirty="0">
                <a:solidFill>
                  <a:srgbClr val="1B335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Vad vi gjort hittills:</a:t>
            </a:r>
            <a:endParaRPr lang="en-US" sz="1250" dirty="0">
              <a:solidFill>
                <a:prstClr val="black"/>
              </a:solidFill>
            </a:endParaRPr>
          </a:p>
        </p:txBody>
      </p:sp>
      <p:sp>
        <p:nvSpPr>
          <p:cNvPr id="12" name="Shape 9"/>
          <p:cNvSpPr/>
          <p:nvPr/>
        </p:nvSpPr>
        <p:spPr>
          <a:xfrm>
            <a:off x="502920" y="1920240"/>
            <a:ext cx="182880" cy="182880"/>
          </a:xfrm>
          <a:prstGeom prst="ellipse">
            <a:avLst/>
          </a:prstGeom>
          <a:solidFill>
            <a:srgbClr val="203D5B"/>
          </a:solidFill>
          <a:ln w="12700">
            <a:solidFill>
              <a:srgbClr val="203D5B"/>
            </a:solidFill>
            <a:prstDash val="solid"/>
          </a:ln>
        </p:spPr>
        <p:txBody>
          <a:bodyPr/>
          <a:lstStyle/>
          <a:p>
            <a:endParaRPr lang="sv-SE">
              <a:solidFill>
                <a:prstClr val="black"/>
              </a:solidFill>
            </a:endParaRPr>
          </a:p>
        </p:txBody>
      </p:sp>
      <p:sp>
        <p:nvSpPr>
          <p:cNvPr id="13" name="Text 10"/>
          <p:cNvSpPr txBox="1"/>
          <p:nvPr/>
        </p:nvSpPr>
        <p:spPr>
          <a:xfrm>
            <a:off x="502920" y="1920240"/>
            <a:ext cx="182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90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✓</a:t>
            </a:r>
            <a:endParaRPr lang="en-US" sz="900" dirty="0">
              <a:solidFill>
                <a:prstClr val="black"/>
              </a:solidFill>
            </a:endParaRPr>
          </a:p>
        </p:txBody>
      </p:sp>
      <p:sp>
        <p:nvSpPr>
          <p:cNvPr id="14" name="Text 11"/>
          <p:cNvSpPr txBox="1"/>
          <p:nvPr/>
        </p:nvSpPr>
        <p:spPr>
          <a:xfrm>
            <a:off x="777240" y="1874520"/>
            <a:ext cx="3657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950" dirty="0">
                <a:solidFill>
                  <a:srgbClr val="35495C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Arrendeavtal tecknat med Region Gotland (10 år)</a:t>
            </a:r>
            <a:endParaRPr lang="en-US" sz="950" dirty="0">
              <a:solidFill>
                <a:prstClr val="black"/>
              </a:solidFill>
            </a:endParaRPr>
          </a:p>
        </p:txBody>
      </p:sp>
      <p:sp>
        <p:nvSpPr>
          <p:cNvPr id="15" name="Shape 12"/>
          <p:cNvSpPr/>
          <p:nvPr/>
        </p:nvSpPr>
        <p:spPr>
          <a:xfrm>
            <a:off x="4709160" y="1920240"/>
            <a:ext cx="182880" cy="182880"/>
          </a:xfrm>
          <a:prstGeom prst="ellipse">
            <a:avLst/>
          </a:prstGeom>
          <a:solidFill>
            <a:srgbClr val="203D5B"/>
          </a:solidFill>
          <a:ln w="12700">
            <a:solidFill>
              <a:srgbClr val="203D5B"/>
            </a:solidFill>
            <a:prstDash val="solid"/>
          </a:ln>
        </p:spPr>
        <p:txBody>
          <a:bodyPr/>
          <a:lstStyle/>
          <a:p>
            <a:endParaRPr lang="sv-SE">
              <a:solidFill>
                <a:prstClr val="black"/>
              </a:solidFill>
            </a:endParaRPr>
          </a:p>
        </p:txBody>
      </p:sp>
      <p:sp>
        <p:nvSpPr>
          <p:cNvPr id="16" name="Text 13"/>
          <p:cNvSpPr txBox="1"/>
          <p:nvPr/>
        </p:nvSpPr>
        <p:spPr>
          <a:xfrm>
            <a:off x="4709160" y="1920240"/>
            <a:ext cx="182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90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✓</a:t>
            </a:r>
            <a:endParaRPr lang="en-US" sz="900" dirty="0">
              <a:solidFill>
                <a:prstClr val="black"/>
              </a:solidFill>
            </a:endParaRPr>
          </a:p>
        </p:txBody>
      </p:sp>
      <p:sp>
        <p:nvSpPr>
          <p:cNvPr id="17" name="Text 14"/>
          <p:cNvSpPr txBox="1"/>
          <p:nvPr/>
        </p:nvSpPr>
        <p:spPr>
          <a:xfrm>
            <a:off x="4983480" y="1874520"/>
            <a:ext cx="3657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950" dirty="0">
                <a:solidFill>
                  <a:srgbClr val="35495C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Finansiering säkrad: Arvsfonden, SISU, Svenska Fotbollförbundet, Region Gotland.</a:t>
            </a:r>
            <a:endParaRPr lang="en-US" sz="950" dirty="0">
              <a:solidFill>
                <a:prstClr val="black"/>
              </a:solidFill>
            </a:endParaRPr>
          </a:p>
        </p:txBody>
      </p:sp>
      <p:sp>
        <p:nvSpPr>
          <p:cNvPr id="18" name="Shape 15"/>
          <p:cNvSpPr/>
          <p:nvPr/>
        </p:nvSpPr>
        <p:spPr>
          <a:xfrm>
            <a:off x="502920" y="2606040"/>
            <a:ext cx="182880" cy="182880"/>
          </a:xfrm>
          <a:prstGeom prst="ellipse">
            <a:avLst/>
          </a:prstGeom>
          <a:solidFill>
            <a:srgbClr val="203D5B"/>
          </a:solidFill>
          <a:ln w="12700">
            <a:solidFill>
              <a:srgbClr val="203D5B"/>
            </a:solidFill>
            <a:prstDash val="solid"/>
          </a:ln>
        </p:spPr>
        <p:txBody>
          <a:bodyPr/>
          <a:lstStyle/>
          <a:p>
            <a:endParaRPr lang="sv-SE">
              <a:solidFill>
                <a:prstClr val="black"/>
              </a:solidFill>
            </a:endParaRPr>
          </a:p>
        </p:txBody>
      </p:sp>
      <p:sp>
        <p:nvSpPr>
          <p:cNvPr id="19" name="Text 16"/>
          <p:cNvSpPr txBox="1"/>
          <p:nvPr/>
        </p:nvSpPr>
        <p:spPr>
          <a:xfrm>
            <a:off x="502920" y="2606040"/>
            <a:ext cx="182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90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✓</a:t>
            </a:r>
            <a:endParaRPr lang="en-US" sz="900" dirty="0">
              <a:solidFill>
                <a:prstClr val="black"/>
              </a:solidFill>
            </a:endParaRPr>
          </a:p>
        </p:txBody>
      </p:sp>
      <p:sp>
        <p:nvSpPr>
          <p:cNvPr id="20" name="Text 17"/>
          <p:cNvSpPr txBox="1"/>
          <p:nvPr/>
        </p:nvSpPr>
        <p:spPr>
          <a:xfrm>
            <a:off x="777240" y="2560320"/>
            <a:ext cx="3657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950" dirty="0">
                <a:solidFill>
                  <a:srgbClr val="35495C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Offerter inhämtade: markarbete/stängsel (Ljugarns), belysning/el (Johnnys Elservice), konstgräsplan (Saltex, Unisport)</a:t>
            </a:r>
            <a:endParaRPr lang="en-US" sz="950" dirty="0">
              <a:solidFill>
                <a:prstClr val="black"/>
              </a:solidFill>
            </a:endParaRPr>
          </a:p>
        </p:txBody>
      </p:sp>
      <p:sp>
        <p:nvSpPr>
          <p:cNvPr id="21" name="Shape 18"/>
          <p:cNvSpPr/>
          <p:nvPr/>
        </p:nvSpPr>
        <p:spPr>
          <a:xfrm>
            <a:off x="4709160" y="2606040"/>
            <a:ext cx="182880" cy="182880"/>
          </a:xfrm>
          <a:prstGeom prst="ellipse">
            <a:avLst/>
          </a:prstGeom>
          <a:solidFill>
            <a:srgbClr val="203D5B"/>
          </a:solidFill>
          <a:ln w="12700">
            <a:solidFill>
              <a:srgbClr val="203D5B"/>
            </a:solidFill>
            <a:prstDash val="solid"/>
          </a:ln>
        </p:spPr>
        <p:txBody>
          <a:bodyPr/>
          <a:lstStyle/>
          <a:p>
            <a:endParaRPr lang="sv-SE">
              <a:solidFill>
                <a:prstClr val="black"/>
              </a:solidFill>
            </a:endParaRPr>
          </a:p>
        </p:txBody>
      </p:sp>
      <p:sp>
        <p:nvSpPr>
          <p:cNvPr id="22" name="Text 19"/>
          <p:cNvSpPr txBox="1"/>
          <p:nvPr/>
        </p:nvSpPr>
        <p:spPr>
          <a:xfrm>
            <a:off x="4709160" y="2606040"/>
            <a:ext cx="182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90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✓</a:t>
            </a:r>
            <a:endParaRPr lang="en-US" sz="900" dirty="0">
              <a:solidFill>
                <a:prstClr val="black"/>
              </a:solidFill>
            </a:endParaRPr>
          </a:p>
        </p:txBody>
      </p:sp>
      <p:sp>
        <p:nvSpPr>
          <p:cNvPr id="23" name="Text 20"/>
          <p:cNvSpPr txBox="1"/>
          <p:nvPr/>
        </p:nvSpPr>
        <p:spPr>
          <a:xfrm>
            <a:off x="4983480" y="2560320"/>
            <a:ext cx="3657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950" dirty="0">
                <a:solidFill>
                  <a:srgbClr val="35495C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Bygglovsfrågor klargjorda med Region Gotland (konstgräs och bollfångarnät kräver ej bygglov)</a:t>
            </a:r>
            <a:endParaRPr lang="en-US" sz="950" dirty="0">
              <a:solidFill>
                <a:prstClr val="black"/>
              </a:solidFill>
            </a:endParaRPr>
          </a:p>
        </p:txBody>
      </p:sp>
      <p:sp>
        <p:nvSpPr>
          <p:cNvPr id="24" name="Shape 21"/>
          <p:cNvSpPr/>
          <p:nvPr/>
        </p:nvSpPr>
        <p:spPr>
          <a:xfrm>
            <a:off x="502920" y="3291840"/>
            <a:ext cx="182880" cy="182880"/>
          </a:xfrm>
          <a:prstGeom prst="ellipse">
            <a:avLst/>
          </a:prstGeom>
          <a:solidFill>
            <a:srgbClr val="203D5B"/>
          </a:solidFill>
          <a:ln w="12700">
            <a:solidFill>
              <a:srgbClr val="203D5B"/>
            </a:solidFill>
            <a:prstDash val="solid"/>
          </a:ln>
        </p:spPr>
        <p:txBody>
          <a:bodyPr/>
          <a:lstStyle/>
          <a:p>
            <a:endParaRPr lang="sv-SE">
              <a:solidFill>
                <a:prstClr val="black"/>
              </a:solidFill>
            </a:endParaRPr>
          </a:p>
        </p:txBody>
      </p:sp>
      <p:sp>
        <p:nvSpPr>
          <p:cNvPr id="25" name="Text 22"/>
          <p:cNvSpPr txBox="1"/>
          <p:nvPr/>
        </p:nvSpPr>
        <p:spPr>
          <a:xfrm>
            <a:off x="502920" y="3291840"/>
            <a:ext cx="182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90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✓</a:t>
            </a:r>
            <a:endParaRPr lang="en-US" sz="900" dirty="0">
              <a:solidFill>
                <a:prstClr val="black"/>
              </a:solidFill>
            </a:endParaRPr>
          </a:p>
        </p:txBody>
      </p:sp>
      <p:sp>
        <p:nvSpPr>
          <p:cNvPr id="26" name="Text 23"/>
          <p:cNvSpPr txBox="1"/>
          <p:nvPr/>
        </p:nvSpPr>
        <p:spPr>
          <a:xfrm>
            <a:off x="777240" y="3246120"/>
            <a:ext cx="3657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950" dirty="0">
                <a:solidFill>
                  <a:srgbClr val="35495C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Budget 12 mSek</a:t>
            </a:r>
            <a:endParaRPr lang="en-US" sz="950" dirty="0">
              <a:solidFill>
                <a:prstClr val="black"/>
              </a:solidFill>
            </a:endParaRPr>
          </a:p>
        </p:txBody>
      </p:sp>
      <p:sp>
        <p:nvSpPr>
          <p:cNvPr id="27" name="Shape 24"/>
          <p:cNvSpPr/>
          <p:nvPr/>
        </p:nvSpPr>
        <p:spPr>
          <a:xfrm>
            <a:off x="4709160" y="3291840"/>
            <a:ext cx="182880" cy="182880"/>
          </a:xfrm>
          <a:prstGeom prst="ellipse">
            <a:avLst/>
          </a:prstGeom>
          <a:solidFill>
            <a:srgbClr val="203D5B"/>
          </a:solidFill>
          <a:ln w="12700">
            <a:solidFill>
              <a:srgbClr val="203D5B"/>
            </a:solidFill>
            <a:prstDash val="solid"/>
          </a:ln>
        </p:spPr>
        <p:txBody>
          <a:bodyPr/>
          <a:lstStyle/>
          <a:p>
            <a:endParaRPr lang="sv-SE">
              <a:solidFill>
                <a:prstClr val="black"/>
              </a:solidFill>
            </a:endParaRPr>
          </a:p>
        </p:txBody>
      </p:sp>
      <p:sp>
        <p:nvSpPr>
          <p:cNvPr id="28" name="Text 25"/>
          <p:cNvSpPr txBox="1"/>
          <p:nvPr/>
        </p:nvSpPr>
        <p:spPr>
          <a:xfrm>
            <a:off x="4709160" y="3291840"/>
            <a:ext cx="182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90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✓</a:t>
            </a:r>
            <a:endParaRPr lang="en-US" sz="900" dirty="0">
              <a:solidFill>
                <a:prstClr val="black"/>
              </a:solidFill>
            </a:endParaRPr>
          </a:p>
        </p:txBody>
      </p:sp>
      <p:sp>
        <p:nvSpPr>
          <p:cNvPr id="29" name="Text 26"/>
          <p:cNvSpPr txBox="1"/>
          <p:nvPr/>
        </p:nvSpPr>
        <p:spPr>
          <a:xfrm>
            <a:off x="4983480" y="3246120"/>
            <a:ext cx="3657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950" dirty="0">
                <a:solidFill>
                  <a:srgbClr val="35495C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Placeringsritning</a:t>
            </a:r>
            <a:endParaRPr lang="en-US" sz="95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59670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03D5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20040" y="310896"/>
            <a:ext cx="3858768" cy="0"/>
          </a:xfrm>
          <a:prstGeom prst="line">
            <a:avLst/>
          </a:prstGeom>
          <a:noFill/>
          <a:ln w="12700">
            <a:solidFill>
              <a:srgbClr val="C7B36A"/>
            </a:solidFill>
            <a:prstDash val="solid"/>
          </a:ln>
        </p:spPr>
        <p:txBody>
          <a:bodyPr/>
          <a:lstStyle/>
          <a:p>
            <a:endParaRPr lang="sv-SE">
              <a:solidFill>
                <a:prstClr val="black"/>
              </a:solidFill>
            </a:endParaRPr>
          </a:p>
        </p:txBody>
      </p:sp>
      <p:sp>
        <p:nvSpPr>
          <p:cNvPr id="3" name="Shape 1"/>
          <p:cNvSpPr/>
          <p:nvPr/>
        </p:nvSpPr>
        <p:spPr>
          <a:xfrm>
            <a:off x="4965192" y="310896"/>
            <a:ext cx="3858768" cy="0"/>
          </a:xfrm>
          <a:prstGeom prst="line">
            <a:avLst/>
          </a:prstGeom>
          <a:noFill/>
          <a:ln w="12700">
            <a:solidFill>
              <a:srgbClr val="C7B36A"/>
            </a:solidFill>
            <a:prstDash val="solid"/>
          </a:ln>
        </p:spPr>
        <p:txBody>
          <a:bodyPr/>
          <a:lstStyle/>
          <a:p>
            <a:endParaRPr lang="sv-SE">
              <a:solidFill>
                <a:prstClr val="black"/>
              </a:solidFill>
            </a:endParaRPr>
          </a:p>
        </p:txBody>
      </p:sp>
      <p:sp>
        <p:nvSpPr>
          <p:cNvPr id="4" name="Shape 2"/>
          <p:cNvSpPr/>
          <p:nvPr/>
        </p:nvSpPr>
        <p:spPr>
          <a:xfrm>
            <a:off x="320040" y="4736592"/>
            <a:ext cx="2834640" cy="0"/>
          </a:xfrm>
          <a:prstGeom prst="line">
            <a:avLst/>
          </a:prstGeom>
          <a:noFill/>
          <a:ln w="12700">
            <a:solidFill>
              <a:srgbClr val="C7B36A"/>
            </a:solidFill>
            <a:prstDash val="solid"/>
          </a:ln>
        </p:spPr>
        <p:txBody>
          <a:bodyPr/>
          <a:lstStyle/>
          <a:p>
            <a:endParaRPr lang="sv-SE">
              <a:solidFill>
                <a:prstClr val="black"/>
              </a:solidFill>
            </a:endParaRPr>
          </a:p>
        </p:txBody>
      </p:sp>
      <p:sp>
        <p:nvSpPr>
          <p:cNvPr id="5" name="Shape 3"/>
          <p:cNvSpPr/>
          <p:nvPr/>
        </p:nvSpPr>
        <p:spPr>
          <a:xfrm>
            <a:off x="5989320" y="4736592"/>
            <a:ext cx="2834640" cy="0"/>
          </a:xfrm>
          <a:prstGeom prst="line">
            <a:avLst/>
          </a:prstGeom>
          <a:noFill/>
          <a:ln w="12700">
            <a:solidFill>
              <a:srgbClr val="C7B36A"/>
            </a:solidFill>
            <a:prstDash val="solid"/>
          </a:ln>
        </p:spPr>
        <p:txBody>
          <a:bodyPr/>
          <a:lstStyle/>
          <a:p>
            <a:endParaRPr lang="sv-SE">
              <a:solidFill>
                <a:prstClr val="black"/>
              </a:solidFill>
            </a:endParaRPr>
          </a:p>
        </p:txBody>
      </p:sp>
      <p:pic>
        <p:nvPicPr>
          <p:cNvPr id="6" name="Image 0" descr="st/ppt/media/image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8536" y="18288"/>
            <a:ext cx="566928" cy="630936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3154680" y="4636008"/>
            <a:ext cx="2834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900" b="1" dirty="0">
                <a:solidFill>
                  <a:srgbClr val="CFE3F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ALLA TILLSAMMANS</a:t>
            </a:r>
            <a:endParaRPr lang="en-US" sz="900" dirty="0">
              <a:solidFill>
                <a:prstClr val="black"/>
              </a:solidFill>
            </a:endParaRPr>
          </a:p>
        </p:txBody>
      </p:sp>
      <p:sp>
        <p:nvSpPr>
          <p:cNvPr id="8" name="Text 5"/>
          <p:cNvSpPr txBox="1"/>
          <p:nvPr/>
        </p:nvSpPr>
        <p:spPr>
          <a:xfrm>
            <a:off x="8366760" y="4864608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/>
            <a:r>
              <a:rPr lang="en-US" sz="900" dirty="0">
                <a:solidFill>
                  <a:srgbClr val="6E88A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18</a:t>
            </a:r>
            <a:endParaRPr lang="en-US" sz="900" dirty="0">
              <a:solidFill>
                <a:prstClr val="black"/>
              </a:solidFill>
            </a:endParaRPr>
          </a:p>
        </p:txBody>
      </p:sp>
      <p:sp>
        <p:nvSpPr>
          <p:cNvPr id="9" name="Text 6"/>
          <p:cNvSpPr txBox="1"/>
          <p:nvPr/>
        </p:nvSpPr>
        <p:spPr>
          <a:xfrm>
            <a:off x="502920" y="566928"/>
            <a:ext cx="8138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2200" b="1" dirty="0">
                <a:solidFill>
                  <a:srgbClr val="B4E6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Tidsplan</a:t>
            </a:r>
            <a:endParaRPr lang="en-US" sz="2200" dirty="0">
              <a:solidFill>
                <a:prstClr val="black"/>
              </a:solidFill>
            </a:endParaRPr>
          </a:p>
        </p:txBody>
      </p:sp>
      <p:sp>
        <p:nvSpPr>
          <p:cNvPr id="10" name="Text 7"/>
          <p:cNvSpPr txBox="1"/>
          <p:nvPr/>
        </p:nvSpPr>
        <p:spPr>
          <a:xfrm>
            <a:off x="502920" y="941832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100" dirty="0">
                <a:solidFill>
                  <a:srgbClr val="8FAEC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Viktiga datum den närmaste tiden</a:t>
            </a:r>
            <a:endParaRPr lang="en-US" sz="1100" dirty="0">
              <a:solidFill>
                <a:prstClr val="black"/>
              </a:solidFill>
            </a:endParaRPr>
          </a:p>
        </p:txBody>
      </p:sp>
      <p:sp>
        <p:nvSpPr>
          <p:cNvPr id="11" name="Shape 8"/>
          <p:cNvSpPr/>
          <p:nvPr/>
        </p:nvSpPr>
        <p:spPr>
          <a:xfrm>
            <a:off x="502920" y="2788920"/>
            <a:ext cx="8138160" cy="0"/>
          </a:xfrm>
          <a:prstGeom prst="line">
            <a:avLst/>
          </a:prstGeom>
          <a:noFill/>
          <a:ln w="19050">
            <a:solidFill>
              <a:srgbClr val="3C5975"/>
            </a:solidFill>
            <a:prstDash val="solid"/>
          </a:ln>
        </p:spPr>
        <p:txBody>
          <a:bodyPr/>
          <a:lstStyle/>
          <a:p>
            <a:endParaRPr lang="sv-SE">
              <a:solidFill>
                <a:prstClr val="black"/>
              </a:solidFill>
            </a:endParaRPr>
          </a:p>
        </p:txBody>
      </p:sp>
      <p:sp>
        <p:nvSpPr>
          <p:cNvPr id="12" name="Shape 9"/>
          <p:cNvSpPr/>
          <p:nvPr/>
        </p:nvSpPr>
        <p:spPr>
          <a:xfrm>
            <a:off x="1453896" y="2724912"/>
            <a:ext cx="137160" cy="137160"/>
          </a:xfrm>
          <a:prstGeom prst="ellipse">
            <a:avLst/>
          </a:prstGeom>
          <a:solidFill>
            <a:srgbClr val="C19125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sv-SE">
              <a:solidFill>
                <a:prstClr val="black"/>
              </a:solidFill>
            </a:endParaRPr>
          </a:p>
        </p:txBody>
      </p:sp>
      <p:sp>
        <p:nvSpPr>
          <p:cNvPr id="13" name="Text 10"/>
          <p:cNvSpPr txBox="1"/>
          <p:nvPr/>
        </p:nvSpPr>
        <p:spPr>
          <a:xfrm>
            <a:off x="576072" y="2103120"/>
            <a:ext cx="18836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/>
            <a:r>
              <a:rPr lang="en-US" sz="1400" b="1" dirty="0">
                <a:solidFill>
                  <a:srgbClr val="C1912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15 AUG</a:t>
            </a:r>
            <a:endParaRPr lang="en-US" sz="1400" dirty="0">
              <a:solidFill>
                <a:prstClr val="black"/>
              </a:solidFill>
            </a:endParaRPr>
          </a:p>
        </p:txBody>
      </p:sp>
      <p:sp>
        <p:nvSpPr>
          <p:cNvPr id="14" name="Text 11"/>
          <p:cNvSpPr txBox="1"/>
          <p:nvPr/>
        </p:nvSpPr>
        <p:spPr>
          <a:xfrm>
            <a:off x="576072" y="2990088"/>
            <a:ext cx="18836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/>
            <a:r>
              <a:rPr lang="en-US" sz="110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Uppstartsmötet</a:t>
            </a:r>
            <a:endParaRPr lang="en-US" sz="1100" dirty="0">
              <a:solidFill>
                <a:prstClr val="black"/>
              </a:solidFill>
            </a:endParaRPr>
          </a:p>
        </p:txBody>
      </p:sp>
      <p:sp>
        <p:nvSpPr>
          <p:cNvPr id="15" name="Text 12"/>
          <p:cNvSpPr txBox="1"/>
          <p:nvPr/>
        </p:nvSpPr>
        <p:spPr>
          <a:xfrm>
            <a:off x="630936" y="3355848"/>
            <a:ext cx="17830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/>
            <a:r>
              <a:rPr lang="en-US" sz="900" dirty="0">
                <a:solidFill>
                  <a:srgbClr val="AFC6D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Tillsammans med Unisport, Ljugarn, Johnnys el kickade vi igång projektet på plats.</a:t>
            </a:r>
            <a:endParaRPr lang="en-US" sz="900" dirty="0">
              <a:solidFill>
                <a:prstClr val="black"/>
              </a:solidFill>
            </a:endParaRPr>
          </a:p>
        </p:txBody>
      </p:sp>
      <p:sp>
        <p:nvSpPr>
          <p:cNvPr id="16" name="Shape 13"/>
          <p:cNvSpPr/>
          <p:nvPr/>
        </p:nvSpPr>
        <p:spPr>
          <a:xfrm>
            <a:off x="3488436" y="2724912"/>
            <a:ext cx="137160" cy="137160"/>
          </a:xfrm>
          <a:prstGeom prst="ellipse">
            <a:avLst/>
          </a:prstGeom>
          <a:solidFill>
            <a:srgbClr val="C19125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sv-SE">
              <a:solidFill>
                <a:prstClr val="black"/>
              </a:solidFill>
            </a:endParaRPr>
          </a:p>
        </p:txBody>
      </p:sp>
      <p:sp>
        <p:nvSpPr>
          <p:cNvPr id="17" name="Text 14"/>
          <p:cNvSpPr txBox="1"/>
          <p:nvPr/>
        </p:nvSpPr>
        <p:spPr>
          <a:xfrm>
            <a:off x="2610612" y="2103120"/>
            <a:ext cx="18836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/>
            <a:r>
              <a:rPr lang="en-US" sz="1400" b="1" dirty="0">
                <a:solidFill>
                  <a:srgbClr val="C1912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14 SEP</a:t>
            </a:r>
            <a:endParaRPr lang="en-US" sz="1400" dirty="0">
              <a:solidFill>
                <a:prstClr val="black"/>
              </a:solidFill>
            </a:endParaRPr>
          </a:p>
        </p:txBody>
      </p:sp>
      <p:sp>
        <p:nvSpPr>
          <p:cNvPr id="18" name="Text 15"/>
          <p:cNvSpPr txBox="1"/>
          <p:nvPr/>
        </p:nvSpPr>
        <p:spPr>
          <a:xfrm>
            <a:off x="2610612" y="2990088"/>
            <a:ext cx="18836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/>
            <a:r>
              <a:rPr lang="en-US" sz="110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Byggstart</a:t>
            </a:r>
            <a:endParaRPr lang="en-US" sz="1100" dirty="0">
              <a:solidFill>
                <a:prstClr val="black"/>
              </a:solidFill>
            </a:endParaRPr>
          </a:p>
        </p:txBody>
      </p:sp>
      <p:sp>
        <p:nvSpPr>
          <p:cNvPr id="19" name="Text 16"/>
          <p:cNvSpPr txBox="1"/>
          <p:nvPr/>
        </p:nvSpPr>
        <p:spPr>
          <a:xfrm>
            <a:off x="2665476" y="3355848"/>
            <a:ext cx="17830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/>
            <a:r>
              <a:rPr lang="en-US" sz="900" dirty="0">
                <a:solidFill>
                  <a:srgbClr val="AFC6D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Markarbete inleds av Ljugarns Schakt &amp; Transport. Underarbetet tar ca 6–8 veckor.</a:t>
            </a:r>
            <a:endParaRPr lang="en-US" sz="900" dirty="0">
              <a:solidFill>
                <a:prstClr val="black"/>
              </a:solidFill>
            </a:endParaRPr>
          </a:p>
        </p:txBody>
      </p:sp>
      <p:sp>
        <p:nvSpPr>
          <p:cNvPr id="20" name="Shape 17"/>
          <p:cNvSpPr/>
          <p:nvPr/>
        </p:nvSpPr>
        <p:spPr>
          <a:xfrm>
            <a:off x="5522976" y="2724912"/>
            <a:ext cx="137160" cy="137160"/>
          </a:xfrm>
          <a:prstGeom prst="ellipse">
            <a:avLst/>
          </a:prstGeom>
          <a:solidFill>
            <a:srgbClr val="C19125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sv-SE">
              <a:solidFill>
                <a:prstClr val="black"/>
              </a:solidFill>
            </a:endParaRPr>
          </a:p>
        </p:txBody>
      </p:sp>
      <p:sp>
        <p:nvSpPr>
          <p:cNvPr id="21" name="Text 18"/>
          <p:cNvSpPr txBox="1"/>
          <p:nvPr/>
        </p:nvSpPr>
        <p:spPr>
          <a:xfrm>
            <a:off x="4645152" y="2103120"/>
            <a:ext cx="18836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/>
            <a:r>
              <a:rPr lang="en-US" sz="1400" b="1" dirty="0">
                <a:solidFill>
                  <a:srgbClr val="C1912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HÖST 2026</a:t>
            </a:r>
            <a:endParaRPr lang="en-US" sz="1400" dirty="0">
              <a:solidFill>
                <a:prstClr val="black"/>
              </a:solidFill>
            </a:endParaRPr>
          </a:p>
        </p:txBody>
      </p:sp>
      <p:sp>
        <p:nvSpPr>
          <p:cNvPr id="22" name="Text 19"/>
          <p:cNvSpPr txBox="1"/>
          <p:nvPr/>
        </p:nvSpPr>
        <p:spPr>
          <a:xfrm>
            <a:off x="4645152" y="2990088"/>
            <a:ext cx="18836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/>
            <a:r>
              <a:rPr lang="en-US" sz="110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Konstgräset rullas ut</a:t>
            </a:r>
            <a:endParaRPr lang="en-US" sz="1100" dirty="0">
              <a:solidFill>
                <a:prstClr val="black"/>
              </a:solidFill>
            </a:endParaRPr>
          </a:p>
        </p:txBody>
      </p:sp>
      <p:sp>
        <p:nvSpPr>
          <p:cNvPr id="23" name="Text 20"/>
          <p:cNvSpPr txBox="1"/>
          <p:nvPr/>
        </p:nvSpPr>
        <p:spPr>
          <a:xfrm>
            <a:off x="4700016" y="3355848"/>
            <a:ext cx="17830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/>
            <a:r>
              <a:rPr lang="en-US" sz="900" dirty="0">
                <a:solidFill>
                  <a:srgbClr val="AFC6D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Kräver minst +8°C och uppehållsväder för limning, väder styr exakt tidpunkt.</a:t>
            </a:r>
            <a:endParaRPr lang="en-US" sz="900" dirty="0">
              <a:solidFill>
                <a:prstClr val="black"/>
              </a:solidFill>
            </a:endParaRPr>
          </a:p>
        </p:txBody>
      </p:sp>
      <p:sp>
        <p:nvSpPr>
          <p:cNvPr id="24" name="Shape 21"/>
          <p:cNvSpPr/>
          <p:nvPr/>
        </p:nvSpPr>
        <p:spPr>
          <a:xfrm>
            <a:off x="7557516" y="2724912"/>
            <a:ext cx="137160" cy="137160"/>
          </a:xfrm>
          <a:prstGeom prst="ellipse">
            <a:avLst/>
          </a:prstGeom>
          <a:solidFill>
            <a:srgbClr val="C19125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sv-SE">
              <a:solidFill>
                <a:prstClr val="black"/>
              </a:solidFill>
            </a:endParaRPr>
          </a:p>
        </p:txBody>
      </p:sp>
      <p:sp>
        <p:nvSpPr>
          <p:cNvPr id="25" name="Text 22"/>
          <p:cNvSpPr txBox="1"/>
          <p:nvPr/>
        </p:nvSpPr>
        <p:spPr>
          <a:xfrm>
            <a:off x="6679692" y="2103120"/>
            <a:ext cx="18836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/>
            <a:r>
              <a:rPr lang="en-US" sz="1400" b="1" dirty="0">
                <a:solidFill>
                  <a:srgbClr val="C1912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V. 49–50</a:t>
            </a:r>
            <a:endParaRPr lang="en-US" sz="1400" dirty="0">
              <a:solidFill>
                <a:prstClr val="black"/>
              </a:solidFill>
            </a:endParaRPr>
          </a:p>
        </p:txBody>
      </p:sp>
      <p:sp>
        <p:nvSpPr>
          <p:cNvPr id="26" name="Text 23"/>
          <p:cNvSpPr txBox="1"/>
          <p:nvPr/>
        </p:nvSpPr>
        <p:spPr>
          <a:xfrm>
            <a:off x="6679692" y="2990088"/>
            <a:ext cx="18836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/>
            <a:r>
              <a:rPr lang="en-US" sz="110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Beräknat klar</a:t>
            </a:r>
            <a:endParaRPr lang="en-US" sz="1100" dirty="0">
              <a:solidFill>
                <a:prstClr val="black"/>
              </a:solidFill>
            </a:endParaRPr>
          </a:p>
        </p:txBody>
      </p:sp>
      <p:sp>
        <p:nvSpPr>
          <p:cNvPr id="27" name="Text 24"/>
          <p:cNvSpPr txBox="1"/>
          <p:nvPr/>
        </p:nvSpPr>
        <p:spPr>
          <a:xfrm>
            <a:off x="6734556" y="3355848"/>
            <a:ext cx="17830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/>
            <a:r>
              <a:rPr lang="en-US" sz="900" dirty="0">
                <a:solidFill>
                  <a:srgbClr val="AFC6D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Målsättning är att anläggningen står klar och spelbar vecka 49–50 (7–13 dec).</a:t>
            </a:r>
            <a:endParaRPr lang="en-US" sz="9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70152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F6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20040" y="310896"/>
            <a:ext cx="3858768" cy="0"/>
          </a:xfrm>
          <a:prstGeom prst="line">
            <a:avLst/>
          </a:prstGeom>
          <a:noFill/>
          <a:ln w="12700">
            <a:solidFill>
              <a:srgbClr val="C7B36A"/>
            </a:solidFill>
            <a:prstDash val="solid"/>
          </a:ln>
        </p:spPr>
        <p:txBody>
          <a:bodyPr/>
          <a:lstStyle/>
          <a:p>
            <a:endParaRPr lang="sv-SE">
              <a:solidFill>
                <a:prstClr val="black"/>
              </a:solidFill>
            </a:endParaRPr>
          </a:p>
        </p:txBody>
      </p:sp>
      <p:sp>
        <p:nvSpPr>
          <p:cNvPr id="3" name="Shape 1"/>
          <p:cNvSpPr/>
          <p:nvPr/>
        </p:nvSpPr>
        <p:spPr>
          <a:xfrm>
            <a:off x="4965192" y="310896"/>
            <a:ext cx="3858768" cy="0"/>
          </a:xfrm>
          <a:prstGeom prst="line">
            <a:avLst/>
          </a:prstGeom>
          <a:noFill/>
          <a:ln w="12700">
            <a:solidFill>
              <a:srgbClr val="C7B36A"/>
            </a:solidFill>
            <a:prstDash val="solid"/>
          </a:ln>
        </p:spPr>
        <p:txBody>
          <a:bodyPr/>
          <a:lstStyle/>
          <a:p>
            <a:endParaRPr lang="sv-SE">
              <a:solidFill>
                <a:prstClr val="black"/>
              </a:solidFill>
            </a:endParaRPr>
          </a:p>
        </p:txBody>
      </p:sp>
      <p:sp>
        <p:nvSpPr>
          <p:cNvPr id="4" name="Shape 2"/>
          <p:cNvSpPr/>
          <p:nvPr/>
        </p:nvSpPr>
        <p:spPr>
          <a:xfrm>
            <a:off x="320040" y="4736592"/>
            <a:ext cx="2834640" cy="0"/>
          </a:xfrm>
          <a:prstGeom prst="line">
            <a:avLst/>
          </a:prstGeom>
          <a:noFill/>
          <a:ln w="12700">
            <a:solidFill>
              <a:srgbClr val="C7B36A"/>
            </a:solidFill>
            <a:prstDash val="solid"/>
          </a:ln>
        </p:spPr>
        <p:txBody>
          <a:bodyPr/>
          <a:lstStyle/>
          <a:p>
            <a:endParaRPr lang="sv-SE">
              <a:solidFill>
                <a:prstClr val="black"/>
              </a:solidFill>
            </a:endParaRPr>
          </a:p>
        </p:txBody>
      </p:sp>
      <p:sp>
        <p:nvSpPr>
          <p:cNvPr id="5" name="Shape 3"/>
          <p:cNvSpPr/>
          <p:nvPr/>
        </p:nvSpPr>
        <p:spPr>
          <a:xfrm>
            <a:off x="5989320" y="4736592"/>
            <a:ext cx="2834640" cy="0"/>
          </a:xfrm>
          <a:prstGeom prst="line">
            <a:avLst/>
          </a:prstGeom>
          <a:noFill/>
          <a:ln w="12700">
            <a:solidFill>
              <a:srgbClr val="C7B36A"/>
            </a:solidFill>
            <a:prstDash val="solid"/>
          </a:ln>
        </p:spPr>
        <p:txBody>
          <a:bodyPr/>
          <a:lstStyle/>
          <a:p>
            <a:endParaRPr lang="sv-SE">
              <a:solidFill>
                <a:prstClr val="black"/>
              </a:solidFill>
            </a:endParaRPr>
          </a:p>
        </p:txBody>
      </p:sp>
      <p:pic>
        <p:nvPicPr>
          <p:cNvPr id="6" name="Image 0" descr="st/ppt/media/image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8536" y="18288"/>
            <a:ext cx="566928" cy="630936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3154680" y="4636008"/>
            <a:ext cx="2834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900" b="1" dirty="0">
                <a:solidFill>
                  <a:srgbClr val="6B7A8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ALLA TILLSAMMANS</a:t>
            </a:r>
            <a:endParaRPr lang="en-US" sz="900" dirty="0">
              <a:solidFill>
                <a:prstClr val="black"/>
              </a:solidFill>
            </a:endParaRPr>
          </a:p>
        </p:txBody>
      </p:sp>
      <p:sp>
        <p:nvSpPr>
          <p:cNvPr id="8" name="Text 5"/>
          <p:cNvSpPr txBox="1"/>
          <p:nvPr/>
        </p:nvSpPr>
        <p:spPr>
          <a:xfrm>
            <a:off x="8366760" y="4864608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/>
            <a:r>
              <a:rPr lang="en-US" sz="900" dirty="0">
                <a:solidFill>
                  <a:srgbClr val="9AAAB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13</a:t>
            </a:r>
            <a:endParaRPr lang="en-US" sz="900" dirty="0">
              <a:solidFill>
                <a:prstClr val="black"/>
              </a:solidFill>
            </a:endParaRPr>
          </a:p>
        </p:txBody>
      </p:sp>
      <p:sp>
        <p:nvSpPr>
          <p:cNvPr id="9" name="Text 6"/>
          <p:cNvSpPr txBox="1"/>
          <p:nvPr/>
        </p:nvSpPr>
        <p:spPr>
          <a:xfrm>
            <a:off x="502920" y="56692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050" b="1" dirty="0">
                <a:solidFill>
                  <a:srgbClr val="C1912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VISION</a:t>
            </a:r>
            <a:endParaRPr lang="en-US" sz="1050" dirty="0">
              <a:solidFill>
                <a:prstClr val="black"/>
              </a:solidFill>
            </a:endParaRPr>
          </a:p>
        </p:txBody>
      </p:sp>
      <p:sp>
        <p:nvSpPr>
          <p:cNvPr id="10" name="Text 7"/>
          <p:cNvSpPr txBox="1"/>
          <p:nvPr/>
        </p:nvSpPr>
        <p:spPr>
          <a:xfrm>
            <a:off x="502920" y="841248"/>
            <a:ext cx="3931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2200" b="1" dirty="0">
                <a:solidFill>
                  <a:srgbClr val="1B335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Så blir Västerhejde IP</a:t>
            </a:r>
            <a:endParaRPr lang="en-US" sz="2200" dirty="0">
              <a:solidFill>
                <a:prstClr val="black"/>
              </a:solidFill>
            </a:endParaRPr>
          </a:p>
        </p:txBody>
      </p:sp>
      <p:sp>
        <p:nvSpPr>
          <p:cNvPr id="11" name="Text 8"/>
          <p:cNvSpPr txBox="1"/>
          <p:nvPr/>
        </p:nvSpPr>
        <p:spPr>
          <a:xfrm>
            <a:off x="502920" y="1463039"/>
            <a:ext cx="3499633" cy="8366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100" dirty="0">
                <a:solidFill>
                  <a:srgbClr val="35495C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Västerhejde IP med den nya konstgräsplanen och den framtida fullstora 11-mannaplanen (naturgräs) inritad.</a:t>
            </a:r>
            <a:endParaRPr lang="en-US" sz="1100" dirty="0">
              <a:solidFill>
                <a:prstClr val="black"/>
              </a:solidFill>
            </a:endParaRPr>
          </a:p>
        </p:txBody>
      </p:sp>
      <p:pic>
        <p:nvPicPr>
          <p:cNvPr id="12" name="Image 1" descr="st/ppt/media/image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868680"/>
            <a:ext cx="4069080" cy="3374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04531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F6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20040" y="310896"/>
            <a:ext cx="3858768" cy="0"/>
          </a:xfrm>
          <a:prstGeom prst="line">
            <a:avLst/>
          </a:prstGeom>
          <a:noFill/>
          <a:ln w="12700">
            <a:solidFill>
              <a:srgbClr val="C7B36A"/>
            </a:solidFill>
            <a:prstDash val="solid"/>
          </a:ln>
        </p:spPr>
        <p:txBody>
          <a:bodyPr/>
          <a:lstStyle/>
          <a:p>
            <a:endParaRPr lang="sv-SE">
              <a:solidFill>
                <a:prstClr val="black"/>
              </a:solidFill>
            </a:endParaRPr>
          </a:p>
        </p:txBody>
      </p:sp>
      <p:sp>
        <p:nvSpPr>
          <p:cNvPr id="3" name="Shape 1"/>
          <p:cNvSpPr/>
          <p:nvPr/>
        </p:nvSpPr>
        <p:spPr>
          <a:xfrm>
            <a:off x="4965192" y="310896"/>
            <a:ext cx="3858768" cy="0"/>
          </a:xfrm>
          <a:prstGeom prst="line">
            <a:avLst/>
          </a:prstGeom>
          <a:noFill/>
          <a:ln w="12700">
            <a:solidFill>
              <a:srgbClr val="C7B36A"/>
            </a:solidFill>
            <a:prstDash val="solid"/>
          </a:ln>
        </p:spPr>
        <p:txBody>
          <a:bodyPr/>
          <a:lstStyle/>
          <a:p>
            <a:endParaRPr lang="sv-SE">
              <a:solidFill>
                <a:prstClr val="black"/>
              </a:solidFill>
            </a:endParaRPr>
          </a:p>
        </p:txBody>
      </p:sp>
      <p:sp>
        <p:nvSpPr>
          <p:cNvPr id="4" name="Shape 2"/>
          <p:cNvSpPr/>
          <p:nvPr/>
        </p:nvSpPr>
        <p:spPr>
          <a:xfrm>
            <a:off x="320040" y="4736592"/>
            <a:ext cx="2834640" cy="0"/>
          </a:xfrm>
          <a:prstGeom prst="line">
            <a:avLst/>
          </a:prstGeom>
          <a:noFill/>
          <a:ln w="12700">
            <a:solidFill>
              <a:srgbClr val="C7B36A"/>
            </a:solidFill>
            <a:prstDash val="solid"/>
          </a:ln>
        </p:spPr>
        <p:txBody>
          <a:bodyPr/>
          <a:lstStyle/>
          <a:p>
            <a:endParaRPr lang="sv-SE">
              <a:solidFill>
                <a:prstClr val="black"/>
              </a:solidFill>
            </a:endParaRPr>
          </a:p>
        </p:txBody>
      </p:sp>
      <p:sp>
        <p:nvSpPr>
          <p:cNvPr id="5" name="Shape 3"/>
          <p:cNvSpPr/>
          <p:nvPr/>
        </p:nvSpPr>
        <p:spPr>
          <a:xfrm>
            <a:off x="5989320" y="4736592"/>
            <a:ext cx="2834640" cy="0"/>
          </a:xfrm>
          <a:prstGeom prst="line">
            <a:avLst/>
          </a:prstGeom>
          <a:noFill/>
          <a:ln w="12700">
            <a:solidFill>
              <a:srgbClr val="C7B36A"/>
            </a:solidFill>
            <a:prstDash val="solid"/>
          </a:ln>
        </p:spPr>
        <p:txBody>
          <a:bodyPr/>
          <a:lstStyle/>
          <a:p>
            <a:endParaRPr lang="sv-SE">
              <a:solidFill>
                <a:prstClr val="black"/>
              </a:solidFill>
            </a:endParaRPr>
          </a:p>
        </p:txBody>
      </p:sp>
      <p:pic>
        <p:nvPicPr>
          <p:cNvPr id="6" name="Image 0" descr="st/ppt/media/image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8536" y="18288"/>
            <a:ext cx="566928" cy="630936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3154680" y="4636008"/>
            <a:ext cx="2834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900" b="1" dirty="0">
                <a:solidFill>
                  <a:srgbClr val="6B7A8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ALLA TILLSAMMANS</a:t>
            </a:r>
            <a:endParaRPr lang="en-US" sz="900" dirty="0">
              <a:solidFill>
                <a:prstClr val="black"/>
              </a:solidFill>
            </a:endParaRPr>
          </a:p>
        </p:txBody>
      </p:sp>
      <p:sp>
        <p:nvSpPr>
          <p:cNvPr id="8" name="Text 5"/>
          <p:cNvSpPr txBox="1"/>
          <p:nvPr/>
        </p:nvSpPr>
        <p:spPr>
          <a:xfrm>
            <a:off x="8366760" y="4864608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/>
            <a:r>
              <a:rPr lang="en-US" sz="900" dirty="0">
                <a:solidFill>
                  <a:srgbClr val="9AAAB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17</a:t>
            </a:r>
            <a:endParaRPr lang="en-US" sz="900" dirty="0">
              <a:solidFill>
                <a:prstClr val="black"/>
              </a:solidFill>
            </a:endParaRPr>
          </a:p>
        </p:txBody>
      </p:sp>
      <p:sp>
        <p:nvSpPr>
          <p:cNvPr id="9" name="Text 6"/>
          <p:cNvSpPr txBox="1"/>
          <p:nvPr/>
        </p:nvSpPr>
        <p:spPr>
          <a:xfrm>
            <a:off x="502920" y="566928"/>
            <a:ext cx="8138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2200" b="1" dirty="0">
                <a:solidFill>
                  <a:srgbClr val="1B335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Planritning</a:t>
            </a:r>
            <a:endParaRPr lang="en-US" sz="2200" dirty="0">
              <a:solidFill>
                <a:prstClr val="black"/>
              </a:solidFill>
            </a:endParaRPr>
          </a:p>
        </p:txBody>
      </p:sp>
      <p:pic>
        <p:nvPicPr>
          <p:cNvPr id="12" name="Bildobjekt 11">
            <a:extLst>
              <a:ext uri="{FF2B5EF4-FFF2-40B4-BE49-F238E27FC236}">
                <a16:creationId xmlns:a16="http://schemas.microsoft.com/office/drawing/2014/main" id="{90713B03-E117-3274-AE7E-3C19C27CB1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2312662" y="978408"/>
            <a:ext cx="4077120" cy="3264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64437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F6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20040" y="310896"/>
            <a:ext cx="3858768" cy="0"/>
          </a:xfrm>
          <a:prstGeom prst="line">
            <a:avLst/>
          </a:prstGeom>
          <a:noFill/>
          <a:ln w="12700">
            <a:solidFill>
              <a:srgbClr val="C7B36A"/>
            </a:solidFill>
            <a:prstDash val="solid"/>
          </a:ln>
        </p:spPr>
        <p:txBody>
          <a:bodyPr/>
          <a:lstStyle/>
          <a:p>
            <a:endParaRPr lang="sv-SE">
              <a:solidFill>
                <a:prstClr val="black"/>
              </a:solidFill>
            </a:endParaRPr>
          </a:p>
        </p:txBody>
      </p:sp>
      <p:sp>
        <p:nvSpPr>
          <p:cNvPr id="3" name="Shape 1"/>
          <p:cNvSpPr/>
          <p:nvPr/>
        </p:nvSpPr>
        <p:spPr>
          <a:xfrm>
            <a:off x="4965192" y="310896"/>
            <a:ext cx="3858768" cy="0"/>
          </a:xfrm>
          <a:prstGeom prst="line">
            <a:avLst/>
          </a:prstGeom>
          <a:noFill/>
          <a:ln w="12700">
            <a:solidFill>
              <a:srgbClr val="C7B36A"/>
            </a:solidFill>
            <a:prstDash val="solid"/>
          </a:ln>
        </p:spPr>
        <p:txBody>
          <a:bodyPr/>
          <a:lstStyle/>
          <a:p>
            <a:endParaRPr lang="sv-SE">
              <a:solidFill>
                <a:prstClr val="black"/>
              </a:solidFill>
            </a:endParaRPr>
          </a:p>
        </p:txBody>
      </p:sp>
      <p:sp>
        <p:nvSpPr>
          <p:cNvPr id="4" name="Shape 2"/>
          <p:cNvSpPr/>
          <p:nvPr/>
        </p:nvSpPr>
        <p:spPr>
          <a:xfrm>
            <a:off x="320040" y="4736592"/>
            <a:ext cx="2834640" cy="0"/>
          </a:xfrm>
          <a:prstGeom prst="line">
            <a:avLst/>
          </a:prstGeom>
          <a:noFill/>
          <a:ln w="12700">
            <a:solidFill>
              <a:srgbClr val="C7B36A"/>
            </a:solidFill>
            <a:prstDash val="solid"/>
          </a:ln>
        </p:spPr>
        <p:txBody>
          <a:bodyPr/>
          <a:lstStyle/>
          <a:p>
            <a:endParaRPr lang="sv-SE">
              <a:solidFill>
                <a:prstClr val="black"/>
              </a:solidFill>
            </a:endParaRPr>
          </a:p>
        </p:txBody>
      </p:sp>
      <p:sp>
        <p:nvSpPr>
          <p:cNvPr id="5" name="Shape 3"/>
          <p:cNvSpPr/>
          <p:nvPr/>
        </p:nvSpPr>
        <p:spPr>
          <a:xfrm>
            <a:off x="5989320" y="4736592"/>
            <a:ext cx="2834640" cy="0"/>
          </a:xfrm>
          <a:prstGeom prst="line">
            <a:avLst/>
          </a:prstGeom>
          <a:noFill/>
          <a:ln w="12700">
            <a:solidFill>
              <a:srgbClr val="C7B36A"/>
            </a:solidFill>
            <a:prstDash val="solid"/>
          </a:ln>
        </p:spPr>
        <p:txBody>
          <a:bodyPr/>
          <a:lstStyle/>
          <a:p>
            <a:endParaRPr lang="sv-SE">
              <a:solidFill>
                <a:prstClr val="black"/>
              </a:solidFill>
            </a:endParaRPr>
          </a:p>
        </p:txBody>
      </p:sp>
      <p:pic>
        <p:nvPicPr>
          <p:cNvPr id="6" name="Image 0" descr="st/ppt/media/image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8536" y="18288"/>
            <a:ext cx="566928" cy="630936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3154680" y="4636008"/>
            <a:ext cx="2834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900" b="1" dirty="0">
                <a:solidFill>
                  <a:srgbClr val="6B7A8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ALLA TILLSAMMANS</a:t>
            </a:r>
            <a:endParaRPr lang="en-US" sz="900" dirty="0">
              <a:solidFill>
                <a:prstClr val="black"/>
              </a:solidFill>
            </a:endParaRPr>
          </a:p>
        </p:txBody>
      </p:sp>
      <p:sp>
        <p:nvSpPr>
          <p:cNvPr id="8" name="Text 5"/>
          <p:cNvSpPr txBox="1"/>
          <p:nvPr/>
        </p:nvSpPr>
        <p:spPr>
          <a:xfrm>
            <a:off x="8366760" y="4864608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/>
            <a:r>
              <a:rPr lang="en-US" sz="900" dirty="0">
                <a:solidFill>
                  <a:srgbClr val="9AAAB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21</a:t>
            </a:r>
            <a:endParaRPr lang="en-US" sz="900" dirty="0">
              <a:solidFill>
                <a:prstClr val="black"/>
              </a:solidFill>
            </a:endParaRPr>
          </a:p>
        </p:txBody>
      </p:sp>
      <p:sp>
        <p:nvSpPr>
          <p:cNvPr id="9" name="Text 6"/>
          <p:cNvSpPr txBox="1"/>
          <p:nvPr/>
        </p:nvSpPr>
        <p:spPr>
          <a:xfrm>
            <a:off x="502920" y="566928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050" b="1" dirty="0">
                <a:solidFill>
                  <a:srgbClr val="C1912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NYHET – LANSERAS</a:t>
            </a:r>
            <a:endParaRPr lang="en-US" sz="1050" dirty="0">
              <a:solidFill>
                <a:prstClr val="black"/>
              </a:solidFill>
            </a:endParaRPr>
          </a:p>
        </p:txBody>
      </p:sp>
      <p:sp>
        <p:nvSpPr>
          <p:cNvPr id="10" name="Text 7"/>
          <p:cNvSpPr txBox="1"/>
          <p:nvPr/>
        </p:nvSpPr>
        <p:spPr>
          <a:xfrm>
            <a:off x="502920" y="841248"/>
            <a:ext cx="8138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2200" b="1" dirty="0">
                <a:solidFill>
                  <a:srgbClr val="1B335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Bokning av träningstider via laget.se</a:t>
            </a:r>
            <a:endParaRPr lang="en-US" sz="2200" dirty="0">
              <a:solidFill>
                <a:prstClr val="black"/>
              </a:solidFill>
            </a:endParaRPr>
          </a:p>
        </p:txBody>
      </p:sp>
      <p:sp>
        <p:nvSpPr>
          <p:cNvPr id="11" name="Text 8"/>
          <p:cNvSpPr txBox="1"/>
          <p:nvPr/>
        </p:nvSpPr>
        <p:spPr>
          <a:xfrm>
            <a:off x="502920" y="1261872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100" dirty="0">
                <a:solidFill>
                  <a:srgbClr val="5B6B7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Vi kommer lansera ett digitalt bokningssystem för föreningens planer och ytor</a:t>
            </a:r>
            <a:endParaRPr lang="en-US" sz="1100" dirty="0">
              <a:solidFill>
                <a:prstClr val="black"/>
              </a:solidFill>
            </a:endParaRPr>
          </a:p>
        </p:txBody>
      </p:sp>
      <p:pic>
        <p:nvPicPr>
          <p:cNvPr id="12" name="Image 1" descr="booking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691640"/>
            <a:ext cx="4206240" cy="2807208"/>
          </a:xfrm>
          <a:prstGeom prst="rect">
            <a:avLst/>
          </a:prstGeom>
        </p:spPr>
      </p:pic>
      <p:sp>
        <p:nvSpPr>
          <p:cNvPr id="13" name="Shape 9"/>
          <p:cNvSpPr/>
          <p:nvPr/>
        </p:nvSpPr>
        <p:spPr>
          <a:xfrm>
            <a:off x="4983480" y="1691640"/>
            <a:ext cx="54864" cy="621792"/>
          </a:xfrm>
          <a:prstGeom prst="rect">
            <a:avLst/>
          </a:prstGeom>
          <a:solidFill>
            <a:srgbClr val="C7B36A"/>
          </a:solidFill>
          <a:ln w="12700">
            <a:solidFill>
              <a:srgbClr val="C7B36A"/>
            </a:solidFill>
            <a:prstDash val="solid"/>
          </a:ln>
        </p:spPr>
        <p:txBody>
          <a:bodyPr/>
          <a:lstStyle/>
          <a:p>
            <a:endParaRPr lang="sv-SE">
              <a:solidFill>
                <a:prstClr val="black"/>
              </a:solidFill>
            </a:endParaRPr>
          </a:p>
        </p:txBody>
      </p:sp>
      <p:sp>
        <p:nvSpPr>
          <p:cNvPr id="14" name="Text 10"/>
          <p:cNvSpPr txBox="1"/>
          <p:nvPr/>
        </p:nvSpPr>
        <p:spPr>
          <a:xfrm>
            <a:off x="5230368" y="1691640"/>
            <a:ext cx="3383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150" b="1" dirty="0">
                <a:solidFill>
                  <a:srgbClr val="1B335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Kalender på webben</a:t>
            </a:r>
            <a:endParaRPr lang="en-US" sz="1150" dirty="0">
              <a:solidFill>
                <a:prstClr val="black"/>
              </a:solidFill>
            </a:endParaRPr>
          </a:p>
        </p:txBody>
      </p:sp>
      <p:sp>
        <p:nvSpPr>
          <p:cNvPr id="15" name="Text 11"/>
          <p:cNvSpPr txBox="1"/>
          <p:nvPr/>
        </p:nvSpPr>
        <p:spPr>
          <a:xfrm>
            <a:off x="5230368" y="1938528"/>
            <a:ext cx="3383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950" dirty="0">
                <a:solidFill>
                  <a:srgbClr val="35495C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Se alla bokningar per dag, 3 dagar, vecka eller månad – vilka lag som tränar när och på vilken yta.</a:t>
            </a:r>
            <a:endParaRPr lang="en-US" sz="950" dirty="0">
              <a:solidFill>
                <a:prstClr val="black"/>
              </a:solidFill>
            </a:endParaRPr>
          </a:p>
        </p:txBody>
      </p:sp>
      <p:sp>
        <p:nvSpPr>
          <p:cNvPr id="16" name="Shape 12"/>
          <p:cNvSpPr/>
          <p:nvPr/>
        </p:nvSpPr>
        <p:spPr>
          <a:xfrm>
            <a:off x="4983480" y="2404872"/>
            <a:ext cx="54864" cy="621792"/>
          </a:xfrm>
          <a:prstGeom prst="rect">
            <a:avLst/>
          </a:prstGeom>
          <a:solidFill>
            <a:srgbClr val="C7B36A"/>
          </a:solidFill>
          <a:ln w="12700">
            <a:solidFill>
              <a:srgbClr val="C7B36A"/>
            </a:solidFill>
            <a:prstDash val="solid"/>
          </a:ln>
        </p:spPr>
        <p:txBody>
          <a:bodyPr/>
          <a:lstStyle/>
          <a:p>
            <a:endParaRPr lang="sv-SE">
              <a:solidFill>
                <a:prstClr val="black"/>
              </a:solidFill>
            </a:endParaRPr>
          </a:p>
        </p:txBody>
      </p:sp>
      <p:sp>
        <p:nvSpPr>
          <p:cNvPr id="17" name="Text 13"/>
          <p:cNvSpPr txBox="1"/>
          <p:nvPr/>
        </p:nvSpPr>
        <p:spPr>
          <a:xfrm>
            <a:off x="5230368" y="2404872"/>
            <a:ext cx="3383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150" b="1" dirty="0">
                <a:solidFill>
                  <a:srgbClr val="1B335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Boka själv</a:t>
            </a:r>
            <a:endParaRPr lang="en-US" sz="1150" dirty="0">
              <a:solidFill>
                <a:prstClr val="black"/>
              </a:solidFill>
            </a:endParaRPr>
          </a:p>
        </p:txBody>
      </p:sp>
      <p:sp>
        <p:nvSpPr>
          <p:cNvPr id="18" name="Text 14"/>
          <p:cNvSpPr txBox="1"/>
          <p:nvPr/>
        </p:nvSpPr>
        <p:spPr>
          <a:xfrm>
            <a:off x="5230368" y="2651760"/>
            <a:ext cx="3383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950" dirty="0">
                <a:solidFill>
                  <a:srgbClr val="35495C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Ledare loggar in med ett bokningskonto och bokar lediga tider direkt i kalendern.</a:t>
            </a:r>
            <a:endParaRPr lang="en-US" sz="950" dirty="0">
              <a:solidFill>
                <a:prstClr val="black"/>
              </a:solidFill>
            </a:endParaRPr>
          </a:p>
        </p:txBody>
      </p:sp>
      <p:sp>
        <p:nvSpPr>
          <p:cNvPr id="19" name="Shape 15"/>
          <p:cNvSpPr/>
          <p:nvPr/>
        </p:nvSpPr>
        <p:spPr>
          <a:xfrm>
            <a:off x="4983480" y="3118104"/>
            <a:ext cx="54864" cy="621792"/>
          </a:xfrm>
          <a:prstGeom prst="rect">
            <a:avLst/>
          </a:prstGeom>
          <a:solidFill>
            <a:srgbClr val="C7B36A"/>
          </a:solidFill>
          <a:ln w="12700">
            <a:solidFill>
              <a:srgbClr val="C7B36A"/>
            </a:solidFill>
            <a:prstDash val="solid"/>
          </a:ln>
        </p:spPr>
        <p:txBody>
          <a:bodyPr/>
          <a:lstStyle/>
          <a:p>
            <a:endParaRPr lang="sv-SE">
              <a:solidFill>
                <a:prstClr val="black"/>
              </a:solidFill>
            </a:endParaRPr>
          </a:p>
        </p:txBody>
      </p:sp>
      <p:sp>
        <p:nvSpPr>
          <p:cNvPr id="20" name="Text 16"/>
          <p:cNvSpPr txBox="1"/>
          <p:nvPr/>
        </p:nvSpPr>
        <p:spPr>
          <a:xfrm>
            <a:off x="5230368" y="3118104"/>
            <a:ext cx="3383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150" b="1" dirty="0">
                <a:solidFill>
                  <a:srgbClr val="1B335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Alla resurser på ett ställe</a:t>
            </a:r>
            <a:endParaRPr lang="en-US" sz="1150" dirty="0">
              <a:solidFill>
                <a:prstClr val="black"/>
              </a:solidFill>
            </a:endParaRPr>
          </a:p>
        </p:txBody>
      </p:sp>
      <p:sp>
        <p:nvSpPr>
          <p:cNvPr id="21" name="Text 17"/>
          <p:cNvSpPr txBox="1"/>
          <p:nvPr/>
        </p:nvSpPr>
        <p:spPr>
          <a:xfrm>
            <a:off x="5230368" y="3364992"/>
            <a:ext cx="3383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950" dirty="0">
                <a:solidFill>
                  <a:srgbClr val="35495C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Planer och ytor läggs upp som resurser med översiktskarta – samma system som laget.se.</a:t>
            </a:r>
            <a:endParaRPr lang="en-US" sz="950" dirty="0">
              <a:solidFill>
                <a:prstClr val="black"/>
              </a:solidFill>
            </a:endParaRPr>
          </a:p>
        </p:txBody>
      </p:sp>
      <p:sp>
        <p:nvSpPr>
          <p:cNvPr id="22" name="Shape 18"/>
          <p:cNvSpPr/>
          <p:nvPr/>
        </p:nvSpPr>
        <p:spPr>
          <a:xfrm>
            <a:off x="4983480" y="3886200"/>
            <a:ext cx="3657600" cy="594360"/>
          </a:xfrm>
          <a:prstGeom prst="rect">
            <a:avLst/>
          </a:prstGeom>
          <a:solidFill>
            <a:srgbClr val="203D5B"/>
          </a:solidFill>
          <a:ln w="12700">
            <a:solidFill>
              <a:srgbClr val="203D5B"/>
            </a:solidFill>
            <a:prstDash val="solid"/>
          </a:ln>
        </p:spPr>
        <p:txBody>
          <a:bodyPr/>
          <a:lstStyle/>
          <a:p>
            <a:endParaRPr lang="sv-SE">
              <a:solidFill>
                <a:prstClr val="black"/>
              </a:solidFill>
            </a:endParaRPr>
          </a:p>
        </p:txBody>
      </p:sp>
      <p:sp>
        <p:nvSpPr>
          <p:cNvPr id="23" name="Text 19"/>
          <p:cNvSpPr txBox="1"/>
          <p:nvPr/>
        </p:nvSpPr>
        <p:spPr>
          <a:xfrm>
            <a:off x="5166360" y="3886200"/>
            <a:ext cx="33375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000" dirty="0">
                <a:solidFill>
                  <a:srgbClr val="CFE3F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Mer info om lansering och inloggning kommer från kansliet.</a:t>
            </a:r>
            <a:endParaRPr lang="en-US" sz="10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01019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203D5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20040" y="310896"/>
            <a:ext cx="3858768" cy="0"/>
          </a:xfrm>
          <a:prstGeom prst="line">
            <a:avLst/>
          </a:prstGeom>
          <a:noFill/>
          <a:ln w="12700">
            <a:solidFill>
              <a:srgbClr val="C7B36A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3" name="Shape 1"/>
          <p:cNvSpPr/>
          <p:nvPr/>
        </p:nvSpPr>
        <p:spPr>
          <a:xfrm>
            <a:off x="4965192" y="310896"/>
            <a:ext cx="3858768" cy="0"/>
          </a:xfrm>
          <a:prstGeom prst="line">
            <a:avLst/>
          </a:prstGeom>
          <a:noFill/>
          <a:ln w="12700">
            <a:solidFill>
              <a:srgbClr val="C7B36A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4" name="Shape 2"/>
          <p:cNvSpPr/>
          <p:nvPr/>
        </p:nvSpPr>
        <p:spPr>
          <a:xfrm>
            <a:off x="320040" y="4736592"/>
            <a:ext cx="2834640" cy="0"/>
          </a:xfrm>
          <a:prstGeom prst="line">
            <a:avLst/>
          </a:prstGeom>
          <a:noFill/>
          <a:ln w="12700">
            <a:solidFill>
              <a:srgbClr val="C7B36A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5" name="Shape 3"/>
          <p:cNvSpPr/>
          <p:nvPr/>
        </p:nvSpPr>
        <p:spPr>
          <a:xfrm>
            <a:off x="5989320" y="4736592"/>
            <a:ext cx="2834640" cy="0"/>
          </a:xfrm>
          <a:prstGeom prst="line">
            <a:avLst/>
          </a:prstGeom>
          <a:noFill/>
          <a:ln w="12700">
            <a:solidFill>
              <a:srgbClr val="C7B36A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pic>
        <p:nvPicPr>
          <p:cNvPr id="6" name="Image 0" descr="st/ppt/media/image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8536" y="18288"/>
            <a:ext cx="566928" cy="630936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3154680" y="4636008"/>
            <a:ext cx="2834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CFE3F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ALLA TILLSAMMANS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640080" y="1417320"/>
            <a:ext cx="7863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C1912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IFK VISBY</a:t>
            </a:r>
            <a:endParaRPr lang="en-US" sz="1300" dirty="0"/>
          </a:p>
        </p:txBody>
      </p:sp>
      <p:sp>
        <p:nvSpPr>
          <p:cNvPr id="9" name="Text 6"/>
          <p:cNvSpPr txBox="1"/>
          <p:nvPr/>
        </p:nvSpPr>
        <p:spPr>
          <a:xfrm>
            <a:off x="640080" y="1828800"/>
            <a:ext cx="78638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3400" b="1" dirty="0">
                <a:solidFill>
                  <a:srgbClr val="B4E6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Övriga frågor</a:t>
            </a:r>
            <a:endParaRPr lang="en-US" sz="3400" dirty="0"/>
          </a:p>
          <a:p>
            <a:pPr marL="0" indent="0" algn="ctr">
              <a:buNone/>
            </a:pPr>
            <a:r>
              <a:rPr lang="en-US" sz="3400" b="1" dirty="0">
                <a:solidFill>
                  <a:srgbClr val="B4E6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&amp; Träningstider</a:t>
            </a:r>
            <a:endParaRPr lang="en-US" sz="3400" dirty="0"/>
          </a:p>
        </p:txBody>
      </p:sp>
      <p:sp>
        <p:nvSpPr>
          <p:cNvPr id="10" name="Text 7"/>
          <p:cNvSpPr txBox="1"/>
          <p:nvPr/>
        </p:nvSpPr>
        <p:spPr>
          <a:xfrm>
            <a:off x="640080" y="3246120"/>
            <a:ext cx="7863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200" dirty="0">
                <a:solidFill>
                  <a:srgbClr val="8FAEC4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Tack för ikväll – alla tillsammans!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93</TotalTime>
  <Words>1388</Words>
  <Application>Microsoft Office PowerPoint</Application>
  <PresentationFormat>Bildspel på skärmen (16:9)</PresentationFormat>
  <Paragraphs>250</Paragraphs>
  <Slides>18</Slides>
  <Notes>18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18</vt:i4>
      </vt:variant>
    </vt:vector>
  </HeadingPairs>
  <TitlesOfParts>
    <vt:vector size="22" baseType="lpstr">
      <vt:lpstr>Aptos</vt:lpstr>
      <vt:lpstr>Arial</vt:lpstr>
      <vt:lpstr>Roboto</vt:lpstr>
      <vt:lpstr>Office Theme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IFK Visby – Ledarträff</dc:title>
  <dc:subject>PptxGenJS Presentation</dc:subject>
  <dc:creator>PptxGenJS</dc:creator>
  <cp:lastModifiedBy>Kansli</cp:lastModifiedBy>
  <cp:revision>4</cp:revision>
  <dcterms:created xsi:type="dcterms:W3CDTF">2026-10-14T17:27:25Z</dcterms:created>
  <dcterms:modified xsi:type="dcterms:W3CDTF">2026-10-21T12:40:17Z</dcterms:modified>
</cp:coreProperties>
</file>