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60" r:id="rId2"/>
    <p:sldId id="261" r:id="rId3"/>
    <p:sldId id="262" r:id="rId4"/>
    <p:sldId id="271" r:id="rId5"/>
    <p:sldId id="265" r:id="rId6"/>
    <p:sldId id="272" r:id="rId7"/>
    <p:sldId id="273" r:id="rId8"/>
    <p:sldId id="274" r:id="rId9"/>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C6007E"/>
    <a:srgbClr val="009CDE"/>
    <a:srgbClr val="EE0000"/>
    <a:srgbClr val="830065"/>
    <a:srgbClr val="FFB81C"/>
    <a:srgbClr val="00B140"/>
    <a:srgbClr val="007864"/>
    <a:srgbClr val="FF671F"/>
    <a:srgbClr val="EE4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09" d="100"/>
          <a:sy n="109" d="100"/>
        </p:scale>
        <p:origin x="691" y="82"/>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sida hel">
    <p:spTree>
      <p:nvGrpSpPr>
        <p:cNvPr id="1" name=""/>
        <p:cNvGrpSpPr/>
        <p:nvPr/>
      </p:nvGrpSpPr>
      <p:grpSpPr>
        <a:xfrm>
          <a:off x="0" y="0"/>
          <a:ext cx="0" cy="0"/>
          <a:chOff x="0" y="0"/>
          <a:chExt cx="0" cy="0"/>
        </a:xfrm>
      </p:grpSpPr>
      <p:sp>
        <p:nvSpPr>
          <p:cNvPr id="5" name="Rektangel 4"/>
          <p:cNvSpPr/>
          <p:nvPr userDrawn="1"/>
        </p:nvSpPr>
        <p:spPr>
          <a:xfrm>
            <a:off x="-1" y="0"/>
            <a:ext cx="489600" cy="4902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7" name="Rektangel 6"/>
          <p:cNvSpPr/>
          <p:nvPr userDrawn="1"/>
        </p:nvSpPr>
        <p:spPr>
          <a:xfrm>
            <a:off x="-1" y="490255"/>
            <a:ext cx="489600" cy="465324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7848872" cy="3240360"/>
          </a:xfrm>
          <a:prstGeom prst="rect">
            <a:avLst/>
          </a:prstGeom>
        </p:spPr>
        <p:txBody>
          <a:bodyPr lIns="0" tIns="0" rIns="0" bIns="0"/>
          <a:lstStyle>
            <a:lvl1pPr marL="0" indent="0" defTabSz="468000">
              <a:buFont typeface="Arial" panose="020B0604020202020204" pitchFamily="34" charset="0"/>
              <a:buNone/>
              <a:tabLst>
                <a:tab pos="288000" algn="l"/>
              </a:tabLst>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0"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352913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xtsida delad">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1" name="Platshållare för innehåll 2"/>
          <p:cNvSpPr>
            <a:spLocks noGrp="1"/>
          </p:cNvSpPr>
          <p:nvPr>
            <p:ph sz="half" idx="11" hasCustomPrompt="1"/>
          </p:nvPr>
        </p:nvSpPr>
        <p:spPr>
          <a:xfrm>
            <a:off x="4716016"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4" name="Rektangel 13"/>
          <p:cNvSpPr/>
          <p:nvPr userDrawn="1"/>
        </p:nvSpPr>
        <p:spPr>
          <a:xfrm>
            <a:off x="-1" y="0"/>
            <a:ext cx="489600" cy="490255"/>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15" name="Rektangel 14"/>
          <p:cNvSpPr/>
          <p:nvPr userDrawn="1"/>
        </p:nvSpPr>
        <p:spPr>
          <a:xfrm>
            <a:off x="-2" y="490255"/>
            <a:ext cx="489600" cy="4653245"/>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3292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extsida hel">
    <p:spTree>
      <p:nvGrpSpPr>
        <p:cNvPr id="1" name=""/>
        <p:cNvGrpSpPr/>
        <p:nvPr/>
      </p:nvGrpSpPr>
      <p:grpSpPr>
        <a:xfrm>
          <a:off x="0" y="0"/>
          <a:ext cx="0" cy="0"/>
          <a:chOff x="0" y="0"/>
          <a:chExt cx="0" cy="0"/>
        </a:xfrm>
      </p:grpSpPr>
      <p:sp>
        <p:nvSpPr>
          <p:cNvPr id="5" name="Rektangel 4"/>
          <p:cNvSpPr/>
          <p:nvPr userDrawn="1"/>
        </p:nvSpPr>
        <p:spPr>
          <a:xfrm>
            <a:off x="-1" y="0"/>
            <a:ext cx="489600" cy="4902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7" name="Rektangel 6"/>
          <p:cNvSpPr/>
          <p:nvPr userDrawn="1"/>
        </p:nvSpPr>
        <p:spPr>
          <a:xfrm>
            <a:off x="-1" y="490255"/>
            <a:ext cx="489600" cy="465324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11" name="Platshållare för innehåll 2"/>
          <p:cNvSpPr>
            <a:spLocks noGrp="1"/>
          </p:cNvSpPr>
          <p:nvPr>
            <p:ph sz="half" idx="1" hasCustomPrompt="1"/>
          </p:nvPr>
        </p:nvSpPr>
        <p:spPr>
          <a:xfrm>
            <a:off x="899592" y="1059582"/>
            <a:ext cx="7848872" cy="3240360"/>
          </a:xfrm>
          <a:prstGeom prst="rect">
            <a:avLst/>
          </a:prstGeom>
        </p:spPr>
        <p:txBody>
          <a:bodyPr lIns="0" tIns="0" rIns="0" bIns="0"/>
          <a:lstStyle>
            <a:lvl1pPr marL="0" indent="0" defTabSz="468000">
              <a:buFont typeface="Arial" panose="020B0604020202020204" pitchFamily="34" charset="0"/>
              <a:buNone/>
              <a:tabLst>
                <a:tab pos="288000" algn="l"/>
              </a:tabLst>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29874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xtsida delad">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1" name="Platshållare för innehåll 2"/>
          <p:cNvSpPr>
            <a:spLocks noGrp="1"/>
          </p:cNvSpPr>
          <p:nvPr>
            <p:ph sz="half" idx="11" hasCustomPrompt="1"/>
          </p:nvPr>
        </p:nvSpPr>
        <p:spPr>
          <a:xfrm>
            <a:off x="4716016"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Rektangel 11"/>
          <p:cNvSpPr/>
          <p:nvPr userDrawn="1"/>
        </p:nvSpPr>
        <p:spPr>
          <a:xfrm>
            <a:off x="-1" y="0"/>
            <a:ext cx="489600" cy="4902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13" name="Rektangel 12"/>
          <p:cNvSpPr/>
          <p:nvPr userDrawn="1"/>
        </p:nvSpPr>
        <p:spPr>
          <a:xfrm>
            <a:off x="-1" y="490255"/>
            <a:ext cx="489600" cy="465324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194559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bild med bildtext">
    <p:spTree>
      <p:nvGrpSpPr>
        <p:cNvPr id="1" name=""/>
        <p:cNvGrpSpPr/>
        <p:nvPr/>
      </p:nvGrpSpPr>
      <p:grpSpPr>
        <a:xfrm>
          <a:off x="0" y="0"/>
          <a:ext cx="0" cy="0"/>
          <a:chOff x="0" y="0"/>
          <a:chExt cx="0" cy="0"/>
        </a:xfrm>
      </p:grpSpPr>
      <p:sp>
        <p:nvSpPr>
          <p:cNvPr id="11" name="Platshållare för bild 2"/>
          <p:cNvSpPr>
            <a:spLocks noGrp="1"/>
          </p:cNvSpPr>
          <p:nvPr>
            <p:ph type="pic" idx="10"/>
          </p:nvPr>
        </p:nvSpPr>
        <p:spPr>
          <a:xfrm>
            <a:off x="0" y="0"/>
            <a:ext cx="9144000" cy="5143500"/>
          </a:xfrm>
          <a:prstGeom prst="rect">
            <a:avLst/>
          </a:prstGeom>
        </p:spPr>
        <p:txBody>
          <a:bodyPr lIns="180000" tIns="180000" rIns="108000">
            <a:norm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textruta 5"/>
          <p:cNvSpPr txBox="1"/>
          <p:nvPr userDrawn="1"/>
        </p:nvSpPr>
        <p:spPr>
          <a:xfrm>
            <a:off x="1691680" y="1275606"/>
            <a:ext cx="4248472" cy="1080120"/>
          </a:xfrm>
          <a:prstGeom prst="rect">
            <a:avLst/>
          </a:prstGeom>
        </p:spPr>
        <p:txBody>
          <a:bodyPr vert="horz" wrap="square" lIns="0" tIns="0" rIns="0" bIns="0" rtlCol="0" anchor="b" anchorCtr="0">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sv-SE" sz="105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Platshållare för text 2"/>
          <p:cNvSpPr>
            <a:spLocks noGrp="1"/>
          </p:cNvSpPr>
          <p:nvPr>
            <p:ph type="body" sz="half" idx="2" hasCustomPrompt="1"/>
          </p:nvPr>
        </p:nvSpPr>
        <p:spPr>
          <a:xfrm>
            <a:off x="0" y="2708772"/>
            <a:ext cx="4932548" cy="1060112"/>
          </a:xfrm>
          <a:prstGeom prst="rect">
            <a:avLst/>
          </a:prstGeom>
          <a:solidFill>
            <a:schemeClr val="accent6">
              <a:alpha val="90000"/>
            </a:schemeClr>
          </a:solidFill>
        </p:spPr>
        <p:txBody>
          <a:bodyPr lIns="360000" tIns="108000" rIns="360000" bIns="108000" anchor="ctr" anchorCtr="0"/>
          <a:lstStyle>
            <a:lvl1pPr>
              <a:defRPr sz="1600">
                <a:solidFill>
                  <a:schemeClr val="bg1"/>
                </a:solidFill>
                <a:latin typeface="+mn-lt"/>
              </a:defRPr>
            </a:lvl1pPr>
          </a:lstStyle>
          <a:p>
            <a:pPr lvl="0"/>
            <a:r>
              <a:rPr lang="sv-SE" dirty="0"/>
              <a:t>Skriv text här</a:t>
            </a:r>
          </a:p>
        </p:txBody>
      </p:sp>
      <p:sp>
        <p:nvSpPr>
          <p:cNvPr id="15" name="Platshållare för bild 5"/>
          <p:cNvSpPr>
            <a:spLocks noGrp="1"/>
          </p:cNvSpPr>
          <p:nvPr>
            <p:ph type="pic" sz="quarter" idx="12" hasCustomPrompt="1"/>
          </p:nvPr>
        </p:nvSpPr>
        <p:spPr>
          <a:xfrm>
            <a:off x="7390783" y="4388592"/>
            <a:ext cx="1396800" cy="540000"/>
          </a:xfrm>
          <a:prstGeom prst="rect">
            <a:avLst/>
          </a:prstGeom>
        </p:spPr>
        <p:txBody>
          <a:bodyPr lIns="0" tIns="0" rIns="0" bIns="0" anchor="ctr" anchorCtr="0">
            <a:normAutofit/>
          </a:bodyPr>
          <a:lstStyle>
            <a:lvl1pPr algn="ctr">
              <a:defRPr sz="700" baseline="0">
                <a:solidFill>
                  <a:schemeClr val="bg2">
                    <a:lumMod val="50000"/>
                  </a:schemeClr>
                </a:solidFill>
              </a:defRPr>
            </a:lvl1pPr>
          </a:lstStyle>
          <a:p>
            <a:r>
              <a:rPr lang="sv-SE" dirty="0"/>
              <a:t>Klicka här för att montera Region Gotlands logotype i </a:t>
            </a:r>
            <a:r>
              <a:rPr lang="sv-SE" dirty="0" err="1"/>
              <a:t>png</a:t>
            </a:r>
            <a:r>
              <a:rPr lang="sv-SE" dirty="0"/>
              <a:t>-format. Finns att ladda ner på </a:t>
            </a:r>
            <a:r>
              <a:rPr lang="sv-SE" dirty="0" err="1"/>
              <a:t>www.gotland.se/grafiskprofil</a:t>
            </a:r>
            <a:endParaRPr lang="sv-SE" dirty="0"/>
          </a:p>
        </p:txBody>
      </p:sp>
    </p:spTree>
    <p:extLst>
      <p:ext uri="{BB962C8B-B14F-4D97-AF65-F5344CB8AC3E}">
        <p14:creationId xmlns:p14="http://schemas.microsoft.com/office/powerpoint/2010/main" val="160713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med text till höger">
    <p:spTree>
      <p:nvGrpSpPr>
        <p:cNvPr id="1" name=""/>
        <p:cNvGrpSpPr/>
        <p:nvPr/>
      </p:nvGrpSpPr>
      <p:grpSpPr>
        <a:xfrm>
          <a:off x="0" y="0"/>
          <a:ext cx="0" cy="0"/>
          <a:chOff x="0" y="0"/>
          <a:chExt cx="0" cy="0"/>
        </a:xfrm>
      </p:grpSpPr>
      <p:sp>
        <p:nvSpPr>
          <p:cNvPr id="5" name="Platshållare för text 2"/>
          <p:cNvSpPr>
            <a:spLocks noGrp="1"/>
          </p:cNvSpPr>
          <p:nvPr>
            <p:ph type="body" sz="half" idx="2"/>
          </p:nvPr>
        </p:nvSpPr>
        <p:spPr>
          <a:xfrm>
            <a:off x="5144400" y="0"/>
            <a:ext cx="3999600" cy="5143500"/>
          </a:xfrm>
          <a:prstGeom prst="rect">
            <a:avLst/>
          </a:prstGeom>
          <a:solidFill>
            <a:schemeClr val="accent5"/>
          </a:solidFill>
        </p:spPr>
        <p:txBody>
          <a:bodyPr lIns="360000" tIns="360000" rIns="360000" bIns="360000" anchor="t" anchorCtr="0"/>
          <a:lstStyle>
            <a:lvl1pPr defTabSz="540000">
              <a:tabLst>
                <a:tab pos="252000" algn="l"/>
              </a:tabLst>
              <a:defRPr sz="1800">
                <a:solidFill>
                  <a:schemeClr val="bg1"/>
                </a:solidFill>
                <a:latin typeface="+mn-lt"/>
              </a:defRPr>
            </a:lvl1pPr>
          </a:lstStyle>
          <a:p>
            <a:pPr lvl="0"/>
            <a:r>
              <a:rPr lang="sv-SE"/>
              <a:t>Redigera format för bakgrundstext</a:t>
            </a:r>
          </a:p>
        </p:txBody>
      </p:sp>
      <p:sp>
        <p:nvSpPr>
          <p:cNvPr id="11" name="Platshållare för bild 2"/>
          <p:cNvSpPr>
            <a:spLocks noGrp="1"/>
          </p:cNvSpPr>
          <p:nvPr>
            <p:ph type="pic" idx="10"/>
          </p:nvPr>
        </p:nvSpPr>
        <p:spPr>
          <a:xfrm>
            <a:off x="0" y="0"/>
            <a:ext cx="5144400" cy="51435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0783" y="4389080"/>
            <a:ext cx="1396177" cy="539025"/>
          </a:xfrm>
          <a:prstGeom prst="rect">
            <a:avLst/>
          </a:prstGeom>
        </p:spPr>
      </p:pic>
    </p:spTree>
    <p:extLst>
      <p:ext uri="{BB962C8B-B14F-4D97-AF65-F5344CB8AC3E}">
        <p14:creationId xmlns:p14="http://schemas.microsoft.com/office/powerpoint/2010/main" val="173216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med text till vänster">
    <p:spTree>
      <p:nvGrpSpPr>
        <p:cNvPr id="1" name=""/>
        <p:cNvGrpSpPr/>
        <p:nvPr/>
      </p:nvGrpSpPr>
      <p:grpSpPr>
        <a:xfrm>
          <a:off x="0" y="0"/>
          <a:ext cx="0" cy="0"/>
          <a:chOff x="0" y="0"/>
          <a:chExt cx="0" cy="0"/>
        </a:xfrm>
      </p:grpSpPr>
      <p:sp>
        <p:nvSpPr>
          <p:cNvPr id="11" name="Platshållare för bild 2"/>
          <p:cNvSpPr>
            <a:spLocks noGrp="1"/>
          </p:cNvSpPr>
          <p:nvPr>
            <p:ph type="pic" idx="10"/>
          </p:nvPr>
        </p:nvSpPr>
        <p:spPr>
          <a:xfrm>
            <a:off x="3999600" y="0"/>
            <a:ext cx="5144400" cy="51435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 5"/>
          <p:cNvSpPr>
            <a:spLocks noGrp="1"/>
          </p:cNvSpPr>
          <p:nvPr>
            <p:ph type="pic" sz="quarter" idx="12" hasCustomPrompt="1"/>
          </p:nvPr>
        </p:nvSpPr>
        <p:spPr>
          <a:xfrm>
            <a:off x="7390783" y="4388592"/>
            <a:ext cx="1396800" cy="540000"/>
          </a:xfrm>
          <a:prstGeom prst="rect">
            <a:avLst/>
          </a:prstGeom>
        </p:spPr>
        <p:txBody>
          <a:bodyPr lIns="0" tIns="0" rIns="0" bIns="0" anchor="ctr" anchorCtr="0">
            <a:normAutofit/>
          </a:bodyPr>
          <a:lstStyle>
            <a:lvl1pPr algn="ctr">
              <a:defRPr sz="700" baseline="0">
                <a:solidFill>
                  <a:schemeClr val="bg2">
                    <a:lumMod val="50000"/>
                  </a:schemeClr>
                </a:solidFill>
              </a:defRPr>
            </a:lvl1pPr>
          </a:lstStyle>
          <a:p>
            <a:r>
              <a:rPr lang="sv-SE" dirty="0"/>
              <a:t>Klicka här för att montera Region Gotlands logotype i </a:t>
            </a:r>
            <a:r>
              <a:rPr lang="sv-SE" dirty="0" err="1"/>
              <a:t>png</a:t>
            </a:r>
            <a:r>
              <a:rPr lang="sv-SE" dirty="0"/>
              <a:t>-format. Finns att ladda ner på </a:t>
            </a:r>
            <a:r>
              <a:rPr lang="sv-SE" dirty="0" err="1"/>
              <a:t>www.gotland.se/grafiskprofil</a:t>
            </a:r>
            <a:endParaRPr lang="sv-SE" dirty="0"/>
          </a:p>
        </p:txBody>
      </p:sp>
      <p:sp>
        <p:nvSpPr>
          <p:cNvPr id="5" name="Platshållare för text 2"/>
          <p:cNvSpPr>
            <a:spLocks noGrp="1"/>
          </p:cNvSpPr>
          <p:nvPr>
            <p:ph type="body" sz="half" idx="2"/>
          </p:nvPr>
        </p:nvSpPr>
        <p:spPr>
          <a:xfrm>
            <a:off x="0" y="0"/>
            <a:ext cx="3999600" cy="5143500"/>
          </a:xfrm>
          <a:prstGeom prst="rect">
            <a:avLst/>
          </a:prstGeom>
          <a:solidFill>
            <a:schemeClr val="accent4"/>
          </a:solidFill>
        </p:spPr>
        <p:txBody>
          <a:bodyPr lIns="360000" tIns="360000" rIns="360000" bIns="360000" anchor="t" anchorCtr="0"/>
          <a:lstStyle>
            <a:lvl1pPr defTabSz="540000">
              <a:tabLst>
                <a:tab pos="252000" algn="l"/>
              </a:tabLst>
              <a:defRPr sz="1800">
                <a:solidFill>
                  <a:schemeClr val="bg1"/>
                </a:solidFill>
                <a:latin typeface="+mn-lt"/>
              </a:defRPr>
            </a:lvl1pPr>
          </a:lstStyle>
          <a:p>
            <a:pPr lvl="0"/>
            <a:r>
              <a:rPr lang="sv-SE"/>
              <a:t>Redigera format för bakgrundstext</a:t>
            </a:r>
          </a:p>
        </p:txBody>
      </p:sp>
    </p:spTree>
    <p:extLst>
      <p:ext uri="{BB962C8B-B14F-4D97-AF65-F5344CB8AC3E}">
        <p14:creationId xmlns:p14="http://schemas.microsoft.com/office/powerpoint/2010/main" val="256275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e bilder med bildtext">
    <p:spTree>
      <p:nvGrpSpPr>
        <p:cNvPr id="1" name=""/>
        <p:cNvGrpSpPr/>
        <p:nvPr/>
      </p:nvGrpSpPr>
      <p:grpSpPr>
        <a:xfrm>
          <a:off x="0" y="0"/>
          <a:ext cx="0" cy="0"/>
          <a:chOff x="0" y="0"/>
          <a:chExt cx="0" cy="0"/>
        </a:xfrm>
      </p:grpSpPr>
      <p:sp>
        <p:nvSpPr>
          <p:cNvPr id="11" name="Platshållare för bild 2"/>
          <p:cNvSpPr>
            <a:spLocks noGrp="1"/>
          </p:cNvSpPr>
          <p:nvPr>
            <p:ph type="pic" idx="10"/>
          </p:nvPr>
        </p:nvSpPr>
        <p:spPr>
          <a:xfrm>
            <a:off x="2570400" y="0"/>
            <a:ext cx="6573600" cy="51435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8" name="Platshållare för bild 2"/>
          <p:cNvSpPr>
            <a:spLocks noGrp="1"/>
          </p:cNvSpPr>
          <p:nvPr>
            <p:ph type="pic" idx="13"/>
          </p:nvPr>
        </p:nvSpPr>
        <p:spPr>
          <a:xfrm>
            <a:off x="0" y="-5461"/>
            <a:ext cx="2570400" cy="2570400"/>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0" name="Platshållare för bild 2"/>
          <p:cNvSpPr>
            <a:spLocks noGrp="1"/>
          </p:cNvSpPr>
          <p:nvPr>
            <p:ph type="pic" idx="14"/>
          </p:nvPr>
        </p:nvSpPr>
        <p:spPr>
          <a:xfrm>
            <a:off x="0" y="2564046"/>
            <a:ext cx="2570400" cy="2579453"/>
          </a:xfrm>
          <a:prstGeom prst="rect">
            <a:avLst/>
          </a:prstGeom>
        </p:spPr>
        <p:txBody>
          <a:bodyPr lIns="180000" tIns="180000" rIns="108000">
            <a:normAutofit/>
          </a:bodyPr>
          <a:lstStyle>
            <a:lvl1pPr marL="0" indent="0" algn="ctr">
              <a:buNone/>
              <a:defRPr sz="2000">
                <a:solidFill>
                  <a:schemeClr val="tx1">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4" name="Platshållare för text 2"/>
          <p:cNvSpPr>
            <a:spLocks noGrp="1"/>
          </p:cNvSpPr>
          <p:nvPr>
            <p:ph type="body" sz="half" idx="2" hasCustomPrompt="1"/>
          </p:nvPr>
        </p:nvSpPr>
        <p:spPr>
          <a:xfrm>
            <a:off x="4211452" y="843558"/>
            <a:ext cx="4932548" cy="1060112"/>
          </a:xfrm>
          <a:prstGeom prst="rect">
            <a:avLst/>
          </a:prstGeom>
          <a:solidFill>
            <a:srgbClr val="004B87">
              <a:alpha val="90000"/>
            </a:srgbClr>
          </a:solidFill>
        </p:spPr>
        <p:txBody>
          <a:bodyPr lIns="360000" tIns="108000" rIns="360000" bIns="108000" anchor="ctr" anchorCtr="0"/>
          <a:lstStyle>
            <a:lvl1pPr>
              <a:defRPr sz="1600">
                <a:solidFill>
                  <a:schemeClr val="bg1"/>
                </a:solidFill>
                <a:latin typeface="+mn-lt"/>
              </a:defRPr>
            </a:lvl1pPr>
          </a:lstStyle>
          <a:p>
            <a:pPr lvl="0"/>
            <a:r>
              <a:rPr lang="sv-SE" dirty="0"/>
              <a:t>Skriv text här</a:t>
            </a:r>
          </a:p>
        </p:txBody>
      </p:sp>
      <p:sp>
        <p:nvSpPr>
          <p:cNvPr id="7" name="Platshållare för bild 5"/>
          <p:cNvSpPr>
            <a:spLocks noGrp="1"/>
          </p:cNvSpPr>
          <p:nvPr>
            <p:ph type="pic" sz="quarter" idx="12" hasCustomPrompt="1"/>
          </p:nvPr>
        </p:nvSpPr>
        <p:spPr>
          <a:xfrm>
            <a:off x="7390783" y="4388592"/>
            <a:ext cx="1396800" cy="540000"/>
          </a:xfrm>
          <a:prstGeom prst="rect">
            <a:avLst/>
          </a:prstGeom>
        </p:spPr>
        <p:txBody>
          <a:bodyPr lIns="0" tIns="0" rIns="0" bIns="0" anchor="ctr" anchorCtr="0">
            <a:normAutofit/>
          </a:bodyPr>
          <a:lstStyle>
            <a:lvl1pPr algn="ctr">
              <a:defRPr sz="700" baseline="0">
                <a:solidFill>
                  <a:schemeClr val="bg2">
                    <a:lumMod val="50000"/>
                  </a:schemeClr>
                </a:solidFill>
              </a:defRPr>
            </a:lvl1pPr>
          </a:lstStyle>
          <a:p>
            <a:r>
              <a:rPr lang="sv-SE" dirty="0"/>
              <a:t>Klicka här för att montera Region Gotlands logotype i </a:t>
            </a:r>
            <a:r>
              <a:rPr lang="sv-SE" dirty="0" err="1"/>
              <a:t>png</a:t>
            </a:r>
            <a:r>
              <a:rPr lang="sv-SE" dirty="0"/>
              <a:t>-format. Finns att ladda ner på </a:t>
            </a:r>
            <a:r>
              <a:rPr lang="sv-SE" dirty="0" err="1"/>
              <a:t>www.gotland.se/grafiskprofil</a:t>
            </a:r>
            <a:endParaRPr lang="sv-SE" dirty="0"/>
          </a:p>
        </p:txBody>
      </p:sp>
    </p:spTree>
    <p:extLst>
      <p:ext uri="{BB962C8B-B14F-4D97-AF65-F5344CB8AC3E}">
        <p14:creationId xmlns:p14="http://schemas.microsoft.com/office/powerpoint/2010/main" val="378727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ida delad">
    <p:spTree>
      <p:nvGrpSpPr>
        <p:cNvPr id="1" name=""/>
        <p:cNvGrpSpPr/>
        <p:nvPr/>
      </p:nvGrpSpPr>
      <p:grpSpPr>
        <a:xfrm>
          <a:off x="0" y="0"/>
          <a:ext cx="0" cy="0"/>
          <a:chOff x="0" y="0"/>
          <a:chExt cx="0" cy="0"/>
        </a:xfrm>
      </p:grpSpPr>
      <p:sp>
        <p:nvSpPr>
          <p:cNvPr id="5" name="Rektangel 4"/>
          <p:cNvSpPr/>
          <p:nvPr userDrawn="1"/>
        </p:nvSpPr>
        <p:spPr>
          <a:xfrm>
            <a:off x="-1" y="0"/>
            <a:ext cx="489600" cy="4902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7" name="Rektangel 6"/>
          <p:cNvSpPr/>
          <p:nvPr userDrawn="1"/>
        </p:nvSpPr>
        <p:spPr>
          <a:xfrm>
            <a:off x="-1" y="490255"/>
            <a:ext cx="489600" cy="465324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1" name="Platshållare för innehåll 2"/>
          <p:cNvSpPr>
            <a:spLocks noGrp="1"/>
          </p:cNvSpPr>
          <p:nvPr>
            <p:ph sz="half" idx="11" hasCustomPrompt="1"/>
          </p:nvPr>
        </p:nvSpPr>
        <p:spPr>
          <a:xfrm>
            <a:off x="4716016"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308340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sida he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5" name="Rektangel 4"/>
          <p:cNvSpPr/>
          <p:nvPr userDrawn="1"/>
        </p:nvSpPr>
        <p:spPr>
          <a:xfrm>
            <a:off x="-2" y="0"/>
            <a:ext cx="489600" cy="49025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userDrawn="1"/>
        </p:nvSpPr>
        <p:spPr>
          <a:xfrm>
            <a:off x="0" y="490255"/>
            <a:ext cx="489600" cy="4653245"/>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2"/>
          <p:cNvSpPr>
            <a:spLocks noGrp="1"/>
          </p:cNvSpPr>
          <p:nvPr>
            <p:ph sz="half" idx="1" hasCustomPrompt="1"/>
          </p:nvPr>
        </p:nvSpPr>
        <p:spPr>
          <a:xfrm>
            <a:off x="899592" y="1059582"/>
            <a:ext cx="7848872" cy="3240360"/>
          </a:xfrm>
          <a:prstGeom prst="rect">
            <a:avLst/>
          </a:prstGeom>
        </p:spPr>
        <p:txBody>
          <a:bodyPr lIns="0" tIns="0" rIns="0" bIns="0"/>
          <a:lstStyle>
            <a:lvl1pPr marL="0" indent="0" defTabSz="468000">
              <a:buFont typeface="Arial" panose="020B0604020202020204" pitchFamily="34" charset="0"/>
              <a:buNone/>
              <a:tabLst>
                <a:tab pos="288000" algn="l"/>
              </a:tabLst>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9"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sida delad">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1" name="Platshållare för innehåll 2"/>
          <p:cNvSpPr>
            <a:spLocks noGrp="1"/>
          </p:cNvSpPr>
          <p:nvPr>
            <p:ph sz="half" idx="11" hasCustomPrompt="1"/>
          </p:nvPr>
        </p:nvSpPr>
        <p:spPr>
          <a:xfrm>
            <a:off x="4716016"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Rektangel 11"/>
          <p:cNvSpPr/>
          <p:nvPr userDrawn="1"/>
        </p:nvSpPr>
        <p:spPr>
          <a:xfrm>
            <a:off x="-2" y="0"/>
            <a:ext cx="489600" cy="49025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userDrawn="1"/>
        </p:nvSpPr>
        <p:spPr>
          <a:xfrm>
            <a:off x="0" y="490255"/>
            <a:ext cx="489600" cy="4653245"/>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169904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sida hel">
    <p:spTree>
      <p:nvGrpSpPr>
        <p:cNvPr id="1" name=""/>
        <p:cNvGrpSpPr/>
        <p:nvPr/>
      </p:nvGrpSpPr>
      <p:grpSpPr>
        <a:xfrm>
          <a:off x="0" y="0"/>
          <a:ext cx="0" cy="0"/>
          <a:chOff x="0" y="0"/>
          <a:chExt cx="0" cy="0"/>
        </a:xfrm>
      </p:grpSpPr>
      <p:sp>
        <p:nvSpPr>
          <p:cNvPr id="5" name="Rektangel 4"/>
          <p:cNvSpPr/>
          <p:nvPr userDrawn="1"/>
        </p:nvSpPr>
        <p:spPr>
          <a:xfrm>
            <a:off x="-1" y="0"/>
            <a:ext cx="489600" cy="490255"/>
          </a:xfrm>
          <a:prstGeom prst="rect">
            <a:avLst/>
          </a:prstGeom>
          <a:solidFill>
            <a:srgbClr val="007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7" name="Rektangel 6"/>
          <p:cNvSpPr/>
          <p:nvPr userDrawn="1"/>
        </p:nvSpPr>
        <p:spPr>
          <a:xfrm>
            <a:off x="-1" y="490255"/>
            <a:ext cx="489600" cy="4653245"/>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11" name="Platshållare för innehåll 2"/>
          <p:cNvSpPr>
            <a:spLocks noGrp="1"/>
          </p:cNvSpPr>
          <p:nvPr>
            <p:ph sz="half" idx="1" hasCustomPrompt="1"/>
          </p:nvPr>
        </p:nvSpPr>
        <p:spPr>
          <a:xfrm>
            <a:off x="899592" y="1059582"/>
            <a:ext cx="7848872" cy="3240360"/>
          </a:xfrm>
          <a:prstGeom prst="rect">
            <a:avLst/>
          </a:prstGeom>
        </p:spPr>
        <p:txBody>
          <a:bodyPr lIns="0" tIns="0" rIns="0" bIns="0"/>
          <a:lstStyle>
            <a:lvl1pPr marL="0" indent="0" defTabSz="468000">
              <a:buFont typeface="Arial" panose="020B0604020202020204" pitchFamily="34" charset="0"/>
              <a:buNone/>
              <a:tabLst>
                <a:tab pos="288000" algn="l"/>
              </a:tabLst>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132991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sida delad">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1" name="Platshållare för innehåll 2"/>
          <p:cNvSpPr>
            <a:spLocks noGrp="1"/>
          </p:cNvSpPr>
          <p:nvPr>
            <p:ph sz="half" idx="11" hasCustomPrompt="1"/>
          </p:nvPr>
        </p:nvSpPr>
        <p:spPr>
          <a:xfrm>
            <a:off x="4716016"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4" name="Rektangel 13"/>
          <p:cNvSpPr/>
          <p:nvPr userDrawn="1"/>
        </p:nvSpPr>
        <p:spPr>
          <a:xfrm>
            <a:off x="-1" y="0"/>
            <a:ext cx="489600" cy="490255"/>
          </a:xfrm>
          <a:prstGeom prst="rect">
            <a:avLst/>
          </a:prstGeom>
          <a:solidFill>
            <a:srgbClr val="007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15" name="Rektangel 14"/>
          <p:cNvSpPr/>
          <p:nvPr userDrawn="1"/>
        </p:nvSpPr>
        <p:spPr>
          <a:xfrm>
            <a:off x="-1" y="490255"/>
            <a:ext cx="489600" cy="4653245"/>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166839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sida hel">
    <p:spTree>
      <p:nvGrpSpPr>
        <p:cNvPr id="1" name=""/>
        <p:cNvGrpSpPr/>
        <p:nvPr/>
      </p:nvGrpSpPr>
      <p:grpSpPr>
        <a:xfrm>
          <a:off x="0" y="0"/>
          <a:ext cx="0" cy="0"/>
          <a:chOff x="0" y="0"/>
          <a:chExt cx="0" cy="0"/>
        </a:xfrm>
      </p:grpSpPr>
      <p:sp>
        <p:nvSpPr>
          <p:cNvPr id="5" name="Rektangel 4"/>
          <p:cNvSpPr/>
          <p:nvPr userDrawn="1"/>
        </p:nvSpPr>
        <p:spPr>
          <a:xfrm>
            <a:off x="-1" y="0"/>
            <a:ext cx="489600" cy="490255"/>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7" name="Rektangel 6"/>
          <p:cNvSpPr/>
          <p:nvPr userDrawn="1"/>
        </p:nvSpPr>
        <p:spPr>
          <a:xfrm>
            <a:off x="-2" y="490255"/>
            <a:ext cx="489600" cy="4653245"/>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11" name="Platshållare för innehåll 2"/>
          <p:cNvSpPr>
            <a:spLocks noGrp="1"/>
          </p:cNvSpPr>
          <p:nvPr>
            <p:ph sz="half" idx="1" hasCustomPrompt="1"/>
          </p:nvPr>
        </p:nvSpPr>
        <p:spPr>
          <a:xfrm>
            <a:off x="899592" y="1059582"/>
            <a:ext cx="7848872" cy="3240360"/>
          </a:xfrm>
          <a:prstGeom prst="rect">
            <a:avLst/>
          </a:prstGeom>
        </p:spPr>
        <p:txBody>
          <a:bodyPr lIns="0" tIns="0" rIns="0" bIns="0"/>
          <a:lstStyle>
            <a:lvl1pPr marL="0" indent="0" defTabSz="468000">
              <a:buFont typeface="Arial" panose="020B0604020202020204" pitchFamily="34" charset="0"/>
              <a:buNone/>
              <a:tabLst>
                <a:tab pos="288000" algn="l"/>
              </a:tabLst>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275861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sida delad">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9" name="Platshållare för innehåll 2"/>
          <p:cNvSpPr>
            <a:spLocks noGrp="1"/>
          </p:cNvSpPr>
          <p:nvPr>
            <p:ph sz="half" idx="1" hasCustomPrompt="1"/>
          </p:nvPr>
        </p:nvSpPr>
        <p:spPr>
          <a:xfrm>
            <a:off x="899592"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1" name="Platshållare för innehåll 2"/>
          <p:cNvSpPr>
            <a:spLocks noGrp="1"/>
          </p:cNvSpPr>
          <p:nvPr>
            <p:ph sz="half" idx="11" hasCustomPrompt="1"/>
          </p:nvPr>
        </p:nvSpPr>
        <p:spPr>
          <a:xfrm>
            <a:off x="4716016" y="1059582"/>
            <a:ext cx="3528392" cy="3240360"/>
          </a:xfrm>
          <a:prstGeom prst="rect">
            <a:avLst/>
          </a:prstGeom>
        </p:spPr>
        <p:txBody>
          <a:bodyPr lIns="0" tIns="0" rIns="0" bIns="0"/>
          <a:lstStyle>
            <a:lvl1pPr marL="0" indent="-180000">
              <a:buFont typeface="Arial" pitchFamily="34" charse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Rektangel 11"/>
          <p:cNvSpPr/>
          <p:nvPr userDrawn="1"/>
        </p:nvSpPr>
        <p:spPr>
          <a:xfrm>
            <a:off x="-1" y="0"/>
            <a:ext cx="489600" cy="490255"/>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13" name="Rektangel 12"/>
          <p:cNvSpPr/>
          <p:nvPr userDrawn="1"/>
        </p:nvSpPr>
        <p:spPr>
          <a:xfrm>
            <a:off x="-2" y="490255"/>
            <a:ext cx="489600" cy="4653245"/>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129622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sida hel">
    <p:spTree>
      <p:nvGrpSpPr>
        <p:cNvPr id="1" name=""/>
        <p:cNvGrpSpPr/>
        <p:nvPr/>
      </p:nvGrpSpPr>
      <p:grpSpPr>
        <a:xfrm>
          <a:off x="0" y="0"/>
          <a:ext cx="0" cy="0"/>
          <a:chOff x="0" y="0"/>
          <a:chExt cx="0" cy="0"/>
        </a:xfrm>
      </p:grpSpPr>
      <p:sp>
        <p:nvSpPr>
          <p:cNvPr id="5" name="Rektangel 4"/>
          <p:cNvSpPr/>
          <p:nvPr userDrawn="1"/>
        </p:nvSpPr>
        <p:spPr>
          <a:xfrm>
            <a:off x="-1" y="0"/>
            <a:ext cx="489600" cy="490255"/>
          </a:xfrm>
          <a:prstGeom prst="rect">
            <a:avLst/>
          </a:prstGeom>
          <a:solidFill>
            <a:srgbClr val="00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7864"/>
              </a:solidFill>
            </a:endParaRPr>
          </a:p>
        </p:txBody>
      </p:sp>
      <p:sp>
        <p:nvSpPr>
          <p:cNvPr id="7" name="Rektangel 6"/>
          <p:cNvSpPr/>
          <p:nvPr userDrawn="1"/>
        </p:nvSpPr>
        <p:spPr>
          <a:xfrm>
            <a:off x="-2" y="490255"/>
            <a:ext cx="489600" cy="4653245"/>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p:cNvSpPr>
            <a:spLocks noGrp="1"/>
          </p:cNvSpPr>
          <p:nvPr>
            <p:ph type="title" hasCustomPrompt="1"/>
          </p:nvPr>
        </p:nvSpPr>
        <p:spPr>
          <a:xfrm>
            <a:off x="899592" y="384214"/>
            <a:ext cx="7848872" cy="576064"/>
          </a:xfrm>
          <a:prstGeom prst="rect">
            <a:avLst/>
          </a:prstGeom>
        </p:spPr>
        <p:txBody>
          <a:bodyPr lIns="0" tIns="0" rIns="0" bIns="0" anchor="ctr" anchorCtr="0"/>
          <a:lstStyle>
            <a:lvl1pPr>
              <a:defRPr sz="3800">
                <a:solidFill>
                  <a:schemeClr val="tx1">
                    <a:lumMod val="75000"/>
                  </a:schemeClr>
                </a:solidFill>
              </a:defRPr>
            </a:lvl1pPr>
          </a:lstStyle>
          <a:p>
            <a:r>
              <a:rPr lang="sv-SE" dirty="0"/>
              <a:t>Skriv en rubrik</a:t>
            </a:r>
          </a:p>
        </p:txBody>
      </p:sp>
      <p:sp>
        <p:nvSpPr>
          <p:cNvPr id="11" name="Platshållare för innehåll 2"/>
          <p:cNvSpPr>
            <a:spLocks noGrp="1"/>
          </p:cNvSpPr>
          <p:nvPr>
            <p:ph sz="half" idx="1" hasCustomPrompt="1"/>
          </p:nvPr>
        </p:nvSpPr>
        <p:spPr>
          <a:xfrm>
            <a:off x="899592" y="1059582"/>
            <a:ext cx="7848872" cy="3240360"/>
          </a:xfrm>
          <a:prstGeom prst="rect">
            <a:avLst/>
          </a:prstGeom>
        </p:spPr>
        <p:txBody>
          <a:bodyPr lIns="0" tIns="0" rIns="0" bIns="0"/>
          <a:lstStyle>
            <a:lvl1pPr marL="0" indent="0" defTabSz="468000">
              <a:buFont typeface="Arial" panose="020B0604020202020204" pitchFamily="34" charset="0"/>
              <a:buNone/>
              <a:tabLst>
                <a:tab pos="288000" algn="l"/>
              </a:tabLst>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Skriv en text eller infoga ett objekt genom att klicka på en av ikonerna i mitten.</a:t>
            </a:r>
          </a:p>
        </p:txBody>
      </p:sp>
      <p:sp>
        <p:nvSpPr>
          <p:cNvPr id="12" name="Platshållare för text 5"/>
          <p:cNvSpPr>
            <a:spLocks noGrp="1"/>
          </p:cNvSpPr>
          <p:nvPr>
            <p:ph type="body" sz="quarter" idx="10" hasCustomPrompt="1"/>
          </p:nvPr>
        </p:nvSpPr>
        <p:spPr>
          <a:xfrm>
            <a:off x="899592" y="4515966"/>
            <a:ext cx="5780088" cy="412626"/>
          </a:xfrm>
          <a:prstGeom prst="rect">
            <a:avLst/>
          </a:prstGeom>
        </p:spPr>
        <p:txBody>
          <a:bodyPr lIns="0" tIns="0" rIns="0" bIns="0" anchor="b"/>
          <a:lstStyle>
            <a:lvl1pPr algn="l">
              <a:defRPr sz="1000"/>
            </a:lvl1pPr>
          </a:lstStyle>
          <a:p>
            <a:pPr algn="l"/>
            <a:r>
              <a:rPr lang="sv-SE" dirty="0"/>
              <a:t>Lägg till avsändare här</a:t>
            </a:r>
          </a:p>
        </p:txBody>
      </p:sp>
    </p:spTree>
    <p:extLst>
      <p:ext uri="{BB962C8B-B14F-4D97-AF65-F5344CB8AC3E}">
        <p14:creationId xmlns:p14="http://schemas.microsoft.com/office/powerpoint/2010/main" val="70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descr="REGION GOTLAND.wmf"/>
          <p:cNvPicPr>
            <a:picLocks noChangeAspect="1"/>
          </p:cNvPicPr>
          <p:nvPr userDrawn="1"/>
        </p:nvPicPr>
        <p:blipFill>
          <a:blip r:embed="rId18" cstate="print"/>
          <a:stretch>
            <a:fillRect/>
          </a:stretch>
        </p:blipFill>
        <p:spPr>
          <a:xfrm>
            <a:off x="7390783" y="4388592"/>
            <a:ext cx="1396176" cy="54000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2" r:id="rId2"/>
    <p:sldLayoutId id="2147483675" r:id="rId3"/>
    <p:sldLayoutId id="2147483683" r:id="rId4"/>
    <p:sldLayoutId id="2147483677" r:id="rId5"/>
    <p:sldLayoutId id="2147483684" r:id="rId6"/>
    <p:sldLayoutId id="2147483678" r:id="rId7"/>
    <p:sldLayoutId id="2147483685" r:id="rId8"/>
    <p:sldLayoutId id="2147483679" r:id="rId9"/>
    <p:sldLayoutId id="2147483686" r:id="rId10"/>
    <p:sldLayoutId id="2147483681" r:id="rId11"/>
    <p:sldLayoutId id="2147483687" r:id="rId12"/>
    <p:sldLayoutId id="2147483705" r:id="rId13"/>
    <p:sldLayoutId id="2147483706" r:id="rId14"/>
    <p:sldLayoutId id="2147483707" r:id="rId15"/>
    <p:sldLayoutId id="2147483708" r:id="rId16"/>
  </p:sldLayoutIdLst>
  <p:txStyles>
    <p:titleStyle>
      <a:lvl1pPr algn="l" defTabSz="914400" rtl="0" eaLnBrk="1" latinLnBrk="0" hangingPunct="1">
        <a:spcBef>
          <a:spcPct val="0"/>
        </a:spcBef>
        <a:buNone/>
        <a:defRPr sz="4400" kern="1200">
          <a:solidFill>
            <a:schemeClr val="accent3"/>
          </a:solidFill>
          <a:latin typeface="+mj-lt"/>
          <a:ea typeface="+mj-ea"/>
          <a:cs typeface="+mj-cs"/>
        </a:defRPr>
      </a:lvl1pPr>
    </p:titleStyle>
    <p:bodyStyle>
      <a:lvl1pPr marL="0" indent="0" algn="l" defTabSz="914400" rtl="0" eaLnBrk="1" latinLnBrk="0" hangingPunct="1">
        <a:spcBef>
          <a:spcPct val="20000"/>
        </a:spcBef>
        <a:buFontTx/>
        <a:buNone/>
        <a:defRPr sz="28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kansli@p18ik.s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bokning@gotland.s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sz="half" idx="1"/>
          </p:nvPr>
        </p:nvPicPr>
        <p:blipFill>
          <a:blip r:embed="rId2"/>
          <a:stretch>
            <a:fillRect/>
          </a:stretch>
        </p:blipFill>
        <p:spPr>
          <a:xfrm>
            <a:off x="1259632" y="960278"/>
            <a:ext cx="6766655" cy="3267656"/>
          </a:xfrm>
          <a:prstGeom prst="rect">
            <a:avLst/>
          </a:prstGeom>
        </p:spPr>
      </p:pic>
      <p:sp>
        <p:nvSpPr>
          <p:cNvPr id="82" name="Rubrik 81"/>
          <p:cNvSpPr>
            <a:spLocks noGrp="1"/>
          </p:cNvSpPr>
          <p:nvPr>
            <p:ph type="title"/>
          </p:nvPr>
        </p:nvSpPr>
        <p:spPr/>
        <p:txBody>
          <a:bodyPr/>
          <a:lstStyle/>
          <a:p>
            <a:pPr algn="ctr"/>
            <a:r>
              <a:rPr lang="sv-SE" dirty="0"/>
              <a:t>Välkomna</a:t>
            </a:r>
          </a:p>
        </p:txBody>
      </p:sp>
      <p:sp>
        <p:nvSpPr>
          <p:cNvPr id="84" name="Platshållare för text 83"/>
          <p:cNvSpPr>
            <a:spLocks noGrp="1"/>
          </p:cNvSpPr>
          <p:nvPr>
            <p:ph type="body" sz="quarter" idx="10"/>
          </p:nvPr>
        </p:nvSpPr>
        <p:spPr/>
        <p:txBody>
          <a:bodyPr/>
          <a:lstStyle/>
          <a:p>
            <a:r>
              <a:rPr lang="sv-SE" dirty="0"/>
              <a:t>Kultur- och Fritidsavdelningen</a:t>
            </a:r>
          </a:p>
        </p:txBody>
      </p:sp>
    </p:spTree>
    <p:extLst>
      <p:ext uri="{BB962C8B-B14F-4D97-AF65-F5344CB8AC3E}">
        <p14:creationId xmlns:p14="http://schemas.microsoft.com/office/powerpoint/2010/main" val="40035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Informationsträff</a:t>
            </a:r>
          </a:p>
        </p:txBody>
      </p:sp>
      <p:sp>
        <p:nvSpPr>
          <p:cNvPr id="3" name="Platshållare för innehåll 2"/>
          <p:cNvSpPr>
            <a:spLocks noGrp="1"/>
          </p:cNvSpPr>
          <p:nvPr>
            <p:ph sz="half" idx="1"/>
          </p:nvPr>
        </p:nvSpPr>
        <p:spPr/>
        <p:txBody>
          <a:bodyPr/>
          <a:lstStyle/>
          <a:p>
            <a:pPr marL="342900" lvl="0" indent="-342900">
              <a:buFont typeface="Arial" panose="020B0604020202020204" pitchFamily="34" charset="0"/>
              <a:buChar char="•"/>
            </a:pPr>
            <a:r>
              <a:rPr lang="sv-SE" sz="1800" dirty="0"/>
              <a:t>Lägesrapport</a:t>
            </a:r>
          </a:p>
          <a:p>
            <a:pPr marL="342900" lvl="0" indent="-342900">
              <a:buFont typeface="Arial" panose="020B0604020202020204" pitchFamily="34" charset="0"/>
              <a:buChar char="•"/>
            </a:pPr>
            <a:r>
              <a:rPr lang="sv-SE" sz="1800" dirty="0"/>
              <a:t>Perioden vecka 42 – vecka 13</a:t>
            </a:r>
          </a:p>
          <a:p>
            <a:pPr marL="342900" indent="-342900">
              <a:buFont typeface="Arial" panose="020B0604020202020204" pitchFamily="34" charset="0"/>
              <a:buChar char="•"/>
            </a:pPr>
            <a:r>
              <a:rPr lang="sv-SE" sz="1800" dirty="0"/>
              <a:t>Övrigt</a:t>
            </a:r>
          </a:p>
          <a:p>
            <a:endParaRPr lang="sv-SE" dirty="0"/>
          </a:p>
          <a:p>
            <a:r>
              <a:rPr lang="sv-SE" dirty="0"/>
              <a:t> </a:t>
            </a:r>
          </a:p>
          <a:p>
            <a:endParaRPr lang="sv-SE" dirty="0"/>
          </a:p>
        </p:txBody>
      </p:sp>
      <p:sp>
        <p:nvSpPr>
          <p:cNvPr id="4" name="Platshållare för text 3"/>
          <p:cNvSpPr>
            <a:spLocks noGrp="1"/>
          </p:cNvSpPr>
          <p:nvPr>
            <p:ph type="body" sz="quarter" idx="10"/>
          </p:nvPr>
        </p:nvSpPr>
        <p:spPr/>
        <p:txBody>
          <a:bodyPr/>
          <a:lstStyle/>
          <a:p>
            <a:r>
              <a:rPr lang="sv-SE" dirty="0"/>
              <a:t>Kultur- och Fritidsavdelningen</a:t>
            </a:r>
          </a:p>
        </p:txBody>
      </p:sp>
    </p:spTree>
    <p:extLst>
      <p:ext uri="{BB962C8B-B14F-4D97-AF65-F5344CB8AC3E}">
        <p14:creationId xmlns:p14="http://schemas.microsoft.com/office/powerpoint/2010/main" val="122743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Status just nu</a:t>
            </a:r>
          </a:p>
        </p:txBody>
      </p:sp>
      <p:sp>
        <p:nvSpPr>
          <p:cNvPr id="3" name="Platshållare för innehåll 2"/>
          <p:cNvSpPr>
            <a:spLocks noGrp="1"/>
          </p:cNvSpPr>
          <p:nvPr>
            <p:ph sz="half" idx="1"/>
          </p:nvPr>
        </p:nvSpPr>
        <p:spPr/>
        <p:txBody>
          <a:bodyPr/>
          <a:lstStyle/>
          <a:p>
            <a:pPr marL="342900" indent="-342900">
              <a:buFont typeface="Arial" panose="020B0604020202020204" pitchFamily="34" charset="0"/>
              <a:buChar char="•"/>
            </a:pPr>
            <a:r>
              <a:rPr lang="sv-SE" sz="1000" dirty="0"/>
              <a:t>Lägesrapport – Pär och Robert berättar om utvärderingen av </a:t>
            </a:r>
            <a:r>
              <a:rPr lang="sv-SE" sz="1000" dirty="0" err="1"/>
              <a:t>RG:s</a:t>
            </a:r>
            <a:r>
              <a:rPr lang="sv-SE" sz="1000" dirty="0"/>
              <a:t> grön ytor.</a:t>
            </a:r>
          </a:p>
          <a:p>
            <a:endParaRPr lang="sv-SE" sz="1000" dirty="0"/>
          </a:p>
          <a:p>
            <a:pPr marL="342900" indent="-342900">
              <a:buFont typeface="Arial" panose="020B0604020202020204" pitchFamily="34" charset="0"/>
              <a:buChar char="•"/>
            </a:pPr>
            <a:r>
              <a:rPr lang="sv-SE" sz="1000" dirty="0"/>
              <a:t>Röda stugan (</a:t>
            </a:r>
            <a:r>
              <a:rPr lang="sv-SE" sz="1000" dirty="0" err="1"/>
              <a:t>Kibbas</a:t>
            </a:r>
            <a:r>
              <a:rPr lang="sv-SE" sz="1000" dirty="0"/>
              <a:t>) – </a:t>
            </a:r>
            <a:r>
              <a:rPr lang="sv-SE" sz="1000" dirty="0" err="1"/>
              <a:t>Rävhagens</a:t>
            </a:r>
            <a:r>
              <a:rPr lang="sv-SE" sz="1000" dirty="0"/>
              <a:t> fotbollsplaner</a:t>
            </a:r>
          </a:p>
          <a:p>
            <a:pPr marL="1085850" lvl="1" indent="-342900">
              <a:buFont typeface="Wingdings" panose="05000000000000000000" pitchFamily="2" charset="2"/>
              <a:buChar char="Ø"/>
            </a:pPr>
            <a:r>
              <a:rPr lang="sv-SE" sz="1000" dirty="0"/>
              <a:t>Arbete pågår med omklädningsrum/toaletter, dock inga duschar på grund av utrymmesskäl. Dialog med GFF sker.</a:t>
            </a:r>
          </a:p>
          <a:p>
            <a:pPr marL="1085850" lvl="1" indent="-342900">
              <a:buFont typeface="Wingdings" panose="05000000000000000000" pitchFamily="2" charset="2"/>
              <a:buChar char="Ø"/>
            </a:pPr>
            <a:r>
              <a:rPr lang="sv-SE" sz="1000" dirty="0"/>
              <a:t>Samlingsrum och kiosk kommer att behållas</a:t>
            </a:r>
          </a:p>
          <a:p>
            <a:pPr marL="342900" indent="-342900">
              <a:buFont typeface="Arial" panose="020B0604020202020204" pitchFamily="34" charset="0"/>
              <a:buChar char="•"/>
            </a:pPr>
            <a:endParaRPr lang="sv-SE" sz="1000" dirty="0"/>
          </a:p>
          <a:p>
            <a:pPr marL="342900" indent="-342900">
              <a:buFont typeface="Arial" panose="020B0604020202020204" pitchFamily="34" charset="0"/>
              <a:buChar char="•"/>
            </a:pPr>
            <a:r>
              <a:rPr lang="sv-SE" sz="1000" dirty="0"/>
              <a:t>Visborgsvallens Konstgräs</a:t>
            </a:r>
          </a:p>
          <a:p>
            <a:pPr marL="1085850" lvl="1" indent="-342900">
              <a:buFont typeface="Wingdings" panose="05000000000000000000" pitchFamily="2" charset="2"/>
              <a:buChar char="Ø"/>
            </a:pPr>
            <a:r>
              <a:rPr lang="sv-SE" sz="1000" dirty="0"/>
              <a:t>Omklädningsrum – Bygglov inlämnat. Fram till årsskiftet finns tillgång till omklädningsrum vid P18 IK. Detta bokas på mail </a:t>
            </a:r>
            <a:r>
              <a:rPr lang="sv-SE" sz="1000" dirty="0">
                <a:hlinkClick r:id="rId2"/>
              </a:rPr>
              <a:t>kansli@p18ik.se</a:t>
            </a:r>
            <a:r>
              <a:rPr lang="sv-SE" sz="1000" dirty="0"/>
              <a:t> </a:t>
            </a:r>
          </a:p>
          <a:p>
            <a:pPr marL="1085850" lvl="1" indent="-342900">
              <a:buFont typeface="Wingdings" panose="05000000000000000000" pitchFamily="2" charset="2"/>
              <a:buChar char="Ø"/>
            </a:pPr>
            <a:r>
              <a:rPr lang="sv-SE" sz="1000" dirty="0"/>
              <a:t>Externa omklädningsrum Ica Maxi arena – Inpasseringstagg till dessa finns att köpa, ta kontakt med KFA vaktmästarna</a:t>
            </a:r>
          </a:p>
          <a:p>
            <a:pPr marL="1085850" lvl="1" indent="-342900">
              <a:buFont typeface="Wingdings" panose="05000000000000000000" pitchFamily="2" charset="2"/>
              <a:buChar char="Ø"/>
            </a:pPr>
            <a:r>
              <a:rPr lang="sv-SE" sz="1000" dirty="0"/>
              <a:t>Trafiksäkerhet – uppmanar att använd den upplysta cykelvägen när man använder cykel/el sparkcykel för att ta sig till och från konstgräset/arenan. KFA kontrollerar om belysningen kan bli ljusare.</a:t>
            </a:r>
          </a:p>
          <a:p>
            <a:pPr marL="1085850" lvl="1" indent="-342900">
              <a:buFont typeface="Wingdings" panose="05000000000000000000" pitchFamily="2" charset="2"/>
              <a:buChar char="Ø"/>
            </a:pPr>
            <a:r>
              <a:rPr lang="sv-SE" sz="1000" dirty="0"/>
              <a:t>Läktare – på plats.</a:t>
            </a:r>
          </a:p>
          <a:p>
            <a:pPr marL="1085850" lvl="1" indent="-342900">
              <a:buFont typeface="Wingdings" panose="05000000000000000000" pitchFamily="2" charset="2"/>
              <a:buChar char="Ø"/>
            </a:pPr>
            <a:r>
              <a:rPr lang="sv-SE" sz="1000" dirty="0"/>
              <a:t>Förråd – Bygglov inlämnat för 7 stycken bodar/förråd.</a:t>
            </a:r>
          </a:p>
          <a:p>
            <a:pPr lvl="1" indent="0">
              <a:buNone/>
            </a:pPr>
            <a:endParaRPr lang="sv-SE" sz="1400" dirty="0"/>
          </a:p>
          <a:p>
            <a:pPr marL="342900" indent="-342900">
              <a:buFont typeface="Arial" panose="020B0604020202020204" pitchFamily="34" charset="0"/>
              <a:buChar char="•"/>
            </a:pPr>
            <a:r>
              <a:rPr lang="sv-SE" sz="1000" dirty="0"/>
              <a:t>Säve Konstgräs</a:t>
            </a:r>
          </a:p>
          <a:p>
            <a:pPr marL="1085850" lvl="1" indent="-342900">
              <a:buFont typeface="Wingdings" panose="05000000000000000000" pitchFamily="2" charset="2"/>
              <a:buChar char="Ø"/>
            </a:pPr>
            <a:r>
              <a:rPr lang="sv-SE" sz="1000" dirty="0"/>
              <a:t>Förråd – Det har varit mycket förstörelse/stölder. KFA jobbar på en lösning med kod/kort till den yttre dörren</a:t>
            </a:r>
          </a:p>
          <a:p>
            <a:pPr lvl="1" indent="0">
              <a:buNone/>
            </a:pPr>
            <a:endParaRPr lang="sv-SE" dirty="0"/>
          </a:p>
        </p:txBody>
      </p:sp>
      <p:sp>
        <p:nvSpPr>
          <p:cNvPr id="4" name="Platshållare för text 3"/>
          <p:cNvSpPr>
            <a:spLocks noGrp="1"/>
          </p:cNvSpPr>
          <p:nvPr>
            <p:ph type="body" sz="quarter" idx="10"/>
          </p:nvPr>
        </p:nvSpPr>
        <p:spPr/>
        <p:txBody>
          <a:bodyPr/>
          <a:lstStyle/>
          <a:p>
            <a:r>
              <a:rPr lang="sv-SE" dirty="0"/>
              <a:t>Kultur- och Fritidsavdelningen</a:t>
            </a:r>
          </a:p>
        </p:txBody>
      </p:sp>
    </p:spTree>
    <p:extLst>
      <p:ext uri="{BB962C8B-B14F-4D97-AF65-F5344CB8AC3E}">
        <p14:creationId xmlns:p14="http://schemas.microsoft.com/office/powerpoint/2010/main" val="37886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Perioden vecka 42 – vecka 13</a:t>
            </a:r>
          </a:p>
        </p:txBody>
      </p:sp>
      <p:sp>
        <p:nvSpPr>
          <p:cNvPr id="3" name="Platshållare för innehåll 2"/>
          <p:cNvSpPr>
            <a:spLocks noGrp="1"/>
          </p:cNvSpPr>
          <p:nvPr>
            <p:ph sz="half" idx="1"/>
          </p:nvPr>
        </p:nvSpPr>
        <p:spPr/>
        <p:txBody>
          <a:bodyPr/>
          <a:lstStyle/>
          <a:p>
            <a:pPr marL="342900" indent="-342900">
              <a:buFont typeface="Arial" panose="020B0604020202020204" pitchFamily="34" charset="0"/>
              <a:buChar char="•"/>
            </a:pPr>
            <a:r>
              <a:rPr lang="sv-SE" sz="1000" dirty="0"/>
              <a:t>Träningstider vecka 42-13  - seriestart v 14?</a:t>
            </a:r>
          </a:p>
          <a:p>
            <a:pPr marL="1085850" lvl="1" indent="-342900">
              <a:buFont typeface="Wingdings" panose="05000000000000000000" pitchFamily="2" charset="2"/>
              <a:buChar char="Ø"/>
            </a:pPr>
            <a:r>
              <a:rPr lang="sv-SE" sz="1000" dirty="0"/>
              <a:t>Blocktider föreningsvis</a:t>
            </a:r>
          </a:p>
          <a:p>
            <a:pPr marL="1085850" lvl="1" indent="-342900">
              <a:buFont typeface="Wingdings" panose="05000000000000000000" pitchFamily="2" charset="2"/>
              <a:buChar char="Ø"/>
            </a:pPr>
            <a:r>
              <a:rPr lang="sv-SE" sz="1000" dirty="0"/>
              <a:t>Varje förening som har ansökt om träningstider får olika block där ni sedan fördelar ut era träningar/lag</a:t>
            </a:r>
          </a:p>
          <a:p>
            <a:pPr marL="1085850" lvl="1" indent="-342900">
              <a:buFont typeface="Wingdings" panose="05000000000000000000" pitchFamily="2" charset="2"/>
              <a:buChar char="Ø"/>
            </a:pPr>
            <a:r>
              <a:rPr lang="sv-SE" sz="1000" dirty="0"/>
              <a:t>Ni som förening meddelar till bokningen vilket lag som tränar på vilken tid, </a:t>
            </a:r>
            <a:r>
              <a:rPr lang="sv-SE" sz="1000" b="1" dirty="0"/>
              <a:t>senast fredag 18/10</a:t>
            </a:r>
          </a:p>
          <a:p>
            <a:pPr marL="1085850" lvl="1" indent="-342900">
              <a:buFont typeface="Wingdings" panose="05000000000000000000" pitchFamily="2" charset="2"/>
              <a:buChar char="Ø"/>
            </a:pPr>
            <a:r>
              <a:rPr lang="sv-SE" sz="1000" dirty="0"/>
              <a:t>Ni som förening får byta block med varandra, och meddelar detta till bokningen, </a:t>
            </a:r>
            <a:r>
              <a:rPr lang="sv-SE" sz="1000" b="1" dirty="0"/>
              <a:t>senast fredag den 18/10</a:t>
            </a:r>
          </a:p>
          <a:p>
            <a:pPr marL="1085850" lvl="1" indent="-342900">
              <a:buFont typeface="Wingdings" panose="05000000000000000000" pitchFamily="2" charset="2"/>
              <a:buChar char="Ø"/>
            </a:pPr>
            <a:r>
              <a:rPr lang="sv-SE" sz="1000" dirty="0"/>
              <a:t>Kontroll av era inskickade tider kan komma att göra under perioden.</a:t>
            </a:r>
          </a:p>
          <a:p>
            <a:pPr lvl="1" indent="0">
              <a:buNone/>
            </a:pPr>
            <a:endParaRPr lang="sv-SE" sz="1000" dirty="0"/>
          </a:p>
          <a:p>
            <a:pPr marL="342900" indent="-342900">
              <a:buFont typeface="Arial" panose="020B0604020202020204" pitchFamily="34" charset="0"/>
              <a:buChar char="•"/>
            </a:pPr>
            <a:r>
              <a:rPr lang="sv-SE" sz="1000" dirty="0"/>
              <a:t>Vi kommer att boka helplan för varje förening/block. </a:t>
            </a:r>
          </a:p>
          <a:p>
            <a:pPr marL="342900" indent="-342900">
              <a:buFont typeface="Arial" panose="020B0604020202020204" pitchFamily="34" charset="0"/>
              <a:buChar char="•"/>
            </a:pPr>
            <a:r>
              <a:rPr lang="sv-SE" sz="1000" dirty="0"/>
              <a:t>OBS er bokning gäller alla veckor utom 24/12, 25/12, 31/1 samt 1/1 på grund av stängda dagar</a:t>
            </a:r>
          </a:p>
          <a:p>
            <a:pPr marL="1085850" lvl="1" indent="-342900">
              <a:buFont typeface="Wingdings" panose="05000000000000000000" pitchFamily="2" charset="2"/>
              <a:buChar char="ü"/>
            </a:pPr>
            <a:endParaRPr lang="sv-SE" sz="1000" dirty="0"/>
          </a:p>
          <a:p>
            <a:pPr marL="342900" indent="-342900">
              <a:buFont typeface="Arial" panose="020B0604020202020204" pitchFamily="34" charset="0"/>
              <a:buChar char="•"/>
            </a:pPr>
            <a:r>
              <a:rPr lang="sv-SE" sz="1000" dirty="0"/>
              <a:t>Träningsmatcher vecka 6-13</a:t>
            </a:r>
          </a:p>
          <a:p>
            <a:pPr marL="1085850" lvl="1" indent="-342900">
              <a:buFont typeface="Wingdings" panose="05000000000000000000" pitchFamily="2" charset="2"/>
              <a:buChar char="Ø"/>
            </a:pPr>
            <a:r>
              <a:rPr lang="sv-SE" sz="1000" dirty="0"/>
              <a:t>Ansökta träningstider på helg i Visby fördelas till Visborgsvallens konstgräs vecka 42-13</a:t>
            </a:r>
          </a:p>
          <a:p>
            <a:pPr marL="1085850" lvl="1" indent="-342900">
              <a:buFont typeface="Wingdings" panose="05000000000000000000" pitchFamily="2" charset="2"/>
              <a:buChar char="Ø"/>
            </a:pPr>
            <a:r>
              <a:rPr lang="sv-SE" sz="1000" dirty="0"/>
              <a:t>Säve konstgräs – träningsmatcher vecka 6 – vecka 13, lördag/söndag </a:t>
            </a:r>
            <a:r>
              <a:rPr lang="sv-SE" sz="1000" dirty="0" err="1"/>
              <a:t>kl</a:t>
            </a:r>
            <a:r>
              <a:rPr lang="sv-SE" sz="1000" dirty="0"/>
              <a:t> 10:00-18:00</a:t>
            </a:r>
          </a:p>
          <a:p>
            <a:pPr marL="1085850" lvl="1" indent="-342900">
              <a:buFont typeface="Wingdings" panose="05000000000000000000" pitchFamily="2" charset="2"/>
              <a:buChar char="Ø"/>
            </a:pPr>
            <a:r>
              <a:rPr lang="sv-SE" sz="1000" dirty="0"/>
              <a:t>Hemse konstgräs – träningsmatcher vecka 6 – vecka 13, lördag/söndag </a:t>
            </a:r>
            <a:r>
              <a:rPr lang="sv-SE" sz="1000" dirty="0" err="1"/>
              <a:t>kl</a:t>
            </a:r>
            <a:r>
              <a:rPr lang="sv-SE" sz="1000" dirty="0"/>
              <a:t> 10:00-18:00. OBS ej på fördelade träningstider</a:t>
            </a:r>
          </a:p>
          <a:p>
            <a:pPr marL="1085850" lvl="1" indent="-342900">
              <a:buFont typeface="Wingdings" panose="05000000000000000000" pitchFamily="2" charset="2"/>
              <a:buChar char="Ø"/>
            </a:pPr>
            <a:r>
              <a:rPr lang="sv-SE" sz="1000" dirty="0"/>
              <a:t>Slite konstgräs – träningsmatcher vecka 6 – vecka 13, lördag/söndag </a:t>
            </a:r>
            <a:r>
              <a:rPr lang="sv-SE" sz="1000" dirty="0" err="1"/>
              <a:t>kl</a:t>
            </a:r>
            <a:r>
              <a:rPr lang="sv-SE" sz="1000" dirty="0"/>
              <a:t> 10:00-18:00. OBS ej på fördelade träningstider</a:t>
            </a:r>
          </a:p>
          <a:p>
            <a:pPr lvl="1" indent="0">
              <a:buNone/>
            </a:pPr>
            <a:r>
              <a:rPr lang="sv-SE" sz="1000" dirty="0"/>
              <a:t>         samt måndag 19:00-22:00</a:t>
            </a:r>
          </a:p>
          <a:p>
            <a:pPr marL="342900" indent="-342900">
              <a:buFont typeface="Arial" panose="020B0604020202020204" pitchFamily="34" charset="0"/>
              <a:buChar char="•"/>
            </a:pPr>
            <a:endParaRPr lang="sv-SE" sz="1200" dirty="0"/>
          </a:p>
          <a:p>
            <a:pPr marL="342900" indent="-342900">
              <a:buFont typeface="Arial" panose="020B0604020202020204" pitchFamily="34" charset="0"/>
              <a:buChar char="•"/>
            </a:pPr>
            <a:endParaRPr lang="sv-SE" sz="1200" dirty="0"/>
          </a:p>
          <a:p>
            <a:pPr marL="342900" indent="-342900">
              <a:buFont typeface="Arial" panose="020B0604020202020204" pitchFamily="34" charset="0"/>
              <a:buChar char="•"/>
            </a:pPr>
            <a:endParaRPr lang="sv-SE" sz="1200" dirty="0"/>
          </a:p>
          <a:p>
            <a:pPr marL="342900" indent="-342900">
              <a:buFont typeface="Arial" panose="020B0604020202020204" pitchFamily="34" charset="0"/>
              <a:buChar char="•"/>
            </a:pPr>
            <a:endParaRPr lang="sv-SE" sz="1200" dirty="0"/>
          </a:p>
          <a:p>
            <a:pPr marL="342900" indent="-342900">
              <a:buFont typeface="Arial" panose="020B0604020202020204" pitchFamily="34" charset="0"/>
              <a:buChar char="•"/>
            </a:pPr>
            <a:endParaRPr lang="sv-SE" dirty="0"/>
          </a:p>
        </p:txBody>
      </p:sp>
      <p:sp>
        <p:nvSpPr>
          <p:cNvPr id="4" name="Platshållare för text 3"/>
          <p:cNvSpPr>
            <a:spLocks noGrp="1"/>
          </p:cNvSpPr>
          <p:nvPr>
            <p:ph type="body" sz="quarter" idx="10"/>
          </p:nvPr>
        </p:nvSpPr>
        <p:spPr/>
        <p:txBody>
          <a:bodyPr/>
          <a:lstStyle/>
          <a:p>
            <a:r>
              <a:rPr lang="sv-SE" dirty="0"/>
              <a:t>Kultur- och Fritidsavdelningen</a:t>
            </a:r>
          </a:p>
        </p:txBody>
      </p:sp>
    </p:spTree>
    <p:extLst>
      <p:ext uri="{BB962C8B-B14F-4D97-AF65-F5344CB8AC3E}">
        <p14:creationId xmlns:p14="http://schemas.microsoft.com/office/powerpoint/2010/main" val="234749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Övrigt</a:t>
            </a:r>
          </a:p>
        </p:txBody>
      </p:sp>
      <p:sp>
        <p:nvSpPr>
          <p:cNvPr id="3" name="Platshållare för innehåll 2"/>
          <p:cNvSpPr>
            <a:spLocks noGrp="1"/>
          </p:cNvSpPr>
          <p:nvPr>
            <p:ph sz="half" idx="1"/>
          </p:nvPr>
        </p:nvSpPr>
        <p:spPr/>
        <p:txBody>
          <a:bodyPr/>
          <a:lstStyle/>
          <a:p>
            <a:pPr marL="285750" indent="-285750">
              <a:buFont typeface="Arial" panose="020B0604020202020204" pitchFamily="34" charset="0"/>
              <a:buChar char="•"/>
            </a:pPr>
            <a:endParaRPr lang="sv-SE" sz="1100" dirty="0"/>
          </a:p>
          <a:p>
            <a:pPr marL="285750" indent="-285750">
              <a:buFont typeface="Arial" panose="020B0604020202020204" pitchFamily="34" charset="0"/>
              <a:buChar char="•"/>
            </a:pPr>
            <a:r>
              <a:rPr lang="sv-SE" sz="1100" dirty="0"/>
              <a:t>Snöröjning – se separat bilder</a:t>
            </a:r>
          </a:p>
          <a:p>
            <a:pPr marL="285750" indent="-285750">
              <a:buFont typeface="Arial" panose="020B0604020202020204" pitchFamily="34" charset="0"/>
              <a:buChar char="•"/>
            </a:pPr>
            <a:r>
              <a:rPr lang="sv-SE" sz="1100" dirty="0"/>
              <a:t>Avbokning sker endast för helplan, del av plan går inte att boka av (om ni själva anser att ni inte kan träna </a:t>
            </a:r>
            <a:r>
              <a:rPr lang="sv-SE" sz="1100" dirty="0" err="1"/>
              <a:t>pga</a:t>
            </a:r>
            <a:r>
              <a:rPr lang="sv-SE" sz="1100" dirty="0"/>
              <a:t> snö avbokas tid omgående via mail </a:t>
            </a:r>
            <a:r>
              <a:rPr lang="sv-SE" sz="1100" dirty="0">
                <a:hlinkClick r:id="rId2"/>
              </a:rPr>
              <a:t>bokning@gotland.se</a:t>
            </a:r>
            <a:r>
              <a:rPr lang="sv-SE" sz="1100" dirty="0"/>
              <a:t>, dock senast morgonen efter).</a:t>
            </a:r>
          </a:p>
          <a:p>
            <a:pPr marL="285750" indent="-285750">
              <a:buFont typeface="Arial" panose="020B0604020202020204" pitchFamily="34" charset="0"/>
              <a:buChar char="•"/>
            </a:pPr>
            <a:r>
              <a:rPr lang="sv-SE" sz="1100" dirty="0"/>
              <a:t>Arrangemang/Match/Träning – ha koll på </a:t>
            </a:r>
            <a:r>
              <a:rPr lang="sv-SE" sz="1100" dirty="0" err="1"/>
              <a:t>fogis</a:t>
            </a:r>
            <a:r>
              <a:rPr lang="sv-SE" sz="1100" dirty="0"/>
              <a:t>/Min Fotboll/GFF:s hemsida(Matcher idag). Vi börjar alltid med att boka arrangemang och matcher innan vi bokar träningstider. Detta kan innebära att träningstider försvinner, kontrollera alltid era bokningsbekräftelser! </a:t>
            </a:r>
          </a:p>
          <a:p>
            <a:pPr marL="285750" indent="-285750">
              <a:buFont typeface="Arial" panose="020B0604020202020204" pitchFamily="34" charset="0"/>
              <a:buChar char="•"/>
            </a:pPr>
            <a:r>
              <a:rPr lang="sv-SE" sz="1100" dirty="0"/>
              <a:t>Bokningen avbokar eller flyttar inga tider på eget initiativ. Är ni som förening i behov av att spela en match på konstgräset/gräsplanen när träningstid är bokad så måste ni som förening ta kontakt med det lag som äger träningstiden för att komma överens. Därefter mailar ni till bokningen om ändring, samt kopia till berörda föreningar som överlåter träningstid till match.</a:t>
            </a:r>
          </a:p>
          <a:p>
            <a:pPr marL="285750" indent="-285750">
              <a:buFont typeface="Arial" panose="020B0604020202020204" pitchFamily="34" charset="0"/>
              <a:buChar char="•"/>
            </a:pPr>
            <a:r>
              <a:rPr lang="sv-SE" sz="1100" dirty="0"/>
              <a:t>Påminnelse gällande omklädningsrum på A7. Vid träning och match har ni alltid tillgång till omklädningsrummen vid A7 idrottshall, dock kan det förekomma annan verksamhet där också. Vid match är det ALLTID hemmalaget som ser till att tillgång till omklädningsrummen finns för motståndare och domare. Ni kommer in med era inpasseringskort med er personliga kod 30 minuter innan er bokning. Vid problem kontakta våra vaktmästare</a:t>
            </a:r>
          </a:p>
          <a:p>
            <a:pPr marL="285750" indent="-285750">
              <a:buFont typeface="Arial" panose="020B0604020202020204" pitchFamily="34" charset="0"/>
              <a:buChar char="•"/>
            </a:pPr>
            <a:r>
              <a:rPr lang="sv-SE" sz="1100" dirty="0"/>
              <a:t>Uppföljning/utvärdering av blocktidsfördelningen kommer att ske med GFF</a:t>
            </a:r>
          </a:p>
          <a:p>
            <a:pPr marL="285750" indent="-285750">
              <a:buFont typeface="Arial" panose="020B0604020202020204" pitchFamily="34" charset="0"/>
              <a:buChar char="•"/>
            </a:pPr>
            <a:endParaRPr lang="sv-SE" sz="1100" dirty="0"/>
          </a:p>
          <a:p>
            <a:pPr marL="285750" indent="-285750">
              <a:buFont typeface="Arial" panose="020B0604020202020204" pitchFamily="34" charset="0"/>
              <a:buChar char="•"/>
            </a:pPr>
            <a:endParaRPr lang="sv-SE" sz="1800" dirty="0"/>
          </a:p>
          <a:p>
            <a:pPr marL="285750" indent="-285750">
              <a:buFont typeface="Arial" panose="020B0604020202020204" pitchFamily="34" charset="0"/>
              <a:buChar char="•"/>
            </a:pPr>
            <a:endParaRPr lang="sv-SE" sz="1800" dirty="0"/>
          </a:p>
          <a:p>
            <a:endParaRPr lang="sv-SE" sz="1800" dirty="0"/>
          </a:p>
          <a:p>
            <a:pPr marL="285750" indent="-285750">
              <a:buFont typeface="Arial" panose="020B0604020202020204" pitchFamily="34" charset="0"/>
              <a:buChar char="•"/>
            </a:pPr>
            <a:endParaRPr lang="sv-SE" sz="1800" dirty="0"/>
          </a:p>
          <a:p>
            <a:pPr marL="342900" indent="-342900">
              <a:buFont typeface="Arial" panose="020B0604020202020204" pitchFamily="34" charset="0"/>
              <a:buChar char="•"/>
            </a:pPr>
            <a:endParaRPr lang="sv-SE" dirty="0"/>
          </a:p>
        </p:txBody>
      </p:sp>
      <p:sp>
        <p:nvSpPr>
          <p:cNvPr id="4" name="Platshållare för text 3"/>
          <p:cNvSpPr>
            <a:spLocks noGrp="1"/>
          </p:cNvSpPr>
          <p:nvPr>
            <p:ph type="body" sz="quarter" idx="10"/>
          </p:nvPr>
        </p:nvSpPr>
        <p:spPr/>
        <p:txBody>
          <a:bodyPr/>
          <a:lstStyle/>
          <a:p>
            <a:r>
              <a:rPr lang="sv-SE" dirty="0"/>
              <a:t>Kultur- och Fritidsavdelningen</a:t>
            </a:r>
          </a:p>
        </p:txBody>
      </p:sp>
    </p:spTree>
    <p:extLst>
      <p:ext uri="{BB962C8B-B14F-4D97-AF65-F5344CB8AC3E}">
        <p14:creationId xmlns:p14="http://schemas.microsoft.com/office/powerpoint/2010/main" val="136196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D76900E-EC4F-4A10-898C-BA18B5E1BDC9" descr="99463687-4F5D-412B-8B46-1BAF59DAE6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72" y="-3260898"/>
            <a:ext cx="13716001" cy="171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sz="half" idx="1"/>
          </p:nvPr>
        </p:nvSpPr>
        <p:spPr/>
        <p:txBody>
          <a:bodyPr/>
          <a:lstStyle/>
          <a:p>
            <a:pPr marL="342900" indent="-342900">
              <a:buFont typeface="Arial" panose="020B0604020202020204" pitchFamily="34" charset="0"/>
              <a:buChar char="•"/>
            </a:pPr>
            <a:r>
              <a:rPr lang="sv-SE" sz="1600" dirty="0">
                <a:solidFill>
                  <a:schemeClr val="bg1"/>
                </a:solidFill>
              </a:rPr>
              <a:t>Ibland kommer vädret inte att tillåta spel, trots att vi försöker</a:t>
            </a:r>
          </a:p>
          <a:p>
            <a:pPr marL="342900" indent="-342900">
              <a:buFont typeface="Arial" panose="020B0604020202020204" pitchFamily="34" charset="0"/>
              <a:buChar char="•"/>
            </a:pPr>
            <a:r>
              <a:rPr lang="sv-SE" sz="1600" dirty="0">
                <a:solidFill>
                  <a:schemeClr val="bg1"/>
                </a:solidFill>
              </a:rPr>
              <a:t>Det plogas inte vid snöfall. Vi plogar när det snöat klart</a:t>
            </a:r>
          </a:p>
          <a:p>
            <a:pPr marL="342900" indent="-342900">
              <a:buFont typeface="Arial" panose="020B0604020202020204" pitchFamily="34" charset="0"/>
              <a:buChar char="•"/>
            </a:pPr>
            <a:r>
              <a:rPr lang="sv-SE" sz="1600" dirty="0">
                <a:solidFill>
                  <a:schemeClr val="bg1"/>
                </a:solidFill>
              </a:rPr>
              <a:t>Vi plogar ”vinterplan” – det vill säga att vi behåller snön på planen, för att minska spridning av granulat.  Utifrån de regler och krav som vi har för att minska spridning av </a:t>
            </a:r>
            <a:r>
              <a:rPr lang="sv-SE" sz="1600" dirty="0" err="1">
                <a:solidFill>
                  <a:schemeClr val="bg1"/>
                </a:solidFill>
              </a:rPr>
              <a:t>microplaster</a:t>
            </a:r>
            <a:endParaRPr lang="sv-SE" sz="1600" dirty="0">
              <a:solidFill>
                <a:schemeClr val="bg1"/>
              </a:solidFill>
            </a:endParaRPr>
          </a:p>
          <a:p>
            <a:pPr marL="342900" indent="-342900">
              <a:buFont typeface="Arial" panose="020B0604020202020204" pitchFamily="34" charset="0"/>
              <a:buChar char="•"/>
            </a:pPr>
            <a:endParaRPr lang="sv-SE" sz="1600" dirty="0">
              <a:solidFill>
                <a:schemeClr val="bg1"/>
              </a:solidFill>
            </a:endParaRPr>
          </a:p>
          <a:p>
            <a:pPr marL="342900" indent="-342900">
              <a:buFont typeface="Arial" panose="020B0604020202020204" pitchFamily="34" charset="0"/>
              <a:buChar char="•"/>
            </a:pPr>
            <a:endParaRPr lang="sv-SE" sz="1600" dirty="0">
              <a:solidFill>
                <a:schemeClr val="bg1"/>
              </a:solidFill>
            </a:endParaRPr>
          </a:p>
          <a:p>
            <a:pPr marL="285750" indent="-285750">
              <a:buFont typeface="Arial" panose="020B0604020202020204" pitchFamily="34" charset="0"/>
              <a:buChar char="•"/>
            </a:pPr>
            <a:r>
              <a:rPr lang="sv-SE" sz="1600" dirty="0">
                <a:solidFill>
                  <a:schemeClr val="bg2">
                    <a:lumMod val="10000"/>
                  </a:schemeClr>
                </a:solidFill>
              </a:rPr>
              <a:t>Snöröjning sker dagtid på vardagar innan </a:t>
            </a:r>
            <a:r>
              <a:rPr lang="sv-SE" sz="1600" dirty="0" err="1">
                <a:solidFill>
                  <a:schemeClr val="bg2">
                    <a:lumMod val="10000"/>
                  </a:schemeClr>
                </a:solidFill>
              </a:rPr>
              <a:t>kl</a:t>
            </a:r>
            <a:r>
              <a:rPr lang="sv-SE" sz="1600" dirty="0">
                <a:solidFill>
                  <a:schemeClr val="bg2">
                    <a:lumMod val="10000"/>
                  </a:schemeClr>
                </a:solidFill>
              </a:rPr>
              <a:t> 16:00 under perioden v 42-13 </a:t>
            </a:r>
          </a:p>
          <a:p>
            <a:pPr marL="285750" indent="-285750">
              <a:buFont typeface="Arial" panose="020B0604020202020204" pitchFamily="34" charset="0"/>
              <a:buChar char="•"/>
            </a:pPr>
            <a:r>
              <a:rPr lang="sv-SE" sz="1600" dirty="0">
                <a:solidFill>
                  <a:schemeClr val="bg2">
                    <a:lumMod val="10000"/>
                  </a:schemeClr>
                </a:solidFill>
              </a:rPr>
              <a:t>Under perioden v 6-13, då det planeras för träningsmatcher så är det även snöröjning på helger. Säve i första hand, Visborgsvallen i andra hand. Även Hemse/Slite snöröjs under denna period. </a:t>
            </a:r>
          </a:p>
          <a:p>
            <a:endParaRPr lang="sv-SE" sz="1600" dirty="0">
              <a:solidFill>
                <a:schemeClr val="tx2">
                  <a:lumMod val="50000"/>
                </a:schemeClr>
              </a:solidFill>
            </a:endParaRPr>
          </a:p>
        </p:txBody>
      </p:sp>
      <p:sp>
        <p:nvSpPr>
          <p:cNvPr id="2" name="Rubrik 1"/>
          <p:cNvSpPr>
            <a:spLocks noGrp="1"/>
          </p:cNvSpPr>
          <p:nvPr>
            <p:ph type="title"/>
          </p:nvPr>
        </p:nvSpPr>
        <p:spPr/>
        <p:txBody>
          <a:bodyPr/>
          <a:lstStyle/>
          <a:p>
            <a:pPr algn="ctr"/>
            <a:r>
              <a:rPr lang="sv-SE" dirty="0">
                <a:solidFill>
                  <a:schemeClr val="bg1"/>
                </a:solidFill>
              </a:rPr>
              <a:t>Snöröjning och vinterplaner</a:t>
            </a:r>
          </a:p>
        </p:txBody>
      </p:sp>
    </p:spTree>
    <p:extLst>
      <p:ext uri="{BB962C8B-B14F-4D97-AF65-F5344CB8AC3E}">
        <p14:creationId xmlns:p14="http://schemas.microsoft.com/office/powerpoint/2010/main" val="361664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D76900E-EC4F-4A10-898C-BA18B5E1BDC9" descr="99463687-4F5D-412B-8B46-1BAF59DAE6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72" y="-3260898"/>
            <a:ext cx="13716001" cy="171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sz="half" idx="1"/>
          </p:nvPr>
        </p:nvSpPr>
        <p:spPr/>
        <p:txBody>
          <a:bodyPr/>
          <a:lstStyle/>
          <a:p>
            <a:pPr marL="342900" indent="-342900">
              <a:buFont typeface="Arial" panose="020B0604020202020204" pitchFamily="34" charset="0"/>
              <a:buChar char="•"/>
            </a:pPr>
            <a:r>
              <a:rPr lang="sv-SE" sz="1800" dirty="0">
                <a:solidFill>
                  <a:schemeClr val="bg1"/>
                </a:solidFill>
              </a:rPr>
              <a:t>Trampas snön ner i planen så är det svårt att få bort och påverkar spelbarheten framöver</a:t>
            </a:r>
          </a:p>
          <a:p>
            <a:pPr marL="342900" indent="-342900">
              <a:buFont typeface="Arial" panose="020B0604020202020204" pitchFamily="34" charset="0"/>
              <a:buChar char="•"/>
            </a:pPr>
            <a:r>
              <a:rPr lang="sv-SE" sz="1800" dirty="0">
                <a:solidFill>
                  <a:schemeClr val="bg1"/>
                </a:solidFill>
              </a:rPr>
              <a:t>Flytta tillbaka målen efter avslutat pass (oavsett årstid). Målen fryser fast och det går inte att snöröja/underhålla</a:t>
            </a:r>
          </a:p>
          <a:p>
            <a:pPr marL="342900" indent="-342900">
              <a:buFont typeface="Arial" panose="020B0604020202020204" pitchFamily="34" charset="0"/>
              <a:buChar char="•"/>
            </a:pPr>
            <a:endParaRPr lang="sv-SE" sz="1800" dirty="0">
              <a:solidFill>
                <a:schemeClr val="bg1"/>
              </a:solidFill>
            </a:endParaRPr>
          </a:p>
          <a:p>
            <a:pPr marL="342900" indent="-342900">
              <a:buFont typeface="Arial" panose="020B0604020202020204" pitchFamily="34" charset="0"/>
              <a:buChar char="•"/>
            </a:pPr>
            <a:endParaRPr lang="sv-SE" sz="1800" dirty="0">
              <a:solidFill>
                <a:schemeClr val="bg1"/>
              </a:solidFill>
            </a:endParaRPr>
          </a:p>
          <a:p>
            <a:pPr marL="342900" indent="-342900">
              <a:buFont typeface="Arial" panose="020B0604020202020204" pitchFamily="34" charset="0"/>
              <a:buChar char="•"/>
            </a:pPr>
            <a:r>
              <a:rPr lang="sv-SE" sz="1800" dirty="0">
                <a:solidFill>
                  <a:schemeClr val="bg2">
                    <a:lumMod val="10000"/>
                  </a:schemeClr>
                </a:solidFill>
              </a:rPr>
              <a:t>Är planerna avstängda ska de inte användas! Om planerna stängs informeras ni senast </a:t>
            </a:r>
            <a:r>
              <a:rPr lang="sv-SE" sz="1800" dirty="0" err="1">
                <a:solidFill>
                  <a:schemeClr val="bg2">
                    <a:lumMod val="10000"/>
                  </a:schemeClr>
                </a:solidFill>
              </a:rPr>
              <a:t>kl</a:t>
            </a:r>
            <a:r>
              <a:rPr lang="sv-SE" sz="1800" dirty="0">
                <a:solidFill>
                  <a:schemeClr val="bg2">
                    <a:lumMod val="10000"/>
                  </a:schemeClr>
                </a:solidFill>
              </a:rPr>
              <a:t> 13:00 samma dag. Informationen om att planerna stängs kommer att finnas på förstasidan på </a:t>
            </a:r>
            <a:r>
              <a:rPr lang="sv-SE" sz="1800" dirty="0" err="1">
                <a:solidFill>
                  <a:schemeClr val="bg2">
                    <a:lumMod val="10000"/>
                  </a:schemeClr>
                </a:solidFill>
              </a:rPr>
              <a:t>InterbookGo</a:t>
            </a:r>
            <a:endParaRPr lang="sv-SE" sz="1600" dirty="0">
              <a:solidFill>
                <a:schemeClr val="bg1"/>
              </a:solidFill>
            </a:endParaRPr>
          </a:p>
          <a:p>
            <a:pPr marL="342900" indent="-342900">
              <a:buFont typeface="Arial" panose="020B0604020202020204" pitchFamily="34" charset="0"/>
              <a:buChar char="•"/>
            </a:pPr>
            <a:endParaRPr lang="sv-SE" sz="1600" dirty="0">
              <a:solidFill>
                <a:schemeClr val="bg1"/>
              </a:solidFill>
            </a:endParaRPr>
          </a:p>
        </p:txBody>
      </p:sp>
      <p:sp>
        <p:nvSpPr>
          <p:cNvPr id="2" name="Rubrik 1"/>
          <p:cNvSpPr>
            <a:spLocks noGrp="1"/>
          </p:cNvSpPr>
          <p:nvPr>
            <p:ph type="title"/>
          </p:nvPr>
        </p:nvSpPr>
        <p:spPr/>
        <p:txBody>
          <a:bodyPr/>
          <a:lstStyle/>
          <a:p>
            <a:pPr algn="ctr"/>
            <a:r>
              <a:rPr lang="sv-SE" dirty="0">
                <a:solidFill>
                  <a:schemeClr val="bg1"/>
                </a:solidFill>
              </a:rPr>
              <a:t>Snöröjning och vinterplaner</a:t>
            </a:r>
          </a:p>
        </p:txBody>
      </p:sp>
    </p:spTree>
    <p:extLst>
      <p:ext uri="{BB962C8B-B14F-4D97-AF65-F5344CB8AC3E}">
        <p14:creationId xmlns:p14="http://schemas.microsoft.com/office/powerpoint/2010/main" val="73496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D76900E-EC4F-4A10-898C-BA18B5E1BDC9" descr="99463687-4F5D-412B-8B46-1BAF59DAE6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72" y="-3260898"/>
            <a:ext cx="13716001" cy="171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sz="half" idx="1"/>
          </p:nvPr>
        </p:nvSpPr>
        <p:spPr/>
        <p:txBody>
          <a:bodyPr/>
          <a:lstStyle/>
          <a:p>
            <a:pPr algn="ctr"/>
            <a:r>
              <a:rPr lang="sv-SE" sz="1600" dirty="0">
                <a:solidFill>
                  <a:schemeClr val="bg1"/>
                </a:solidFill>
              </a:rPr>
              <a:t>Vad förväntas utav er efter avslutad träning eller match?</a:t>
            </a:r>
          </a:p>
          <a:p>
            <a:pPr marL="285750" indent="-285750">
              <a:buFont typeface="Wingdings" panose="05000000000000000000" pitchFamily="2" charset="2"/>
              <a:buChar char="ü"/>
            </a:pPr>
            <a:r>
              <a:rPr lang="sv-SE" sz="1600" dirty="0">
                <a:solidFill>
                  <a:schemeClr val="bg1"/>
                </a:solidFill>
              </a:rPr>
              <a:t>Se till att alla redskap/material återställs på sina platser. Målen ställs på kortsidan bakom målområdet</a:t>
            </a:r>
          </a:p>
          <a:p>
            <a:pPr marL="285750" indent="-285750">
              <a:buFont typeface="Wingdings" panose="05000000000000000000" pitchFamily="2" charset="2"/>
              <a:buChar char="ü"/>
            </a:pPr>
            <a:r>
              <a:rPr lang="sv-SE" sz="1600" dirty="0">
                <a:solidFill>
                  <a:schemeClr val="bg1"/>
                </a:solidFill>
              </a:rPr>
              <a:t>Borsta av granulatet från skorna när ni lämnar planen, gäller alla konstgräsplaner</a:t>
            </a:r>
          </a:p>
          <a:p>
            <a:pPr marL="285750" indent="-285750">
              <a:buFont typeface="Wingdings" panose="05000000000000000000" pitchFamily="2" charset="2"/>
              <a:buChar char="ü"/>
            </a:pPr>
            <a:endParaRPr lang="sv-SE" sz="1600" dirty="0">
              <a:solidFill>
                <a:schemeClr val="bg1"/>
              </a:solidFill>
            </a:endParaRPr>
          </a:p>
          <a:p>
            <a:endParaRPr lang="sv-SE" sz="1600" dirty="0">
              <a:solidFill>
                <a:schemeClr val="bg1"/>
              </a:solidFill>
            </a:endParaRPr>
          </a:p>
          <a:p>
            <a:pPr marL="285750" indent="-285750">
              <a:buFont typeface="Wingdings" panose="05000000000000000000" pitchFamily="2" charset="2"/>
              <a:buChar char="ü"/>
            </a:pPr>
            <a:r>
              <a:rPr lang="sv-SE" sz="1600" dirty="0">
                <a:solidFill>
                  <a:schemeClr val="tx2">
                    <a:lumMod val="50000"/>
                  </a:schemeClr>
                </a:solidFill>
              </a:rPr>
              <a:t>Ledaren är ansvarig för att anläggningens regler följs och lämnar anläggning sist</a:t>
            </a:r>
          </a:p>
          <a:p>
            <a:pPr marL="1085850" lvl="1" indent="-342900">
              <a:buFont typeface="Wingdings" panose="05000000000000000000" pitchFamily="2" charset="2"/>
              <a:buChar char="ü"/>
            </a:pPr>
            <a:r>
              <a:rPr lang="sv-SE" sz="1500" dirty="0">
                <a:solidFill>
                  <a:schemeClr val="tx2">
                    <a:lumMod val="50000"/>
                  </a:schemeClr>
                </a:solidFill>
              </a:rPr>
              <a:t>Se till att dörrar och fönster är stängda och låsta</a:t>
            </a:r>
          </a:p>
          <a:p>
            <a:pPr marL="1085850" lvl="1" indent="-342900">
              <a:buFont typeface="Wingdings" panose="05000000000000000000" pitchFamily="2" charset="2"/>
              <a:buChar char="ü"/>
            </a:pPr>
            <a:r>
              <a:rPr lang="sv-SE" sz="1500" dirty="0">
                <a:solidFill>
                  <a:schemeClr val="tx2">
                    <a:lumMod val="50000"/>
                  </a:schemeClr>
                </a:solidFill>
              </a:rPr>
              <a:t>Kontrollera så ingen vattenkran är öppen</a:t>
            </a:r>
          </a:p>
          <a:p>
            <a:endParaRPr lang="sv-SE" sz="1600" dirty="0">
              <a:solidFill>
                <a:schemeClr val="tx2"/>
              </a:solidFill>
            </a:endParaRPr>
          </a:p>
          <a:p>
            <a:pPr marL="285750" indent="-285750">
              <a:buFont typeface="Wingdings" panose="05000000000000000000" pitchFamily="2" charset="2"/>
              <a:buChar char="ü"/>
            </a:pPr>
            <a:endParaRPr lang="sv-SE" sz="1600" dirty="0">
              <a:solidFill>
                <a:schemeClr val="tx2"/>
              </a:solidFill>
            </a:endParaRPr>
          </a:p>
          <a:p>
            <a:endParaRPr lang="sv-SE" sz="1600" dirty="0"/>
          </a:p>
          <a:p>
            <a:pPr marL="285750" indent="-285750">
              <a:buFont typeface="Wingdings" panose="05000000000000000000" pitchFamily="2" charset="2"/>
              <a:buChar char="ü"/>
            </a:pPr>
            <a:endParaRPr lang="sv-SE" sz="1600" dirty="0">
              <a:solidFill>
                <a:schemeClr val="bg1"/>
              </a:solidFill>
            </a:endParaRPr>
          </a:p>
          <a:p>
            <a:pPr marL="285750" indent="-285750">
              <a:buFont typeface="Wingdings" panose="05000000000000000000" pitchFamily="2" charset="2"/>
              <a:buChar char="ü"/>
            </a:pPr>
            <a:endParaRPr lang="sv-SE" sz="1600" dirty="0">
              <a:solidFill>
                <a:schemeClr val="bg1"/>
              </a:solidFill>
            </a:endParaRPr>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solidFill>
                <a:schemeClr val="bg1"/>
              </a:solidFill>
            </a:endParaRPr>
          </a:p>
          <a:p>
            <a:pPr marL="342900" indent="-342900">
              <a:buFont typeface="Arial" panose="020B0604020202020204" pitchFamily="34" charset="0"/>
              <a:buChar char="•"/>
            </a:pPr>
            <a:endParaRPr lang="sv-SE" sz="1600" dirty="0">
              <a:solidFill>
                <a:schemeClr val="bg1"/>
              </a:solidFill>
            </a:endParaRPr>
          </a:p>
          <a:p>
            <a:pPr marL="342900" indent="-342900">
              <a:buFont typeface="Arial" panose="020B0604020202020204" pitchFamily="34" charset="0"/>
              <a:buChar char="•"/>
            </a:pPr>
            <a:endParaRPr lang="sv-SE" sz="1600" dirty="0">
              <a:solidFill>
                <a:schemeClr val="bg1"/>
              </a:solidFill>
            </a:endParaRPr>
          </a:p>
        </p:txBody>
      </p:sp>
      <p:sp>
        <p:nvSpPr>
          <p:cNvPr id="2" name="Rubrik 1"/>
          <p:cNvSpPr>
            <a:spLocks noGrp="1"/>
          </p:cNvSpPr>
          <p:nvPr>
            <p:ph type="title"/>
          </p:nvPr>
        </p:nvSpPr>
        <p:spPr/>
        <p:txBody>
          <a:bodyPr/>
          <a:lstStyle/>
          <a:p>
            <a:pPr algn="ctr"/>
            <a:r>
              <a:rPr lang="sv-SE" dirty="0">
                <a:solidFill>
                  <a:schemeClr val="bg1"/>
                </a:solidFill>
              </a:rPr>
              <a:t>Snöröjning och vinterplaner</a:t>
            </a:r>
          </a:p>
        </p:txBody>
      </p:sp>
    </p:spTree>
    <p:extLst>
      <p:ext uri="{BB962C8B-B14F-4D97-AF65-F5344CB8AC3E}">
        <p14:creationId xmlns:p14="http://schemas.microsoft.com/office/powerpoint/2010/main" val="2505149459"/>
      </p:ext>
    </p:extLst>
  </p:cSld>
  <p:clrMapOvr>
    <a:masterClrMapping/>
  </p:clrMapOvr>
</p:sld>
</file>

<file path=ppt/theme/theme1.xml><?xml version="1.0" encoding="utf-8"?>
<a:theme xmlns:a="http://schemas.openxmlformats.org/drawingml/2006/main" name="rg_mall_liggande_16x9">
  <a:themeElements>
    <a:clrScheme name="Region Gotland 3">
      <a:dk1>
        <a:srgbClr val="7F7F7F"/>
      </a:dk1>
      <a:lt1>
        <a:srgbClr val="FFFFFF"/>
      </a:lt1>
      <a:dk2>
        <a:srgbClr val="464646"/>
      </a:dk2>
      <a:lt2>
        <a:srgbClr val="DCDCDC"/>
      </a:lt2>
      <a:accent1>
        <a:srgbClr val="FFB81C"/>
      </a:accent1>
      <a:accent2>
        <a:srgbClr val="00B140"/>
      </a:accent2>
      <a:accent3>
        <a:srgbClr val="004B87"/>
      </a:accent3>
      <a:accent4>
        <a:srgbClr val="FF671F"/>
      </a:accent4>
      <a:accent5>
        <a:srgbClr val="830065"/>
      </a:accent5>
      <a:accent6>
        <a:srgbClr val="007864"/>
      </a:accent6>
      <a:hlink>
        <a:srgbClr val="0074A5"/>
      </a:hlink>
      <a:folHlink>
        <a:srgbClr val="830065"/>
      </a:folHlink>
    </a:clrScheme>
    <a:fontScheme name="RegionGotlandPP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b" anchorCtr="0">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105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rg_16_9_mall.potx" id="{733B2906-8E0B-4CB3-982B-8CF154332CFF}" vid="{16E12DA8-0131-4FA9-B86D-EFD132206FA7}"/>
    </a:ext>
  </a:extLst>
</a:theme>
</file>

<file path=docProps/app.xml><?xml version="1.0" encoding="utf-8"?>
<Properties xmlns="http://schemas.openxmlformats.org/officeDocument/2006/extended-properties" xmlns:vt="http://schemas.openxmlformats.org/officeDocument/2006/docPropsVTypes">
  <Template>rg_16_9_mall</Template>
  <TotalTime>1917</TotalTime>
  <Words>884</Words>
  <Application>Microsoft Office PowerPoint</Application>
  <PresentationFormat>Bildspel på skärmen (16:9)</PresentationFormat>
  <Paragraphs>90</Paragraphs>
  <Slides>8</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Wingdings</vt:lpstr>
      <vt:lpstr>rg_mall_liggande_16x9</vt:lpstr>
      <vt:lpstr>Välkomna</vt:lpstr>
      <vt:lpstr>Informationsträff</vt:lpstr>
      <vt:lpstr>Status just nu</vt:lpstr>
      <vt:lpstr>Perioden vecka 42 – vecka 13</vt:lpstr>
      <vt:lpstr>Övrigt</vt:lpstr>
      <vt:lpstr>Snöröjning och vinterplaner</vt:lpstr>
      <vt:lpstr>Snöröjning och vinterplaner</vt:lpstr>
      <vt:lpstr>Snöröjning och vinterplaner</vt:lpstr>
    </vt:vector>
  </TitlesOfParts>
  <Company>Region Gotland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Informationsträff</dc:title>
  <dc:creator>Linda Helledaij</dc:creator>
  <cp:lastModifiedBy>Kristina Hård af Segerstad</cp:lastModifiedBy>
  <cp:revision>61</cp:revision>
  <cp:lastPrinted>2019-03-29T14:01:19Z</cp:lastPrinted>
  <dcterms:created xsi:type="dcterms:W3CDTF">2023-11-16T21:33:07Z</dcterms:created>
  <dcterms:modified xsi:type="dcterms:W3CDTF">2024-10-14T10:40:51Z</dcterms:modified>
</cp:coreProperties>
</file>