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60" r:id="rId6"/>
    <p:sldId id="261" r:id="rId7"/>
    <p:sldId id="267" r:id="rId8"/>
    <p:sldId id="262" r:id="rId9"/>
    <p:sldId id="266"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4FB5F4-EC04-4051-94D8-4B242D0F4F29}" v="6" dt="2025-09-04T05:24:44.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B7ECAF-ED5A-1A6B-A7B1-46F0B3A7A10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8CA4FF4-09AB-8C05-ACF4-546214418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F9FE365-0CC6-A668-70F4-32312C504C1B}"/>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5" name="Platshållare för sidfot 4">
            <a:extLst>
              <a:ext uri="{FF2B5EF4-FFF2-40B4-BE49-F238E27FC236}">
                <a16:creationId xmlns:a16="http://schemas.microsoft.com/office/drawing/2014/main" id="{6C5E8184-6B43-ED86-BFCB-15822919FE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C5A0489-10AA-6E81-6426-32C1D60712BE}"/>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314781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D8B867-1F14-3E1B-6A6B-9924555C756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AFE0C3F-8A36-53A0-BC51-ADAD168F147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6829A44-BAC0-9502-4DA3-EB189D7B4804}"/>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5" name="Platshållare för sidfot 4">
            <a:extLst>
              <a:ext uri="{FF2B5EF4-FFF2-40B4-BE49-F238E27FC236}">
                <a16:creationId xmlns:a16="http://schemas.microsoft.com/office/drawing/2014/main" id="{24B54F9E-4EA9-0CB2-FAFB-38CAA17A1FB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98C2D0-C73E-0718-0B5C-9E6352DC7118}"/>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458903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BF2BE83-F90F-BF15-195E-EE6953D9533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C0D6E51-B059-CA18-68A7-6D5C161DC33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F2CFE8-9161-E274-A17C-69737B3748D2}"/>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5" name="Platshållare för sidfot 4">
            <a:extLst>
              <a:ext uri="{FF2B5EF4-FFF2-40B4-BE49-F238E27FC236}">
                <a16:creationId xmlns:a16="http://schemas.microsoft.com/office/drawing/2014/main" id="{1FA90044-35DF-60CF-CFE0-74A0A66A93E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C4EA6BC-8982-3559-D41C-8B2B8ED83FDE}"/>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1228005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CCF768-98F3-94C8-3102-18209ED69D5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05F965C-2FF7-E6C9-5F56-B64A3C58064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7B1AA65-A8BD-624F-CE57-19AB1F7E8AB2}"/>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5" name="Platshållare för sidfot 4">
            <a:extLst>
              <a:ext uri="{FF2B5EF4-FFF2-40B4-BE49-F238E27FC236}">
                <a16:creationId xmlns:a16="http://schemas.microsoft.com/office/drawing/2014/main" id="{33CB03CD-76BE-C28F-3D84-944C90B26F9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C9C2746-447A-A2F3-3A74-598C57208D64}"/>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3030653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BC1E7F-1001-8410-5760-ED38613D5DF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340A115-2A4F-8BB6-3DAA-64151E42BC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875156A-846F-A5AA-68A3-215F4D7C2333}"/>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5" name="Platshållare för sidfot 4">
            <a:extLst>
              <a:ext uri="{FF2B5EF4-FFF2-40B4-BE49-F238E27FC236}">
                <a16:creationId xmlns:a16="http://schemas.microsoft.com/office/drawing/2014/main" id="{44645920-61C7-770F-24B7-47BA7BC4300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8A1F728-146F-B02C-B7B0-85B9EC6E7F63}"/>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547055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539326-859E-0BCF-8F23-A80B1C1505D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471EEC3-1AF2-7EE7-8E5A-39DB74FBFD5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7021D17-8CC7-88E0-28EA-EBB8A03F00C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702EA85-3BCA-B787-C215-21C60401CF10}"/>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6" name="Platshållare för sidfot 5">
            <a:extLst>
              <a:ext uri="{FF2B5EF4-FFF2-40B4-BE49-F238E27FC236}">
                <a16:creationId xmlns:a16="http://schemas.microsoft.com/office/drawing/2014/main" id="{8A6F8927-5124-0389-C588-8905E78EF5A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BDF074B-4117-D2CC-2EE5-E78B1642A5EF}"/>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3687186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5B4212-C527-A33F-C2D2-A091C3C8F3E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71059BA-0A96-FB81-8642-9B3112268B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2B445DE-6093-5A3B-62A2-1C27DA1C61C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3702F7F-7444-63DE-D1D9-406F1BA65C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3E78DCD-9428-1A1F-D622-2BBB835930E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F45A207-469E-780A-941B-852E9B766B15}"/>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8" name="Platshållare för sidfot 7">
            <a:extLst>
              <a:ext uri="{FF2B5EF4-FFF2-40B4-BE49-F238E27FC236}">
                <a16:creationId xmlns:a16="http://schemas.microsoft.com/office/drawing/2014/main" id="{C7B2E167-835C-B6AB-57D8-01EEDDADA63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45641C1-D2B8-9C79-6332-8B8A4B9C53C7}"/>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3542794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67FA71-32AE-9091-D2D0-1A1902FC694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0B04317-60B2-EDAD-3423-14C07E7DA739}"/>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4" name="Platshållare för sidfot 3">
            <a:extLst>
              <a:ext uri="{FF2B5EF4-FFF2-40B4-BE49-F238E27FC236}">
                <a16:creationId xmlns:a16="http://schemas.microsoft.com/office/drawing/2014/main" id="{EF156AC3-7B26-3111-29CA-5407AEC14DF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385918B-CC67-7830-0614-C1EBC517E469}"/>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377715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356852D-938D-7854-579B-5299E21B984B}"/>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3" name="Platshållare för sidfot 2">
            <a:extLst>
              <a:ext uri="{FF2B5EF4-FFF2-40B4-BE49-F238E27FC236}">
                <a16:creationId xmlns:a16="http://schemas.microsoft.com/office/drawing/2014/main" id="{7A29261A-A7E2-4ED1-C233-F9148747372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94C3B9C-0ED3-3D87-C988-E790F9F2D042}"/>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2073238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AD14F9-6D15-4983-752B-800F8DEACA3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986D116-4340-55AE-A858-B5C196170D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324B18A-E470-0A08-BF46-FA9F3EECE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DE0D83B-1E28-9D85-94F6-686F0F5410A4}"/>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6" name="Platshållare för sidfot 5">
            <a:extLst>
              <a:ext uri="{FF2B5EF4-FFF2-40B4-BE49-F238E27FC236}">
                <a16:creationId xmlns:a16="http://schemas.microsoft.com/office/drawing/2014/main" id="{E7E6B388-2C3E-97F3-2657-8C0E7D318D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82E6D3A-F582-B540-65BC-A1935B1F706A}"/>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224033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D5F6F2-D082-2574-6F21-68589671A85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2504166-C0FC-1FC6-ED84-9881E71C9B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A7B4D27-D6EA-40ED-372A-B60531076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DEDDF1-A542-F948-1CDC-59514FF95BE2}"/>
              </a:ext>
            </a:extLst>
          </p:cNvPr>
          <p:cNvSpPr>
            <a:spLocks noGrp="1"/>
          </p:cNvSpPr>
          <p:nvPr>
            <p:ph type="dt" sz="half" idx="10"/>
          </p:nvPr>
        </p:nvSpPr>
        <p:spPr/>
        <p:txBody>
          <a:bodyPr/>
          <a:lstStyle/>
          <a:p>
            <a:fld id="{71C405C4-9311-4B9B-AA6C-A21197B52F39}" type="datetimeFigureOut">
              <a:rPr lang="sv-SE" smtClean="0"/>
              <a:t>2025-09-30</a:t>
            </a:fld>
            <a:endParaRPr lang="sv-SE"/>
          </a:p>
        </p:txBody>
      </p:sp>
      <p:sp>
        <p:nvSpPr>
          <p:cNvPr id="6" name="Platshållare för sidfot 5">
            <a:extLst>
              <a:ext uri="{FF2B5EF4-FFF2-40B4-BE49-F238E27FC236}">
                <a16:creationId xmlns:a16="http://schemas.microsoft.com/office/drawing/2014/main" id="{4BB58136-0C22-8C41-4C53-57CAC14F766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8F5025B-45D2-775D-7112-EFAEFA3AADE5}"/>
              </a:ext>
            </a:extLst>
          </p:cNvPr>
          <p:cNvSpPr>
            <a:spLocks noGrp="1"/>
          </p:cNvSpPr>
          <p:nvPr>
            <p:ph type="sldNum" sz="quarter" idx="12"/>
          </p:nvPr>
        </p:nvSpPr>
        <p:spPr/>
        <p:txBody>
          <a:bodyPr/>
          <a:lstStyle/>
          <a:p>
            <a:fld id="{ECC4B556-26D0-4FC7-8A13-587AAA20A7B3}" type="slidenum">
              <a:rPr lang="sv-SE" smtClean="0"/>
              <a:t>‹#›</a:t>
            </a:fld>
            <a:endParaRPr lang="sv-SE"/>
          </a:p>
        </p:txBody>
      </p:sp>
    </p:spTree>
    <p:extLst>
      <p:ext uri="{BB962C8B-B14F-4D97-AF65-F5344CB8AC3E}">
        <p14:creationId xmlns:p14="http://schemas.microsoft.com/office/powerpoint/2010/main" val="621163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C940CF2-0C8D-3CF3-D9F5-FF1F1FB697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BA63F4C-F3CD-CB29-BC22-0A7CA253E3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F5EEE5-0AB3-550C-03C3-C84F53961C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C405C4-9311-4B9B-AA6C-A21197B52F39}" type="datetimeFigureOut">
              <a:rPr lang="sv-SE" smtClean="0"/>
              <a:t>2025-09-30</a:t>
            </a:fld>
            <a:endParaRPr lang="sv-SE"/>
          </a:p>
        </p:txBody>
      </p:sp>
      <p:sp>
        <p:nvSpPr>
          <p:cNvPr id="5" name="Platshållare för sidfot 4">
            <a:extLst>
              <a:ext uri="{FF2B5EF4-FFF2-40B4-BE49-F238E27FC236}">
                <a16:creationId xmlns:a16="http://schemas.microsoft.com/office/drawing/2014/main" id="{55C16C18-E005-FD30-1AFF-0393A88287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67CF88D7-51E1-F45D-F80C-5D85F7FBF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C4B556-26D0-4FC7-8A13-587AAA20A7B3}" type="slidenum">
              <a:rPr lang="sv-SE" smtClean="0"/>
              <a:t>‹#›</a:t>
            </a:fld>
            <a:endParaRPr lang="sv-SE"/>
          </a:p>
        </p:txBody>
      </p:sp>
    </p:spTree>
    <p:extLst>
      <p:ext uri="{BB962C8B-B14F-4D97-AF65-F5344CB8AC3E}">
        <p14:creationId xmlns:p14="http://schemas.microsoft.com/office/powerpoint/2010/main" val="3483601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F97EA4D9-9749-4EEB-BFAC-4B3ADB145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55" name="Rectangle 1054">
            <a:extLst>
              <a:ext uri="{FF2B5EF4-FFF2-40B4-BE49-F238E27FC236}">
                <a16:creationId xmlns:a16="http://schemas.microsoft.com/office/drawing/2014/main" id="{492F1A68-034C-442E-9134-94BE7AB13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6858000"/>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Rectangle 105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1999" cy="6418881"/>
          </a:xfrm>
          <a:prstGeom prst="rect">
            <a:avLst/>
          </a:prstGeom>
          <a:gradFill>
            <a:gsLst>
              <a:gs pos="0">
                <a:schemeClr val="accent1">
                  <a:lumMod val="50000"/>
                  <a:alpha val="39000"/>
                </a:schemeClr>
              </a:gs>
              <a:gs pos="100000">
                <a:schemeClr val="accent1">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1" name="Rectangle 106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3821" y="-864"/>
            <a:ext cx="3608179" cy="6858864"/>
          </a:xfrm>
          <a:prstGeom prst="rect">
            <a:avLst/>
          </a:prstGeom>
          <a:gradFill>
            <a:gsLst>
              <a:gs pos="14000">
                <a:schemeClr val="accent1">
                  <a:lumMod val="75000"/>
                  <a:alpha val="48000"/>
                </a:schemeClr>
              </a:gs>
              <a:gs pos="99000">
                <a:srgbClr val="000000">
                  <a:alpha val="54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Oval 1062">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07401">
            <a:off x="6059728" y="779270"/>
            <a:ext cx="4967533" cy="4988390"/>
          </a:xfrm>
          <a:prstGeom prst="ellipse">
            <a:avLst/>
          </a:prstGeom>
          <a:gradFill>
            <a:gsLst>
              <a:gs pos="0">
                <a:srgbClr val="000000">
                  <a:alpha val="6000"/>
                </a:srgbClr>
              </a:gs>
              <a:gs pos="100000">
                <a:schemeClr val="accent1">
                  <a:lumMod val="60000"/>
                  <a:lumOff val="40000"/>
                  <a:alpha val="15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5" name="Rectangle 1064">
            <a:extLst>
              <a:ext uri="{FF2B5EF4-FFF2-40B4-BE49-F238E27FC236}">
                <a16:creationId xmlns:a16="http://schemas.microsoft.com/office/drawing/2014/main" id="{48146877-8530-4425-9EDD-B3043B4E4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656" y="0"/>
            <a:ext cx="8148582" cy="6858864"/>
          </a:xfrm>
          <a:prstGeom prst="rect">
            <a:avLst/>
          </a:prstGeom>
          <a:gradFill>
            <a:gsLst>
              <a:gs pos="0">
                <a:schemeClr val="accent1">
                  <a:lumMod val="75000"/>
                  <a:alpha val="6000"/>
                </a:schemeClr>
              </a:gs>
              <a:gs pos="99000">
                <a:srgbClr val="000000">
                  <a:alpha val="63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5244386-D30D-E0BD-BEA7-B07D12EA6C4E}"/>
              </a:ext>
            </a:extLst>
          </p:cNvPr>
          <p:cNvSpPr>
            <a:spLocks noGrp="1"/>
          </p:cNvSpPr>
          <p:nvPr>
            <p:ph type="ctrTitle"/>
          </p:nvPr>
        </p:nvSpPr>
        <p:spPr>
          <a:xfrm>
            <a:off x="1386865" y="818984"/>
            <a:ext cx="6596245" cy="2894143"/>
          </a:xfrm>
        </p:spPr>
        <p:txBody>
          <a:bodyPr>
            <a:normAutofit/>
          </a:bodyPr>
          <a:lstStyle/>
          <a:p>
            <a:pPr algn="r"/>
            <a:r>
              <a:rPr lang="sv-SE" sz="4800" dirty="0">
                <a:solidFill>
                  <a:srgbClr val="FFFFFF"/>
                </a:solidFill>
              </a:rPr>
              <a:t>Föräldramöte</a:t>
            </a:r>
          </a:p>
        </p:txBody>
      </p:sp>
      <p:sp>
        <p:nvSpPr>
          <p:cNvPr id="3" name="Underrubrik 2">
            <a:extLst>
              <a:ext uri="{FF2B5EF4-FFF2-40B4-BE49-F238E27FC236}">
                <a16:creationId xmlns:a16="http://schemas.microsoft.com/office/drawing/2014/main" id="{C33E4C68-9C14-42B3-878A-9B34F44D825C}"/>
              </a:ext>
            </a:extLst>
          </p:cNvPr>
          <p:cNvSpPr>
            <a:spLocks noGrp="1"/>
          </p:cNvSpPr>
          <p:nvPr>
            <p:ph type="subTitle" idx="1"/>
          </p:nvPr>
        </p:nvSpPr>
        <p:spPr>
          <a:xfrm>
            <a:off x="1931874" y="3938978"/>
            <a:ext cx="5919500" cy="1383351"/>
          </a:xfrm>
        </p:spPr>
        <p:txBody>
          <a:bodyPr>
            <a:normAutofit/>
          </a:bodyPr>
          <a:lstStyle/>
          <a:p>
            <a:pPr algn="r"/>
            <a:r>
              <a:rPr lang="sv-SE" dirty="0">
                <a:solidFill>
                  <a:srgbClr val="FFFFFF"/>
                </a:solidFill>
              </a:rPr>
              <a:t>Pojkar 2013</a:t>
            </a:r>
            <a:br>
              <a:rPr lang="sv-SE" dirty="0">
                <a:solidFill>
                  <a:srgbClr val="FFFFFF"/>
                </a:solidFill>
              </a:rPr>
            </a:br>
            <a:r>
              <a:rPr lang="sv-SE" dirty="0">
                <a:solidFill>
                  <a:srgbClr val="FFFFFF"/>
                </a:solidFill>
              </a:rPr>
              <a:t>säsongen 2025-2026</a:t>
            </a:r>
          </a:p>
        </p:txBody>
      </p:sp>
      <p:pic>
        <p:nvPicPr>
          <p:cNvPr id="1028" name="Picture 4" descr="IFK Skövde Handboll">
            <a:extLst>
              <a:ext uri="{FF2B5EF4-FFF2-40B4-BE49-F238E27FC236}">
                <a16:creationId xmlns:a16="http://schemas.microsoft.com/office/drawing/2014/main" id="{48D3B9D8-0589-5211-52A3-2AA02CF0AB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8800" y="346559"/>
            <a:ext cx="2047323" cy="239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321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512C99CA-B499-6135-EADE-98BD92CD6159}"/>
              </a:ext>
            </a:extLst>
          </p:cNvPr>
          <p:cNvSpPr>
            <a:spLocks noGrp="1"/>
          </p:cNvSpPr>
          <p:nvPr>
            <p:ph type="title"/>
          </p:nvPr>
        </p:nvSpPr>
        <p:spPr>
          <a:xfrm>
            <a:off x="826396" y="586855"/>
            <a:ext cx="4230100" cy="3387497"/>
          </a:xfrm>
        </p:spPr>
        <p:txBody>
          <a:bodyPr anchor="b">
            <a:normAutofit/>
          </a:bodyPr>
          <a:lstStyle/>
          <a:p>
            <a:pPr algn="ctr"/>
            <a:r>
              <a:rPr lang="sv-SE" sz="4000" dirty="0">
                <a:solidFill>
                  <a:srgbClr val="FFFFFF"/>
                </a:solidFill>
              </a:rPr>
              <a:t>Ledare</a:t>
            </a:r>
          </a:p>
        </p:txBody>
      </p:sp>
      <p:sp>
        <p:nvSpPr>
          <p:cNvPr id="3" name="Platshållare för innehåll 2">
            <a:extLst>
              <a:ext uri="{FF2B5EF4-FFF2-40B4-BE49-F238E27FC236}">
                <a16:creationId xmlns:a16="http://schemas.microsoft.com/office/drawing/2014/main" id="{1975C06B-0F14-217F-AD0B-CC99CFC61F31}"/>
              </a:ext>
            </a:extLst>
          </p:cNvPr>
          <p:cNvSpPr>
            <a:spLocks noGrp="1"/>
          </p:cNvSpPr>
          <p:nvPr>
            <p:ph idx="1"/>
          </p:nvPr>
        </p:nvSpPr>
        <p:spPr>
          <a:xfrm>
            <a:off x="6503158" y="649480"/>
            <a:ext cx="4862447" cy="5546047"/>
          </a:xfrm>
        </p:spPr>
        <p:txBody>
          <a:bodyPr anchor="ctr">
            <a:normAutofit/>
          </a:bodyPr>
          <a:lstStyle/>
          <a:p>
            <a:r>
              <a:rPr lang="sv-SE" sz="2000" dirty="0"/>
              <a:t>Viktor </a:t>
            </a:r>
            <a:r>
              <a:rPr lang="sv-SE" sz="2000" dirty="0" err="1"/>
              <a:t>Bromer</a:t>
            </a:r>
            <a:endParaRPr lang="sv-SE" sz="2000" dirty="0"/>
          </a:p>
          <a:p>
            <a:r>
              <a:rPr lang="sv-SE" sz="2000" dirty="0"/>
              <a:t>Henrik Frykler</a:t>
            </a:r>
          </a:p>
          <a:p>
            <a:r>
              <a:rPr lang="sv-SE" sz="2000" dirty="0"/>
              <a:t>Christian Johansson</a:t>
            </a:r>
          </a:p>
          <a:p>
            <a:r>
              <a:rPr lang="sv-SE" sz="2000" dirty="0"/>
              <a:t>Ove Johansson</a:t>
            </a:r>
          </a:p>
          <a:p>
            <a:r>
              <a:rPr lang="sv-SE" sz="2000" dirty="0"/>
              <a:t>Daniel Karlén</a:t>
            </a:r>
          </a:p>
          <a:p>
            <a:r>
              <a:rPr lang="sv-SE" sz="2000" dirty="0"/>
              <a:t>Kristoffer Johansson</a:t>
            </a:r>
          </a:p>
          <a:p>
            <a:r>
              <a:rPr lang="sv-SE" sz="2000" dirty="0"/>
              <a:t>Mari Nyström</a:t>
            </a:r>
          </a:p>
          <a:p>
            <a:r>
              <a:rPr lang="sv-SE" sz="2000" dirty="0"/>
              <a:t>Johan Lindberg</a:t>
            </a:r>
          </a:p>
          <a:p>
            <a:r>
              <a:rPr lang="sv-SE" sz="2000" dirty="0"/>
              <a:t>Tony Thorwald</a:t>
            </a:r>
          </a:p>
          <a:p>
            <a:pPr marL="0" indent="0">
              <a:buNone/>
            </a:pPr>
            <a:endParaRPr lang="sv-SE" sz="2000" dirty="0"/>
          </a:p>
        </p:txBody>
      </p:sp>
      <p:pic>
        <p:nvPicPr>
          <p:cNvPr id="4" name="Picture 4" descr="IFK Skövde Handboll">
            <a:extLst>
              <a:ext uri="{FF2B5EF4-FFF2-40B4-BE49-F238E27FC236}">
                <a16:creationId xmlns:a16="http://schemas.microsoft.com/office/drawing/2014/main" id="{F666FB72-067D-04CD-B957-006393FC83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336" y="784953"/>
            <a:ext cx="2047323" cy="239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15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33B1822-8D4B-4CB3-88CA-B5CED349617A}"/>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Träningsupplägg</a:t>
            </a:r>
          </a:p>
        </p:txBody>
      </p:sp>
      <p:sp>
        <p:nvSpPr>
          <p:cNvPr id="3" name="Platshållare för innehåll 2">
            <a:extLst>
              <a:ext uri="{FF2B5EF4-FFF2-40B4-BE49-F238E27FC236}">
                <a16:creationId xmlns:a16="http://schemas.microsoft.com/office/drawing/2014/main" id="{0CA8C6E2-C88C-A0BA-BCD7-47B15798B983}"/>
              </a:ext>
            </a:extLst>
          </p:cNvPr>
          <p:cNvSpPr>
            <a:spLocks noGrp="1"/>
          </p:cNvSpPr>
          <p:nvPr>
            <p:ph idx="1"/>
          </p:nvPr>
        </p:nvSpPr>
        <p:spPr>
          <a:xfrm>
            <a:off x="1371599" y="2073100"/>
            <a:ext cx="9724031" cy="3683358"/>
          </a:xfrm>
        </p:spPr>
        <p:txBody>
          <a:bodyPr anchor="ctr">
            <a:normAutofit fontScale="92500" lnSpcReduction="20000"/>
          </a:bodyPr>
          <a:lstStyle/>
          <a:p>
            <a:r>
              <a:rPr lang="sv-SE" sz="2000" dirty="0"/>
              <a:t>Vi tränar 3 gånger i veckan i Trädgårdsstadens idrottshall</a:t>
            </a:r>
          </a:p>
          <a:p>
            <a:r>
              <a:rPr lang="sv-SE" sz="1600" b="1" kern="100" dirty="0">
                <a:latin typeface="Calibri" panose="020F0502020204030204" pitchFamily="34" charset="0"/>
                <a:ea typeface="Calibri" panose="020F0502020204030204" pitchFamily="34" charset="0"/>
                <a:cs typeface="Times New Roman" panose="02020603050405020304" pitchFamily="18" charset="0"/>
              </a:rPr>
              <a:t>Måndag 19.30-21:00 		Tisdag 16:30-18:00		Torsdag 19:30-21:00</a:t>
            </a:r>
          </a:p>
          <a:p>
            <a:pPr marL="0" indent="0">
              <a:buNone/>
            </a:pPr>
            <a:endParaRPr lang="sv-SE" sz="2000" dirty="0"/>
          </a:p>
          <a:p>
            <a:r>
              <a:rPr lang="sv-SE" sz="2000" dirty="0"/>
              <a:t>Vi skapar 3 träningsgrupper med ca 11 killar i varje grupp</a:t>
            </a:r>
          </a:p>
          <a:p>
            <a:r>
              <a:rPr lang="sv-SE" sz="2000" dirty="0"/>
              <a:t>Måndag och tisdag tränar 1 grupp utomhus i ca 60 min, torsdagar är alla grupper inomhus</a:t>
            </a:r>
          </a:p>
          <a:p>
            <a:r>
              <a:rPr lang="sv-SE" sz="1400" dirty="0"/>
              <a:t>Kallelser skickas ut till varje träning</a:t>
            </a:r>
          </a:p>
          <a:p>
            <a:r>
              <a:rPr lang="sv-SE" sz="1400" dirty="0"/>
              <a:t>Klädsel är viktigt att ha med sig så att man kan vara utomhus</a:t>
            </a:r>
          </a:p>
          <a:p>
            <a:r>
              <a:rPr lang="sv-SE" sz="1400" dirty="0"/>
              <a:t>För de som vill stå i mål rekommenderar vi att de packar med sig långa byxor</a:t>
            </a:r>
          </a:p>
          <a:p>
            <a:pPr marL="0" indent="0">
              <a:buNone/>
            </a:pPr>
            <a:endParaRPr lang="sv-SE" sz="2000" dirty="0"/>
          </a:p>
          <a:p>
            <a:r>
              <a:rPr lang="sv-SE" sz="2000" dirty="0"/>
              <a:t>Syfte med träningen är att ha kul och lära sig grunderna i handboll. </a:t>
            </a:r>
          </a:p>
          <a:p>
            <a:r>
              <a:rPr lang="sv-SE" sz="2000" dirty="0"/>
              <a:t>Vi övar framförallt individuell teknik men också spelmoment och spelförståelse samt enklare fysiska övningar</a:t>
            </a:r>
          </a:p>
        </p:txBody>
      </p:sp>
      <p:pic>
        <p:nvPicPr>
          <p:cNvPr id="4" name="Picture 4" descr="IFK Skövde Handboll">
            <a:extLst>
              <a:ext uri="{FF2B5EF4-FFF2-40B4-BE49-F238E27FC236}">
                <a16:creationId xmlns:a16="http://schemas.microsoft.com/office/drawing/2014/main" id="{9A46A3EC-CC8B-9587-B171-FED1ED46A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9113" y="200946"/>
            <a:ext cx="1042191" cy="1220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81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13D3168-4D53-5E07-23BF-76E6AC1E59A5}"/>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Gemensamma grunder</a:t>
            </a:r>
          </a:p>
        </p:txBody>
      </p:sp>
      <p:sp>
        <p:nvSpPr>
          <p:cNvPr id="3" name="Platshållare för innehåll 2">
            <a:extLst>
              <a:ext uri="{FF2B5EF4-FFF2-40B4-BE49-F238E27FC236}">
                <a16:creationId xmlns:a16="http://schemas.microsoft.com/office/drawing/2014/main" id="{F2A97411-2BBF-224A-07F5-A9EB5F925382}"/>
              </a:ext>
            </a:extLst>
          </p:cNvPr>
          <p:cNvSpPr>
            <a:spLocks noGrp="1"/>
          </p:cNvSpPr>
          <p:nvPr>
            <p:ph idx="1"/>
          </p:nvPr>
        </p:nvSpPr>
        <p:spPr>
          <a:xfrm>
            <a:off x="1371599" y="2318197"/>
            <a:ext cx="9724031" cy="3683358"/>
          </a:xfrm>
        </p:spPr>
        <p:txBody>
          <a:bodyPr anchor="ctr">
            <a:normAutofit/>
          </a:bodyPr>
          <a:lstStyle/>
          <a:p>
            <a:r>
              <a:rPr lang="sv-SE" sz="2000" dirty="0"/>
              <a:t>Vi kommer i tid till träning och match</a:t>
            </a:r>
          </a:p>
          <a:p>
            <a:r>
              <a:rPr lang="sv-SE" sz="2000" dirty="0"/>
              <a:t>Respekt och ordning </a:t>
            </a:r>
            <a:br>
              <a:rPr lang="sv-SE" sz="2000" dirty="0"/>
            </a:br>
            <a:r>
              <a:rPr lang="sv-SE" sz="1600" dirty="0"/>
              <a:t>-Vi lyssnar på samlingar och genomgångar</a:t>
            </a:r>
            <a:br>
              <a:rPr lang="sv-SE" sz="1600" dirty="0"/>
            </a:br>
            <a:r>
              <a:rPr lang="sv-SE" sz="1600" dirty="0"/>
              <a:t>-Vi har respekt för domare, motståndare, ledare och lagkamrater</a:t>
            </a:r>
          </a:p>
          <a:p>
            <a:r>
              <a:rPr lang="sv-SE" sz="2000" dirty="0"/>
              <a:t>Bara positiva ord</a:t>
            </a:r>
            <a:br>
              <a:rPr lang="sv-SE" sz="2000" dirty="0"/>
            </a:br>
            <a:r>
              <a:rPr lang="sv-SE" sz="1600" dirty="0"/>
              <a:t>-Vi berömmer varandra och jobbar för att alla ska känna sig trygga och våga utmana sig</a:t>
            </a:r>
          </a:p>
          <a:p>
            <a:r>
              <a:rPr lang="sv-SE" sz="2000" dirty="0"/>
              <a:t>Ha roligt </a:t>
            </a:r>
            <a:br>
              <a:rPr lang="sv-SE" sz="2000" dirty="0"/>
            </a:br>
            <a:r>
              <a:rPr lang="sv-SE" sz="1600" dirty="0"/>
              <a:t>-Kämpa och gör ditt bästa, så kommer utvecklingen som gör att det blir roligt</a:t>
            </a:r>
          </a:p>
          <a:p>
            <a:r>
              <a:rPr lang="sv-SE" sz="2000" dirty="0"/>
              <a:t>Vi byter om och duschar på plats i hallen efter träningar och matcher</a:t>
            </a:r>
          </a:p>
          <a:p>
            <a:endParaRPr lang="sv-SE" sz="2000" dirty="0"/>
          </a:p>
        </p:txBody>
      </p:sp>
      <p:pic>
        <p:nvPicPr>
          <p:cNvPr id="4" name="Picture 4" descr="IFK Skövde Handboll">
            <a:extLst>
              <a:ext uri="{FF2B5EF4-FFF2-40B4-BE49-F238E27FC236}">
                <a16:creationId xmlns:a16="http://schemas.microsoft.com/office/drawing/2014/main" id="{ABCA5DF5-7237-EBCE-9293-71A1DB470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2731" y="227648"/>
            <a:ext cx="1053503" cy="12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584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85586C0-5F07-016F-5BF5-779AF716C6E1}"/>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Matchspel och cuper</a:t>
            </a:r>
          </a:p>
        </p:txBody>
      </p:sp>
      <p:sp>
        <p:nvSpPr>
          <p:cNvPr id="3" name="Platshållare för innehåll 2">
            <a:extLst>
              <a:ext uri="{FF2B5EF4-FFF2-40B4-BE49-F238E27FC236}">
                <a16:creationId xmlns:a16="http://schemas.microsoft.com/office/drawing/2014/main" id="{E4782AE0-497D-9DB3-3590-D7A319374829}"/>
              </a:ext>
            </a:extLst>
          </p:cNvPr>
          <p:cNvSpPr>
            <a:spLocks noGrp="1"/>
          </p:cNvSpPr>
          <p:nvPr>
            <p:ph idx="1"/>
          </p:nvPr>
        </p:nvSpPr>
        <p:spPr>
          <a:xfrm>
            <a:off x="1371599" y="1885278"/>
            <a:ext cx="9724031" cy="4678183"/>
          </a:xfrm>
        </p:spPr>
        <p:txBody>
          <a:bodyPr anchor="ctr">
            <a:normAutofit fontScale="85000" lnSpcReduction="20000"/>
          </a:bodyPr>
          <a:lstStyle/>
          <a:p>
            <a:pPr marL="0" indent="0">
              <a:buNone/>
            </a:pPr>
            <a:r>
              <a:rPr lang="sv-SE" sz="2000" b="1" dirty="0"/>
              <a:t>Seriespel</a:t>
            </a:r>
          </a:p>
          <a:p>
            <a:r>
              <a:rPr lang="sv-SE" sz="2000" dirty="0"/>
              <a:t>4 olika serier. I år får vi lite längre resor, vi kommer inte behöva möta oss själva.</a:t>
            </a:r>
          </a:p>
          <a:p>
            <a:r>
              <a:rPr lang="sv-SE" sz="2000" dirty="0"/>
              <a:t>Sammandragsform, dvs ofta 2 matcher per spelomgång, helger, varannan vecka</a:t>
            </a:r>
          </a:p>
          <a:p>
            <a:r>
              <a:rPr lang="sv-SE" sz="2000" dirty="0"/>
              <a:t>Kallelser</a:t>
            </a:r>
          </a:p>
          <a:p>
            <a:pPr>
              <a:lnSpc>
                <a:spcPct val="120000"/>
              </a:lnSpc>
            </a:pPr>
            <a:r>
              <a:rPr lang="sv-SE" sz="2100" b="1" dirty="0"/>
              <a:t>Funktionärer när våra lag spelar hemmamatcher</a:t>
            </a:r>
            <a:br>
              <a:rPr lang="sv-SE" sz="2100" b="1" dirty="0"/>
            </a:br>
            <a:r>
              <a:rPr lang="sv-SE" sz="2000" dirty="0"/>
              <a:t>- 2 föräldrar per matchtillfälle i sekretariatet som ansvarar tidtagningen och </a:t>
            </a:r>
            <a:r>
              <a:rPr lang="sv-SE" sz="2000" dirty="0" err="1"/>
              <a:t>profixio</a:t>
            </a:r>
            <a:br>
              <a:rPr lang="sv-SE" sz="2000" dirty="0"/>
            </a:br>
            <a:r>
              <a:rPr lang="sv-SE" sz="2000" dirty="0"/>
              <a:t>- 1 förälder är matchvärd och ta emot gästande lag ,fördela dem till omklädningsrum och se till att det är god stämning i hallen                                                                                                                                                        - 2 föräldrar i kiosken</a:t>
            </a:r>
            <a:r>
              <a:rPr lang="sv-SE" sz="1200" dirty="0"/>
              <a:t> </a:t>
            </a:r>
          </a:p>
          <a:p>
            <a:pPr marL="0" indent="0">
              <a:buNone/>
            </a:pPr>
            <a:br>
              <a:rPr lang="sv-SE" sz="2000" b="1" dirty="0"/>
            </a:br>
            <a:r>
              <a:rPr lang="sv-SE" sz="2000" b="1" dirty="0"/>
              <a:t>Cuper</a:t>
            </a:r>
          </a:p>
          <a:p>
            <a:r>
              <a:rPr lang="sv-SE" sz="2000" dirty="0" err="1"/>
              <a:t>Skadevi</a:t>
            </a:r>
            <a:r>
              <a:rPr lang="sv-SE" sz="2000" dirty="0"/>
              <a:t> Cup,  31 okt -2 november 2025</a:t>
            </a:r>
          </a:p>
          <a:p>
            <a:r>
              <a:rPr lang="sv-SE" sz="2000" dirty="0"/>
              <a:t>Planen är att vara med i Hallbybollen 4-6 januari 2026, (söndag-tisdag) i Jönköping (övernattning)</a:t>
            </a:r>
            <a:br>
              <a:rPr lang="sv-SE" sz="2000" dirty="0"/>
            </a:br>
            <a:r>
              <a:rPr lang="sv-SE" sz="1600" dirty="0"/>
              <a:t>- Kommer krävas engagemang från föräldrar med </a:t>
            </a:r>
            <a:r>
              <a:rPr lang="sv-SE" sz="1600" dirty="0" err="1"/>
              <a:t>ev</a:t>
            </a:r>
            <a:r>
              <a:rPr lang="sv-SE" sz="1600" dirty="0"/>
              <a:t> transport</a:t>
            </a:r>
            <a:br>
              <a:rPr lang="sv-SE" sz="1600" dirty="0"/>
            </a:br>
            <a:r>
              <a:rPr lang="sv-SE" sz="1600" dirty="0"/>
              <a:t>- Förenat med kostnader för varje spelare</a:t>
            </a:r>
            <a:br>
              <a:rPr lang="sv-SE" sz="1600" dirty="0"/>
            </a:br>
            <a:r>
              <a:rPr lang="sv-SE" sz="1600" dirty="0"/>
              <a:t>- Anmälan redan utskickad i laget.se. Vi anmäler under kommande vecka</a:t>
            </a:r>
          </a:p>
          <a:p>
            <a:r>
              <a:rPr lang="sv-SE" sz="2000" dirty="0"/>
              <a:t>Eventuellt </a:t>
            </a:r>
            <a:r>
              <a:rPr lang="sv-SE" sz="2000" dirty="0" err="1"/>
              <a:t>avslutningscup</a:t>
            </a:r>
            <a:r>
              <a:rPr lang="sv-SE" sz="2000" dirty="0"/>
              <a:t> i vår – vi funderar på Irstablixten i Västerås</a:t>
            </a:r>
          </a:p>
        </p:txBody>
      </p:sp>
      <p:pic>
        <p:nvPicPr>
          <p:cNvPr id="4" name="Picture 4" descr="IFK Skövde Handboll">
            <a:extLst>
              <a:ext uri="{FF2B5EF4-FFF2-40B4-BE49-F238E27FC236}">
                <a16:creationId xmlns:a16="http://schemas.microsoft.com/office/drawing/2014/main" id="{A9EB0BC9-A9AE-0279-15D3-E4F894480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5861" y="227648"/>
            <a:ext cx="1053503" cy="12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068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284BCA8-0F68-FFEF-D891-E269BD3F922E}"/>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Föräldraengagemang</a:t>
            </a:r>
          </a:p>
        </p:txBody>
      </p:sp>
      <p:sp>
        <p:nvSpPr>
          <p:cNvPr id="3" name="Platshållare för innehåll 2">
            <a:extLst>
              <a:ext uri="{FF2B5EF4-FFF2-40B4-BE49-F238E27FC236}">
                <a16:creationId xmlns:a16="http://schemas.microsoft.com/office/drawing/2014/main" id="{3989EFD8-C11D-760F-D321-12E3FEA42D87}"/>
              </a:ext>
            </a:extLst>
          </p:cNvPr>
          <p:cNvSpPr>
            <a:spLocks noGrp="1"/>
          </p:cNvSpPr>
          <p:nvPr>
            <p:ph idx="1"/>
          </p:nvPr>
        </p:nvSpPr>
        <p:spPr>
          <a:xfrm>
            <a:off x="1003954" y="2791413"/>
            <a:ext cx="9724031" cy="3366326"/>
          </a:xfrm>
        </p:spPr>
        <p:txBody>
          <a:bodyPr anchor="ctr">
            <a:normAutofit/>
          </a:bodyPr>
          <a:lstStyle/>
          <a:p>
            <a:pPr>
              <a:lnSpc>
                <a:spcPct val="120000"/>
              </a:lnSpc>
            </a:pPr>
            <a:r>
              <a:rPr lang="sv-SE" sz="1800" dirty="0"/>
              <a:t>Vi hjälps åt för att underlätta för varandra</a:t>
            </a:r>
          </a:p>
          <a:p>
            <a:pPr>
              <a:lnSpc>
                <a:spcPct val="120000"/>
              </a:lnSpc>
            </a:pPr>
            <a:r>
              <a:rPr lang="sv-SE" sz="1800" dirty="0"/>
              <a:t>Vi kommer på våra pass eller hittar en ersättare </a:t>
            </a:r>
          </a:p>
          <a:p>
            <a:pPr>
              <a:lnSpc>
                <a:spcPct val="120000"/>
              </a:lnSpc>
            </a:pPr>
            <a:r>
              <a:rPr lang="sv-SE" sz="1800" dirty="0"/>
              <a:t>Vi ser till att våra spelare får i sig energi och tillräckligt med sömn inför matcher</a:t>
            </a:r>
          </a:p>
          <a:p>
            <a:pPr>
              <a:lnSpc>
                <a:spcPct val="120000"/>
              </a:lnSpc>
            </a:pPr>
            <a:r>
              <a:rPr lang="sv-SE" sz="1800" dirty="0"/>
              <a:t>Vi representerar IFK Skövde vid träningar och matcher</a:t>
            </a:r>
          </a:p>
        </p:txBody>
      </p:sp>
      <p:pic>
        <p:nvPicPr>
          <p:cNvPr id="4" name="Picture 4" descr="IFK Skövde Handboll">
            <a:extLst>
              <a:ext uri="{FF2B5EF4-FFF2-40B4-BE49-F238E27FC236}">
                <a16:creationId xmlns:a16="http://schemas.microsoft.com/office/drawing/2014/main" id="{3B1026F8-3207-C765-8DFF-B416CFD11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9722" y="178318"/>
            <a:ext cx="1053503" cy="1234104"/>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BD56ED4C-FA9D-78F0-A068-9BEF87679E93}"/>
              </a:ext>
            </a:extLst>
          </p:cNvPr>
          <p:cNvSpPr txBox="1"/>
          <p:nvPr/>
        </p:nvSpPr>
        <p:spPr>
          <a:xfrm>
            <a:off x="1003954" y="2074819"/>
            <a:ext cx="10754154" cy="1015663"/>
          </a:xfrm>
          <a:prstGeom prst="rect">
            <a:avLst/>
          </a:prstGeom>
          <a:noFill/>
        </p:spPr>
        <p:txBody>
          <a:bodyPr wrap="square" rtlCol="0">
            <a:spAutoFit/>
          </a:bodyPr>
          <a:lstStyle/>
          <a:p>
            <a:r>
              <a:rPr lang="sv-SE" sz="2000" dirty="0"/>
              <a:t>Ni föräldrar är superviktiga för att det ska vara möjligt att spela och träna handboll för våra killar, minst lika mycket som ledarskapet vid träningar och matcher. Vi behöver ta ett gemensamt ansvar för olika arbetsuppgifter och försäljningar.</a:t>
            </a:r>
          </a:p>
        </p:txBody>
      </p:sp>
    </p:spTree>
    <p:extLst>
      <p:ext uri="{BB962C8B-B14F-4D97-AF65-F5344CB8AC3E}">
        <p14:creationId xmlns:p14="http://schemas.microsoft.com/office/powerpoint/2010/main" val="658073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123EA3-699D-7156-1C55-CE38D44DAE58}"/>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92217A5-8CE7-052B-218D-E8F2B36AB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04C4250-B2F6-7549-ED78-247C1AC9D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C995EC-DA11-21D8-6D50-5E229F1CB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BD24CE0-C1B2-BDCC-C654-E2335AAA3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99F3E46-6529-A649-72EC-EF2654339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025ADD8-BECB-6D32-0CF5-0BBA96EFFBFF}"/>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Föräldraengagemang</a:t>
            </a:r>
          </a:p>
        </p:txBody>
      </p:sp>
      <p:sp>
        <p:nvSpPr>
          <p:cNvPr id="3" name="Platshållare för innehåll 2">
            <a:extLst>
              <a:ext uri="{FF2B5EF4-FFF2-40B4-BE49-F238E27FC236}">
                <a16:creationId xmlns:a16="http://schemas.microsoft.com/office/drawing/2014/main" id="{1E253D97-3431-E0C6-D516-F8D7B00CD817}"/>
              </a:ext>
            </a:extLst>
          </p:cNvPr>
          <p:cNvSpPr>
            <a:spLocks noGrp="1"/>
          </p:cNvSpPr>
          <p:nvPr>
            <p:ph idx="1"/>
          </p:nvPr>
        </p:nvSpPr>
        <p:spPr>
          <a:xfrm>
            <a:off x="928650" y="2223886"/>
            <a:ext cx="9724031" cy="4455795"/>
          </a:xfrm>
        </p:spPr>
        <p:txBody>
          <a:bodyPr anchor="ctr">
            <a:normAutofit fontScale="92500" lnSpcReduction="10000"/>
          </a:bodyPr>
          <a:lstStyle/>
          <a:p>
            <a:pPr>
              <a:lnSpc>
                <a:spcPct val="120000"/>
              </a:lnSpc>
            </a:pPr>
            <a:r>
              <a:rPr lang="sv-SE" sz="1800" b="1" dirty="0"/>
              <a:t>Arbete vid </a:t>
            </a:r>
            <a:r>
              <a:rPr lang="sv-SE" sz="1800" b="1" dirty="0" err="1"/>
              <a:t>Skadevi</a:t>
            </a:r>
            <a:r>
              <a:rPr lang="sv-SE" sz="1800" b="1" dirty="0"/>
              <a:t> Cup</a:t>
            </a:r>
            <a:br>
              <a:rPr lang="sv-SE" sz="1800" dirty="0"/>
            </a:br>
            <a:r>
              <a:rPr lang="sv-SE" sz="1800" dirty="0"/>
              <a:t>- Alla, arbetsschema kommer publiceras och man ansvarar själv för att lösa sitt tilldelade arbetspass, byten sker sinsemellan er föräldrar och meddelas Emma. Schemat släpps inom kort.</a:t>
            </a:r>
          </a:p>
          <a:p>
            <a:pPr>
              <a:lnSpc>
                <a:spcPct val="120000"/>
              </a:lnSpc>
            </a:pPr>
            <a:r>
              <a:rPr lang="sv-SE" sz="1800" b="1" dirty="0"/>
              <a:t>Kioskbemanning vid A-lagsmatch</a:t>
            </a:r>
            <a:br>
              <a:rPr lang="sv-SE" sz="1800" dirty="0"/>
            </a:br>
            <a:r>
              <a:rPr lang="sv-SE" sz="1800" dirty="0"/>
              <a:t>- 8 </a:t>
            </a:r>
            <a:r>
              <a:rPr lang="sv-SE" sz="1800" dirty="0" err="1"/>
              <a:t>st</a:t>
            </a:r>
            <a:r>
              <a:rPr lang="sv-SE" sz="1800" dirty="0"/>
              <a:t> föräldrar – Emma lägger schema för detta</a:t>
            </a:r>
          </a:p>
          <a:p>
            <a:pPr>
              <a:lnSpc>
                <a:spcPct val="120000"/>
              </a:lnSpc>
            </a:pPr>
            <a:r>
              <a:rPr lang="sv-SE" sz="1800" b="1" dirty="0"/>
              <a:t>Försäljning av X </a:t>
            </a:r>
            <a:r>
              <a:rPr lang="sv-SE" sz="1800" b="1" dirty="0" err="1"/>
              <a:t>st</a:t>
            </a:r>
            <a:r>
              <a:rPr lang="sv-SE" sz="1800" b="1" dirty="0"/>
              <a:t> idrottsrabatten</a:t>
            </a:r>
            <a:br>
              <a:rPr lang="sv-SE" sz="1800" dirty="0"/>
            </a:br>
            <a:r>
              <a:rPr lang="sv-SE" sz="1800" dirty="0"/>
              <a:t>- Alla, 10 häften</a:t>
            </a:r>
          </a:p>
          <a:p>
            <a:pPr>
              <a:lnSpc>
                <a:spcPct val="120000"/>
              </a:lnSpc>
            </a:pPr>
            <a:r>
              <a:rPr lang="sv-SE" sz="1800" b="1" dirty="0"/>
              <a:t>Bingolotter till uppesittarkväll i december</a:t>
            </a:r>
            <a:br>
              <a:rPr lang="sv-SE" sz="1800" dirty="0"/>
            </a:br>
            <a:r>
              <a:rPr lang="sv-SE" sz="1800" dirty="0"/>
              <a:t>- Alla, 1 november, 10 enkel, 2 dubbel, 2 kalender</a:t>
            </a:r>
          </a:p>
          <a:p>
            <a:pPr>
              <a:lnSpc>
                <a:spcPct val="120000"/>
              </a:lnSpc>
            </a:pPr>
            <a:r>
              <a:rPr lang="sv-SE" sz="1800" b="1" dirty="0"/>
              <a:t>Hemmamatcher</a:t>
            </a:r>
            <a:br>
              <a:rPr lang="sv-SE" sz="1800" dirty="0"/>
            </a:br>
            <a:r>
              <a:rPr lang="sv-SE" sz="1800" dirty="0"/>
              <a:t>- Ny ansvarig efter Hilda</a:t>
            </a:r>
          </a:p>
          <a:p>
            <a:pPr>
              <a:lnSpc>
                <a:spcPct val="120000"/>
              </a:lnSpc>
            </a:pPr>
            <a:r>
              <a:rPr lang="sv-SE" sz="1800" b="1" dirty="0"/>
              <a:t>Föräldragrupp</a:t>
            </a:r>
            <a:br>
              <a:rPr lang="sv-SE" sz="1800" dirty="0"/>
            </a:br>
            <a:r>
              <a:rPr lang="sv-SE" sz="1800" dirty="0"/>
              <a:t>- Som stöttning till spelarna, sköter försäljningar utöver de föreningen har</a:t>
            </a:r>
          </a:p>
          <a:p>
            <a:pPr>
              <a:lnSpc>
                <a:spcPct val="120000"/>
              </a:lnSpc>
            </a:pPr>
            <a:endParaRPr lang="sv-SE" sz="1800" dirty="0"/>
          </a:p>
        </p:txBody>
      </p:sp>
      <p:pic>
        <p:nvPicPr>
          <p:cNvPr id="4" name="Picture 4" descr="IFK Skövde Handboll">
            <a:extLst>
              <a:ext uri="{FF2B5EF4-FFF2-40B4-BE49-F238E27FC236}">
                <a16:creationId xmlns:a16="http://schemas.microsoft.com/office/drawing/2014/main" id="{FE9DB20A-DCC9-685B-3050-073E9DC50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9722" y="178318"/>
            <a:ext cx="1053503" cy="12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586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13D3168-4D53-5E07-23BF-76E6AC1E59A5}"/>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Övrigt</a:t>
            </a:r>
          </a:p>
        </p:txBody>
      </p:sp>
      <p:sp>
        <p:nvSpPr>
          <p:cNvPr id="3" name="Platshållare för innehåll 2">
            <a:extLst>
              <a:ext uri="{FF2B5EF4-FFF2-40B4-BE49-F238E27FC236}">
                <a16:creationId xmlns:a16="http://schemas.microsoft.com/office/drawing/2014/main" id="{F2A97411-2BBF-224A-07F5-A9EB5F925382}"/>
              </a:ext>
            </a:extLst>
          </p:cNvPr>
          <p:cNvSpPr>
            <a:spLocks noGrp="1"/>
          </p:cNvSpPr>
          <p:nvPr>
            <p:ph idx="1"/>
          </p:nvPr>
        </p:nvSpPr>
        <p:spPr>
          <a:xfrm>
            <a:off x="1371599" y="2318197"/>
            <a:ext cx="9724031" cy="3683358"/>
          </a:xfrm>
        </p:spPr>
        <p:txBody>
          <a:bodyPr anchor="ctr">
            <a:normAutofit/>
          </a:bodyPr>
          <a:lstStyle/>
          <a:p>
            <a:r>
              <a:rPr lang="sv-SE" sz="2000" dirty="0"/>
              <a:t>Medlems- och träningsavgift säsongen 2025/2026</a:t>
            </a:r>
            <a:br>
              <a:rPr lang="sv-SE" sz="2000" dirty="0"/>
            </a:br>
            <a:r>
              <a:rPr lang="sv-SE" sz="2000" dirty="0"/>
              <a:t>- Medlemsavgift 	600:-</a:t>
            </a:r>
            <a:br>
              <a:rPr lang="sv-SE" sz="2000" dirty="0"/>
            </a:br>
            <a:r>
              <a:rPr lang="sv-SE" sz="2000" dirty="0"/>
              <a:t>- Träningsavgift		1200:-</a:t>
            </a:r>
          </a:p>
          <a:p>
            <a:r>
              <a:rPr lang="sv-SE" sz="2000" dirty="0"/>
              <a:t>Egen boll</a:t>
            </a:r>
            <a:br>
              <a:rPr lang="sv-SE" sz="2000" dirty="0"/>
            </a:br>
            <a:r>
              <a:rPr lang="sv-SE" sz="2000" dirty="0"/>
              <a:t>- IFKs policy att man har sin egen boll</a:t>
            </a:r>
            <a:br>
              <a:rPr lang="sv-SE" sz="2000" dirty="0"/>
            </a:br>
            <a:r>
              <a:rPr lang="sv-SE" sz="2000" dirty="0"/>
              <a:t>- Bollstorlek 0 </a:t>
            </a:r>
            <a:br>
              <a:rPr lang="sv-SE" sz="2000" dirty="0"/>
            </a:br>
            <a:r>
              <a:rPr lang="sv-SE" sz="2000" dirty="0"/>
              <a:t>- Namna egen boll </a:t>
            </a:r>
            <a:br>
              <a:rPr lang="sv-SE" sz="2000" dirty="0"/>
            </a:br>
            <a:endParaRPr lang="sv-SE" sz="2000" dirty="0"/>
          </a:p>
        </p:txBody>
      </p:sp>
      <p:pic>
        <p:nvPicPr>
          <p:cNvPr id="5" name="Bildobjekt 4">
            <a:extLst>
              <a:ext uri="{FF2B5EF4-FFF2-40B4-BE49-F238E27FC236}">
                <a16:creationId xmlns:a16="http://schemas.microsoft.com/office/drawing/2014/main" id="{8A388E0F-E6C7-1C62-AB68-F97599D13AD4}"/>
              </a:ext>
            </a:extLst>
          </p:cNvPr>
          <p:cNvPicPr>
            <a:picLocks noChangeAspect="1"/>
          </p:cNvPicPr>
          <p:nvPr/>
        </p:nvPicPr>
        <p:blipFill>
          <a:blip r:embed="rId2"/>
          <a:stretch>
            <a:fillRect/>
          </a:stretch>
        </p:blipFill>
        <p:spPr>
          <a:xfrm>
            <a:off x="7141640" y="3644705"/>
            <a:ext cx="2703318" cy="1899855"/>
          </a:xfrm>
          <a:prstGeom prst="rect">
            <a:avLst/>
          </a:prstGeom>
        </p:spPr>
      </p:pic>
      <p:pic>
        <p:nvPicPr>
          <p:cNvPr id="4" name="Picture 4" descr="IFK Skövde Handboll">
            <a:extLst>
              <a:ext uri="{FF2B5EF4-FFF2-40B4-BE49-F238E27FC236}">
                <a16:creationId xmlns:a16="http://schemas.microsoft.com/office/drawing/2014/main" id="{C58CC3F1-F5CA-6B03-0A76-833B3BAAAF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9722" y="178318"/>
            <a:ext cx="1053503" cy="12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17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13D3168-4D53-5E07-23BF-76E6AC1E59A5}"/>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Frågor</a:t>
            </a:r>
          </a:p>
        </p:txBody>
      </p:sp>
      <p:sp>
        <p:nvSpPr>
          <p:cNvPr id="3" name="Platshållare för innehåll 2">
            <a:extLst>
              <a:ext uri="{FF2B5EF4-FFF2-40B4-BE49-F238E27FC236}">
                <a16:creationId xmlns:a16="http://schemas.microsoft.com/office/drawing/2014/main" id="{F2A97411-2BBF-224A-07F5-A9EB5F925382}"/>
              </a:ext>
            </a:extLst>
          </p:cNvPr>
          <p:cNvSpPr>
            <a:spLocks noGrp="1"/>
          </p:cNvSpPr>
          <p:nvPr>
            <p:ph idx="1"/>
          </p:nvPr>
        </p:nvSpPr>
        <p:spPr>
          <a:xfrm>
            <a:off x="1371599" y="2318197"/>
            <a:ext cx="9724031" cy="3683358"/>
          </a:xfrm>
        </p:spPr>
        <p:txBody>
          <a:bodyPr anchor="ctr">
            <a:normAutofit/>
          </a:bodyPr>
          <a:lstStyle/>
          <a:p>
            <a:r>
              <a:rPr lang="sv-SE" sz="2000" dirty="0"/>
              <a:t>Övriga funderingar?</a:t>
            </a:r>
          </a:p>
          <a:p>
            <a:pPr lvl="1"/>
            <a:r>
              <a:rPr lang="sv-SE" sz="1600" dirty="0"/>
              <a:t>Säsongskort</a:t>
            </a:r>
          </a:p>
          <a:p>
            <a:pPr lvl="1"/>
            <a:r>
              <a:rPr lang="sv-SE" sz="1600" dirty="0"/>
              <a:t>Plastpåsar</a:t>
            </a:r>
          </a:p>
          <a:p>
            <a:pPr lvl="1"/>
            <a:r>
              <a:rPr lang="sv-SE" sz="1600" dirty="0"/>
              <a:t>Dokument</a:t>
            </a:r>
          </a:p>
          <a:p>
            <a:pPr lvl="1"/>
            <a:r>
              <a:rPr lang="sv-SE" sz="1600" dirty="0"/>
              <a:t>FU1 6 eller 13 oktober</a:t>
            </a:r>
          </a:p>
        </p:txBody>
      </p:sp>
      <p:pic>
        <p:nvPicPr>
          <p:cNvPr id="4" name="Picture 4" descr="IFK Skövde Handboll">
            <a:extLst>
              <a:ext uri="{FF2B5EF4-FFF2-40B4-BE49-F238E27FC236}">
                <a16:creationId xmlns:a16="http://schemas.microsoft.com/office/drawing/2014/main" id="{17B5FBE7-E38C-0C12-290B-245F22DC65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9722" y="178318"/>
            <a:ext cx="1053503" cy="12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27590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27674</TotalTime>
  <Words>624</Words>
  <Application>Microsoft Office PowerPoint</Application>
  <PresentationFormat>Bredbild</PresentationFormat>
  <Paragraphs>62</Paragraphs>
  <Slides>9</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Calibri</vt:lpstr>
      <vt:lpstr>Calibri Light</vt:lpstr>
      <vt:lpstr>Office-tema</vt:lpstr>
      <vt:lpstr>Föräldramöte</vt:lpstr>
      <vt:lpstr>Ledare</vt:lpstr>
      <vt:lpstr>Träningsupplägg</vt:lpstr>
      <vt:lpstr>Gemensamma grunder</vt:lpstr>
      <vt:lpstr>Matchspel och cuper</vt:lpstr>
      <vt:lpstr>Föräldraengagemang</vt:lpstr>
      <vt:lpstr>Föräldraengagemang</vt:lpstr>
      <vt:lpstr>Övrigt</vt:lpstr>
      <vt:lpstr>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Henrik Frykler</dc:creator>
  <cp:lastModifiedBy>Mari Nyström</cp:lastModifiedBy>
  <cp:revision>12</cp:revision>
  <dcterms:created xsi:type="dcterms:W3CDTF">2023-09-25T07:47:02Z</dcterms:created>
  <dcterms:modified xsi:type="dcterms:W3CDTF">2025-09-30T15:52:06Z</dcterms:modified>
</cp:coreProperties>
</file>