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81" r:id="rId4"/>
    <p:sldId id="258" r:id="rId5"/>
    <p:sldId id="260" r:id="rId6"/>
    <p:sldId id="278" r:id="rId7"/>
    <p:sldId id="271" r:id="rId8"/>
    <p:sldId id="269" r:id="rId9"/>
    <p:sldId id="273" r:id="rId10"/>
    <p:sldId id="279" r:id="rId11"/>
    <p:sldId id="266" r:id="rId12"/>
    <p:sldId id="267" r:id="rId13"/>
  </p:sldIdLst>
  <p:sldSz cx="12192000" cy="6858000"/>
  <p:notesSz cx="6858000" cy="9144000"/>
  <p:embeddedFontLst>
    <p:embeddedFont>
      <p:font typeface="Arial Black" panose="020B0A04020102020204" pitchFamily="34" charset="0"/>
      <p:regular r:id="rId15"/>
      <p:bold r:id="rId16"/>
    </p:embeddedFont>
    <p:embeddedFont>
      <p:font typeface="Play"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vTZlSEcn6VkOEu8svXFOZiBef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Elmer" userId="86370077-63b1-46aa-bab8-a86d18d560e0" providerId="ADAL" clId="{72CBA356-EE21-44C6-AEF7-8A3E2CC91C01}"/>
    <pc:docChg chg="undo custSel addSld delSld modSld sldOrd">
      <pc:chgData name="Johanna Elmer" userId="86370077-63b1-46aa-bab8-a86d18d560e0" providerId="ADAL" clId="{72CBA356-EE21-44C6-AEF7-8A3E2CC91C01}" dt="2026-03-29T07:27:41.342" v="3182" actId="20577"/>
      <pc:docMkLst>
        <pc:docMk/>
      </pc:docMkLst>
      <pc:sldChg chg="modSp mod">
        <pc:chgData name="Johanna Elmer" userId="86370077-63b1-46aa-bab8-a86d18d560e0" providerId="ADAL" clId="{72CBA356-EE21-44C6-AEF7-8A3E2CC91C01}" dt="2026-03-19T13:02:59.543" v="1310" actId="20577"/>
        <pc:sldMkLst>
          <pc:docMk/>
          <pc:sldMk cId="0" sldId="256"/>
        </pc:sldMkLst>
        <pc:spChg chg="mod">
          <ac:chgData name="Johanna Elmer" userId="86370077-63b1-46aa-bab8-a86d18d560e0" providerId="ADAL" clId="{72CBA356-EE21-44C6-AEF7-8A3E2CC91C01}" dt="2026-03-19T13:02:59.543" v="1310" actId="20577"/>
          <ac:spMkLst>
            <pc:docMk/>
            <pc:sldMk cId="0" sldId="256"/>
            <ac:spMk id="84" creationId="{00000000-0000-0000-0000-000000000000}"/>
          </ac:spMkLst>
        </pc:spChg>
      </pc:sldChg>
      <pc:sldChg chg="modSp mod">
        <pc:chgData name="Johanna Elmer" userId="86370077-63b1-46aa-bab8-a86d18d560e0" providerId="ADAL" clId="{72CBA356-EE21-44C6-AEF7-8A3E2CC91C01}" dt="2026-03-23T07:09:44.512" v="3032" actId="255"/>
        <pc:sldMkLst>
          <pc:docMk/>
          <pc:sldMk cId="0" sldId="257"/>
        </pc:sldMkLst>
        <pc:spChg chg="mod">
          <ac:chgData name="Johanna Elmer" userId="86370077-63b1-46aa-bab8-a86d18d560e0" providerId="ADAL" clId="{72CBA356-EE21-44C6-AEF7-8A3E2CC91C01}" dt="2026-03-23T07:09:44.512" v="3032" actId="255"/>
          <ac:spMkLst>
            <pc:docMk/>
            <pc:sldMk cId="0" sldId="257"/>
            <ac:spMk id="90" creationId="{00000000-0000-0000-0000-000000000000}"/>
          </ac:spMkLst>
        </pc:spChg>
        <pc:spChg chg="mod">
          <ac:chgData name="Johanna Elmer" userId="86370077-63b1-46aa-bab8-a86d18d560e0" providerId="ADAL" clId="{72CBA356-EE21-44C6-AEF7-8A3E2CC91C01}" dt="2026-03-19T13:24:48.102" v="2175" actId="108"/>
          <ac:spMkLst>
            <pc:docMk/>
            <pc:sldMk cId="0" sldId="257"/>
            <ac:spMk id="91" creationId="{00000000-0000-0000-0000-000000000000}"/>
          </ac:spMkLst>
        </pc:spChg>
      </pc:sldChg>
      <pc:sldChg chg="addSp delSp modSp mod">
        <pc:chgData name="Johanna Elmer" userId="86370077-63b1-46aa-bab8-a86d18d560e0" providerId="ADAL" clId="{72CBA356-EE21-44C6-AEF7-8A3E2CC91C01}" dt="2026-03-23T07:09:49.874" v="3033" actId="255"/>
        <pc:sldMkLst>
          <pc:docMk/>
          <pc:sldMk cId="0" sldId="258"/>
        </pc:sldMkLst>
        <pc:spChg chg="add mod">
          <ac:chgData name="Johanna Elmer" userId="86370077-63b1-46aa-bab8-a86d18d560e0" providerId="ADAL" clId="{72CBA356-EE21-44C6-AEF7-8A3E2CC91C01}" dt="2026-03-19T13:16:50.614" v="1856" actId="1076"/>
          <ac:spMkLst>
            <pc:docMk/>
            <pc:sldMk cId="0" sldId="258"/>
            <ac:spMk id="2" creationId="{CEACD0F0-4161-10B3-E3DC-64A44BCF40CA}"/>
          </ac:spMkLst>
        </pc:spChg>
        <pc:spChg chg="mod">
          <ac:chgData name="Johanna Elmer" userId="86370077-63b1-46aa-bab8-a86d18d560e0" providerId="ADAL" clId="{72CBA356-EE21-44C6-AEF7-8A3E2CC91C01}" dt="2026-03-23T06:56:53.262" v="2898" actId="20577"/>
          <ac:spMkLst>
            <pc:docMk/>
            <pc:sldMk cId="0" sldId="258"/>
            <ac:spMk id="97" creationId="{00000000-0000-0000-0000-000000000000}"/>
          </ac:spMkLst>
        </pc:spChg>
        <pc:spChg chg="mod">
          <ac:chgData name="Johanna Elmer" userId="86370077-63b1-46aa-bab8-a86d18d560e0" providerId="ADAL" clId="{72CBA356-EE21-44C6-AEF7-8A3E2CC91C01}" dt="2026-03-23T07:09:49.874" v="3033" actId="255"/>
          <ac:spMkLst>
            <pc:docMk/>
            <pc:sldMk cId="0" sldId="258"/>
            <ac:spMk id="98" creationId="{00000000-0000-0000-0000-000000000000}"/>
          </ac:spMkLst>
        </pc:spChg>
      </pc:sldChg>
      <pc:sldChg chg="addSp delSp modSp mod">
        <pc:chgData name="Johanna Elmer" userId="86370077-63b1-46aa-bab8-a86d18d560e0" providerId="ADAL" clId="{72CBA356-EE21-44C6-AEF7-8A3E2CC91C01}" dt="2026-03-23T13:48:11.263" v="3121" actId="1076"/>
        <pc:sldMkLst>
          <pc:docMk/>
          <pc:sldMk cId="0" sldId="260"/>
        </pc:sldMkLst>
        <pc:spChg chg="mod">
          <ac:chgData name="Johanna Elmer" userId="86370077-63b1-46aa-bab8-a86d18d560e0" providerId="ADAL" clId="{72CBA356-EE21-44C6-AEF7-8A3E2CC91C01}" dt="2026-03-19T13:46:48.040" v="2820" actId="20577"/>
          <ac:spMkLst>
            <pc:docMk/>
            <pc:sldMk cId="0" sldId="260"/>
            <ac:spMk id="2" creationId="{1DB376AE-EA5E-18CA-6E13-0CFC07A7E880}"/>
          </ac:spMkLst>
        </pc:spChg>
        <pc:spChg chg="mod">
          <ac:chgData name="Johanna Elmer" userId="86370077-63b1-46aa-bab8-a86d18d560e0" providerId="ADAL" clId="{72CBA356-EE21-44C6-AEF7-8A3E2CC91C01}" dt="2026-03-23T13:48:03.733" v="3120" actId="20577"/>
          <ac:spMkLst>
            <pc:docMk/>
            <pc:sldMk cId="0" sldId="260"/>
            <ac:spMk id="113" creationId="{00000000-0000-0000-0000-000000000000}"/>
          </ac:spMkLst>
        </pc:spChg>
        <pc:spChg chg="mod">
          <ac:chgData name="Johanna Elmer" userId="86370077-63b1-46aa-bab8-a86d18d560e0" providerId="ADAL" clId="{72CBA356-EE21-44C6-AEF7-8A3E2CC91C01}" dt="2026-03-23T07:09:55.361" v="3034" actId="255"/>
          <ac:spMkLst>
            <pc:docMk/>
            <pc:sldMk cId="0" sldId="260"/>
            <ac:spMk id="114" creationId="{00000000-0000-0000-0000-000000000000}"/>
          </ac:spMkLst>
        </pc:spChg>
        <pc:picChg chg="add mod">
          <ac:chgData name="Johanna Elmer" userId="86370077-63b1-46aa-bab8-a86d18d560e0" providerId="ADAL" clId="{72CBA356-EE21-44C6-AEF7-8A3E2CC91C01}" dt="2026-03-23T13:48:11.263" v="3121" actId="1076"/>
          <ac:picMkLst>
            <pc:docMk/>
            <pc:sldMk cId="0" sldId="260"/>
            <ac:picMk id="3" creationId="{C72C113E-2DEA-818C-9279-F30341A97F63}"/>
          </ac:picMkLst>
        </pc:picChg>
      </pc:sldChg>
      <pc:sldChg chg="delSp modSp mod">
        <pc:chgData name="Johanna Elmer" userId="86370077-63b1-46aa-bab8-a86d18d560e0" providerId="ADAL" clId="{72CBA356-EE21-44C6-AEF7-8A3E2CC91C01}" dt="2026-03-23T07:10:42.105" v="3042" actId="255"/>
        <pc:sldMkLst>
          <pc:docMk/>
          <pc:sldMk cId="0" sldId="266"/>
        </pc:sldMkLst>
        <pc:spChg chg="mod">
          <ac:chgData name="Johanna Elmer" userId="86370077-63b1-46aa-bab8-a86d18d560e0" providerId="ADAL" clId="{72CBA356-EE21-44C6-AEF7-8A3E2CC91C01}" dt="2026-03-19T13:33:43.427" v="2533" actId="113"/>
          <ac:spMkLst>
            <pc:docMk/>
            <pc:sldMk cId="0" sldId="266"/>
            <ac:spMk id="162" creationId="{00000000-0000-0000-0000-000000000000}"/>
          </ac:spMkLst>
        </pc:spChg>
        <pc:spChg chg="mod">
          <ac:chgData name="Johanna Elmer" userId="86370077-63b1-46aa-bab8-a86d18d560e0" providerId="ADAL" clId="{72CBA356-EE21-44C6-AEF7-8A3E2CC91C01}" dt="2026-03-23T07:10:42.105" v="3042" actId="255"/>
          <ac:spMkLst>
            <pc:docMk/>
            <pc:sldMk cId="0" sldId="266"/>
            <ac:spMk id="163" creationId="{00000000-0000-0000-0000-000000000000}"/>
          </ac:spMkLst>
        </pc:spChg>
      </pc:sldChg>
      <pc:sldChg chg="addSp modSp">
        <pc:chgData name="Johanna Elmer" userId="86370077-63b1-46aa-bab8-a86d18d560e0" providerId="ADAL" clId="{72CBA356-EE21-44C6-AEF7-8A3E2CC91C01}" dt="2026-03-19T12:51:12.129" v="783"/>
        <pc:sldMkLst>
          <pc:docMk/>
          <pc:sldMk cId="0" sldId="267"/>
        </pc:sldMkLst>
      </pc:sldChg>
      <pc:sldChg chg="delSp modSp mod">
        <pc:chgData name="Johanna Elmer" userId="86370077-63b1-46aa-bab8-a86d18d560e0" providerId="ADAL" clId="{72CBA356-EE21-44C6-AEF7-8A3E2CC91C01}" dt="2026-03-23T07:15:04.676" v="3100" actId="1076"/>
        <pc:sldMkLst>
          <pc:docMk/>
          <pc:sldMk cId="4194697318" sldId="269"/>
        </pc:sldMkLst>
        <pc:spChg chg="mod">
          <ac:chgData name="Johanna Elmer" userId="86370077-63b1-46aa-bab8-a86d18d560e0" providerId="ADAL" clId="{72CBA356-EE21-44C6-AEF7-8A3E2CC91C01}" dt="2026-03-23T07:15:04.676" v="3100" actId="1076"/>
          <ac:spMkLst>
            <pc:docMk/>
            <pc:sldMk cId="4194697318" sldId="269"/>
            <ac:spMk id="2" creationId="{4BC7EAB7-E805-1FA2-694B-B4F45DD27184}"/>
          </ac:spMkLst>
        </pc:spChg>
        <pc:spChg chg="mod">
          <ac:chgData name="Johanna Elmer" userId="86370077-63b1-46aa-bab8-a86d18d560e0" providerId="ADAL" clId="{72CBA356-EE21-44C6-AEF7-8A3E2CC91C01}" dt="2026-03-23T07:10:25.739" v="3039" actId="255"/>
          <ac:spMkLst>
            <pc:docMk/>
            <pc:sldMk cId="4194697318" sldId="269"/>
            <ac:spMk id="155" creationId="{1D5F81BC-8888-5D9F-7716-871F8A0021AC}"/>
          </ac:spMkLst>
        </pc:spChg>
      </pc:sldChg>
      <pc:sldChg chg="delSp modSp mod ord">
        <pc:chgData name="Johanna Elmer" userId="86370077-63b1-46aa-bab8-a86d18d560e0" providerId="ADAL" clId="{72CBA356-EE21-44C6-AEF7-8A3E2CC91C01}" dt="2026-03-29T07:27:41.342" v="3182" actId="20577"/>
        <pc:sldMkLst>
          <pc:docMk/>
          <pc:sldMk cId="1751806732" sldId="271"/>
        </pc:sldMkLst>
        <pc:spChg chg="mod">
          <ac:chgData name="Johanna Elmer" userId="86370077-63b1-46aa-bab8-a86d18d560e0" providerId="ADAL" clId="{72CBA356-EE21-44C6-AEF7-8A3E2CC91C01}" dt="2026-03-29T07:27:41.342" v="3182" actId="20577"/>
          <ac:spMkLst>
            <pc:docMk/>
            <pc:sldMk cId="1751806732" sldId="271"/>
            <ac:spMk id="154" creationId="{2AA6BD6D-0519-838B-91B1-5E547774285D}"/>
          </ac:spMkLst>
        </pc:spChg>
        <pc:spChg chg="mod">
          <ac:chgData name="Johanna Elmer" userId="86370077-63b1-46aa-bab8-a86d18d560e0" providerId="ADAL" clId="{72CBA356-EE21-44C6-AEF7-8A3E2CC91C01}" dt="2026-03-23T07:10:19.871" v="3038" actId="255"/>
          <ac:spMkLst>
            <pc:docMk/>
            <pc:sldMk cId="1751806732" sldId="271"/>
            <ac:spMk id="155" creationId="{EE02F09A-2CFF-7A2A-FA3D-D40455BD03CC}"/>
          </ac:spMkLst>
        </pc:spChg>
      </pc:sldChg>
      <pc:sldChg chg="delSp modSp mod">
        <pc:chgData name="Johanna Elmer" userId="86370077-63b1-46aa-bab8-a86d18d560e0" providerId="ADAL" clId="{72CBA356-EE21-44C6-AEF7-8A3E2CC91C01}" dt="2026-03-23T07:10:30.358" v="3040" actId="255"/>
        <pc:sldMkLst>
          <pc:docMk/>
          <pc:sldMk cId="970251687" sldId="273"/>
        </pc:sldMkLst>
        <pc:spChg chg="mod">
          <ac:chgData name="Johanna Elmer" userId="86370077-63b1-46aa-bab8-a86d18d560e0" providerId="ADAL" clId="{72CBA356-EE21-44C6-AEF7-8A3E2CC91C01}" dt="2026-03-23T07:10:30.358" v="3040" actId="255"/>
          <ac:spMkLst>
            <pc:docMk/>
            <pc:sldMk cId="970251687" sldId="273"/>
            <ac:spMk id="155" creationId="{96C74F66-E591-F371-765B-CF66D1BCC239}"/>
          </ac:spMkLst>
        </pc:spChg>
      </pc:sldChg>
      <pc:sldChg chg="delSp modSp add mod">
        <pc:chgData name="Johanna Elmer" userId="86370077-63b1-46aa-bab8-a86d18d560e0" providerId="ADAL" clId="{72CBA356-EE21-44C6-AEF7-8A3E2CC91C01}" dt="2026-03-25T09:13:43.454" v="3122" actId="20577"/>
        <pc:sldMkLst>
          <pc:docMk/>
          <pc:sldMk cId="4197514848" sldId="278"/>
        </pc:sldMkLst>
        <pc:spChg chg="mod">
          <ac:chgData name="Johanna Elmer" userId="86370077-63b1-46aa-bab8-a86d18d560e0" providerId="ADAL" clId="{72CBA356-EE21-44C6-AEF7-8A3E2CC91C01}" dt="2026-03-25T09:13:43.454" v="3122" actId="20577"/>
          <ac:spMkLst>
            <pc:docMk/>
            <pc:sldMk cId="4197514848" sldId="278"/>
            <ac:spMk id="2" creationId="{C138809C-D900-C906-D674-180FE97BC8D0}"/>
          </ac:spMkLst>
        </pc:spChg>
        <pc:spChg chg="mod">
          <ac:chgData name="Johanna Elmer" userId="86370077-63b1-46aa-bab8-a86d18d560e0" providerId="ADAL" clId="{72CBA356-EE21-44C6-AEF7-8A3E2CC91C01}" dt="2026-03-23T07:10:02.022" v="3035" actId="255"/>
          <ac:spMkLst>
            <pc:docMk/>
            <pc:sldMk cId="4197514848" sldId="278"/>
            <ac:spMk id="155" creationId="{C74341E1-0C9F-2DE2-8FD1-3646B799CE89}"/>
          </ac:spMkLst>
        </pc:spChg>
      </pc:sldChg>
      <pc:sldChg chg="delSp modSp add mod">
        <pc:chgData name="Johanna Elmer" userId="86370077-63b1-46aa-bab8-a86d18d560e0" providerId="ADAL" clId="{72CBA356-EE21-44C6-AEF7-8A3E2CC91C01}" dt="2026-03-23T07:10:35.705" v="3041" actId="255"/>
        <pc:sldMkLst>
          <pc:docMk/>
          <pc:sldMk cId="3338124391" sldId="279"/>
        </pc:sldMkLst>
        <pc:spChg chg="mod">
          <ac:chgData name="Johanna Elmer" userId="86370077-63b1-46aa-bab8-a86d18d560e0" providerId="ADAL" clId="{72CBA356-EE21-44C6-AEF7-8A3E2CC91C01}" dt="2026-03-19T13:46:01.896" v="2801" actId="6549"/>
          <ac:spMkLst>
            <pc:docMk/>
            <pc:sldMk cId="3338124391" sldId="279"/>
            <ac:spMk id="162" creationId="{8612126F-EC9D-8862-214B-495771FBEB66}"/>
          </ac:spMkLst>
        </pc:spChg>
        <pc:spChg chg="mod">
          <ac:chgData name="Johanna Elmer" userId="86370077-63b1-46aa-bab8-a86d18d560e0" providerId="ADAL" clId="{72CBA356-EE21-44C6-AEF7-8A3E2CC91C01}" dt="2026-03-23T07:10:35.705" v="3041" actId="255"/>
          <ac:spMkLst>
            <pc:docMk/>
            <pc:sldMk cId="3338124391" sldId="279"/>
            <ac:spMk id="163" creationId="{A46B97C1-90F9-8F09-D30A-B3A29131C1E3}"/>
          </ac:spMkLst>
        </pc:spChg>
      </pc:sldChg>
      <pc:sldChg chg="modSp add mod ord">
        <pc:chgData name="Johanna Elmer" userId="86370077-63b1-46aa-bab8-a86d18d560e0" providerId="ADAL" clId="{72CBA356-EE21-44C6-AEF7-8A3E2CC91C01}" dt="2026-03-23T07:23:09.133" v="3104"/>
        <pc:sldMkLst>
          <pc:docMk/>
          <pc:sldMk cId="4223345791" sldId="281"/>
        </pc:sldMkLst>
        <pc:spChg chg="mod">
          <ac:chgData name="Johanna Elmer" userId="86370077-63b1-46aa-bab8-a86d18d560e0" providerId="ADAL" clId="{72CBA356-EE21-44C6-AEF7-8A3E2CC91C01}" dt="2026-03-23T07:14:37.887" v="3097" actId="6549"/>
          <ac:spMkLst>
            <pc:docMk/>
            <pc:sldMk cId="4223345791" sldId="281"/>
            <ac:spMk id="2" creationId="{93210F25-6E64-60D9-2757-B0DEF6B378E2}"/>
          </ac:spMkLst>
        </pc:spChg>
        <pc:spChg chg="mod">
          <ac:chgData name="Johanna Elmer" userId="86370077-63b1-46aa-bab8-a86d18d560e0" providerId="ADAL" clId="{72CBA356-EE21-44C6-AEF7-8A3E2CC91C01}" dt="2026-03-23T07:10:10.618" v="3037" actId="14100"/>
          <ac:spMkLst>
            <pc:docMk/>
            <pc:sldMk cId="4223345791" sldId="281"/>
            <ac:spMk id="155" creationId="{E1F753F4-EB1A-804C-ECEA-1015406A0F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E7032E6D-3EE7-9597-1533-CEFA155ADC5F}"/>
            </a:ext>
          </a:extLst>
        </p:cNvPr>
        <p:cNvGrpSpPr/>
        <p:nvPr/>
      </p:nvGrpSpPr>
      <p:grpSpPr>
        <a:xfrm>
          <a:off x="0" y="0"/>
          <a:ext cx="0" cy="0"/>
          <a:chOff x="0" y="0"/>
          <a:chExt cx="0" cy="0"/>
        </a:xfrm>
      </p:grpSpPr>
      <p:sp>
        <p:nvSpPr>
          <p:cNvPr id="159" name="Google Shape;159;p23:notes">
            <a:extLst>
              <a:ext uri="{FF2B5EF4-FFF2-40B4-BE49-F238E27FC236}">
                <a16:creationId xmlns:a16="http://schemas.microsoft.com/office/drawing/2014/main" id="{8A9CA4F2-1537-0DAA-7A5D-C4074C28E89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23:notes">
            <a:extLst>
              <a:ext uri="{FF2B5EF4-FFF2-40B4-BE49-F238E27FC236}">
                <a16:creationId xmlns:a16="http://schemas.microsoft.com/office/drawing/2014/main" id="{67A658A2-2B98-A61C-CD8C-321428D855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7659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9CBBCDC4-F4C9-A49C-FF3B-3D14416BE6AF}"/>
            </a:ext>
          </a:extLst>
        </p:cNvPr>
        <p:cNvGrpSpPr/>
        <p:nvPr/>
      </p:nvGrpSpPr>
      <p:grpSpPr>
        <a:xfrm>
          <a:off x="0" y="0"/>
          <a:ext cx="0" cy="0"/>
          <a:chOff x="0" y="0"/>
          <a:chExt cx="0" cy="0"/>
        </a:xfrm>
      </p:grpSpPr>
      <p:sp>
        <p:nvSpPr>
          <p:cNvPr id="151" name="Google Shape;151;g3375b32ebe9_0_0:notes">
            <a:extLst>
              <a:ext uri="{FF2B5EF4-FFF2-40B4-BE49-F238E27FC236}">
                <a16:creationId xmlns:a16="http://schemas.microsoft.com/office/drawing/2014/main" id="{53171E3C-5F1B-DD5D-B589-2E605AA85C3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2" name="Google Shape;152;g3375b32ebe9_0_0:notes">
            <a:extLst>
              <a:ext uri="{FF2B5EF4-FFF2-40B4-BE49-F238E27FC236}">
                <a16:creationId xmlns:a16="http://schemas.microsoft.com/office/drawing/2014/main" id="{8EBB0FFF-6596-A22E-ED84-6334025015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8204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1955A8CA-2376-D37A-DF65-3B2293EA14A3}"/>
            </a:ext>
          </a:extLst>
        </p:cNvPr>
        <p:cNvGrpSpPr/>
        <p:nvPr/>
      </p:nvGrpSpPr>
      <p:grpSpPr>
        <a:xfrm>
          <a:off x="0" y="0"/>
          <a:ext cx="0" cy="0"/>
          <a:chOff x="0" y="0"/>
          <a:chExt cx="0" cy="0"/>
        </a:xfrm>
      </p:grpSpPr>
      <p:sp>
        <p:nvSpPr>
          <p:cNvPr id="151" name="Google Shape;151;g3375b32ebe9_0_0:notes">
            <a:extLst>
              <a:ext uri="{FF2B5EF4-FFF2-40B4-BE49-F238E27FC236}">
                <a16:creationId xmlns:a16="http://schemas.microsoft.com/office/drawing/2014/main" id="{1800039E-EFF0-8CBC-9186-C3CA849F6F0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2" name="Google Shape;152;g3375b32ebe9_0_0:notes">
            <a:extLst>
              <a:ext uri="{FF2B5EF4-FFF2-40B4-BE49-F238E27FC236}">
                <a16:creationId xmlns:a16="http://schemas.microsoft.com/office/drawing/2014/main" id="{E804511B-DCBB-A03D-F7CF-ED9CA38DFC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9904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E9C5DEA2-79F3-582B-2CB8-375B724AA07F}"/>
            </a:ext>
          </a:extLst>
        </p:cNvPr>
        <p:cNvGrpSpPr/>
        <p:nvPr/>
      </p:nvGrpSpPr>
      <p:grpSpPr>
        <a:xfrm>
          <a:off x="0" y="0"/>
          <a:ext cx="0" cy="0"/>
          <a:chOff x="0" y="0"/>
          <a:chExt cx="0" cy="0"/>
        </a:xfrm>
      </p:grpSpPr>
      <p:sp>
        <p:nvSpPr>
          <p:cNvPr id="151" name="Google Shape;151;g3375b32ebe9_0_0:notes">
            <a:extLst>
              <a:ext uri="{FF2B5EF4-FFF2-40B4-BE49-F238E27FC236}">
                <a16:creationId xmlns:a16="http://schemas.microsoft.com/office/drawing/2014/main" id="{5989763B-3E17-A423-DD2D-89E6AA8AFC2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3375b32ebe9_0_0:notes">
            <a:extLst>
              <a:ext uri="{FF2B5EF4-FFF2-40B4-BE49-F238E27FC236}">
                <a16:creationId xmlns:a16="http://schemas.microsoft.com/office/drawing/2014/main" id="{14615DAF-1D1C-B420-A73E-97C04548FC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057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78164F20-B0AE-3D3E-A718-134FFC760A20}"/>
            </a:ext>
          </a:extLst>
        </p:cNvPr>
        <p:cNvGrpSpPr/>
        <p:nvPr/>
      </p:nvGrpSpPr>
      <p:grpSpPr>
        <a:xfrm>
          <a:off x="0" y="0"/>
          <a:ext cx="0" cy="0"/>
          <a:chOff x="0" y="0"/>
          <a:chExt cx="0" cy="0"/>
        </a:xfrm>
      </p:grpSpPr>
      <p:sp>
        <p:nvSpPr>
          <p:cNvPr id="151" name="Google Shape;151;g3375b32ebe9_0_0:notes">
            <a:extLst>
              <a:ext uri="{FF2B5EF4-FFF2-40B4-BE49-F238E27FC236}">
                <a16:creationId xmlns:a16="http://schemas.microsoft.com/office/drawing/2014/main" id="{6A420C00-7024-BBDE-82E7-0E9592B22B0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3375b32ebe9_0_0:notes">
            <a:extLst>
              <a:ext uri="{FF2B5EF4-FFF2-40B4-BE49-F238E27FC236}">
                <a16:creationId xmlns:a16="http://schemas.microsoft.com/office/drawing/2014/main" id="{A5C01494-F066-2366-4730-7D016BCA4B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2791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74A6257F-0E82-2B24-79C5-50A6BB4B88AB}"/>
            </a:ext>
          </a:extLst>
        </p:cNvPr>
        <p:cNvGrpSpPr/>
        <p:nvPr/>
      </p:nvGrpSpPr>
      <p:grpSpPr>
        <a:xfrm>
          <a:off x="0" y="0"/>
          <a:ext cx="0" cy="0"/>
          <a:chOff x="0" y="0"/>
          <a:chExt cx="0" cy="0"/>
        </a:xfrm>
      </p:grpSpPr>
      <p:sp>
        <p:nvSpPr>
          <p:cNvPr id="151" name="Google Shape;151;g3375b32ebe9_0_0:notes">
            <a:extLst>
              <a:ext uri="{FF2B5EF4-FFF2-40B4-BE49-F238E27FC236}">
                <a16:creationId xmlns:a16="http://schemas.microsoft.com/office/drawing/2014/main" id="{DB230D66-BCEE-1B9E-40C6-615AA182329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3375b32ebe9_0_0:notes">
            <a:extLst>
              <a:ext uri="{FF2B5EF4-FFF2-40B4-BE49-F238E27FC236}">
                <a16:creationId xmlns:a16="http://schemas.microsoft.com/office/drawing/2014/main" id="{F733F1FB-D784-235A-BF00-AF934F731B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203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m.martin.morey@gmail.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529B"/>
              </a:buClr>
              <a:buSzPts val="6000"/>
              <a:buFont typeface="Arial Black"/>
              <a:buNone/>
            </a:pPr>
            <a:r>
              <a:rPr lang="sv-SE" b="1" dirty="0">
                <a:solidFill>
                  <a:srgbClr val="00529B"/>
                </a:solidFill>
                <a:latin typeface="Arial Black"/>
                <a:ea typeface="Arial Black"/>
                <a:cs typeface="Arial Black"/>
                <a:sym typeface="Arial Black"/>
              </a:rPr>
              <a:t>FÖRÄLDRAMÖTE</a:t>
            </a:r>
            <a:br>
              <a:rPr lang="sv-SE" b="1" dirty="0">
                <a:solidFill>
                  <a:srgbClr val="00529B"/>
                </a:solidFill>
                <a:latin typeface="Arial Black"/>
                <a:ea typeface="Arial Black"/>
                <a:cs typeface="Arial Black"/>
                <a:sym typeface="Arial Black"/>
              </a:rPr>
            </a:br>
            <a:r>
              <a:rPr lang="sv-SE" b="1" dirty="0">
                <a:solidFill>
                  <a:srgbClr val="00529B"/>
                </a:solidFill>
                <a:latin typeface="Arial Black"/>
                <a:ea typeface="Arial Black"/>
                <a:cs typeface="Arial Black"/>
                <a:sym typeface="Arial Black"/>
              </a:rPr>
              <a:t>2026</a:t>
            </a:r>
            <a:br>
              <a:rPr lang="sv-SE" b="1" dirty="0">
                <a:solidFill>
                  <a:srgbClr val="00529B"/>
                </a:solidFill>
                <a:latin typeface="Arial Black"/>
                <a:ea typeface="Arial Black"/>
                <a:cs typeface="Arial Black"/>
                <a:sym typeface="Arial Black"/>
              </a:rPr>
            </a:br>
            <a:endParaRPr dirty="0"/>
          </a:p>
        </p:txBody>
      </p:sp>
      <p:pic>
        <p:nvPicPr>
          <p:cNvPr id="85" name="Google Shape;85;p1"/>
          <p:cNvPicPr preferRelativeResize="0"/>
          <p:nvPr/>
        </p:nvPicPr>
        <p:blipFill rotWithShape="1">
          <a:blip r:embed="rId3">
            <a:alphaModFix/>
          </a:blip>
          <a:srcRect/>
          <a:stretch/>
        </p:blipFill>
        <p:spPr>
          <a:xfrm>
            <a:off x="5159575" y="4013595"/>
            <a:ext cx="1872849" cy="1872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7F9E51FD-B49C-BD54-0C63-5817D23CAF84}"/>
            </a:ext>
          </a:extLst>
        </p:cNvPr>
        <p:cNvGrpSpPr/>
        <p:nvPr/>
      </p:nvGrpSpPr>
      <p:grpSpPr>
        <a:xfrm>
          <a:off x="0" y="0"/>
          <a:ext cx="0" cy="0"/>
          <a:chOff x="0" y="0"/>
          <a:chExt cx="0" cy="0"/>
        </a:xfrm>
      </p:grpSpPr>
      <p:sp>
        <p:nvSpPr>
          <p:cNvPr id="162" name="Google Shape;162;p23">
            <a:extLst>
              <a:ext uri="{FF2B5EF4-FFF2-40B4-BE49-F238E27FC236}">
                <a16:creationId xmlns:a16="http://schemas.microsoft.com/office/drawing/2014/main" id="{8612126F-EC9D-8862-214B-495771FBEB66}"/>
              </a:ext>
            </a:extLst>
          </p:cNvPr>
          <p:cNvSpPr txBox="1"/>
          <p:nvPr/>
        </p:nvSpPr>
        <p:spPr>
          <a:xfrm>
            <a:off x="838200" y="2666014"/>
            <a:ext cx="8137634" cy="138495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Font typeface="Arial" panose="020B0604020202020204" pitchFamily="34" charset="0"/>
              <a:buChar char="•"/>
            </a:pPr>
            <a:r>
              <a:rPr lang="sv-SE" sz="1400" b="0" i="0" u="none" strike="noStrike" cap="none" dirty="0">
                <a:solidFill>
                  <a:srgbClr val="000000"/>
                </a:solidFill>
                <a:latin typeface="Calibri"/>
                <a:ea typeface="Calibri"/>
                <a:cs typeface="Calibri"/>
                <a:sym typeface="Calibri"/>
              </a:rPr>
              <a:t>Verksamheten bygger på ideellt engagemang – flera roller behövs runt varje lag.</a:t>
            </a:r>
          </a:p>
          <a:p>
            <a:pPr marL="285750" marR="0" lvl="0" indent="-285750" algn="l" rtl="0">
              <a:lnSpc>
                <a:spcPct val="100000"/>
              </a:lnSpc>
              <a:spcBef>
                <a:spcPts val="0"/>
              </a:spcBef>
              <a:spcAft>
                <a:spcPts val="0"/>
              </a:spcAft>
              <a:buFont typeface="Arial" panose="020B0604020202020204" pitchFamily="34" charset="0"/>
              <a:buChar char="•"/>
            </a:pPr>
            <a:r>
              <a:rPr lang="sv-SE" sz="1400" b="0" i="0" u="none" strike="noStrike" cap="none" dirty="0">
                <a:solidFill>
                  <a:srgbClr val="000000"/>
                </a:solidFill>
                <a:latin typeface="Calibri"/>
                <a:ea typeface="Calibri"/>
                <a:cs typeface="Calibri"/>
                <a:sym typeface="Calibri"/>
              </a:rPr>
              <a:t>Följ alltid föreningens värdegrund, policy och riktlinjer.</a:t>
            </a:r>
          </a:p>
          <a:p>
            <a:pPr marL="285750" marR="0" lvl="0" indent="-285750" algn="l" rtl="0">
              <a:lnSpc>
                <a:spcPct val="100000"/>
              </a:lnSpc>
              <a:spcBef>
                <a:spcPts val="0"/>
              </a:spcBef>
              <a:spcAft>
                <a:spcPts val="0"/>
              </a:spcAft>
              <a:buFont typeface="Arial" panose="020B0604020202020204" pitchFamily="34" charset="0"/>
              <a:buChar char="•"/>
            </a:pPr>
            <a:r>
              <a:rPr lang="sv-SE" sz="1400" b="1" i="0" u="none" strike="noStrike" cap="none" dirty="0">
                <a:solidFill>
                  <a:srgbClr val="000000"/>
                </a:solidFill>
                <a:latin typeface="Calibri"/>
                <a:ea typeface="Calibri"/>
                <a:cs typeface="Calibri"/>
                <a:sym typeface="Calibri"/>
              </a:rPr>
              <a:t>Långsiktig utveckling går före kortsiktiga resultat.</a:t>
            </a:r>
          </a:p>
          <a:p>
            <a:pPr marL="285750" marR="0" lvl="0" indent="-285750" algn="l" rtl="0">
              <a:lnSpc>
                <a:spcPct val="100000"/>
              </a:lnSpc>
              <a:spcBef>
                <a:spcPts val="0"/>
              </a:spcBef>
              <a:spcAft>
                <a:spcPts val="0"/>
              </a:spcAft>
              <a:buFont typeface="Arial" panose="020B0604020202020204" pitchFamily="34" charset="0"/>
              <a:buChar char="•"/>
            </a:pPr>
            <a:r>
              <a:rPr lang="sv-SE" sz="1400" b="0" i="0" u="none" strike="noStrike" cap="none" dirty="0">
                <a:solidFill>
                  <a:srgbClr val="000000"/>
                </a:solidFill>
                <a:latin typeface="Calibri"/>
                <a:ea typeface="Calibri"/>
                <a:cs typeface="Calibri"/>
                <a:sym typeface="Calibri"/>
              </a:rPr>
              <a:t>Arbeta enligt SvFF:s spelarutbildningsplan och genomgå utbildningar.</a:t>
            </a:r>
          </a:p>
          <a:p>
            <a:pPr marL="285750" marR="0" lvl="0" indent="-285750" algn="l" rtl="0">
              <a:lnSpc>
                <a:spcPct val="100000"/>
              </a:lnSpc>
              <a:spcBef>
                <a:spcPts val="0"/>
              </a:spcBef>
              <a:spcAft>
                <a:spcPts val="0"/>
              </a:spcAft>
              <a:buFont typeface="Arial" panose="020B0604020202020204" pitchFamily="34" charset="0"/>
              <a:buChar char="•"/>
            </a:pPr>
            <a:r>
              <a:rPr lang="sv-SE" sz="1400" b="0" i="0" u="none" strike="noStrike" cap="none" dirty="0">
                <a:solidFill>
                  <a:srgbClr val="000000"/>
                </a:solidFill>
                <a:latin typeface="Calibri"/>
                <a:ea typeface="Calibri"/>
                <a:cs typeface="Calibri"/>
                <a:sym typeface="Calibri"/>
              </a:rPr>
              <a:t>Var en god förebild – uppmuntra, stötta och skapa laganda.</a:t>
            </a:r>
          </a:p>
          <a:p>
            <a:pPr marL="285750" marR="0" lvl="0" indent="-285750" algn="l" rtl="0">
              <a:lnSpc>
                <a:spcPct val="100000"/>
              </a:lnSpc>
              <a:spcBef>
                <a:spcPts val="0"/>
              </a:spcBef>
              <a:spcAft>
                <a:spcPts val="0"/>
              </a:spcAft>
              <a:buFont typeface="Arial" panose="020B0604020202020204" pitchFamily="34" charset="0"/>
              <a:buChar char="•"/>
            </a:pPr>
            <a:r>
              <a:rPr lang="sv-SE" sz="1400" b="0" i="0" u="none" strike="noStrike" cap="none" dirty="0">
                <a:solidFill>
                  <a:srgbClr val="000000"/>
                </a:solidFill>
                <a:latin typeface="Calibri"/>
                <a:ea typeface="Calibri"/>
                <a:cs typeface="Calibri"/>
                <a:sym typeface="Calibri"/>
              </a:rPr>
              <a:t>Föreningens riktlinjer går före individuella åsikter.</a:t>
            </a:r>
            <a:endParaRPr sz="1400" b="0" i="0" u="none" strike="noStrike" cap="none" dirty="0">
              <a:solidFill>
                <a:srgbClr val="000000"/>
              </a:solidFill>
              <a:latin typeface="Calibri"/>
              <a:ea typeface="Calibri"/>
              <a:cs typeface="Calibri"/>
              <a:sym typeface="Calibri"/>
            </a:endParaRPr>
          </a:p>
        </p:txBody>
      </p:sp>
      <p:sp>
        <p:nvSpPr>
          <p:cNvPr id="163" name="Google Shape;163;p23">
            <a:extLst>
              <a:ext uri="{FF2B5EF4-FFF2-40B4-BE49-F238E27FC236}">
                <a16:creationId xmlns:a16="http://schemas.microsoft.com/office/drawing/2014/main" id="{A46B97C1-90F9-8F09-D30A-B3A29131C1E3}"/>
              </a:ext>
            </a:extLst>
          </p:cNvPr>
          <p:cNvSpPr txBox="1">
            <a:spLocks noGrp="1"/>
          </p:cNvSpPr>
          <p:nvPr>
            <p:ph type="title"/>
          </p:nvPr>
        </p:nvSpPr>
        <p:spPr>
          <a:xfrm>
            <a:off x="838200" y="1041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sz="4000" b="1" dirty="0">
                <a:solidFill>
                  <a:srgbClr val="00529B"/>
                </a:solidFill>
                <a:latin typeface="Arial Black"/>
                <a:sym typeface="Arial Black"/>
              </a:rPr>
              <a:t>TRÄNARE - RIKTLINJER</a:t>
            </a:r>
            <a:endParaRPr sz="4000" dirty="0"/>
          </a:p>
        </p:txBody>
      </p:sp>
      <p:pic>
        <p:nvPicPr>
          <p:cNvPr id="165" name="Google Shape;165;p23">
            <a:extLst>
              <a:ext uri="{FF2B5EF4-FFF2-40B4-BE49-F238E27FC236}">
                <a16:creationId xmlns:a16="http://schemas.microsoft.com/office/drawing/2014/main" id="{9C9A7135-DD34-57C6-1F55-880898C932B9}"/>
              </a:ext>
            </a:extLst>
          </p:cNvPr>
          <p:cNvPicPr preferRelativeResize="0"/>
          <p:nvPr/>
        </p:nvPicPr>
        <p:blipFill rotWithShape="1">
          <a:blip r:embed="rId3">
            <a:alphaModFix/>
          </a:blip>
          <a:srcRect/>
          <a:stretch/>
        </p:blipFill>
        <p:spPr>
          <a:xfrm>
            <a:off x="10682900" y="5304248"/>
            <a:ext cx="1096550" cy="1096550"/>
          </a:xfrm>
          <a:prstGeom prst="rect">
            <a:avLst/>
          </a:prstGeom>
          <a:noFill/>
          <a:ln>
            <a:noFill/>
          </a:ln>
        </p:spPr>
      </p:pic>
    </p:spTree>
    <p:extLst>
      <p:ext uri="{BB962C8B-B14F-4D97-AF65-F5344CB8AC3E}">
        <p14:creationId xmlns:p14="http://schemas.microsoft.com/office/powerpoint/2010/main" val="333812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p:nvPr/>
        </p:nvSpPr>
        <p:spPr>
          <a:xfrm>
            <a:off x="838200" y="2666014"/>
            <a:ext cx="8137634" cy="203128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Font typeface="Arial" panose="020B0604020202020204" pitchFamily="34" charset="0"/>
              <a:buChar char="•"/>
            </a:pPr>
            <a:r>
              <a:rPr lang="sv-SE" sz="1400" b="0" i="0" u="none" strike="noStrike" cap="none" dirty="0">
                <a:solidFill>
                  <a:srgbClr val="000000"/>
                </a:solidFill>
                <a:latin typeface="Calibri"/>
                <a:ea typeface="Calibri"/>
                <a:cs typeface="Calibri"/>
                <a:sym typeface="Calibri"/>
              </a:rPr>
              <a:t>Föreningen är ideell och bygger på föräldrars engagemang och delaktighet.</a:t>
            </a:r>
          </a:p>
          <a:p>
            <a:pPr marL="285750" marR="0" lvl="0" indent="-285750" algn="l" rtl="0">
              <a:lnSpc>
                <a:spcPct val="100000"/>
              </a:lnSpc>
              <a:spcBef>
                <a:spcPts val="0"/>
              </a:spcBef>
              <a:spcAft>
                <a:spcPts val="0"/>
              </a:spcAft>
              <a:buFont typeface="Arial" panose="020B0604020202020204" pitchFamily="34" charset="0"/>
              <a:buChar char="•"/>
            </a:pPr>
            <a:r>
              <a:rPr lang="sv-SE" sz="1400" b="0" i="0" u="none" strike="noStrike" cap="none" dirty="0">
                <a:solidFill>
                  <a:srgbClr val="000000"/>
                </a:solidFill>
                <a:latin typeface="Calibri"/>
                <a:ea typeface="Calibri"/>
                <a:cs typeface="Calibri"/>
                <a:sym typeface="Calibri"/>
              </a:rPr>
              <a:t>Föräldrar förväntas hjälpa till praktiskt (kiosk, körning, tvätt, arrangemang m.m.).</a:t>
            </a:r>
          </a:p>
          <a:p>
            <a:pPr marL="285750" marR="0" lvl="0" indent="-285750" algn="l" rtl="0">
              <a:lnSpc>
                <a:spcPct val="100000"/>
              </a:lnSpc>
              <a:spcBef>
                <a:spcPts val="0"/>
              </a:spcBef>
              <a:spcAft>
                <a:spcPts val="0"/>
              </a:spcAft>
              <a:buFont typeface="Arial" panose="020B0604020202020204" pitchFamily="34" charset="0"/>
              <a:buChar char="•"/>
            </a:pPr>
            <a:r>
              <a:rPr lang="sv-SE" sz="1400" b="0" i="0" u="none" strike="noStrike" cap="none" dirty="0">
                <a:solidFill>
                  <a:srgbClr val="000000"/>
                </a:solidFill>
                <a:latin typeface="Calibri"/>
                <a:ea typeface="Calibri"/>
                <a:cs typeface="Calibri"/>
                <a:sym typeface="Calibri"/>
              </a:rPr>
              <a:t>Visa intresse och stötta både ditt eget och andra barn.</a:t>
            </a:r>
          </a:p>
          <a:p>
            <a:pPr marL="285750" marR="0" lvl="0" indent="-285750" algn="l" rtl="0">
              <a:lnSpc>
                <a:spcPct val="100000"/>
              </a:lnSpc>
              <a:spcBef>
                <a:spcPts val="0"/>
              </a:spcBef>
              <a:spcAft>
                <a:spcPts val="0"/>
              </a:spcAft>
              <a:buFont typeface="Arial" panose="020B0604020202020204" pitchFamily="34" charset="0"/>
              <a:buChar char="•"/>
            </a:pPr>
            <a:r>
              <a:rPr lang="sv-SE" sz="1400" b="0" i="0" u="none" strike="noStrike" cap="none" dirty="0">
                <a:solidFill>
                  <a:srgbClr val="000000"/>
                </a:solidFill>
                <a:latin typeface="Calibri"/>
                <a:ea typeface="Calibri"/>
                <a:cs typeface="Calibri"/>
                <a:sym typeface="Calibri"/>
              </a:rPr>
              <a:t>Heja och uppmuntra – </a:t>
            </a:r>
            <a:r>
              <a:rPr lang="sv-SE" sz="1400" b="1" i="0" u="none" strike="noStrike" cap="none" dirty="0">
                <a:solidFill>
                  <a:srgbClr val="000000"/>
                </a:solidFill>
                <a:latin typeface="Calibri"/>
                <a:ea typeface="Calibri"/>
                <a:cs typeface="Calibri"/>
                <a:sym typeface="Calibri"/>
              </a:rPr>
              <a:t>coachning sköts av tränarna</a:t>
            </a:r>
            <a:r>
              <a:rPr lang="sv-SE" sz="1400" b="0" i="0" u="none" strike="noStrike" cap="none" dirty="0">
                <a:solidFill>
                  <a:srgbClr val="000000"/>
                </a:solidFill>
                <a:latin typeface="Calibri"/>
                <a:ea typeface="Calibri"/>
                <a:cs typeface="Calibri"/>
                <a:sym typeface="Calibri"/>
              </a:rPr>
              <a:t>.</a:t>
            </a:r>
          </a:p>
          <a:p>
            <a:pPr marL="285750" marR="0" lvl="0" indent="-285750" algn="l" rtl="0">
              <a:lnSpc>
                <a:spcPct val="100000"/>
              </a:lnSpc>
              <a:spcBef>
                <a:spcPts val="0"/>
              </a:spcBef>
              <a:spcAft>
                <a:spcPts val="0"/>
              </a:spcAft>
              <a:buFont typeface="Arial" panose="020B0604020202020204" pitchFamily="34" charset="0"/>
              <a:buChar char="•"/>
            </a:pPr>
            <a:r>
              <a:rPr lang="sv-SE" sz="1400" b="0" i="0" u="none" strike="noStrike" cap="none" dirty="0">
                <a:solidFill>
                  <a:srgbClr val="000000"/>
                </a:solidFill>
                <a:latin typeface="Calibri"/>
                <a:ea typeface="Calibri"/>
                <a:cs typeface="Calibri"/>
                <a:sym typeface="Calibri"/>
              </a:rPr>
              <a:t>Respektera att synpunkter tas via huvudtränare eller ungdomsansvarig.</a:t>
            </a:r>
          </a:p>
          <a:p>
            <a:pPr marL="285750" marR="0" lvl="0" indent="-285750" algn="l" rtl="0">
              <a:lnSpc>
                <a:spcPct val="100000"/>
              </a:lnSpc>
              <a:spcBef>
                <a:spcPts val="0"/>
              </a:spcBef>
              <a:spcAft>
                <a:spcPts val="0"/>
              </a:spcAft>
              <a:buFont typeface="Arial" panose="020B0604020202020204" pitchFamily="34" charset="0"/>
              <a:buChar char="•"/>
            </a:pPr>
            <a:r>
              <a:rPr lang="sv-SE" sz="1400" b="0" i="0" u="none" strike="noStrike" cap="none" dirty="0">
                <a:solidFill>
                  <a:srgbClr val="000000"/>
                </a:solidFill>
                <a:latin typeface="Calibri"/>
                <a:ea typeface="Calibri"/>
                <a:cs typeface="Calibri"/>
                <a:sym typeface="Calibri"/>
              </a:rPr>
              <a:t>Träning är grunden – ”</a:t>
            </a:r>
            <a:r>
              <a:rPr lang="sv-SE" sz="1400" b="1" i="0" u="none" strike="noStrike" cap="none" dirty="0">
                <a:solidFill>
                  <a:srgbClr val="000000"/>
                </a:solidFill>
                <a:latin typeface="Calibri"/>
                <a:ea typeface="Calibri"/>
                <a:cs typeface="Calibri"/>
                <a:sym typeface="Calibri"/>
              </a:rPr>
              <a:t>först tränar vi, sedan spelar vi match”.</a:t>
            </a:r>
          </a:p>
          <a:p>
            <a:pPr marL="285750" marR="0" lvl="0" indent="-285750" algn="l" rtl="0">
              <a:lnSpc>
                <a:spcPct val="100000"/>
              </a:lnSpc>
              <a:spcBef>
                <a:spcPts val="0"/>
              </a:spcBef>
              <a:spcAft>
                <a:spcPts val="0"/>
              </a:spcAft>
              <a:buFont typeface="Arial" panose="020B0604020202020204" pitchFamily="34" charset="0"/>
              <a:buChar char="•"/>
            </a:pPr>
            <a:r>
              <a:rPr lang="sv-SE" sz="1400" b="0" i="0" u="none" strike="noStrike" cap="none" dirty="0">
                <a:solidFill>
                  <a:srgbClr val="000000"/>
                </a:solidFill>
                <a:latin typeface="Calibri"/>
                <a:ea typeface="Calibri"/>
                <a:cs typeface="Calibri"/>
                <a:sym typeface="Calibri"/>
              </a:rPr>
              <a:t>Hjälp barnen att komma i tid och meddela frånvaro.</a:t>
            </a:r>
          </a:p>
          <a:p>
            <a:pPr marL="285750" marR="0" lvl="0" indent="-285750" algn="l" rtl="0">
              <a:lnSpc>
                <a:spcPct val="100000"/>
              </a:lnSpc>
              <a:spcBef>
                <a:spcPts val="0"/>
              </a:spcBef>
              <a:spcAft>
                <a:spcPts val="0"/>
              </a:spcAft>
              <a:buFont typeface="Arial" panose="020B0604020202020204" pitchFamily="34" charset="0"/>
              <a:buChar char="•"/>
            </a:pPr>
            <a:r>
              <a:rPr lang="sv-SE" sz="1400" b="0" i="0" u="none" strike="noStrike" cap="none" dirty="0">
                <a:solidFill>
                  <a:srgbClr val="000000"/>
                </a:solidFill>
                <a:latin typeface="Calibri"/>
                <a:ea typeface="Calibri"/>
                <a:cs typeface="Calibri"/>
                <a:sym typeface="Calibri"/>
              </a:rPr>
              <a:t>Skolan går först.</a:t>
            </a:r>
          </a:p>
          <a:p>
            <a:pPr marL="285750" marR="0" lvl="0" indent="-285750" algn="l" rtl="0">
              <a:lnSpc>
                <a:spcPct val="100000"/>
              </a:lnSpc>
              <a:spcBef>
                <a:spcPts val="0"/>
              </a:spcBef>
              <a:spcAft>
                <a:spcPts val="0"/>
              </a:spcAft>
              <a:buFont typeface="Arial" panose="020B0604020202020204" pitchFamily="34" charset="0"/>
              <a:buChar char="•"/>
            </a:pPr>
            <a:r>
              <a:rPr lang="sv-SE" sz="1400" b="0" i="0" u="none" strike="noStrike" cap="none" dirty="0">
                <a:solidFill>
                  <a:srgbClr val="000000"/>
                </a:solidFill>
                <a:latin typeface="Calibri"/>
                <a:ea typeface="Calibri"/>
                <a:cs typeface="Calibri"/>
                <a:sym typeface="Calibri"/>
              </a:rPr>
              <a:t>Var ansvarsfull kring sociala medier och följ GDPR.</a:t>
            </a:r>
            <a:endParaRPr sz="1400" b="0" i="0" u="none" strike="noStrike" cap="none" dirty="0">
              <a:solidFill>
                <a:srgbClr val="000000"/>
              </a:solidFill>
              <a:latin typeface="Calibri"/>
              <a:ea typeface="Calibri"/>
              <a:cs typeface="Calibri"/>
              <a:sym typeface="Calibri"/>
            </a:endParaRPr>
          </a:p>
        </p:txBody>
      </p:sp>
      <p:sp>
        <p:nvSpPr>
          <p:cNvPr id="163" name="Google Shape;163;p23"/>
          <p:cNvSpPr txBox="1">
            <a:spLocks noGrp="1"/>
          </p:cNvSpPr>
          <p:nvPr>
            <p:ph type="title"/>
          </p:nvPr>
        </p:nvSpPr>
        <p:spPr>
          <a:xfrm>
            <a:off x="838200" y="1041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sz="4000" b="1" dirty="0">
                <a:solidFill>
                  <a:srgbClr val="00529B"/>
                </a:solidFill>
                <a:latin typeface="Arial Black"/>
                <a:ea typeface="Arial Black"/>
                <a:cs typeface="Arial Black"/>
                <a:sym typeface="Arial Black"/>
              </a:rPr>
              <a:t>FÖRÄLDRAR - RIKTLINJER</a:t>
            </a:r>
            <a:endParaRPr sz="4000" dirty="0"/>
          </a:p>
        </p:txBody>
      </p:sp>
      <p:pic>
        <p:nvPicPr>
          <p:cNvPr id="165" name="Google Shape;165;p23"/>
          <p:cNvPicPr preferRelativeResize="0"/>
          <p:nvPr/>
        </p:nvPicPr>
        <p:blipFill rotWithShape="1">
          <a:blip r:embed="rId3">
            <a:alphaModFix/>
          </a:blip>
          <a:srcRect/>
          <a:stretch/>
        </p:blipFill>
        <p:spPr>
          <a:xfrm>
            <a:off x="10682900" y="5304248"/>
            <a:ext cx="1096550" cy="1096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4"/>
          <p:cNvSpPr txBox="1">
            <a:spLocks noGrp="1"/>
          </p:cNvSpPr>
          <p:nvPr>
            <p:ph type="title"/>
          </p:nvPr>
        </p:nvSpPr>
        <p:spPr>
          <a:xfrm>
            <a:off x="838200" y="1041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a:solidFill>
                  <a:srgbClr val="00529B"/>
                </a:solidFill>
                <a:latin typeface="Arial Black"/>
                <a:ea typeface="Arial Black"/>
                <a:cs typeface="Arial Black"/>
                <a:sym typeface="Arial Black"/>
              </a:rPr>
              <a:t>IFK SKOGHALL DAM </a:t>
            </a:r>
            <a:endParaRPr/>
          </a:p>
        </p:txBody>
      </p:sp>
      <p:pic>
        <p:nvPicPr>
          <p:cNvPr id="172" name="Google Shape;172;p4" descr="En bild som visar gräs, sportutrustning, boll, fotboll&#10;&#10;Automatiskt genererad beskrivning"/>
          <p:cNvPicPr preferRelativeResize="0"/>
          <p:nvPr/>
        </p:nvPicPr>
        <p:blipFill rotWithShape="1">
          <a:blip r:embed="rId3">
            <a:alphaModFix/>
          </a:blip>
          <a:srcRect/>
          <a:stretch/>
        </p:blipFill>
        <p:spPr>
          <a:xfrm>
            <a:off x="838199" y="2209705"/>
            <a:ext cx="6188901" cy="3481257"/>
          </a:xfrm>
          <a:prstGeom prst="rect">
            <a:avLst/>
          </a:prstGeom>
          <a:noFill/>
          <a:ln>
            <a:noFill/>
          </a:ln>
        </p:spPr>
      </p:pic>
      <p:pic>
        <p:nvPicPr>
          <p:cNvPr id="173" name="Google Shape;173;p4"/>
          <p:cNvPicPr preferRelativeResize="0"/>
          <p:nvPr/>
        </p:nvPicPr>
        <p:blipFill rotWithShape="1">
          <a:blip r:embed="rId4">
            <a:alphaModFix/>
          </a:blip>
          <a:srcRect/>
          <a:stretch/>
        </p:blipFill>
        <p:spPr>
          <a:xfrm>
            <a:off x="10682900" y="5304248"/>
            <a:ext cx="1096550" cy="1096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1041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sz="4000" b="1" dirty="0">
                <a:solidFill>
                  <a:srgbClr val="00529B"/>
                </a:solidFill>
                <a:latin typeface="Arial Black"/>
                <a:ea typeface="Arial Black"/>
                <a:cs typeface="Arial Black"/>
                <a:sym typeface="Arial Black"/>
              </a:rPr>
              <a:t>IFK SKOGHALL DAM </a:t>
            </a:r>
            <a:endParaRPr sz="4000" dirty="0"/>
          </a:p>
        </p:txBody>
      </p:sp>
      <p:sp>
        <p:nvSpPr>
          <p:cNvPr id="91" name="Google Shape;91;p2"/>
          <p:cNvSpPr txBox="1"/>
          <p:nvPr/>
        </p:nvSpPr>
        <p:spPr>
          <a:xfrm>
            <a:off x="838200" y="2215077"/>
            <a:ext cx="9756913"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1" i="0" u="none" strike="noStrike" cap="none" dirty="0">
                <a:solidFill>
                  <a:srgbClr val="00529B"/>
                </a:solidFill>
                <a:latin typeface="Calibri"/>
                <a:ea typeface="Calibri"/>
                <a:cs typeface="Calibri"/>
                <a:sym typeface="Calibri"/>
              </a:rPr>
              <a:t>Verksamhetsidé &amp; Vision</a:t>
            </a:r>
            <a:endParaRPr lang="sv-S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sv-SE" sz="1400" b="0" i="0" u="none" strike="noStrike" cap="none" dirty="0">
                <a:solidFill>
                  <a:schemeClr val="dk1"/>
                </a:solidFill>
                <a:latin typeface="Calibri"/>
                <a:ea typeface="Calibri"/>
                <a:cs typeface="Calibri"/>
                <a:sym typeface="Calibri"/>
              </a:rPr>
              <a:t>IFK Skoghall Damfotboll är en inkluderande förening där alla får möjlighet att spela och utvecklas utifrån sin nivå och ambition. Vi erbjuder en sammanhållen verksamhet från fotbollsskola till seniornivå med fokus på utbildning, gemenskap och spelglädje. Vår ambition är att vara en modern förening där delaktighet, omtanke och utveckling står i centrum.</a:t>
            </a:r>
          </a:p>
          <a:p>
            <a:pPr marL="0" marR="0" lvl="0" indent="0" algn="l" rtl="0">
              <a:lnSpc>
                <a:spcPct val="100000"/>
              </a:lnSpc>
              <a:spcBef>
                <a:spcPts val="0"/>
              </a:spcBef>
              <a:spcAft>
                <a:spcPts val="0"/>
              </a:spcAft>
              <a:buNone/>
            </a:pPr>
            <a:endParaRPr lang="sv-SE" dirty="0">
              <a:solidFill>
                <a:schemeClr val="dk1"/>
              </a:solidFill>
              <a:latin typeface="Calibri"/>
              <a:ea typeface="Calibri"/>
              <a:cs typeface="Calibri"/>
              <a:sym typeface="Calibri"/>
            </a:endParaRPr>
          </a:p>
          <a:p>
            <a:r>
              <a:rPr lang="sv-SE" b="1" dirty="0">
                <a:solidFill>
                  <a:srgbClr val="00529B"/>
                </a:solidFill>
                <a:latin typeface="Calibri"/>
                <a:ea typeface="Calibri"/>
                <a:cs typeface="Calibri"/>
                <a:sym typeface="Calibri"/>
              </a:rPr>
              <a:t>Värdegrund</a:t>
            </a:r>
          </a:p>
          <a:p>
            <a:pPr marL="0" marR="0" lvl="0" indent="0" algn="l" rtl="0">
              <a:lnSpc>
                <a:spcPct val="100000"/>
              </a:lnSpc>
              <a:spcBef>
                <a:spcPts val="0"/>
              </a:spcBef>
              <a:spcAft>
                <a:spcPts val="0"/>
              </a:spcAft>
              <a:buNone/>
            </a:pPr>
            <a:r>
              <a:rPr lang="sv-SE" sz="1400" b="0" i="0" u="none" strike="noStrike" cap="none" dirty="0">
                <a:solidFill>
                  <a:schemeClr val="dk1"/>
                </a:solidFill>
                <a:latin typeface="Calibri"/>
                <a:ea typeface="Calibri"/>
                <a:cs typeface="Calibri"/>
                <a:sym typeface="Calibri"/>
              </a:rPr>
              <a:t>Vi bygger vår verksamhet på gemenskap, glädje och ideellt engagemang. Alla ska känna sig välkomna och utvecklas i en trygg, respektfull och jämställd miljö fri från diskriminering, droger och dopning. Fair Play och respekt genomsyrar allt vi gör, både på och utanför planen.</a:t>
            </a:r>
          </a:p>
          <a:p>
            <a:pPr marL="0" marR="0" lvl="0" indent="0" algn="l" rtl="0">
              <a:lnSpc>
                <a:spcPct val="100000"/>
              </a:lnSpc>
              <a:spcBef>
                <a:spcPts val="0"/>
              </a:spcBef>
              <a:spcAft>
                <a:spcPts val="0"/>
              </a:spcAft>
              <a:buNone/>
            </a:pPr>
            <a:endParaRPr lang="sv-SE" dirty="0">
              <a:solidFill>
                <a:schemeClr val="dk1"/>
              </a:solidFill>
              <a:latin typeface="Calibri"/>
              <a:ea typeface="Calibri"/>
              <a:cs typeface="Calibri"/>
              <a:sym typeface="Calibri"/>
            </a:endParaRPr>
          </a:p>
          <a:p>
            <a:pPr marL="0" lvl="0" indent="0">
              <a:buFont typeface="Arial"/>
              <a:buNone/>
            </a:pPr>
            <a:r>
              <a:rPr lang="sv-SE" b="1" dirty="0">
                <a:solidFill>
                  <a:srgbClr val="00529B"/>
                </a:solidFill>
                <a:latin typeface="Calibri"/>
                <a:ea typeface="Calibri"/>
                <a:cs typeface="Calibri"/>
                <a:sym typeface="Calibri"/>
              </a:rPr>
              <a:t>Riktlinjer barn &amp; ungdom 6-14 år</a:t>
            </a:r>
          </a:p>
          <a:p>
            <a:r>
              <a:rPr lang="sv-SE" dirty="0">
                <a:solidFill>
                  <a:schemeClr val="dk1"/>
                </a:solidFill>
                <a:latin typeface="Calibri"/>
                <a:ea typeface="Calibri"/>
                <a:cs typeface="Calibri"/>
              </a:rPr>
              <a:t>Vi sätter glädje, gemenskap och lärande i fokus, där varje spelares utveckling är viktigare än resultat. Alla spelare ska få en individanpassad och kvalitativ utbildning utifrån sina egna förutsättningar och ambitioner.</a:t>
            </a:r>
          </a:p>
          <a:p>
            <a:r>
              <a:rPr lang="sv-SE" dirty="0">
                <a:solidFill>
                  <a:schemeClr val="dk1"/>
                </a:solidFill>
                <a:latin typeface="Calibri"/>
                <a:ea typeface="Calibri"/>
                <a:cs typeface="Calibri"/>
              </a:rPr>
              <a:t>Vi prioriterar långsiktig utveckling och ger alla samma möjlighet att nå sin potential. Grunden är att vi tränar först – matchspel är en följd av deltagande och engagemang i träning. Spel sker i första hand i den egna åldersgruppen.</a:t>
            </a:r>
          </a:p>
          <a:p>
            <a:pPr marL="0" marR="0" lvl="0" indent="0" algn="l" rtl="0">
              <a:lnSpc>
                <a:spcPct val="100000"/>
              </a:lnSpc>
              <a:spcBef>
                <a:spcPts val="0"/>
              </a:spcBef>
              <a:spcAft>
                <a:spcPts val="0"/>
              </a:spcAft>
              <a:buNone/>
            </a:pPr>
            <a:endParaRPr dirty="0">
              <a:latin typeface="Calibri"/>
              <a:ea typeface="Calibri"/>
              <a:cs typeface="Calibri"/>
              <a:sym typeface="Calibri"/>
            </a:endParaRPr>
          </a:p>
        </p:txBody>
      </p:sp>
      <p:pic>
        <p:nvPicPr>
          <p:cNvPr id="92" name="Google Shape;92;p2"/>
          <p:cNvPicPr preferRelativeResize="0"/>
          <p:nvPr/>
        </p:nvPicPr>
        <p:blipFill rotWithShape="1">
          <a:blip r:embed="rId3">
            <a:alphaModFix/>
          </a:blip>
          <a:srcRect/>
          <a:stretch/>
        </p:blipFill>
        <p:spPr>
          <a:xfrm>
            <a:off x="10682900" y="5304248"/>
            <a:ext cx="1096550" cy="1096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061D43DD-D563-A12A-D33C-378E8C3C3DA8}"/>
            </a:ext>
          </a:extLst>
        </p:cNvPr>
        <p:cNvGrpSpPr/>
        <p:nvPr/>
      </p:nvGrpSpPr>
      <p:grpSpPr>
        <a:xfrm>
          <a:off x="0" y="0"/>
          <a:ext cx="0" cy="0"/>
          <a:chOff x="0" y="0"/>
          <a:chExt cx="0" cy="0"/>
        </a:xfrm>
      </p:grpSpPr>
      <p:sp>
        <p:nvSpPr>
          <p:cNvPr id="154" name="Google Shape;154;g3375b32ebe9_0_0">
            <a:extLst>
              <a:ext uri="{FF2B5EF4-FFF2-40B4-BE49-F238E27FC236}">
                <a16:creationId xmlns:a16="http://schemas.microsoft.com/office/drawing/2014/main" id="{9F92FD66-78AE-1D32-1A22-9D272D61B042}"/>
              </a:ext>
            </a:extLst>
          </p:cNvPr>
          <p:cNvSpPr txBox="1"/>
          <p:nvPr/>
        </p:nvSpPr>
        <p:spPr>
          <a:xfrm>
            <a:off x="838200" y="2666014"/>
            <a:ext cx="8137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 </a:t>
            </a:r>
            <a:br>
              <a:rPr lang="sv-SE" sz="1400" b="0" i="0" u="none" strike="noStrike" cap="none" dirty="0">
                <a:solidFill>
                  <a:srgbClr val="000000"/>
                </a:solidFill>
                <a:latin typeface="Calibri"/>
                <a:ea typeface="Calibri"/>
                <a:cs typeface="Calibri"/>
                <a:sym typeface="Calibri"/>
              </a:rPr>
            </a:br>
            <a:endParaRPr sz="1400" b="0" i="0" u="none" strike="noStrike" cap="none" dirty="0">
              <a:solidFill>
                <a:srgbClr val="000000"/>
              </a:solidFill>
              <a:latin typeface="Calibri"/>
              <a:ea typeface="Calibri"/>
              <a:cs typeface="Calibri"/>
              <a:sym typeface="Calibri"/>
            </a:endParaRPr>
          </a:p>
        </p:txBody>
      </p:sp>
      <p:sp>
        <p:nvSpPr>
          <p:cNvPr id="155" name="Google Shape;155;g3375b32ebe9_0_0">
            <a:extLst>
              <a:ext uri="{FF2B5EF4-FFF2-40B4-BE49-F238E27FC236}">
                <a16:creationId xmlns:a16="http://schemas.microsoft.com/office/drawing/2014/main" id="{E1F753F4-EB1A-804C-ECEA-1015406A0F61}"/>
              </a:ext>
            </a:extLst>
          </p:cNvPr>
          <p:cNvSpPr txBox="1">
            <a:spLocks noGrp="1"/>
          </p:cNvSpPr>
          <p:nvPr>
            <p:ph type="title"/>
          </p:nvPr>
        </p:nvSpPr>
        <p:spPr>
          <a:xfrm>
            <a:off x="838200" y="1041400"/>
            <a:ext cx="1094125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sz="4000" b="1" dirty="0">
                <a:solidFill>
                  <a:srgbClr val="00529B"/>
                </a:solidFill>
                <a:latin typeface="Arial Black"/>
                <a:sym typeface="Arial Black"/>
              </a:rPr>
              <a:t>TRYGGHET, GLÄDJE &amp; SJÄLVFÖRTROENDE</a:t>
            </a:r>
            <a:endParaRPr sz="4000" dirty="0"/>
          </a:p>
        </p:txBody>
      </p:sp>
      <p:pic>
        <p:nvPicPr>
          <p:cNvPr id="157" name="Google Shape;157;g3375b32ebe9_0_0">
            <a:extLst>
              <a:ext uri="{FF2B5EF4-FFF2-40B4-BE49-F238E27FC236}">
                <a16:creationId xmlns:a16="http://schemas.microsoft.com/office/drawing/2014/main" id="{47169897-7DAC-3B2C-F49F-D6F69E5040C6}"/>
              </a:ext>
            </a:extLst>
          </p:cNvPr>
          <p:cNvPicPr preferRelativeResize="0"/>
          <p:nvPr/>
        </p:nvPicPr>
        <p:blipFill rotWithShape="1">
          <a:blip r:embed="rId3">
            <a:alphaModFix/>
          </a:blip>
          <a:srcRect/>
          <a:stretch/>
        </p:blipFill>
        <p:spPr>
          <a:xfrm>
            <a:off x="10682900" y="5304248"/>
            <a:ext cx="1096550" cy="1096550"/>
          </a:xfrm>
          <a:prstGeom prst="rect">
            <a:avLst/>
          </a:prstGeom>
          <a:noFill/>
          <a:ln>
            <a:noFill/>
          </a:ln>
        </p:spPr>
      </p:pic>
      <p:sp>
        <p:nvSpPr>
          <p:cNvPr id="2" name="Google Shape;138;p21">
            <a:extLst>
              <a:ext uri="{FF2B5EF4-FFF2-40B4-BE49-F238E27FC236}">
                <a16:creationId xmlns:a16="http://schemas.microsoft.com/office/drawing/2014/main" id="{93210F25-6E64-60D9-2757-B0DEF6B378E2}"/>
              </a:ext>
            </a:extLst>
          </p:cNvPr>
          <p:cNvSpPr txBox="1"/>
          <p:nvPr/>
        </p:nvSpPr>
        <p:spPr>
          <a:xfrm>
            <a:off x="838200" y="2497834"/>
            <a:ext cx="8137634" cy="2462172"/>
          </a:xfrm>
          <a:prstGeom prst="rect">
            <a:avLst/>
          </a:prstGeom>
          <a:noFill/>
          <a:ln>
            <a:noFill/>
          </a:ln>
        </p:spPr>
        <p:txBody>
          <a:bodyPr spcFirstLastPara="1" wrap="square" lIns="91425" tIns="45700" rIns="91425" bIns="45700" anchor="t" anchorCtr="0">
            <a:spAutoFit/>
          </a:bodyPr>
          <a:lstStyle/>
          <a:p>
            <a:r>
              <a:rPr lang="sv-SE" b="1" dirty="0">
                <a:solidFill>
                  <a:srgbClr val="00529B"/>
                </a:solidFill>
                <a:latin typeface="Calibri"/>
                <a:cs typeface="Calibri"/>
              </a:rPr>
              <a:t>Vårt gemensamma fokus</a:t>
            </a:r>
          </a:p>
          <a:p>
            <a:r>
              <a:rPr lang="sv-SE" dirty="0">
                <a:latin typeface="Calibri"/>
                <a:ea typeface="Calibri"/>
                <a:cs typeface="Calibri"/>
              </a:rPr>
              <a:t>Bygga självförtroende hos varje spelare </a:t>
            </a:r>
          </a:p>
          <a:p>
            <a:r>
              <a:rPr lang="sv-SE" dirty="0">
                <a:latin typeface="Calibri"/>
                <a:ea typeface="Calibri"/>
                <a:cs typeface="Calibri"/>
              </a:rPr>
              <a:t>Uppmuntra att våga försöka </a:t>
            </a:r>
          </a:p>
          <a:p>
            <a:r>
              <a:rPr lang="sv-SE" dirty="0">
                <a:latin typeface="Calibri"/>
                <a:ea typeface="Calibri"/>
                <a:cs typeface="Calibri"/>
              </a:rPr>
              <a:t>Tillåta misstag – det är så man lär sig </a:t>
            </a:r>
          </a:p>
          <a:p>
            <a:r>
              <a:rPr lang="sv-SE" dirty="0">
                <a:latin typeface="Calibri"/>
                <a:ea typeface="Calibri"/>
                <a:cs typeface="Calibri"/>
              </a:rPr>
              <a:t>Skapa en trygg och positiv miljö </a:t>
            </a:r>
          </a:p>
          <a:p>
            <a:br>
              <a:rPr lang="sv-SE" dirty="0"/>
            </a:br>
            <a:r>
              <a:rPr lang="sv-SE" b="1" dirty="0">
                <a:solidFill>
                  <a:srgbClr val="00529B"/>
                </a:solidFill>
                <a:latin typeface="Calibri"/>
                <a:cs typeface="Calibri"/>
              </a:rPr>
              <a:t>Vad vi behöver från er föräldrar</a:t>
            </a:r>
          </a:p>
          <a:p>
            <a:r>
              <a:rPr lang="sv-SE" dirty="0">
                <a:latin typeface="Calibri"/>
                <a:ea typeface="Calibri"/>
                <a:cs typeface="Calibri"/>
              </a:rPr>
              <a:t>Heja och uppmuntra </a:t>
            </a:r>
          </a:p>
          <a:p>
            <a:r>
              <a:rPr lang="sv-SE" dirty="0">
                <a:latin typeface="Calibri"/>
                <a:ea typeface="Calibri"/>
                <a:cs typeface="Calibri"/>
              </a:rPr>
              <a:t>Fokusera på insats, mod och glädje </a:t>
            </a:r>
          </a:p>
          <a:p>
            <a:r>
              <a:rPr lang="sv-SE" dirty="0">
                <a:latin typeface="Calibri"/>
                <a:ea typeface="Calibri"/>
                <a:cs typeface="Calibri"/>
              </a:rPr>
              <a:t>Låt barnen spela själva</a:t>
            </a:r>
          </a:p>
          <a:p>
            <a:endParaRPr lang="sv-SE" b="1" dirty="0">
              <a:solidFill>
                <a:srgbClr val="00529B"/>
              </a:solidFill>
              <a:latin typeface="Calibri"/>
              <a:cs typeface="Calibri"/>
              <a:sym typeface="Calibri"/>
            </a:endParaRPr>
          </a:p>
        </p:txBody>
      </p:sp>
    </p:spTree>
    <p:extLst>
      <p:ext uri="{BB962C8B-B14F-4D97-AF65-F5344CB8AC3E}">
        <p14:creationId xmlns:p14="http://schemas.microsoft.com/office/powerpoint/2010/main" val="422334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p:nvPr/>
        </p:nvSpPr>
        <p:spPr>
          <a:xfrm>
            <a:off x="838200" y="2150849"/>
            <a:ext cx="5593422" cy="3970277"/>
          </a:xfrm>
          <a:prstGeom prst="rect">
            <a:avLst/>
          </a:prstGeom>
          <a:noFill/>
          <a:ln>
            <a:noFill/>
          </a:ln>
        </p:spPr>
        <p:txBody>
          <a:bodyPr spcFirstLastPara="1" wrap="square" lIns="91425" tIns="45700" rIns="91425" bIns="45700" anchor="t" anchorCtr="0">
            <a:spAutoFit/>
          </a:bodyPr>
          <a:lstStyle/>
          <a:p>
            <a:r>
              <a:rPr lang="sv-SE" b="1" dirty="0">
                <a:solidFill>
                  <a:srgbClr val="00529B"/>
                </a:solidFill>
                <a:latin typeface="Calibri"/>
                <a:ea typeface="Calibri"/>
                <a:cs typeface="Calibri"/>
                <a:sym typeface="Calibri"/>
              </a:rPr>
              <a:t>Tränarteam</a:t>
            </a:r>
          </a:p>
          <a:p>
            <a:r>
              <a:rPr lang="sv-SE" sz="1400" b="1" i="0" u="none" strike="noStrike" cap="none" dirty="0">
                <a:solidFill>
                  <a:srgbClr val="000000"/>
                </a:solidFill>
                <a:latin typeface="Calibri"/>
                <a:ea typeface="Calibri"/>
                <a:cs typeface="Calibri"/>
                <a:sym typeface="Calibri"/>
              </a:rPr>
              <a:t>Johanna Elmer </a:t>
            </a:r>
            <a:r>
              <a:rPr lang="sv-SE" sz="1400" b="0" i="0" u="none" strike="noStrike" cap="none" dirty="0">
                <a:solidFill>
                  <a:srgbClr val="000000"/>
                </a:solidFill>
                <a:latin typeface="Calibri"/>
                <a:ea typeface="Calibri"/>
                <a:cs typeface="Calibri"/>
                <a:sym typeface="Calibri"/>
              </a:rPr>
              <a:t>– Lagledare &amp; tränare</a:t>
            </a:r>
          </a:p>
          <a:p>
            <a:pPr marL="0" marR="0" lvl="0" indent="0" algn="l" rtl="0">
              <a:lnSpc>
                <a:spcPct val="100000"/>
              </a:lnSpc>
              <a:spcBef>
                <a:spcPts val="0"/>
              </a:spcBef>
              <a:spcAft>
                <a:spcPts val="0"/>
              </a:spcAft>
              <a:buNone/>
            </a:pPr>
            <a:r>
              <a:rPr lang="sv-SE" b="1" dirty="0">
                <a:latin typeface="Calibri"/>
                <a:ea typeface="Calibri"/>
                <a:cs typeface="Calibri"/>
                <a:sym typeface="Calibri"/>
              </a:rPr>
              <a:t>Sandra Grankvist </a:t>
            </a:r>
            <a:r>
              <a:rPr lang="sv-SE" dirty="0">
                <a:latin typeface="Calibri"/>
                <a:ea typeface="Calibri"/>
                <a:cs typeface="Calibri"/>
                <a:sym typeface="Calibri"/>
              </a:rPr>
              <a:t>– Tränare &amp; kommunikation	</a:t>
            </a:r>
          </a:p>
          <a:p>
            <a:pPr marL="0" marR="0" lvl="0" indent="0" algn="l" rtl="0">
              <a:lnSpc>
                <a:spcPct val="100000"/>
              </a:lnSpc>
              <a:spcBef>
                <a:spcPts val="0"/>
              </a:spcBef>
              <a:spcAft>
                <a:spcPts val="0"/>
              </a:spcAft>
              <a:buNone/>
            </a:pPr>
            <a:r>
              <a:rPr lang="sv-SE" b="1" dirty="0">
                <a:latin typeface="Calibri"/>
                <a:ea typeface="Calibri"/>
                <a:cs typeface="Calibri"/>
                <a:sym typeface="Calibri"/>
              </a:rPr>
              <a:t>Martin Morey </a:t>
            </a:r>
            <a:r>
              <a:rPr lang="sv-SE" dirty="0">
                <a:latin typeface="Calibri"/>
                <a:ea typeface="Calibri"/>
                <a:cs typeface="Calibri"/>
                <a:sym typeface="Calibri"/>
              </a:rPr>
              <a:t>– Tränare &amp; sponsorkontakt</a:t>
            </a:r>
            <a:endParaRPr lang="sv-SE"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sv-SE" sz="1400" b="1" i="0" u="none" strike="noStrike" cap="none" dirty="0">
                <a:solidFill>
                  <a:srgbClr val="000000"/>
                </a:solidFill>
                <a:latin typeface="Calibri"/>
                <a:ea typeface="Calibri"/>
                <a:cs typeface="Calibri"/>
                <a:sym typeface="Calibri"/>
              </a:rPr>
              <a:t>Jo</a:t>
            </a:r>
            <a:r>
              <a:rPr lang="sv-SE" b="1" dirty="0">
                <a:latin typeface="Calibri"/>
                <a:ea typeface="Calibri"/>
                <a:cs typeface="Calibri"/>
                <a:sym typeface="Calibri"/>
              </a:rPr>
              <a:t>akim Sturaro </a:t>
            </a:r>
            <a:r>
              <a:rPr lang="sv-SE" dirty="0">
                <a:latin typeface="Calibri"/>
                <a:ea typeface="Calibri"/>
                <a:cs typeface="Calibri"/>
                <a:sym typeface="Calibri"/>
              </a:rPr>
              <a:t>–Målvaktstränare &amp; kassör</a:t>
            </a:r>
            <a:endParaRPr lang="sv-SE"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sv-SE" sz="1400" b="1" i="0" u="none" strike="noStrike" cap="none" dirty="0">
                <a:solidFill>
                  <a:srgbClr val="000000"/>
                </a:solidFill>
                <a:latin typeface="Calibri"/>
                <a:ea typeface="Calibri"/>
                <a:cs typeface="Calibri"/>
                <a:sym typeface="Calibri"/>
              </a:rPr>
              <a:t>Karin Welenstrand Hindenäs </a:t>
            </a:r>
            <a:r>
              <a:rPr lang="sv-SE" sz="1400" b="0" i="0" u="none" strike="noStrike" cap="none" dirty="0">
                <a:solidFill>
                  <a:srgbClr val="000000"/>
                </a:solidFill>
                <a:latin typeface="Calibri"/>
                <a:ea typeface="Calibri"/>
                <a:cs typeface="Calibri"/>
                <a:sym typeface="Calibri"/>
              </a:rPr>
              <a:t>– Tränare, kioskkontakt &amp; trivselcoach</a:t>
            </a:r>
          </a:p>
          <a:p>
            <a:r>
              <a:rPr lang="sv-SE" b="1" dirty="0">
                <a:latin typeface="Calibri"/>
                <a:ea typeface="Calibri"/>
                <a:cs typeface="Calibri"/>
                <a:sym typeface="Calibri"/>
              </a:rPr>
              <a:t>Anton Sääv </a:t>
            </a:r>
            <a:r>
              <a:rPr lang="sv-SE" dirty="0">
                <a:latin typeface="Calibri"/>
                <a:ea typeface="Calibri"/>
                <a:cs typeface="Calibri"/>
                <a:sym typeface="Calibri"/>
              </a:rPr>
              <a:t>- Tränare</a:t>
            </a:r>
          </a:p>
          <a:p>
            <a:r>
              <a:rPr lang="sv-SE" b="1" dirty="0">
                <a:latin typeface="Calibri"/>
                <a:ea typeface="Calibri"/>
                <a:cs typeface="Calibri"/>
                <a:sym typeface="Calibri"/>
              </a:rPr>
              <a:t>Anna Lindgren Fändriks </a:t>
            </a:r>
            <a:r>
              <a:rPr lang="sv-SE" dirty="0">
                <a:latin typeface="Calibri"/>
                <a:ea typeface="Calibri"/>
                <a:cs typeface="Calibri"/>
                <a:sym typeface="Calibri"/>
              </a:rPr>
              <a:t>- Tränare</a:t>
            </a:r>
          </a:p>
          <a:p>
            <a:r>
              <a:rPr lang="sv-SE" sz="1400" b="1" i="0" u="none" strike="noStrike" cap="none" dirty="0">
                <a:solidFill>
                  <a:srgbClr val="000000"/>
                </a:solidFill>
                <a:latin typeface="Calibri"/>
                <a:ea typeface="Calibri"/>
                <a:cs typeface="Calibri"/>
                <a:sym typeface="Calibri"/>
              </a:rPr>
              <a:t>Jenny Aschberg </a:t>
            </a:r>
            <a:r>
              <a:rPr lang="sv-SE" sz="1400" b="0" i="0" u="none" strike="noStrike" cap="none" dirty="0">
                <a:solidFill>
                  <a:srgbClr val="000000"/>
                </a:solidFill>
                <a:latin typeface="Calibri"/>
                <a:ea typeface="Calibri"/>
                <a:cs typeface="Calibri"/>
                <a:sym typeface="Calibri"/>
              </a:rPr>
              <a:t>– Målvaktstränare &amp; trivselcoach</a:t>
            </a:r>
            <a:endParaRPr lang="sv-SE" dirty="0">
              <a:latin typeface="Calibri"/>
              <a:ea typeface="Calibri"/>
              <a:cs typeface="Calibri"/>
              <a:sym typeface="Calibri"/>
            </a:endParaRPr>
          </a:p>
          <a:p>
            <a:pPr marL="0" marR="0" lvl="0" indent="0" algn="l" rtl="0">
              <a:lnSpc>
                <a:spcPct val="100000"/>
              </a:lnSpc>
              <a:spcBef>
                <a:spcPts val="0"/>
              </a:spcBef>
              <a:spcAft>
                <a:spcPts val="0"/>
              </a:spcAft>
              <a:buNone/>
            </a:pPr>
            <a:endParaRPr lang="sv-SE" sz="1400" b="0" i="0" u="none" strike="noStrike" cap="none" dirty="0">
              <a:solidFill>
                <a:srgbClr val="000000"/>
              </a:solidFill>
              <a:latin typeface="Calibri"/>
              <a:ea typeface="Calibri"/>
              <a:cs typeface="Calibri"/>
              <a:sym typeface="Calibri"/>
            </a:endParaRPr>
          </a:p>
          <a:p>
            <a:pPr marL="0" lvl="0" indent="0">
              <a:buFont typeface="Arial"/>
              <a:buNone/>
            </a:pPr>
            <a:r>
              <a:rPr lang="sv-SE" b="1" dirty="0">
                <a:solidFill>
                  <a:srgbClr val="00529B"/>
                </a:solidFill>
                <a:latin typeface="Calibri"/>
                <a:ea typeface="Calibri"/>
                <a:cs typeface="Calibri"/>
                <a:sym typeface="Calibri"/>
              </a:rPr>
              <a:t>Viktiga roller</a:t>
            </a:r>
          </a:p>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Sponsor/Kläder – </a:t>
            </a:r>
          </a:p>
          <a:p>
            <a:pPr marL="0" marR="0" lvl="0" indent="0" algn="l" rtl="0">
              <a:lnSpc>
                <a:spcPct val="100000"/>
              </a:lnSpc>
              <a:spcBef>
                <a:spcPts val="0"/>
              </a:spcBef>
              <a:spcAft>
                <a:spcPts val="0"/>
              </a:spcAft>
              <a:buNone/>
            </a:pPr>
            <a:r>
              <a:rPr lang="sv-SE" dirty="0">
                <a:latin typeface="Calibri"/>
                <a:ea typeface="Calibri"/>
                <a:cs typeface="Calibri"/>
                <a:sym typeface="Calibri"/>
              </a:rPr>
              <a:t>Försäljning vår – </a:t>
            </a:r>
          </a:p>
          <a:p>
            <a:r>
              <a:rPr lang="sv-SE" dirty="0">
                <a:latin typeface="Calibri"/>
                <a:ea typeface="Calibri"/>
                <a:cs typeface="Calibri"/>
                <a:sym typeface="Calibri"/>
              </a:rPr>
              <a:t>Försäljning höst- </a:t>
            </a:r>
          </a:p>
          <a:p>
            <a:pPr marL="0" marR="0" lvl="0" indent="0" algn="l" rtl="0">
              <a:lnSpc>
                <a:spcPct val="100000"/>
              </a:lnSpc>
              <a:spcBef>
                <a:spcPts val="0"/>
              </a:spcBef>
              <a:spcAft>
                <a:spcPts val="0"/>
              </a:spcAft>
              <a:buNone/>
            </a:pPr>
            <a:r>
              <a:rPr lang="sv-SE" dirty="0">
                <a:latin typeface="Calibri"/>
                <a:ea typeface="Calibri"/>
                <a:cs typeface="Calibri"/>
                <a:sym typeface="Calibri"/>
              </a:rPr>
              <a:t>Administrera bingolotter – </a:t>
            </a:r>
          </a:p>
          <a:p>
            <a:pPr marL="0" marR="0" lvl="0" indent="0" algn="l" rtl="0">
              <a:lnSpc>
                <a:spcPct val="100000"/>
              </a:lnSpc>
              <a:spcBef>
                <a:spcPts val="0"/>
              </a:spcBef>
              <a:spcAft>
                <a:spcPts val="0"/>
              </a:spcAft>
              <a:buNone/>
            </a:pPr>
            <a:r>
              <a:rPr lang="sv-SE" dirty="0">
                <a:latin typeface="Calibri"/>
                <a:ea typeface="Calibri"/>
                <a:cs typeface="Calibri"/>
                <a:sym typeface="Calibri"/>
              </a:rPr>
              <a:t>Administerera kalendrar </a:t>
            </a:r>
            <a:r>
              <a:rPr lang="sv-SE" i="1" dirty="0">
                <a:latin typeface="Calibri"/>
                <a:ea typeface="Calibri"/>
                <a:cs typeface="Calibri"/>
                <a:sym typeface="Calibri"/>
              </a:rPr>
              <a:t>– </a:t>
            </a:r>
            <a:endParaRPr lang="sv-SE" b="1" i="1" dirty="0">
              <a:latin typeface="Calibri"/>
              <a:ea typeface="Calibri"/>
              <a:cs typeface="Calibri"/>
              <a:sym typeface="Calibri"/>
            </a:endParaRPr>
          </a:p>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Kiosk –</a:t>
            </a:r>
          </a:p>
          <a:p>
            <a:pPr marL="0" marR="0" lvl="0" indent="0" algn="l" rtl="0">
              <a:lnSpc>
                <a:spcPct val="100000"/>
              </a:lnSpc>
              <a:spcBef>
                <a:spcPts val="0"/>
              </a:spcBef>
              <a:spcAft>
                <a:spcPts val="0"/>
              </a:spcAft>
              <a:buNone/>
            </a:pPr>
            <a:r>
              <a:rPr lang="sv-SE" dirty="0">
                <a:latin typeface="Calibri"/>
                <a:ea typeface="Calibri"/>
                <a:cs typeface="Calibri"/>
                <a:sym typeface="Calibri"/>
              </a:rPr>
              <a:t>Flickfotbollendag - </a:t>
            </a:r>
          </a:p>
        </p:txBody>
      </p:sp>
      <p:sp>
        <p:nvSpPr>
          <p:cNvPr id="98" name="Google Shape;98;p3"/>
          <p:cNvSpPr txBox="1">
            <a:spLocks noGrp="1"/>
          </p:cNvSpPr>
          <p:nvPr>
            <p:ph type="title"/>
          </p:nvPr>
        </p:nvSpPr>
        <p:spPr>
          <a:xfrm>
            <a:off x="838200" y="1041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sz="4000" b="1" dirty="0">
                <a:solidFill>
                  <a:srgbClr val="00529B"/>
                </a:solidFill>
                <a:latin typeface="Arial Black"/>
                <a:ea typeface="Arial Black"/>
                <a:cs typeface="Arial Black"/>
                <a:sym typeface="Arial Black"/>
              </a:rPr>
              <a:t>LAGET &amp; ORGANISATION F12</a:t>
            </a:r>
            <a:endParaRPr sz="4000" dirty="0"/>
          </a:p>
        </p:txBody>
      </p:sp>
      <p:pic>
        <p:nvPicPr>
          <p:cNvPr id="100" name="Google Shape;100;p3"/>
          <p:cNvPicPr preferRelativeResize="0"/>
          <p:nvPr/>
        </p:nvPicPr>
        <p:blipFill rotWithShape="1">
          <a:blip r:embed="rId3">
            <a:alphaModFix/>
          </a:blip>
          <a:srcRect/>
          <a:stretch/>
        </p:blipFill>
        <p:spPr>
          <a:xfrm>
            <a:off x="10682900" y="5304248"/>
            <a:ext cx="1096550" cy="1096550"/>
          </a:xfrm>
          <a:prstGeom prst="rect">
            <a:avLst/>
          </a:prstGeom>
          <a:noFill/>
          <a:ln>
            <a:noFill/>
          </a:ln>
        </p:spPr>
      </p:pic>
      <p:sp>
        <p:nvSpPr>
          <p:cNvPr id="2" name="Google Shape;97;p3">
            <a:extLst>
              <a:ext uri="{FF2B5EF4-FFF2-40B4-BE49-F238E27FC236}">
                <a16:creationId xmlns:a16="http://schemas.microsoft.com/office/drawing/2014/main" id="{CEACD0F0-4161-10B3-E3DC-64A44BCF40CA}"/>
              </a:ext>
            </a:extLst>
          </p:cNvPr>
          <p:cNvSpPr txBox="1"/>
          <p:nvPr/>
        </p:nvSpPr>
        <p:spPr>
          <a:xfrm>
            <a:off x="6978815" y="2150849"/>
            <a:ext cx="4445000" cy="954067"/>
          </a:xfrm>
          <a:prstGeom prst="rect">
            <a:avLst/>
          </a:prstGeom>
          <a:noFill/>
          <a:ln>
            <a:noFill/>
          </a:ln>
        </p:spPr>
        <p:txBody>
          <a:bodyPr spcFirstLastPara="1" wrap="square" lIns="91425" tIns="45700" rIns="91425" bIns="45700" anchor="t" anchorCtr="0">
            <a:spAutoFit/>
          </a:bodyPr>
          <a:lstStyle/>
          <a:p>
            <a:r>
              <a:rPr lang="sv-SE" b="1" dirty="0">
                <a:solidFill>
                  <a:srgbClr val="00529B"/>
                </a:solidFill>
                <a:latin typeface="Calibri"/>
                <a:ea typeface="Calibri"/>
                <a:cs typeface="Calibri"/>
                <a:sym typeface="Calibri"/>
              </a:rPr>
              <a:t>Spelare</a:t>
            </a:r>
          </a:p>
          <a:p>
            <a:r>
              <a:rPr lang="sv-SE" sz="1400" b="0" i="0" u="none" strike="noStrike" cap="none" dirty="0">
                <a:solidFill>
                  <a:srgbClr val="000000"/>
                </a:solidFill>
                <a:latin typeface="Calibri"/>
                <a:ea typeface="Calibri"/>
                <a:cs typeface="Calibri"/>
                <a:sym typeface="Calibri"/>
              </a:rPr>
              <a:t>43 spelare –vår styrka är bredden</a:t>
            </a:r>
            <a:endParaRPr lang="sv-SE" dirty="0">
              <a:latin typeface="Calibri"/>
              <a:ea typeface="Calibri"/>
              <a:cs typeface="Calibri"/>
              <a:sym typeface="Calibri"/>
            </a:endParaRPr>
          </a:p>
          <a:p>
            <a:pPr marL="0" marR="0" lvl="0" indent="0" algn="l" rtl="0">
              <a:lnSpc>
                <a:spcPct val="100000"/>
              </a:lnSpc>
              <a:spcBef>
                <a:spcPts val="0"/>
              </a:spcBef>
              <a:spcAft>
                <a:spcPts val="0"/>
              </a:spcAft>
              <a:buNone/>
            </a:pPr>
            <a:endParaRPr lang="sv-SE" sz="1400" b="0" i="0" u="none" strike="noStrike" cap="none" dirty="0">
              <a:solidFill>
                <a:srgbClr val="000000"/>
              </a:solidFill>
              <a:latin typeface="Calibri"/>
              <a:ea typeface="Calibri"/>
              <a:cs typeface="Calibri"/>
              <a:sym typeface="Calibri"/>
            </a:endParaRPr>
          </a:p>
          <a:p>
            <a:pPr marL="0" lvl="0" indent="0">
              <a:buFont typeface="Arial"/>
              <a:buNone/>
            </a:pPr>
            <a:endParaRPr lang="sv-SE" b="1" dirty="0">
              <a:solidFill>
                <a:srgbClr val="00529B"/>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p:nvPr/>
        </p:nvSpPr>
        <p:spPr>
          <a:xfrm>
            <a:off x="838200" y="2300261"/>
            <a:ext cx="4245077"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1" i="0" u="none" strike="noStrike" cap="none" dirty="0">
                <a:solidFill>
                  <a:srgbClr val="00529B"/>
                </a:solidFill>
                <a:latin typeface="Calibri"/>
                <a:ea typeface="Calibri"/>
                <a:cs typeface="Calibri"/>
                <a:sym typeface="Calibri"/>
              </a:rPr>
              <a:t>Träningstider			</a:t>
            </a: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lang="sv-SE" b="1" dirty="0">
              <a:solidFill>
                <a:srgbClr val="FF0000"/>
              </a:solidFill>
              <a:latin typeface="Calibri"/>
              <a:cs typeface="Calibri"/>
              <a:sym typeface="Calibri"/>
            </a:endParaRPr>
          </a:p>
          <a:p>
            <a:pPr marL="0" marR="0" lvl="0" indent="0" algn="l" rtl="0">
              <a:lnSpc>
                <a:spcPct val="100000"/>
              </a:lnSpc>
              <a:spcBef>
                <a:spcPts val="0"/>
              </a:spcBef>
              <a:spcAft>
                <a:spcPts val="0"/>
              </a:spcAft>
              <a:buNone/>
            </a:pPr>
            <a:r>
              <a:rPr lang="sv-SE" b="1" dirty="0">
                <a:solidFill>
                  <a:schemeClr val="tx1"/>
                </a:solidFill>
                <a:latin typeface="Calibri"/>
                <a:cs typeface="Calibri"/>
                <a:sym typeface="Calibri"/>
              </a:rPr>
              <a:t>v.14-19 </a:t>
            </a:r>
            <a:r>
              <a:rPr lang="sv-SE" b="1" dirty="0" err="1">
                <a:solidFill>
                  <a:schemeClr val="tx1"/>
                </a:solidFill>
                <a:latin typeface="Calibri"/>
                <a:cs typeface="Calibri"/>
                <a:sym typeface="Calibri"/>
              </a:rPr>
              <a:t>Mörmo</a:t>
            </a:r>
            <a:r>
              <a:rPr lang="sv-SE" b="1" dirty="0">
                <a:solidFill>
                  <a:schemeClr val="tx1"/>
                </a:solidFill>
                <a:latin typeface="Calibri"/>
                <a:cs typeface="Calibri"/>
                <a:sym typeface="Calibri"/>
              </a:rPr>
              <a:t> IP</a:t>
            </a:r>
            <a:r>
              <a:rPr lang="sv-SE" dirty="0">
                <a:solidFill>
                  <a:srgbClr val="FF0000"/>
                </a:solidFill>
                <a:latin typeface="Calibri"/>
                <a:cs typeface="Calibri"/>
                <a:sym typeface="Calibri"/>
              </a:rPr>
              <a:t>			</a:t>
            </a:r>
          </a:p>
          <a:p>
            <a:pPr marL="0" marR="0" lvl="0" indent="0" algn="l" rtl="0">
              <a:lnSpc>
                <a:spcPct val="100000"/>
              </a:lnSpc>
              <a:spcBef>
                <a:spcPts val="0"/>
              </a:spcBef>
              <a:spcAft>
                <a:spcPts val="0"/>
              </a:spcAft>
              <a:buNone/>
            </a:pPr>
            <a:r>
              <a:rPr lang="sv-SE" dirty="0">
                <a:solidFill>
                  <a:schemeClr val="tx1"/>
                </a:solidFill>
                <a:latin typeface="Calibri"/>
                <a:cs typeface="Calibri"/>
                <a:sym typeface="Calibri"/>
              </a:rPr>
              <a:t>Tisdagar 16:30-17:45			</a:t>
            </a:r>
          </a:p>
          <a:p>
            <a:pPr marL="0" marR="0" lvl="0" indent="0" algn="l" rtl="0">
              <a:lnSpc>
                <a:spcPct val="100000"/>
              </a:lnSpc>
              <a:spcBef>
                <a:spcPts val="0"/>
              </a:spcBef>
              <a:spcAft>
                <a:spcPts val="0"/>
              </a:spcAft>
              <a:buNone/>
            </a:pPr>
            <a:r>
              <a:rPr lang="sv-SE" dirty="0">
                <a:solidFill>
                  <a:schemeClr val="tx1"/>
                </a:solidFill>
                <a:latin typeface="Calibri"/>
                <a:cs typeface="Calibri"/>
                <a:sym typeface="Calibri"/>
              </a:rPr>
              <a:t>Fredagar 16:30-17:45	</a:t>
            </a:r>
            <a:r>
              <a:rPr lang="sv-SE" dirty="0">
                <a:solidFill>
                  <a:srgbClr val="FF0000"/>
                </a:solidFill>
                <a:latin typeface="Calibri"/>
                <a:cs typeface="Calibri"/>
                <a:sym typeface="Calibri"/>
              </a:rPr>
              <a:t>			</a:t>
            </a:r>
          </a:p>
          <a:p>
            <a:pPr marL="0" marR="0" lvl="0" indent="0" algn="l" rtl="0">
              <a:lnSpc>
                <a:spcPct val="100000"/>
              </a:lnSpc>
              <a:spcBef>
                <a:spcPts val="0"/>
              </a:spcBef>
              <a:spcAft>
                <a:spcPts val="0"/>
              </a:spcAft>
              <a:buNone/>
            </a:pPr>
            <a:r>
              <a:rPr lang="sv-SE" b="1" dirty="0">
                <a:solidFill>
                  <a:schemeClr val="tx1"/>
                </a:solidFill>
                <a:latin typeface="Calibri"/>
                <a:cs typeface="Calibri"/>
                <a:sym typeface="Calibri"/>
              </a:rPr>
              <a:t>v.19- 26 Lunnevi IP</a:t>
            </a:r>
          </a:p>
          <a:p>
            <a:pPr marL="0" marR="0" lvl="0" indent="0" algn="l" rtl="0">
              <a:lnSpc>
                <a:spcPct val="100000"/>
              </a:lnSpc>
              <a:spcBef>
                <a:spcPts val="0"/>
              </a:spcBef>
              <a:spcAft>
                <a:spcPts val="0"/>
              </a:spcAft>
              <a:buNone/>
            </a:pPr>
            <a:r>
              <a:rPr lang="sv-SE" dirty="0">
                <a:solidFill>
                  <a:srgbClr val="FF0000"/>
                </a:solidFill>
                <a:latin typeface="Calibri"/>
                <a:cs typeface="Calibri"/>
                <a:sym typeface="Calibri"/>
              </a:rPr>
              <a:t>XXX</a:t>
            </a:r>
          </a:p>
          <a:p>
            <a:pPr marL="0" marR="0" lvl="0" indent="0" algn="l" rtl="0">
              <a:lnSpc>
                <a:spcPct val="100000"/>
              </a:lnSpc>
              <a:spcBef>
                <a:spcPts val="0"/>
              </a:spcBef>
              <a:spcAft>
                <a:spcPts val="0"/>
              </a:spcAft>
              <a:buNone/>
            </a:pPr>
            <a:r>
              <a:rPr lang="sv-SE" dirty="0">
                <a:solidFill>
                  <a:srgbClr val="FF0000"/>
                </a:solidFill>
                <a:latin typeface="Calibri"/>
                <a:cs typeface="Calibri"/>
                <a:sym typeface="Calibri"/>
              </a:rPr>
              <a:t>XXX</a:t>
            </a:r>
          </a:p>
          <a:p>
            <a:pPr marL="0" marR="0" lvl="0" indent="0" algn="l" rtl="0">
              <a:lnSpc>
                <a:spcPct val="100000"/>
              </a:lnSpc>
              <a:spcBef>
                <a:spcPts val="0"/>
              </a:spcBef>
              <a:spcAft>
                <a:spcPts val="0"/>
              </a:spcAft>
              <a:buNone/>
            </a:pPr>
            <a:endParaRPr lang="sv-SE" dirty="0">
              <a:solidFill>
                <a:srgbClr val="FF0000"/>
              </a:solidFill>
              <a:latin typeface="Calibri"/>
              <a:cs typeface="Calibri"/>
              <a:sym typeface="Calibri"/>
            </a:endParaRPr>
          </a:p>
          <a:p>
            <a:pPr marL="0" marR="0" lvl="0" indent="0" algn="l" rtl="0">
              <a:lnSpc>
                <a:spcPct val="100000"/>
              </a:lnSpc>
              <a:spcBef>
                <a:spcPts val="0"/>
              </a:spcBef>
              <a:spcAft>
                <a:spcPts val="0"/>
              </a:spcAft>
              <a:buNone/>
            </a:pPr>
            <a:r>
              <a:rPr lang="sv-SE" b="1" dirty="0">
                <a:solidFill>
                  <a:schemeClr val="tx1"/>
                </a:solidFill>
                <a:latin typeface="Calibri"/>
                <a:cs typeface="Calibri"/>
                <a:sym typeface="Calibri"/>
              </a:rPr>
              <a:t>Sommaruppehåll</a:t>
            </a:r>
            <a:r>
              <a:rPr lang="sv-SE" dirty="0">
                <a:solidFill>
                  <a:schemeClr val="tx1"/>
                </a:solidFill>
                <a:latin typeface="Calibri"/>
                <a:cs typeface="Calibri"/>
                <a:sym typeface="Calibri"/>
              </a:rPr>
              <a:t> </a:t>
            </a:r>
          </a:p>
          <a:p>
            <a:pPr marL="0" marR="0" lvl="0" indent="0" algn="l" rtl="0">
              <a:lnSpc>
                <a:spcPct val="100000"/>
              </a:lnSpc>
              <a:spcBef>
                <a:spcPts val="0"/>
              </a:spcBef>
              <a:spcAft>
                <a:spcPts val="0"/>
              </a:spcAft>
              <a:buNone/>
            </a:pPr>
            <a:r>
              <a:rPr lang="sv-SE" dirty="0">
                <a:solidFill>
                  <a:schemeClr val="tx1"/>
                </a:solidFill>
                <a:latin typeface="Calibri"/>
                <a:cs typeface="Calibri"/>
                <a:sym typeface="Calibri"/>
              </a:rPr>
              <a:t>V27-31 </a:t>
            </a:r>
            <a:endParaRPr dirty="0">
              <a:solidFill>
                <a:schemeClr val="tx1"/>
              </a:solidFill>
            </a:endParaRPr>
          </a:p>
        </p:txBody>
      </p:sp>
      <p:sp>
        <p:nvSpPr>
          <p:cNvPr id="114" name="Google Shape;114;p18"/>
          <p:cNvSpPr txBox="1">
            <a:spLocks noGrp="1"/>
          </p:cNvSpPr>
          <p:nvPr>
            <p:ph type="title"/>
          </p:nvPr>
        </p:nvSpPr>
        <p:spPr>
          <a:xfrm>
            <a:off x="838200" y="1041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sz="4000" b="1" dirty="0">
                <a:solidFill>
                  <a:srgbClr val="00529B"/>
                </a:solidFill>
                <a:latin typeface="Arial Black"/>
                <a:ea typeface="Arial Black"/>
                <a:cs typeface="Arial Black"/>
                <a:sym typeface="Arial Black"/>
              </a:rPr>
              <a:t>TRÄNING &amp; MATCH</a:t>
            </a:r>
            <a:endParaRPr sz="4000" dirty="0"/>
          </a:p>
        </p:txBody>
      </p:sp>
      <p:pic>
        <p:nvPicPr>
          <p:cNvPr id="116" name="Google Shape;116;p18"/>
          <p:cNvPicPr preferRelativeResize="0"/>
          <p:nvPr/>
        </p:nvPicPr>
        <p:blipFill rotWithShape="1">
          <a:blip r:embed="rId3">
            <a:alphaModFix/>
          </a:blip>
          <a:srcRect/>
          <a:stretch/>
        </p:blipFill>
        <p:spPr>
          <a:xfrm>
            <a:off x="10682900" y="5304248"/>
            <a:ext cx="1096550" cy="1096550"/>
          </a:xfrm>
          <a:prstGeom prst="rect">
            <a:avLst/>
          </a:prstGeom>
          <a:noFill/>
          <a:ln>
            <a:noFill/>
          </a:ln>
        </p:spPr>
      </p:pic>
      <p:sp>
        <p:nvSpPr>
          <p:cNvPr id="2" name="TextBox 1">
            <a:extLst>
              <a:ext uri="{FF2B5EF4-FFF2-40B4-BE49-F238E27FC236}">
                <a16:creationId xmlns:a16="http://schemas.microsoft.com/office/drawing/2014/main" id="{1DB376AE-EA5E-18CA-6E13-0CFC07A7E880}"/>
              </a:ext>
            </a:extLst>
          </p:cNvPr>
          <p:cNvSpPr txBox="1"/>
          <p:nvPr/>
        </p:nvSpPr>
        <p:spPr>
          <a:xfrm>
            <a:off x="4800023" y="2305228"/>
            <a:ext cx="6244339" cy="2031325"/>
          </a:xfrm>
          <a:prstGeom prst="rect">
            <a:avLst/>
          </a:prstGeom>
          <a:noFill/>
        </p:spPr>
        <p:txBody>
          <a:bodyPr wrap="square" rtlCol="0">
            <a:spAutoFit/>
          </a:bodyPr>
          <a:lstStyle/>
          <a:p>
            <a:r>
              <a:rPr lang="sv-SE" b="1" dirty="0">
                <a:solidFill>
                  <a:srgbClr val="00529B"/>
                </a:solidFill>
                <a:latin typeface="Calibri"/>
                <a:ea typeface="Calibri"/>
                <a:cs typeface="Calibri"/>
                <a:sym typeface="Calibri"/>
              </a:rPr>
              <a:t>Detta förväntar vi oss		</a:t>
            </a:r>
            <a:endParaRPr lang="sv-SE" sz="1400" b="1" i="0" u="none" strike="noStrike" cap="none" dirty="0">
              <a:solidFill>
                <a:srgbClr val="00529B"/>
              </a:solidFill>
              <a:latin typeface="Calibri"/>
              <a:ea typeface="Calibri"/>
              <a:cs typeface="Calibri"/>
              <a:sym typeface="Calibri"/>
            </a:endParaRPr>
          </a:p>
          <a:p>
            <a:r>
              <a:rPr lang="sv-SE" dirty="0">
                <a:latin typeface="Calibri"/>
                <a:cs typeface="Calibri"/>
                <a:sym typeface="Calibri"/>
              </a:rPr>
              <a:t>Närvaro på träning = speltid</a:t>
            </a:r>
          </a:p>
          <a:p>
            <a:r>
              <a:rPr lang="sv-SE" dirty="0">
                <a:latin typeface="Calibri"/>
                <a:cs typeface="Calibri"/>
                <a:sym typeface="Calibri"/>
              </a:rPr>
              <a:t>Kom i </a:t>
            </a:r>
            <a:r>
              <a:rPr lang="sv-SE">
                <a:latin typeface="Calibri"/>
                <a:cs typeface="Calibri"/>
                <a:sym typeface="Calibri"/>
              </a:rPr>
              <a:t>tid </a:t>
            </a:r>
            <a:endParaRPr lang="sv-SE" dirty="0">
              <a:latin typeface="Calibri"/>
              <a:cs typeface="Calibri"/>
              <a:sym typeface="Calibri"/>
            </a:endParaRPr>
          </a:p>
          <a:p>
            <a:r>
              <a:rPr lang="sv-SE" dirty="0">
                <a:latin typeface="Calibri"/>
                <a:cs typeface="Calibri"/>
                <a:sym typeface="Calibri"/>
              </a:rPr>
              <a:t>Svara alltid på kallelser</a:t>
            </a:r>
          </a:p>
          <a:p>
            <a:r>
              <a:rPr lang="sv-SE" dirty="0">
                <a:latin typeface="Calibri"/>
                <a:cs typeface="Calibri"/>
                <a:sym typeface="Calibri"/>
              </a:rPr>
              <a:t>Bra attityd</a:t>
            </a:r>
          </a:p>
          <a:p>
            <a:r>
              <a:rPr lang="sv-SE" dirty="0">
                <a:latin typeface="Calibri"/>
                <a:cs typeface="Calibri"/>
                <a:sym typeface="Calibri"/>
              </a:rPr>
              <a:t>Fokus på träning/match</a:t>
            </a:r>
          </a:p>
          <a:p>
            <a:endParaRPr lang="sv-SE" b="1" dirty="0">
              <a:solidFill>
                <a:srgbClr val="00529B"/>
              </a:solidFill>
              <a:latin typeface="Calibri"/>
              <a:cs typeface="Calibri"/>
              <a:sym typeface="Calibri"/>
            </a:endParaRPr>
          </a:p>
          <a:p>
            <a:endParaRPr lang="sv-SE" b="1" dirty="0">
              <a:solidFill>
                <a:srgbClr val="00529B"/>
              </a:solidFill>
              <a:latin typeface="Calibri"/>
              <a:cs typeface="Calibri"/>
              <a:sym typeface="Calibri"/>
            </a:endParaRPr>
          </a:p>
          <a:p>
            <a:endParaRPr lang="en-US" dirty="0"/>
          </a:p>
        </p:txBody>
      </p:sp>
      <p:pic>
        <p:nvPicPr>
          <p:cNvPr id="3" name="Google Shape;125;p19" descr="En bild som visar skärmbild, text, Parallell, nummer&#10;&#10;Automatiskt genererad beskrivning">
            <a:extLst>
              <a:ext uri="{FF2B5EF4-FFF2-40B4-BE49-F238E27FC236}">
                <a16:creationId xmlns:a16="http://schemas.microsoft.com/office/drawing/2014/main" id="{C72C113E-2DEA-818C-9279-F30341A97F63}"/>
              </a:ext>
            </a:extLst>
          </p:cNvPr>
          <p:cNvPicPr preferRelativeResize="0"/>
          <p:nvPr/>
        </p:nvPicPr>
        <p:blipFill rotWithShape="1">
          <a:blip r:embed="rId4">
            <a:alphaModFix/>
          </a:blip>
          <a:srcRect/>
          <a:stretch/>
        </p:blipFill>
        <p:spPr>
          <a:xfrm>
            <a:off x="5890634" y="3717293"/>
            <a:ext cx="6301366" cy="29717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B12E25DC-A6B0-14C6-5744-823605DFEC84}"/>
            </a:ext>
          </a:extLst>
        </p:cNvPr>
        <p:cNvGrpSpPr/>
        <p:nvPr/>
      </p:nvGrpSpPr>
      <p:grpSpPr>
        <a:xfrm>
          <a:off x="0" y="0"/>
          <a:ext cx="0" cy="0"/>
          <a:chOff x="0" y="0"/>
          <a:chExt cx="0" cy="0"/>
        </a:xfrm>
      </p:grpSpPr>
      <p:sp>
        <p:nvSpPr>
          <p:cNvPr id="154" name="Google Shape;154;g3375b32ebe9_0_0">
            <a:extLst>
              <a:ext uri="{FF2B5EF4-FFF2-40B4-BE49-F238E27FC236}">
                <a16:creationId xmlns:a16="http://schemas.microsoft.com/office/drawing/2014/main" id="{D25253D2-1740-79E8-E65C-3164FE7424C1}"/>
              </a:ext>
            </a:extLst>
          </p:cNvPr>
          <p:cNvSpPr txBox="1"/>
          <p:nvPr/>
        </p:nvSpPr>
        <p:spPr>
          <a:xfrm>
            <a:off x="838200" y="2666014"/>
            <a:ext cx="8137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 </a:t>
            </a:r>
            <a:br>
              <a:rPr lang="sv-SE" sz="1400" b="0" i="0" u="none" strike="noStrike" cap="none" dirty="0">
                <a:solidFill>
                  <a:srgbClr val="000000"/>
                </a:solidFill>
                <a:latin typeface="Calibri"/>
                <a:ea typeface="Calibri"/>
                <a:cs typeface="Calibri"/>
                <a:sym typeface="Calibri"/>
              </a:rPr>
            </a:br>
            <a:endParaRPr sz="1400" b="0" i="0" u="none" strike="noStrike" cap="none" dirty="0">
              <a:solidFill>
                <a:srgbClr val="000000"/>
              </a:solidFill>
              <a:latin typeface="Calibri"/>
              <a:ea typeface="Calibri"/>
              <a:cs typeface="Calibri"/>
              <a:sym typeface="Calibri"/>
            </a:endParaRPr>
          </a:p>
        </p:txBody>
      </p:sp>
      <p:sp>
        <p:nvSpPr>
          <p:cNvPr id="155" name="Google Shape;155;g3375b32ebe9_0_0">
            <a:extLst>
              <a:ext uri="{FF2B5EF4-FFF2-40B4-BE49-F238E27FC236}">
                <a16:creationId xmlns:a16="http://schemas.microsoft.com/office/drawing/2014/main" id="{C74341E1-0C9F-2DE2-8FD1-3646B799CE89}"/>
              </a:ext>
            </a:extLst>
          </p:cNvPr>
          <p:cNvSpPr txBox="1">
            <a:spLocks noGrp="1"/>
          </p:cNvSpPr>
          <p:nvPr>
            <p:ph type="title"/>
          </p:nvPr>
        </p:nvSpPr>
        <p:spPr>
          <a:xfrm>
            <a:off x="838200" y="10414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sz="4000" b="1" dirty="0">
                <a:solidFill>
                  <a:srgbClr val="00529B"/>
                </a:solidFill>
                <a:latin typeface="Arial Black"/>
                <a:ea typeface="Arial Black"/>
                <a:cs typeface="Arial Black"/>
                <a:sym typeface="Arial Black"/>
              </a:rPr>
              <a:t>SÄSONGEN 2026</a:t>
            </a:r>
            <a:endParaRPr sz="4000" dirty="0"/>
          </a:p>
        </p:txBody>
      </p:sp>
      <p:pic>
        <p:nvPicPr>
          <p:cNvPr id="157" name="Google Shape;157;g3375b32ebe9_0_0">
            <a:extLst>
              <a:ext uri="{FF2B5EF4-FFF2-40B4-BE49-F238E27FC236}">
                <a16:creationId xmlns:a16="http://schemas.microsoft.com/office/drawing/2014/main" id="{11A402AC-A3E4-300C-6309-577AE2979E43}"/>
              </a:ext>
            </a:extLst>
          </p:cNvPr>
          <p:cNvPicPr preferRelativeResize="0"/>
          <p:nvPr/>
        </p:nvPicPr>
        <p:blipFill rotWithShape="1">
          <a:blip r:embed="rId3">
            <a:alphaModFix/>
          </a:blip>
          <a:srcRect/>
          <a:stretch/>
        </p:blipFill>
        <p:spPr>
          <a:xfrm>
            <a:off x="10682900" y="5304248"/>
            <a:ext cx="1096550" cy="1096550"/>
          </a:xfrm>
          <a:prstGeom prst="rect">
            <a:avLst/>
          </a:prstGeom>
          <a:noFill/>
          <a:ln>
            <a:noFill/>
          </a:ln>
        </p:spPr>
      </p:pic>
      <p:sp>
        <p:nvSpPr>
          <p:cNvPr id="2" name="Google Shape;138;p21">
            <a:extLst>
              <a:ext uri="{FF2B5EF4-FFF2-40B4-BE49-F238E27FC236}">
                <a16:creationId xmlns:a16="http://schemas.microsoft.com/office/drawing/2014/main" id="{C138809C-D900-C906-D674-180FE97BC8D0}"/>
              </a:ext>
            </a:extLst>
          </p:cNvPr>
          <p:cNvSpPr txBox="1"/>
          <p:nvPr/>
        </p:nvSpPr>
        <p:spPr>
          <a:xfrm>
            <a:off x="838200" y="2169064"/>
            <a:ext cx="8137634" cy="4185721"/>
          </a:xfrm>
          <a:prstGeom prst="rect">
            <a:avLst/>
          </a:prstGeom>
          <a:noFill/>
          <a:ln>
            <a:noFill/>
          </a:ln>
        </p:spPr>
        <p:txBody>
          <a:bodyPr spcFirstLastPara="1" wrap="square" lIns="91425" tIns="45700" rIns="91425" bIns="45700" anchor="t" anchorCtr="0">
            <a:spAutoFit/>
          </a:bodyPr>
          <a:lstStyle/>
          <a:p>
            <a:r>
              <a:rPr lang="sv-SE" b="1" dirty="0">
                <a:solidFill>
                  <a:srgbClr val="00529B"/>
                </a:solidFill>
                <a:latin typeface="Calibri"/>
                <a:cs typeface="Calibri"/>
                <a:sym typeface="Calibri"/>
              </a:rPr>
              <a:t>Seriespel</a:t>
            </a:r>
          </a:p>
          <a:p>
            <a:r>
              <a:rPr lang="sv-SE" dirty="0">
                <a:latin typeface="Calibri"/>
                <a:ea typeface="Calibri"/>
                <a:cs typeface="Calibri"/>
                <a:sym typeface="Calibri"/>
              </a:rPr>
              <a:t>3 fasta lag, sista året 7 mot 7</a:t>
            </a:r>
          </a:p>
          <a:p>
            <a:r>
              <a:rPr lang="sv-SE" dirty="0">
                <a:latin typeface="Calibri"/>
                <a:ea typeface="Calibri"/>
                <a:cs typeface="Calibri"/>
                <a:sym typeface="Calibri"/>
              </a:rPr>
              <a:t> Prova på nivåanpassad och geografisk serie</a:t>
            </a:r>
          </a:p>
          <a:p>
            <a:r>
              <a:rPr lang="sv-SE" dirty="0">
                <a:latin typeface="Calibri"/>
                <a:ea typeface="Calibri"/>
                <a:cs typeface="Calibri"/>
                <a:sym typeface="Calibri"/>
              </a:rPr>
              <a:t>Anmäda i två nivåer enl. Föreningens riktlinjer</a:t>
            </a:r>
          </a:p>
          <a:p>
            <a:endParaRPr lang="sv-SE" b="1" dirty="0">
              <a:solidFill>
                <a:srgbClr val="00529B"/>
              </a:solidFill>
              <a:latin typeface="Calibri"/>
              <a:cs typeface="Calibri"/>
              <a:sym typeface="Calibri"/>
            </a:endParaRPr>
          </a:p>
          <a:p>
            <a:r>
              <a:rPr lang="sv-SE" b="1" dirty="0">
                <a:solidFill>
                  <a:srgbClr val="00529B"/>
                </a:solidFill>
                <a:latin typeface="Calibri"/>
                <a:cs typeface="Calibri"/>
                <a:sym typeface="Calibri"/>
              </a:rPr>
              <a:t>Cuper</a:t>
            </a:r>
          </a:p>
          <a:p>
            <a:r>
              <a:rPr lang="sv-SE" b="1" dirty="0">
                <a:latin typeface="Calibri"/>
                <a:ea typeface="Calibri"/>
                <a:cs typeface="Calibri"/>
                <a:sym typeface="Calibri"/>
              </a:rPr>
              <a:t>RIK  cup </a:t>
            </a:r>
            <a:r>
              <a:rPr lang="sv-SE" dirty="0">
                <a:latin typeface="Calibri"/>
                <a:ea typeface="Calibri"/>
                <a:cs typeface="Calibri"/>
                <a:sym typeface="Calibri"/>
              </a:rPr>
              <a:t>– 25:e April, Kilsta IP, Karlskoga. 09:30-17:30.</a:t>
            </a:r>
          </a:p>
          <a:p>
            <a:pPr marL="0" marR="0" lvl="0" indent="0" algn="l" rtl="0">
              <a:lnSpc>
                <a:spcPct val="100000"/>
              </a:lnSpc>
              <a:spcBef>
                <a:spcPts val="0"/>
              </a:spcBef>
              <a:spcAft>
                <a:spcPts val="0"/>
              </a:spcAft>
              <a:buNone/>
            </a:pPr>
            <a:r>
              <a:rPr lang="sv-SE" b="1" dirty="0">
                <a:latin typeface="Calibri"/>
                <a:ea typeface="Calibri"/>
                <a:cs typeface="Calibri"/>
                <a:sym typeface="Calibri"/>
              </a:rPr>
              <a:t>Kalles Kaviar Cup </a:t>
            </a:r>
            <a:r>
              <a:rPr lang="sv-SE" dirty="0">
                <a:latin typeface="Calibri"/>
                <a:ea typeface="Calibri"/>
                <a:cs typeface="Calibri"/>
                <a:sym typeface="Calibri"/>
              </a:rPr>
              <a:t>– 24/25- 28 Jun</a:t>
            </a:r>
            <a:r>
              <a:rPr lang="sv-SE">
                <a:latin typeface="Calibri"/>
                <a:ea typeface="Calibri"/>
                <a:cs typeface="Calibri"/>
                <a:sym typeface="Calibri"/>
              </a:rPr>
              <a:t>, Bovallstrand</a:t>
            </a:r>
            <a:r>
              <a:rPr lang="sv-SE" dirty="0">
                <a:latin typeface="Calibri"/>
                <a:ea typeface="Calibri"/>
                <a:cs typeface="Calibri"/>
                <a:sym typeface="Calibri"/>
              </a:rPr>
              <a:t>/Hunnebostrand</a:t>
            </a:r>
          </a:p>
          <a:p>
            <a:pPr marL="0" marR="0" lvl="0" indent="0" algn="l" rtl="0">
              <a:lnSpc>
                <a:spcPct val="100000"/>
              </a:lnSpc>
              <a:spcBef>
                <a:spcPts val="0"/>
              </a:spcBef>
              <a:spcAft>
                <a:spcPts val="0"/>
              </a:spcAft>
              <a:buNone/>
            </a:pPr>
            <a:r>
              <a:rPr lang="sv-SE" dirty="0">
                <a:latin typeface="Calibri"/>
                <a:ea typeface="Calibri"/>
                <a:cs typeface="Calibri"/>
                <a:sym typeface="Calibri"/>
              </a:rPr>
              <a:t>1 Juni får vi spelschema och boende</a:t>
            </a:r>
          </a:p>
          <a:p>
            <a:pPr marL="0" marR="0" lvl="0" indent="0" algn="l" rtl="0">
              <a:lnSpc>
                <a:spcPct val="100000"/>
              </a:lnSpc>
              <a:spcBef>
                <a:spcPts val="0"/>
              </a:spcBef>
              <a:spcAft>
                <a:spcPts val="0"/>
              </a:spcAft>
              <a:buNone/>
            </a:pPr>
            <a:r>
              <a:rPr lang="sv-SE" u="sng" dirty="0">
                <a:latin typeface="Calibri"/>
                <a:ea typeface="Calibri"/>
                <a:cs typeface="Calibri"/>
                <a:sym typeface="Calibri"/>
              </a:rPr>
              <a:t>Vad ingår?</a:t>
            </a:r>
          </a:p>
          <a:p>
            <a:r>
              <a:rPr lang="sv-SE" dirty="0">
                <a:latin typeface="Calibri"/>
                <a:ea typeface="Calibri"/>
                <a:cs typeface="Calibri"/>
              </a:rPr>
              <a:t>11 måltider – frukost, lunch och middag ingår under alla cupdagar.</a:t>
            </a:r>
          </a:p>
          <a:p>
            <a:r>
              <a:rPr lang="sv-SE" dirty="0">
                <a:latin typeface="Calibri"/>
                <a:ea typeface="Calibri"/>
                <a:cs typeface="Calibri"/>
              </a:rPr>
              <a:t>Fri transport med "Kalle-Line" – smidig och gratis transport mellan boende och spelplatser.</a:t>
            </a:r>
          </a:p>
          <a:p>
            <a:r>
              <a:rPr lang="sv-SE" dirty="0">
                <a:latin typeface="Calibri"/>
                <a:ea typeface="Calibri"/>
                <a:cs typeface="Calibri"/>
                <a:sym typeface="Calibri"/>
              </a:rPr>
              <a:t>Övernattning 3-4 nätter</a:t>
            </a:r>
          </a:p>
          <a:p>
            <a:pPr lvl="0"/>
            <a:endParaRPr lang="sv-SE" b="1" dirty="0">
              <a:latin typeface="Calibri"/>
              <a:ea typeface="Calibri"/>
              <a:cs typeface="Calibri"/>
              <a:sym typeface="Calibri"/>
            </a:endParaRPr>
          </a:p>
          <a:p>
            <a:r>
              <a:rPr lang="sv-SE" b="1" dirty="0">
                <a:latin typeface="Calibri"/>
                <a:ea typeface="Calibri"/>
                <a:cs typeface="Calibri"/>
                <a:sym typeface="Calibri"/>
              </a:rPr>
              <a:t>Förberedande cup 9 mot 9 – </a:t>
            </a:r>
            <a:r>
              <a:rPr lang="sv-SE" dirty="0">
                <a:latin typeface="Calibri"/>
                <a:ea typeface="Calibri"/>
                <a:cs typeface="Calibri"/>
                <a:sym typeface="Calibri"/>
              </a:rPr>
              <a:t>Månadsskifte Sep/Okt. Mer info kommer.</a:t>
            </a:r>
          </a:p>
          <a:p>
            <a:pPr marL="0" marR="0" lvl="0" indent="0" algn="l" rtl="0">
              <a:lnSpc>
                <a:spcPct val="100000"/>
              </a:lnSpc>
              <a:spcBef>
                <a:spcPts val="0"/>
              </a:spcBef>
              <a:spcAft>
                <a:spcPts val="0"/>
              </a:spcAft>
              <a:buNone/>
            </a:pPr>
            <a:endParaRPr lang="sv-SE"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sv-SE" b="1" dirty="0">
                <a:solidFill>
                  <a:srgbClr val="00529B"/>
                </a:solidFill>
                <a:latin typeface="Calibri"/>
                <a:cs typeface="Calibri"/>
                <a:sym typeface="Calibri"/>
              </a:rPr>
              <a:t>Sommarfotboll</a:t>
            </a:r>
            <a:r>
              <a:rPr lang="sv-SE" dirty="0">
                <a:latin typeface="Calibri"/>
                <a:ea typeface="Calibri"/>
                <a:cs typeface="Calibri"/>
                <a:sym typeface="Calibri"/>
              </a:rPr>
              <a:t> 15-18 Juni på Lunnevi IP</a:t>
            </a: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pPr lvl="0"/>
            <a:r>
              <a:rPr lang="sv-SE" b="1" dirty="0">
                <a:solidFill>
                  <a:srgbClr val="00529B"/>
                </a:solidFill>
                <a:latin typeface="Calibri"/>
                <a:cs typeface="Calibri"/>
                <a:sym typeface="Calibri"/>
              </a:rPr>
              <a:t>Flickfotbollensdag</a:t>
            </a:r>
            <a:r>
              <a:rPr lang="sv-SE" sz="1400" b="0" i="0" u="none" strike="noStrike" cap="none" dirty="0">
                <a:solidFill>
                  <a:srgbClr val="000000"/>
                </a:solidFill>
                <a:latin typeface="Calibri"/>
                <a:ea typeface="Calibri"/>
                <a:cs typeface="Calibri"/>
                <a:sym typeface="Calibri"/>
              </a:rPr>
              <a:t> - </a:t>
            </a:r>
            <a:r>
              <a:rPr lang="sv-SE" dirty="0">
                <a:latin typeface="Calibri"/>
                <a:ea typeface="Calibri"/>
                <a:cs typeface="Calibri"/>
                <a:sym typeface="Calibri"/>
              </a:rPr>
              <a:t>Pågående diskutioner att ha Flickfotbollensdag på Lunnevi iår och inte 1:a Maj. </a:t>
            </a:r>
            <a:endParaRPr lang="sv-SE" sz="1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9751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2D4DE7E5-A100-288A-7AD2-5EC40D026EDF}"/>
            </a:ext>
          </a:extLst>
        </p:cNvPr>
        <p:cNvGrpSpPr/>
        <p:nvPr/>
      </p:nvGrpSpPr>
      <p:grpSpPr>
        <a:xfrm>
          <a:off x="0" y="0"/>
          <a:ext cx="0" cy="0"/>
          <a:chOff x="0" y="0"/>
          <a:chExt cx="0" cy="0"/>
        </a:xfrm>
      </p:grpSpPr>
      <p:sp>
        <p:nvSpPr>
          <p:cNvPr id="154" name="Google Shape;154;g3375b32ebe9_0_0">
            <a:extLst>
              <a:ext uri="{FF2B5EF4-FFF2-40B4-BE49-F238E27FC236}">
                <a16:creationId xmlns:a16="http://schemas.microsoft.com/office/drawing/2014/main" id="{2AA6BD6D-0519-838B-91B1-5E547774285D}"/>
              </a:ext>
            </a:extLst>
          </p:cNvPr>
          <p:cNvSpPr txBox="1"/>
          <p:nvPr/>
        </p:nvSpPr>
        <p:spPr>
          <a:xfrm>
            <a:off x="838200" y="2666014"/>
            <a:ext cx="8137500"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b="1" dirty="0">
                <a:latin typeface="Calibri"/>
                <a:ea typeface="Calibri"/>
                <a:cs typeface="Calibri"/>
                <a:sym typeface="Calibri"/>
              </a:rPr>
              <a:t>Intäkter</a:t>
            </a:r>
            <a:endParaRPr lang="sv-SE" b="1"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None/>
            </a:pPr>
            <a:r>
              <a:rPr lang="sv-SE" dirty="0">
                <a:solidFill>
                  <a:schemeClr val="tx1"/>
                </a:solidFill>
                <a:latin typeface="Calibri"/>
                <a:ea typeface="Calibri"/>
                <a:cs typeface="Calibri"/>
                <a:sym typeface="Calibri"/>
              </a:rPr>
              <a:t>Insamlade pengar cirka 90 791 kr</a:t>
            </a:r>
          </a:p>
          <a:p>
            <a:pPr marL="0" marR="0" lvl="0" indent="0" algn="l" rtl="0">
              <a:lnSpc>
                <a:spcPct val="100000"/>
              </a:lnSpc>
              <a:spcBef>
                <a:spcPts val="0"/>
              </a:spcBef>
              <a:spcAft>
                <a:spcPts val="0"/>
              </a:spcAft>
              <a:buNone/>
            </a:pPr>
            <a:r>
              <a:rPr lang="sv-SE" sz="1400" b="0" i="0" u="none" strike="noStrike" cap="none" dirty="0">
                <a:solidFill>
                  <a:schemeClr val="tx1"/>
                </a:solidFill>
                <a:latin typeface="Calibri"/>
                <a:ea typeface="Calibri"/>
                <a:cs typeface="Calibri"/>
                <a:sym typeface="Calibri"/>
              </a:rPr>
              <a:t>Försäljningar 2026 15 249 kr (Bingolotter/kalendrar)</a:t>
            </a:r>
          </a:p>
          <a:p>
            <a:pPr marL="0" marR="0" lvl="0" indent="0" algn="l" rtl="0">
              <a:lnSpc>
                <a:spcPct val="100000"/>
              </a:lnSpc>
              <a:spcBef>
                <a:spcPts val="0"/>
              </a:spcBef>
              <a:spcAft>
                <a:spcPts val="0"/>
              </a:spcAft>
              <a:buNone/>
            </a:pPr>
            <a:r>
              <a:rPr lang="sv-SE" dirty="0">
                <a:latin typeface="Calibri"/>
                <a:ea typeface="Calibri"/>
                <a:cs typeface="Calibri"/>
                <a:sym typeface="Calibri"/>
              </a:rPr>
              <a:t>Sponsring 2026 </a:t>
            </a:r>
            <a:r>
              <a:rPr lang="sv-SE" dirty="0">
                <a:solidFill>
                  <a:srgbClr val="FF0000"/>
                </a:solidFill>
                <a:latin typeface="Calibri"/>
                <a:ea typeface="Calibri"/>
                <a:cs typeface="Calibri"/>
                <a:sym typeface="Calibri"/>
              </a:rPr>
              <a:t>XX ksek</a:t>
            </a:r>
            <a:endParaRPr lang="sv-SE" sz="1400" b="0"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None/>
            </a:pPr>
            <a:endParaRPr lang="sv-SE"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sv-SE" sz="1400" b="1" i="0" u="none" strike="noStrike" cap="none" dirty="0">
                <a:solidFill>
                  <a:srgbClr val="000000"/>
                </a:solidFill>
                <a:latin typeface="Calibri"/>
                <a:ea typeface="Calibri"/>
                <a:cs typeface="Calibri"/>
                <a:sym typeface="Calibri"/>
              </a:rPr>
              <a:t>Kostnader</a:t>
            </a:r>
          </a:p>
          <a:p>
            <a:pPr marL="0" marR="0" lvl="0" indent="0" algn="l" rtl="0">
              <a:lnSpc>
                <a:spcPct val="100000"/>
              </a:lnSpc>
              <a:spcBef>
                <a:spcPts val="0"/>
              </a:spcBef>
              <a:spcAft>
                <a:spcPts val="0"/>
              </a:spcAft>
              <a:buNone/>
            </a:pPr>
            <a:r>
              <a:rPr lang="sv-SE" dirty="0">
                <a:latin typeface="Calibri"/>
                <a:ea typeface="Calibri"/>
                <a:cs typeface="Calibri"/>
                <a:sym typeface="Calibri"/>
              </a:rPr>
              <a:t>RIK cup – 4 500 kr</a:t>
            </a:r>
          </a:p>
          <a:p>
            <a:pPr marL="0" marR="0" lvl="0" indent="0" algn="l" rtl="0">
              <a:lnSpc>
                <a:spcPct val="100000"/>
              </a:lnSpc>
              <a:spcBef>
                <a:spcPts val="0"/>
              </a:spcBef>
              <a:spcAft>
                <a:spcPts val="0"/>
              </a:spcAft>
              <a:buNone/>
            </a:pPr>
            <a:r>
              <a:rPr lang="sv-SE" dirty="0">
                <a:latin typeface="Calibri"/>
                <a:ea typeface="Calibri"/>
                <a:cs typeface="Calibri"/>
                <a:sym typeface="Calibri"/>
              </a:rPr>
              <a:t>Kalles Kaviar </a:t>
            </a:r>
            <a:r>
              <a:rPr lang="sv-SE" dirty="0">
                <a:solidFill>
                  <a:schemeClr val="tx1"/>
                </a:solidFill>
                <a:latin typeface="Calibri"/>
                <a:ea typeface="Calibri"/>
                <a:cs typeface="Calibri"/>
                <a:sym typeface="Calibri"/>
              </a:rPr>
              <a:t>Cup – 87 485 kr </a:t>
            </a:r>
          </a:p>
          <a:p>
            <a:pPr marL="0" marR="0" lvl="0" indent="0" algn="l" rtl="0">
              <a:lnSpc>
                <a:spcPct val="100000"/>
              </a:lnSpc>
              <a:spcBef>
                <a:spcPts val="0"/>
              </a:spcBef>
              <a:spcAft>
                <a:spcPts val="0"/>
              </a:spcAft>
              <a:buNone/>
            </a:pPr>
            <a:r>
              <a:rPr lang="sv-SE" dirty="0">
                <a:latin typeface="Calibri"/>
                <a:ea typeface="Calibri"/>
                <a:cs typeface="Calibri"/>
                <a:sym typeface="Calibri"/>
              </a:rPr>
              <a:t>9 mot 9 Cup – </a:t>
            </a:r>
            <a:r>
              <a:rPr lang="sv-SE" dirty="0">
                <a:solidFill>
                  <a:srgbClr val="FF0000"/>
                </a:solidFill>
                <a:latin typeface="Calibri"/>
                <a:ea typeface="Calibri"/>
                <a:cs typeface="Calibri"/>
                <a:sym typeface="Calibri"/>
              </a:rPr>
              <a:t>XX kr</a:t>
            </a:r>
          </a:p>
          <a:p>
            <a:pPr marL="0" marR="0" lvl="0" indent="0" algn="l" rtl="0">
              <a:lnSpc>
                <a:spcPct val="100000"/>
              </a:lnSpc>
              <a:spcBef>
                <a:spcPts val="0"/>
              </a:spcBef>
              <a:spcAft>
                <a:spcPts val="0"/>
              </a:spcAft>
              <a:buNone/>
            </a:pPr>
            <a:r>
              <a:rPr lang="sv-SE" dirty="0">
                <a:latin typeface="Calibri"/>
                <a:ea typeface="Calibri"/>
                <a:cs typeface="Calibri"/>
                <a:sym typeface="Calibri"/>
              </a:rPr>
              <a:t>Sociala aktiviteter/kick off – </a:t>
            </a:r>
            <a:r>
              <a:rPr lang="sv-SE" dirty="0">
                <a:solidFill>
                  <a:srgbClr val="FF0000"/>
                </a:solidFill>
                <a:latin typeface="Calibri"/>
                <a:ea typeface="Calibri"/>
                <a:cs typeface="Calibri"/>
                <a:sym typeface="Calibri"/>
              </a:rPr>
              <a:t>XX kr</a:t>
            </a:r>
          </a:p>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Avslutning – </a:t>
            </a:r>
            <a:r>
              <a:rPr lang="sv-SE" sz="1400" b="0" i="0" u="none" strike="noStrike" cap="none" dirty="0">
                <a:solidFill>
                  <a:srgbClr val="FF0000"/>
                </a:solidFill>
                <a:latin typeface="Calibri"/>
                <a:ea typeface="Calibri"/>
                <a:cs typeface="Calibri"/>
                <a:sym typeface="Calibri"/>
              </a:rPr>
              <a:t>XX kr</a:t>
            </a: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pPr marL="0" marR="0" lvl="0" indent="0" algn="l" rtl="0">
              <a:lnSpc>
                <a:spcPct val="100000"/>
              </a:lnSpc>
              <a:spcBef>
                <a:spcPts val="0"/>
              </a:spcBef>
              <a:spcAft>
                <a:spcPts val="0"/>
              </a:spcAft>
              <a:buNone/>
            </a:pPr>
            <a:br>
              <a:rPr lang="sv-SE" sz="1400" b="0" i="0" u="none" strike="noStrike" cap="none" dirty="0">
                <a:solidFill>
                  <a:srgbClr val="000000"/>
                </a:solidFill>
                <a:latin typeface="Calibri"/>
                <a:ea typeface="Calibri"/>
                <a:cs typeface="Calibri"/>
                <a:sym typeface="Calibri"/>
              </a:rPr>
            </a:br>
            <a:endParaRPr sz="1400" b="0" i="0" u="none" strike="noStrike" cap="none" dirty="0">
              <a:solidFill>
                <a:srgbClr val="000000"/>
              </a:solidFill>
              <a:latin typeface="Calibri"/>
              <a:ea typeface="Calibri"/>
              <a:cs typeface="Calibri"/>
              <a:sym typeface="Calibri"/>
            </a:endParaRPr>
          </a:p>
        </p:txBody>
      </p:sp>
      <p:sp>
        <p:nvSpPr>
          <p:cNvPr id="155" name="Google Shape;155;g3375b32ebe9_0_0">
            <a:extLst>
              <a:ext uri="{FF2B5EF4-FFF2-40B4-BE49-F238E27FC236}">
                <a16:creationId xmlns:a16="http://schemas.microsoft.com/office/drawing/2014/main" id="{EE02F09A-2CFF-7A2A-FA3D-D40455BD03CC}"/>
              </a:ext>
            </a:extLst>
          </p:cNvPr>
          <p:cNvSpPr txBox="1">
            <a:spLocks noGrp="1"/>
          </p:cNvSpPr>
          <p:nvPr>
            <p:ph type="title"/>
          </p:nvPr>
        </p:nvSpPr>
        <p:spPr>
          <a:xfrm>
            <a:off x="838200" y="10414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sz="4000" b="1" dirty="0">
                <a:solidFill>
                  <a:srgbClr val="00529B"/>
                </a:solidFill>
                <a:latin typeface="Arial Black"/>
                <a:sym typeface="Arial Black"/>
              </a:rPr>
              <a:t>EKONOMI</a:t>
            </a:r>
            <a:endParaRPr sz="4000" dirty="0"/>
          </a:p>
        </p:txBody>
      </p:sp>
      <p:pic>
        <p:nvPicPr>
          <p:cNvPr id="157" name="Google Shape;157;g3375b32ebe9_0_0">
            <a:extLst>
              <a:ext uri="{FF2B5EF4-FFF2-40B4-BE49-F238E27FC236}">
                <a16:creationId xmlns:a16="http://schemas.microsoft.com/office/drawing/2014/main" id="{52C9B15F-45D2-4528-C15C-8FD9106AF6C9}"/>
              </a:ext>
            </a:extLst>
          </p:cNvPr>
          <p:cNvPicPr preferRelativeResize="0"/>
          <p:nvPr/>
        </p:nvPicPr>
        <p:blipFill rotWithShape="1">
          <a:blip r:embed="rId3">
            <a:alphaModFix/>
          </a:blip>
          <a:srcRect/>
          <a:stretch/>
        </p:blipFill>
        <p:spPr>
          <a:xfrm>
            <a:off x="10682900" y="5304248"/>
            <a:ext cx="1096550" cy="1096550"/>
          </a:xfrm>
          <a:prstGeom prst="rect">
            <a:avLst/>
          </a:prstGeom>
          <a:noFill/>
          <a:ln>
            <a:noFill/>
          </a:ln>
        </p:spPr>
      </p:pic>
    </p:spTree>
    <p:extLst>
      <p:ext uri="{BB962C8B-B14F-4D97-AF65-F5344CB8AC3E}">
        <p14:creationId xmlns:p14="http://schemas.microsoft.com/office/powerpoint/2010/main" val="175180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BD50BAC3-6593-66D1-E6C1-548D247115DD}"/>
            </a:ext>
          </a:extLst>
        </p:cNvPr>
        <p:cNvGrpSpPr/>
        <p:nvPr/>
      </p:nvGrpSpPr>
      <p:grpSpPr>
        <a:xfrm>
          <a:off x="0" y="0"/>
          <a:ext cx="0" cy="0"/>
          <a:chOff x="0" y="0"/>
          <a:chExt cx="0" cy="0"/>
        </a:xfrm>
      </p:grpSpPr>
      <p:sp>
        <p:nvSpPr>
          <p:cNvPr id="154" name="Google Shape;154;g3375b32ebe9_0_0">
            <a:extLst>
              <a:ext uri="{FF2B5EF4-FFF2-40B4-BE49-F238E27FC236}">
                <a16:creationId xmlns:a16="http://schemas.microsoft.com/office/drawing/2014/main" id="{FBDFAD93-FDD5-D54A-8C4A-E5A17DCAFBC0}"/>
              </a:ext>
            </a:extLst>
          </p:cNvPr>
          <p:cNvSpPr txBox="1"/>
          <p:nvPr/>
        </p:nvSpPr>
        <p:spPr>
          <a:xfrm>
            <a:off x="838200" y="2666014"/>
            <a:ext cx="8137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 </a:t>
            </a:r>
            <a:br>
              <a:rPr lang="sv-SE" sz="1400" b="0" i="0" u="none" strike="noStrike" cap="none" dirty="0">
                <a:solidFill>
                  <a:srgbClr val="000000"/>
                </a:solidFill>
                <a:latin typeface="Calibri"/>
                <a:ea typeface="Calibri"/>
                <a:cs typeface="Calibri"/>
                <a:sym typeface="Calibri"/>
              </a:rPr>
            </a:br>
            <a:endParaRPr sz="1400" b="0" i="0" u="none" strike="noStrike" cap="none" dirty="0">
              <a:solidFill>
                <a:srgbClr val="000000"/>
              </a:solidFill>
              <a:latin typeface="Calibri"/>
              <a:ea typeface="Calibri"/>
              <a:cs typeface="Calibri"/>
              <a:sym typeface="Calibri"/>
            </a:endParaRPr>
          </a:p>
        </p:txBody>
      </p:sp>
      <p:sp>
        <p:nvSpPr>
          <p:cNvPr id="155" name="Google Shape;155;g3375b32ebe9_0_0">
            <a:extLst>
              <a:ext uri="{FF2B5EF4-FFF2-40B4-BE49-F238E27FC236}">
                <a16:creationId xmlns:a16="http://schemas.microsoft.com/office/drawing/2014/main" id="{1D5F81BC-8888-5D9F-7716-871F8A0021AC}"/>
              </a:ext>
            </a:extLst>
          </p:cNvPr>
          <p:cNvSpPr txBox="1">
            <a:spLocks noGrp="1"/>
          </p:cNvSpPr>
          <p:nvPr>
            <p:ph type="title"/>
          </p:nvPr>
        </p:nvSpPr>
        <p:spPr>
          <a:xfrm>
            <a:off x="838200" y="10414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sz="4000" b="1" dirty="0">
                <a:solidFill>
                  <a:srgbClr val="00529B"/>
                </a:solidFill>
                <a:latin typeface="Arial Black"/>
                <a:sym typeface="Arial Black"/>
              </a:rPr>
              <a:t>ÖVRIGT</a:t>
            </a:r>
            <a:endParaRPr sz="4000" dirty="0"/>
          </a:p>
        </p:txBody>
      </p:sp>
      <p:pic>
        <p:nvPicPr>
          <p:cNvPr id="157" name="Google Shape;157;g3375b32ebe9_0_0">
            <a:extLst>
              <a:ext uri="{FF2B5EF4-FFF2-40B4-BE49-F238E27FC236}">
                <a16:creationId xmlns:a16="http://schemas.microsoft.com/office/drawing/2014/main" id="{6D0D5C7D-92CF-3436-1714-A021508D71FA}"/>
              </a:ext>
            </a:extLst>
          </p:cNvPr>
          <p:cNvPicPr preferRelativeResize="0"/>
          <p:nvPr/>
        </p:nvPicPr>
        <p:blipFill rotWithShape="1">
          <a:blip r:embed="rId3">
            <a:alphaModFix/>
          </a:blip>
          <a:srcRect/>
          <a:stretch/>
        </p:blipFill>
        <p:spPr>
          <a:xfrm>
            <a:off x="10682900" y="5304248"/>
            <a:ext cx="1096550" cy="1096550"/>
          </a:xfrm>
          <a:prstGeom prst="rect">
            <a:avLst/>
          </a:prstGeom>
          <a:noFill/>
          <a:ln>
            <a:noFill/>
          </a:ln>
        </p:spPr>
      </p:pic>
      <p:sp>
        <p:nvSpPr>
          <p:cNvPr id="2" name="Google Shape;138;p21">
            <a:extLst>
              <a:ext uri="{FF2B5EF4-FFF2-40B4-BE49-F238E27FC236}">
                <a16:creationId xmlns:a16="http://schemas.microsoft.com/office/drawing/2014/main" id="{4BC7EAB7-E805-1FA2-694B-B4F45DD27184}"/>
              </a:ext>
            </a:extLst>
          </p:cNvPr>
          <p:cNvSpPr txBox="1"/>
          <p:nvPr/>
        </p:nvSpPr>
        <p:spPr>
          <a:xfrm>
            <a:off x="838066" y="2090483"/>
            <a:ext cx="8137634"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b="1" dirty="0">
                <a:solidFill>
                  <a:srgbClr val="00529B"/>
                </a:solidFill>
                <a:latin typeface="Calibri"/>
                <a:cs typeface="Calibri"/>
                <a:sym typeface="Calibri"/>
              </a:rPr>
              <a:t>Kommunikation</a:t>
            </a:r>
          </a:p>
          <a:p>
            <a:pPr marL="0" marR="0" lvl="0" indent="0" algn="l" rtl="0">
              <a:lnSpc>
                <a:spcPct val="100000"/>
              </a:lnSpc>
              <a:spcBef>
                <a:spcPts val="0"/>
              </a:spcBef>
              <a:spcAft>
                <a:spcPts val="0"/>
              </a:spcAft>
              <a:buNone/>
            </a:pPr>
            <a:r>
              <a:rPr lang="sv-SE" dirty="0">
                <a:solidFill>
                  <a:schemeClr val="tx1"/>
                </a:solidFill>
                <a:latin typeface="Calibri"/>
                <a:cs typeface="Calibri"/>
                <a:sym typeface="Calibri"/>
              </a:rPr>
              <a:t>Laget.se  - Kallelser och info kring laget</a:t>
            </a:r>
          </a:p>
          <a:p>
            <a:pPr marL="0" marR="0" lvl="0" indent="0" algn="l" rtl="0">
              <a:lnSpc>
                <a:spcPct val="100000"/>
              </a:lnSpc>
              <a:spcBef>
                <a:spcPts val="0"/>
              </a:spcBef>
              <a:spcAft>
                <a:spcPts val="0"/>
              </a:spcAft>
              <a:buNone/>
            </a:pPr>
            <a:r>
              <a:rPr lang="sv-SE" dirty="0">
                <a:solidFill>
                  <a:schemeClr val="tx1"/>
                </a:solidFill>
                <a:latin typeface="Calibri"/>
                <a:cs typeface="Calibri"/>
                <a:sym typeface="Calibri"/>
              </a:rPr>
              <a:t>Facebookgrupp - IFK Skoghall dam f-2014</a:t>
            </a:r>
          </a:p>
          <a:p>
            <a:pPr marL="0" marR="0" lvl="0" indent="0" algn="l" rtl="0">
              <a:lnSpc>
                <a:spcPct val="100000"/>
              </a:lnSpc>
              <a:spcBef>
                <a:spcPts val="0"/>
              </a:spcBef>
              <a:spcAft>
                <a:spcPts val="0"/>
              </a:spcAft>
              <a:buNone/>
            </a:pPr>
            <a:r>
              <a:rPr lang="sv-SE" dirty="0">
                <a:solidFill>
                  <a:schemeClr val="tx1"/>
                </a:solidFill>
                <a:latin typeface="Calibri"/>
                <a:cs typeface="Calibri"/>
                <a:sym typeface="Calibri"/>
              </a:rPr>
              <a:t>Whatsup/Instagram </a:t>
            </a:r>
            <a:r>
              <a:rPr lang="sv-SE" b="1" dirty="0">
                <a:solidFill>
                  <a:schemeClr val="tx1"/>
                </a:solidFill>
                <a:latin typeface="Calibri"/>
                <a:cs typeface="Calibri"/>
                <a:sym typeface="Calibri"/>
              </a:rPr>
              <a:t>- </a:t>
            </a:r>
            <a:r>
              <a:rPr lang="sv-SE" dirty="0">
                <a:solidFill>
                  <a:schemeClr val="tx1"/>
                </a:solidFill>
                <a:latin typeface="Calibri"/>
                <a:cs typeface="Calibri"/>
                <a:sym typeface="Calibri"/>
              </a:rPr>
              <a:t>Behövs inför cup</a:t>
            </a:r>
          </a:p>
          <a:p>
            <a:pPr marL="0" marR="0" lvl="0" indent="0" algn="l" rtl="0">
              <a:lnSpc>
                <a:spcPct val="100000"/>
              </a:lnSpc>
              <a:spcBef>
                <a:spcPts val="0"/>
              </a:spcBef>
              <a:spcAft>
                <a:spcPts val="0"/>
              </a:spcAft>
              <a:buNone/>
            </a:pPr>
            <a:endParaRPr lang="sv-SE" dirty="0">
              <a:solidFill>
                <a:schemeClr val="tx1"/>
              </a:solidFill>
              <a:latin typeface="Calibri"/>
              <a:cs typeface="Calibri"/>
              <a:sym typeface="Calibri"/>
            </a:endParaRPr>
          </a:p>
          <a:p>
            <a:r>
              <a:rPr lang="sv-SE" b="1" dirty="0">
                <a:solidFill>
                  <a:srgbClr val="00529B"/>
                </a:solidFill>
                <a:latin typeface="Calibri"/>
                <a:cs typeface="Calibri"/>
                <a:sym typeface="Calibri"/>
              </a:rPr>
              <a:t>Kläder</a:t>
            </a:r>
          </a:p>
          <a:p>
            <a:r>
              <a:rPr lang="sv-SE" dirty="0">
                <a:solidFill>
                  <a:schemeClr val="tx1"/>
                </a:solidFill>
                <a:latin typeface="Calibri"/>
                <a:cs typeface="Calibri"/>
                <a:sym typeface="Calibri"/>
              </a:rPr>
              <a:t>Träningskläder finns på Stadiums förenings sida, IFK Skoghall Dam</a:t>
            </a:r>
          </a:p>
          <a:p>
            <a:endParaRPr lang="sv-SE" b="1" dirty="0">
              <a:solidFill>
                <a:srgbClr val="00529B"/>
              </a:solidFill>
              <a:latin typeface="Calibri"/>
              <a:cs typeface="Calibri"/>
              <a:sym typeface="Calibri"/>
            </a:endParaRPr>
          </a:p>
          <a:p>
            <a:r>
              <a:rPr lang="sv-SE" b="1" dirty="0">
                <a:solidFill>
                  <a:srgbClr val="00529B"/>
                </a:solidFill>
                <a:latin typeface="Calibri"/>
                <a:cs typeface="Calibri"/>
                <a:sym typeface="Calibri"/>
              </a:rPr>
              <a:t>Försäljningar</a:t>
            </a:r>
          </a:p>
          <a:p>
            <a:pPr lvl="0"/>
            <a:r>
              <a:rPr lang="sv-SE" dirty="0">
                <a:latin typeface="Calibri"/>
                <a:ea typeface="Calibri"/>
                <a:cs typeface="Calibri"/>
                <a:sym typeface="Calibri"/>
              </a:rPr>
              <a:t>Lagförsäljning vår &amp; höst</a:t>
            </a:r>
          </a:p>
          <a:p>
            <a:pPr lvl="0"/>
            <a:r>
              <a:rPr lang="sv-SE" dirty="0">
                <a:latin typeface="Calibri"/>
                <a:ea typeface="Calibri"/>
                <a:cs typeface="Calibri"/>
                <a:sym typeface="Calibri"/>
              </a:rPr>
              <a:t>Bingolotter &amp; Julkalender</a:t>
            </a:r>
          </a:p>
          <a:p>
            <a:pPr lvl="0"/>
            <a:endParaRPr lang="sv-SE" dirty="0">
              <a:latin typeface="Calibri"/>
              <a:ea typeface="Calibri"/>
              <a:cs typeface="Calibri"/>
              <a:sym typeface="Calibri"/>
            </a:endParaRPr>
          </a:p>
          <a:p>
            <a:pPr lvl="0"/>
            <a:r>
              <a:rPr lang="sv-SE" b="1" dirty="0">
                <a:solidFill>
                  <a:srgbClr val="00529B"/>
                </a:solidFill>
                <a:latin typeface="Calibri"/>
                <a:cs typeface="Calibri"/>
                <a:sym typeface="Calibri"/>
              </a:rPr>
              <a:t>Nytt Klubbhus</a:t>
            </a:r>
          </a:p>
          <a:p>
            <a:pPr lvl="0"/>
            <a:r>
              <a:rPr lang="sv-SE" dirty="0">
                <a:latin typeface="Calibri"/>
                <a:ea typeface="Calibri"/>
                <a:cs typeface="Calibri"/>
                <a:sym typeface="Calibri"/>
              </a:rPr>
              <a:t>Renovering omklädningsrum 3 &amp; 4 samt toaletter</a:t>
            </a:r>
          </a:p>
          <a:p>
            <a:pPr lvl="0"/>
            <a:r>
              <a:rPr lang="sv-SE" dirty="0">
                <a:latin typeface="Calibri"/>
                <a:ea typeface="Calibri"/>
                <a:cs typeface="Calibri"/>
                <a:sym typeface="Calibri"/>
              </a:rPr>
              <a:t>Staket kommer sättas upp vid vägen</a:t>
            </a:r>
          </a:p>
          <a:p>
            <a:pPr lvl="0"/>
            <a:r>
              <a:rPr lang="sv-SE" dirty="0">
                <a:latin typeface="Calibri"/>
                <a:ea typeface="Calibri"/>
                <a:cs typeface="Calibri"/>
                <a:sym typeface="Calibri"/>
              </a:rPr>
              <a:t>Lunnevis klubbhus kommer att rivas</a:t>
            </a:r>
          </a:p>
          <a:p>
            <a:pPr lvl="0"/>
            <a:r>
              <a:rPr lang="sv-SE" dirty="0">
                <a:latin typeface="Calibri"/>
                <a:ea typeface="Calibri"/>
                <a:cs typeface="Calibri"/>
                <a:sym typeface="Calibri"/>
              </a:rPr>
              <a:t>Projektgrupp startad för att driva byggnationen av ett nytt klubbhus</a:t>
            </a:r>
          </a:p>
          <a:p>
            <a:pPr lvl="0"/>
            <a:r>
              <a:rPr lang="sv-SE" b="1" dirty="0">
                <a:latin typeface="Calibri"/>
                <a:ea typeface="Calibri"/>
                <a:cs typeface="Calibri"/>
                <a:sym typeface="Calibri"/>
              </a:rPr>
              <a:t>Vi behöver resuser och kompetenser för att driva detta i mål</a:t>
            </a:r>
          </a:p>
          <a:p>
            <a:pPr lvl="0"/>
            <a:endParaRPr lang="sv-SE" b="1" dirty="0">
              <a:latin typeface="Calibri"/>
              <a:ea typeface="Calibri"/>
              <a:cs typeface="Calibri"/>
              <a:sym typeface="Calibri"/>
            </a:endParaRPr>
          </a:p>
          <a:p>
            <a:r>
              <a:rPr lang="sv-SE" b="1" dirty="0">
                <a:solidFill>
                  <a:srgbClr val="00529B"/>
                </a:solidFill>
                <a:latin typeface="Calibri"/>
                <a:cs typeface="Calibri"/>
                <a:sym typeface="Calibri"/>
              </a:rPr>
              <a:t>Matchvärd</a:t>
            </a:r>
          </a:p>
          <a:p>
            <a:r>
              <a:rPr lang="sv-SE" dirty="0">
                <a:latin typeface="Calibri"/>
                <a:ea typeface="Calibri"/>
                <a:cs typeface="Calibri"/>
              </a:rPr>
              <a:t>Vi kommer kalla 1–2 föräldrar per match som matchvärdar</a:t>
            </a:r>
            <a:endParaRPr lang="sv-SE" dirty="0">
              <a:latin typeface="Calibri"/>
              <a:ea typeface="Calibri"/>
              <a:cs typeface="Calibri"/>
              <a:sym typeface="Calibri"/>
            </a:endParaRPr>
          </a:p>
          <a:p>
            <a:pPr lvl="0"/>
            <a:endParaRPr lang="sv-SE" b="1" dirty="0">
              <a:solidFill>
                <a:srgbClr val="00529B"/>
              </a:solidFill>
              <a:latin typeface="Calibri"/>
              <a:cs typeface="Calibri"/>
              <a:sym typeface="Calibri"/>
            </a:endParaRPr>
          </a:p>
          <a:p>
            <a:pPr marL="0" marR="0" lvl="0" indent="0" algn="l" rtl="0">
              <a:lnSpc>
                <a:spcPct val="100000"/>
              </a:lnSpc>
              <a:spcBef>
                <a:spcPts val="0"/>
              </a:spcBef>
              <a:spcAft>
                <a:spcPts val="0"/>
              </a:spcAft>
              <a:buNone/>
            </a:pPr>
            <a:endParaRPr lang="sv-SE" dirty="0">
              <a:solidFill>
                <a:schemeClr val="tx1"/>
              </a:solidFill>
              <a:latin typeface="Calibri"/>
              <a:cs typeface="Calibri"/>
              <a:sym typeface="Calibri"/>
            </a:endParaRPr>
          </a:p>
          <a:p>
            <a:pPr marL="0" marR="0" lvl="0" indent="0" algn="l" rtl="0">
              <a:lnSpc>
                <a:spcPct val="100000"/>
              </a:lnSpc>
              <a:spcBef>
                <a:spcPts val="0"/>
              </a:spcBef>
              <a:spcAft>
                <a:spcPts val="0"/>
              </a:spcAft>
              <a:buNone/>
            </a:pPr>
            <a:endParaRPr lang="sv-SE" dirty="0">
              <a:solidFill>
                <a:srgbClr val="00529B"/>
              </a:solidFill>
              <a:latin typeface="Calibri"/>
              <a:cs typeface="Calibri"/>
              <a:sym typeface="Calibri"/>
            </a:endParaRPr>
          </a:p>
        </p:txBody>
      </p:sp>
    </p:spTree>
    <p:extLst>
      <p:ext uri="{BB962C8B-B14F-4D97-AF65-F5344CB8AC3E}">
        <p14:creationId xmlns:p14="http://schemas.microsoft.com/office/powerpoint/2010/main" val="4194697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175657E0-EFC2-CC30-B7C4-C02EC159488F}"/>
            </a:ext>
          </a:extLst>
        </p:cNvPr>
        <p:cNvGrpSpPr/>
        <p:nvPr/>
      </p:nvGrpSpPr>
      <p:grpSpPr>
        <a:xfrm>
          <a:off x="0" y="0"/>
          <a:ext cx="0" cy="0"/>
          <a:chOff x="0" y="0"/>
          <a:chExt cx="0" cy="0"/>
        </a:xfrm>
      </p:grpSpPr>
      <p:sp>
        <p:nvSpPr>
          <p:cNvPr id="154" name="Google Shape;154;g3375b32ebe9_0_0">
            <a:extLst>
              <a:ext uri="{FF2B5EF4-FFF2-40B4-BE49-F238E27FC236}">
                <a16:creationId xmlns:a16="http://schemas.microsoft.com/office/drawing/2014/main" id="{411BF1FB-9520-EFC6-0DCF-3B8D11BE9897}"/>
              </a:ext>
            </a:extLst>
          </p:cNvPr>
          <p:cNvSpPr txBox="1"/>
          <p:nvPr/>
        </p:nvSpPr>
        <p:spPr>
          <a:xfrm>
            <a:off x="838200" y="2105653"/>
            <a:ext cx="9840768" cy="4947468"/>
          </a:xfrm>
          <a:prstGeom prst="rect">
            <a:avLst/>
          </a:prstGeom>
          <a:noFill/>
          <a:ln>
            <a:noFill/>
          </a:ln>
        </p:spPr>
        <p:txBody>
          <a:bodyPr spcFirstLastPara="1" wrap="square" lIns="91425" tIns="45700" rIns="91425" bIns="45700" anchor="t" anchorCtr="0">
            <a:spAutoFit/>
          </a:bodyPr>
          <a:lstStyle/>
          <a:p>
            <a:r>
              <a:rPr lang="sv-SE" sz="1250" b="1" dirty="0">
                <a:latin typeface="Calibri"/>
                <a:cs typeface="Calibri"/>
              </a:rPr>
              <a:t>IFK Skoghall Damfotboll Flickor – 14, </a:t>
            </a:r>
            <a:r>
              <a:rPr lang="sv-SE" sz="1250" dirty="0">
                <a:latin typeface="Calibri"/>
                <a:cs typeface="Calibri"/>
              </a:rPr>
              <a:t>har nu varit verksamma sedan 2020. Består idag av ca 50st  flickor. Laget tränar2-3 gånger i veckan och deltar i seriespel med 4st lag. Målet skall vara inkluderande och </a:t>
            </a:r>
            <a:r>
              <a:rPr lang="sv-SE" sz="1250" b="1" dirty="0">
                <a:latin typeface="Calibri"/>
                <a:cs typeface="Calibri"/>
              </a:rPr>
              <a:t>ge alla tjejer </a:t>
            </a:r>
            <a:r>
              <a:rPr lang="sv-SE" sz="1250" b="1" dirty="0" err="1">
                <a:latin typeface="Calibri"/>
                <a:cs typeface="Calibri"/>
              </a:rPr>
              <a:t>möjlighet</a:t>
            </a:r>
            <a:r>
              <a:rPr lang="sv-SE" sz="1250" b="1" dirty="0">
                <a:latin typeface="Calibri"/>
                <a:cs typeface="Calibri"/>
              </a:rPr>
              <a:t> att </a:t>
            </a:r>
            <a:r>
              <a:rPr lang="sv-SE" sz="1250" b="1" dirty="0" err="1">
                <a:latin typeface="Calibri"/>
                <a:cs typeface="Calibri"/>
              </a:rPr>
              <a:t>träna</a:t>
            </a:r>
            <a:r>
              <a:rPr lang="sv-SE" sz="1250" b="1" dirty="0">
                <a:latin typeface="Calibri"/>
                <a:cs typeface="Calibri"/>
              </a:rPr>
              <a:t> och spela fotboll</a:t>
            </a:r>
            <a:r>
              <a:rPr lang="sv-SE" sz="1250" dirty="0">
                <a:latin typeface="Calibri"/>
                <a:cs typeface="Calibri"/>
              </a:rPr>
              <a:t>.</a:t>
            </a:r>
          </a:p>
          <a:p>
            <a:r>
              <a:rPr lang="sv-SE" sz="1250" dirty="0">
                <a:latin typeface="Calibri"/>
                <a:cs typeface="Calibri"/>
              </a:rPr>
              <a:t>För att fortsätta vår utvecklingsresa och nå våra mål söker vi nu finansiellt stöd från företag.</a:t>
            </a:r>
            <a:br>
              <a:rPr lang="sv-SE" sz="1250" dirty="0">
                <a:latin typeface="Calibri"/>
                <a:cs typeface="Calibri"/>
              </a:rPr>
            </a:br>
            <a:r>
              <a:rPr lang="sv-SE" sz="1250" dirty="0">
                <a:latin typeface="Calibri"/>
                <a:cs typeface="Calibri"/>
              </a:rPr>
              <a:t>Genom att sponsra laget kan vi erbjuda ditt/ert företag möjligheten att synas med företagets logotype på spelarnas kläder och associeras med en positiv och aktiv gemenskap. Vi deltar även gärna i en dialog, om hur vi kan på annat sätt stärka eller profilera ditt/ert företag ytterligare, för att passa era behov samt önskemål.</a:t>
            </a:r>
          </a:p>
          <a:p>
            <a:br>
              <a:rPr lang="sv-SE" sz="1250" dirty="0">
                <a:latin typeface="Calibri"/>
                <a:cs typeface="Calibri"/>
              </a:rPr>
            </a:br>
            <a:r>
              <a:rPr lang="sv-SE" sz="1250" b="1" dirty="0">
                <a:latin typeface="Calibri"/>
                <a:cs typeface="Calibri"/>
              </a:rPr>
              <a:t>Pris</a:t>
            </a:r>
          </a:p>
          <a:p>
            <a:r>
              <a:rPr lang="sv-SE" sz="1250" dirty="0">
                <a:latin typeface="Calibri"/>
                <a:cs typeface="Calibri"/>
              </a:rPr>
              <a:t>Upp till 3000 kr Sponsring utan tryck</a:t>
            </a:r>
          </a:p>
          <a:p>
            <a:r>
              <a:rPr lang="sv-SE" sz="1250" dirty="0">
                <a:latin typeface="Calibri"/>
                <a:cs typeface="Calibri"/>
              </a:rPr>
              <a:t>5000 kr Mindre tryck på kläder</a:t>
            </a:r>
          </a:p>
          <a:p>
            <a:r>
              <a:rPr lang="sv-SE" sz="1250" dirty="0">
                <a:latin typeface="Calibri"/>
                <a:cs typeface="Calibri"/>
              </a:rPr>
              <a:t>10.000kr Större tryck på kläder</a:t>
            </a:r>
          </a:p>
          <a:p>
            <a:br>
              <a:rPr lang="sv-SE" sz="1250" dirty="0">
                <a:latin typeface="Calibri"/>
                <a:cs typeface="Calibri"/>
              </a:rPr>
            </a:br>
            <a:r>
              <a:rPr lang="sv-SE" sz="1250" b="1" dirty="0">
                <a:latin typeface="Calibri"/>
                <a:cs typeface="Calibri"/>
              </a:rPr>
              <a:t>Vid intresse, behövs följande uppgifter</a:t>
            </a:r>
          </a:p>
          <a:p>
            <a:r>
              <a:rPr lang="sv-SE" sz="1250" dirty="0">
                <a:latin typeface="Calibri"/>
                <a:cs typeface="Calibri"/>
              </a:rPr>
              <a:t>Företagets namn och organisationsnummer</a:t>
            </a:r>
          </a:p>
          <a:p>
            <a:r>
              <a:rPr lang="sv-SE" sz="1250" dirty="0">
                <a:latin typeface="Calibri"/>
                <a:cs typeface="Calibri"/>
              </a:rPr>
              <a:t>Adress</a:t>
            </a:r>
          </a:p>
          <a:p>
            <a:r>
              <a:rPr lang="sv-SE" sz="1250" dirty="0">
                <a:latin typeface="Calibri"/>
                <a:cs typeface="Calibri"/>
              </a:rPr>
              <a:t>Mailadress</a:t>
            </a:r>
          </a:p>
          <a:p>
            <a:r>
              <a:rPr lang="sv-SE" sz="1250" dirty="0">
                <a:latin typeface="Calibri"/>
                <a:cs typeface="Calibri"/>
              </a:rPr>
              <a:t>Kontaktperson / referens på företaget</a:t>
            </a:r>
          </a:p>
          <a:p>
            <a:r>
              <a:rPr lang="sv-SE" sz="1250" dirty="0">
                <a:latin typeface="Calibri"/>
                <a:cs typeface="Calibri"/>
              </a:rPr>
              <a:t>Särskild märkning på fakturan, om inte vanligen, (Sponsring av IFK Skoghall Damfotboll Flickor – 14)</a:t>
            </a:r>
          </a:p>
          <a:p>
            <a:br>
              <a:rPr lang="sv-SE" sz="1250" dirty="0">
                <a:latin typeface="Calibri"/>
                <a:cs typeface="Calibri"/>
              </a:rPr>
            </a:br>
            <a:r>
              <a:rPr lang="sv-SE" sz="1250" dirty="0">
                <a:latin typeface="Calibri"/>
                <a:cs typeface="Calibri"/>
              </a:rPr>
              <a:t>Era företagsuppgifter, information om vilket belopp ni önskar sponsra med samt ert förtags logotype (vektoriserad) skickar ni till:</a:t>
            </a:r>
            <a:br>
              <a:rPr lang="sv-SE" sz="1250" dirty="0">
                <a:latin typeface="Calibri"/>
                <a:cs typeface="Calibri"/>
              </a:rPr>
            </a:br>
            <a:r>
              <a:rPr lang="sv-SE" sz="1250" dirty="0">
                <a:latin typeface="Calibri"/>
                <a:cs typeface="Calibri"/>
              </a:rPr>
              <a:t>Martin </a:t>
            </a:r>
            <a:r>
              <a:rPr lang="sv-SE" sz="1250" dirty="0" err="1">
                <a:latin typeface="Calibri"/>
                <a:cs typeface="Calibri"/>
              </a:rPr>
              <a:t>Morey</a:t>
            </a:r>
            <a:r>
              <a:rPr lang="sv-SE" sz="1250" dirty="0">
                <a:latin typeface="Calibri"/>
                <a:cs typeface="Calibri"/>
              </a:rPr>
              <a:t> (sponsring IFK Skoghall Damfotboll Flickor -14)</a:t>
            </a:r>
            <a:br>
              <a:rPr lang="sv-SE" sz="1250" dirty="0">
                <a:latin typeface="Calibri"/>
                <a:cs typeface="Calibri"/>
              </a:rPr>
            </a:br>
            <a:r>
              <a:rPr lang="sv-SE" sz="1250" dirty="0">
                <a:solidFill>
                  <a:srgbClr val="FFC000"/>
                </a:solidFill>
                <a:latin typeface="Calibri"/>
                <a:cs typeface="Calibri"/>
                <a:hlinkClick r:id="rId3">
                  <a:extLst>
                    <a:ext uri="{A12FA001-AC4F-418D-AE19-62706E023703}">
                      <ahyp:hlinkClr xmlns:ahyp="http://schemas.microsoft.com/office/drawing/2018/hyperlinkcolor" val="tx"/>
                    </a:ext>
                  </a:extLst>
                </a:hlinkClick>
              </a:rPr>
              <a:t>mm.martin.morey@gmail.com</a:t>
            </a:r>
            <a:br>
              <a:rPr lang="sv-SE" sz="1250" dirty="0">
                <a:latin typeface="Calibri"/>
                <a:cs typeface="Calibri"/>
                <a:hlinkClick r:id="rId3">
                  <a:extLst>
                    <a:ext uri="{A12FA001-AC4F-418D-AE19-62706E023703}">
                      <ahyp:hlinkClr xmlns:ahyp="http://schemas.microsoft.com/office/drawing/2018/hyperlinkcolor" val="tx"/>
                    </a:ext>
                  </a:extLst>
                </a:hlinkClick>
              </a:rPr>
            </a:br>
            <a:r>
              <a:rPr lang="sv-SE" sz="1250" dirty="0">
                <a:latin typeface="Calibri"/>
                <a:cs typeface="Calibri"/>
              </a:rPr>
              <a:t>0707-604071</a:t>
            </a:r>
          </a:p>
          <a:p>
            <a:br>
              <a:rPr lang="sv-SE" dirty="0">
                <a:latin typeface="Calibri"/>
                <a:cs typeface="Calibri"/>
              </a:rPr>
            </a:br>
            <a:endParaRPr dirty="0">
              <a:latin typeface="Calibri"/>
              <a:cs typeface="Calibri"/>
              <a:sym typeface="Calibri"/>
            </a:endParaRPr>
          </a:p>
        </p:txBody>
      </p:sp>
      <p:sp>
        <p:nvSpPr>
          <p:cNvPr id="155" name="Google Shape;155;g3375b32ebe9_0_0">
            <a:extLst>
              <a:ext uri="{FF2B5EF4-FFF2-40B4-BE49-F238E27FC236}">
                <a16:creationId xmlns:a16="http://schemas.microsoft.com/office/drawing/2014/main" id="{96C74F66-E591-F371-765B-CF66D1BCC239}"/>
              </a:ext>
            </a:extLst>
          </p:cNvPr>
          <p:cNvSpPr txBox="1">
            <a:spLocks noGrp="1"/>
          </p:cNvSpPr>
          <p:nvPr>
            <p:ph type="title"/>
          </p:nvPr>
        </p:nvSpPr>
        <p:spPr>
          <a:xfrm>
            <a:off x="838200" y="10414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sz="4000" b="1" dirty="0">
                <a:solidFill>
                  <a:srgbClr val="00529B"/>
                </a:solidFill>
                <a:latin typeface="Arial Black"/>
                <a:ea typeface="Arial Black"/>
                <a:cs typeface="Arial Black"/>
                <a:sym typeface="Arial Black"/>
              </a:rPr>
              <a:t>SPONSRING</a:t>
            </a:r>
            <a:endParaRPr sz="4000" dirty="0"/>
          </a:p>
        </p:txBody>
      </p:sp>
      <p:pic>
        <p:nvPicPr>
          <p:cNvPr id="157" name="Google Shape;157;g3375b32ebe9_0_0">
            <a:extLst>
              <a:ext uri="{FF2B5EF4-FFF2-40B4-BE49-F238E27FC236}">
                <a16:creationId xmlns:a16="http://schemas.microsoft.com/office/drawing/2014/main" id="{F9E0D783-9786-CFB6-29AD-FB6944E98A41}"/>
              </a:ext>
            </a:extLst>
          </p:cNvPr>
          <p:cNvPicPr preferRelativeResize="0"/>
          <p:nvPr/>
        </p:nvPicPr>
        <p:blipFill rotWithShape="1">
          <a:blip r:embed="rId4">
            <a:alphaModFix/>
          </a:blip>
          <a:srcRect/>
          <a:stretch/>
        </p:blipFill>
        <p:spPr>
          <a:xfrm>
            <a:off x="10682900" y="5304248"/>
            <a:ext cx="1096550" cy="1096550"/>
          </a:xfrm>
          <a:prstGeom prst="rect">
            <a:avLst/>
          </a:prstGeom>
          <a:noFill/>
          <a:ln>
            <a:noFill/>
          </a:ln>
        </p:spPr>
      </p:pic>
    </p:spTree>
    <p:extLst>
      <p:ext uri="{BB962C8B-B14F-4D97-AF65-F5344CB8AC3E}">
        <p14:creationId xmlns:p14="http://schemas.microsoft.com/office/powerpoint/2010/main" val="970251687"/>
      </p:ext>
    </p:extLst>
  </p:cSld>
  <p:clrMapOvr>
    <a:masterClrMapping/>
  </p:clrMapOvr>
</p:sld>
</file>

<file path=ppt/theme/theme1.xml><?xml version="1.0" encoding="utf-8"?>
<a:theme xmlns:a="http://schemas.openxmlformats.org/drawingml/2006/main" name="Office-tema">
  <a:themeElements>
    <a:clrScheme name="Blå">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1325</TotalTime>
  <Words>1087</Words>
  <Application>Microsoft Office PowerPoint</Application>
  <PresentationFormat>Widescreen</PresentationFormat>
  <Paragraphs>156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Play</vt:lpstr>
      <vt:lpstr>Arial</vt:lpstr>
      <vt:lpstr>Arial Black</vt:lpstr>
      <vt:lpstr>Office-tema</vt:lpstr>
      <vt:lpstr>FÖRÄLDRAMÖTE 2026 </vt:lpstr>
      <vt:lpstr>IFK SKOGHALL DAM </vt:lpstr>
      <vt:lpstr>TRYGGHET, GLÄDJE &amp; SJÄLVFÖRTROENDE</vt:lpstr>
      <vt:lpstr>LAGET &amp; ORGANISATION F12</vt:lpstr>
      <vt:lpstr>TRÄNING &amp; MATCH</vt:lpstr>
      <vt:lpstr>SÄSONGEN 2026</vt:lpstr>
      <vt:lpstr>EKONOMI</vt:lpstr>
      <vt:lpstr>ÖVRIGT</vt:lpstr>
      <vt:lpstr>SPONSRING</vt:lpstr>
      <vt:lpstr>TRÄNARE - RIKTLINJER</vt:lpstr>
      <vt:lpstr>FÖRÄLDRAR - RIKTLINJER</vt:lpstr>
      <vt:lpstr>IFK SKOGHALL DAM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Lassing, David</dc:creator>
  <cp:lastModifiedBy>Johanna Elmer</cp:lastModifiedBy>
  <cp:revision>2</cp:revision>
  <dcterms:created xsi:type="dcterms:W3CDTF">2024-04-23T09:29:50Z</dcterms:created>
  <dcterms:modified xsi:type="dcterms:W3CDTF">2026-03-29T07:27:50Z</dcterms:modified>
</cp:coreProperties>
</file>