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0" r:id="rId3"/>
    <p:sldId id="266" r:id="rId4"/>
    <p:sldId id="256" r:id="rId5"/>
    <p:sldId id="275" r:id="rId6"/>
    <p:sldId id="271" r:id="rId7"/>
    <p:sldId id="276" r:id="rId8"/>
    <p:sldId id="273" r:id="rId9"/>
    <p:sldId id="278" r:id="rId10"/>
    <p:sldId id="279"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58" autoAdjust="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20624-2868-4E86-B058-E50D3EE83A76}" type="datetimeFigureOut">
              <a:rPr lang="en-US" smtClean="0"/>
              <a:t>2/11/2016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18A7-698B-4984-9E85-D276E768B67A}" type="slidenum">
              <a:rPr lang="en-US" smtClean="0"/>
              <a:t>‹#›</a:t>
            </a:fld>
            <a:endParaRPr lang="en-US" dirty="0"/>
          </a:p>
        </p:txBody>
      </p:sp>
    </p:spTree>
    <p:extLst>
      <p:ext uri="{BB962C8B-B14F-4D97-AF65-F5344CB8AC3E}">
        <p14:creationId xmlns:p14="http://schemas.microsoft.com/office/powerpoint/2010/main" val="303350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A18A7-698B-4984-9E85-D276E768B67A}" type="slidenum">
              <a:rPr lang="en-US" smtClean="0"/>
              <a:t>3</a:t>
            </a:fld>
            <a:endParaRPr lang="en-US" dirty="0"/>
          </a:p>
        </p:txBody>
      </p:sp>
    </p:spTree>
    <p:extLst>
      <p:ext uri="{BB962C8B-B14F-4D97-AF65-F5344CB8AC3E}">
        <p14:creationId xmlns:p14="http://schemas.microsoft.com/office/powerpoint/2010/main" val="219310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A18A7-698B-4984-9E85-D276E768B67A}" type="slidenum">
              <a:rPr lang="en-US" smtClean="0"/>
              <a:t>8</a:t>
            </a:fld>
            <a:endParaRPr lang="en-US" dirty="0"/>
          </a:p>
        </p:txBody>
      </p:sp>
    </p:spTree>
    <p:extLst>
      <p:ext uri="{BB962C8B-B14F-4D97-AF65-F5344CB8AC3E}">
        <p14:creationId xmlns:p14="http://schemas.microsoft.com/office/powerpoint/2010/main" val="17525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A18A7-698B-4984-9E85-D276E768B67A}" type="slidenum">
              <a:rPr lang="en-US" smtClean="0"/>
              <a:t>9</a:t>
            </a:fld>
            <a:endParaRPr lang="en-US" dirty="0"/>
          </a:p>
        </p:txBody>
      </p:sp>
    </p:spTree>
    <p:extLst>
      <p:ext uri="{BB962C8B-B14F-4D97-AF65-F5344CB8AC3E}">
        <p14:creationId xmlns:p14="http://schemas.microsoft.com/office/powerpoint/2010/main" val="368220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31455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291645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13846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84877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222614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11533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185128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374353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287267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60109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BC40-4376-4D5B-8857-A4B7BF8A3107}"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E0AF9-49D6-4F9D-A47A-AFAB713B517B}" type="slidenum">
              <a:rPr lang="en-US" smtClean="0"/>
              <a:t>‹#›</a:t>
            </a:fld>
            <a:endParaRPr lang="en-US" dirty="0"/>
          </a:p>
        </p:txBody>
      </p:sp>
    </p:spTree>
    <p:extLst>
      <p:ext uri="{BB962C8B-B14F-4D97-AF65-F5344CB8AC3E}">
        <p14:creationId xmlns:p14="http://schemas.microsoft.com/office/powerpoint/2010/main" val="25100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1BC40-4376-4D5B-8857-A4B7BF8A3107}" type="datetimeFigureOut">
              <a:rPr lang="en-US" smtClean="0"/>
              <a:t>2/11/2016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E0AF9-49D6-4F9D-A47A-AFAB713B517B}" type="slidenum">
              <a:rPr lang="en-US" smtClean="0"/>
              <a:t>‹#›</a:t>
            </a:fld>
            <a:endParaRPr lang="en-US" dirty="0"/>
          </a:p>
        </p:txBody>
      </p:sp>
    </p:spTree>
    <p:extLst>
      <p:ext uri="{BB962C8B-B14F-4D97-AF65-F5344CB8AC3E}">
        <p14:creationId xmlns:p14="http://schemas.microsoft.com/office/powerpoint/2010/main" val="395924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Tränarrådet</a:t>
            </a:r>
            <a:endParaRPr lang="en-US" dirty="0"/>
          </a:p>
        </p:txBody>
      </p:sp>
      <p:sp>
        <p:nvSpPr>
          <p:cNvPr id="3" name="Content Placeholder 2"/>
          <p:cNvSpPr>
            <a:spLocks noGrp="1"/>
          </p:cNvSpPr>
          <p:nvPr>
            <p:ph idx="1"/>
          </p:nvPr>
        </p:nvSpPr>
        <p:spPr/>
        <p:txBody>
          <a:bodyPr/>
          <a:lstStyle/>
          <a:p>
            <a:pPr marL="0" indent="0">
              <a:buNone/>
            </a:pPr>
            <a:r>
              <a:rPr lang="sv-SE" dirty="0" smtClean="0"/>
              <a:t>Välkomna </a:t>
            </a:r>
            <a:r>
              <a:rPr lang="sv-SE" dirty="0"/>
              <a:t>till detta första </a:t>
            </a:r>
            <a:r>
              <a:rPr lang="sv-SE" dirty="0" smtClean="0"/>
              <a:t>möte.</a:t>
            </a:r>
          </a:p>
          <a:p>
            <a:pPr marL="0" indent="0">
              <a:buNone/>
            </a:pPr>
            <a:r>
              <a:rPr lang="sv-SE" dirty="0" smtClean="0"/>
              <a:t>Vi </a:t>
            </a:r>
            <a:r>
              <a:rPr lang="sv-SE" dirty="0"/>
              <a:t>kommer att hållas oss till </a:t>
            </a:r>
            <a:r>
              <a:rPr lang="sv-SE" dirty="0" smtClean="0"/>
              <a:t>agendan, övriga </a:t>
            </a:r>
            <a:r>
              <a:rPr lang="sv-SE" dirty="0"/>
              <a:t>frågor i mån av tid.</a:t>
            </a:r>
            <a:br>
              <a:rPr lang="sv-SE" dirty="0"/>
            </a:br>
            <a:endParaRPr lang="sv-SE" dirty="0" smtClean="0"/>
          </a:p>
          <a:p>
            <a:pPr marL="0" indent="0">
              <a:buNone/>
            </a:pPr>
            <a:r>
              <a:rPr lang="sv-SE" dirty="0" smtClean="0"/>
              <a:t>Inskickade förslag/frågor slide 7-9</a:t>
            </a:r>
            <a:endParaRPr lang="sv-SE" dirty="0"/>
          </a:p>
          <a:p>
            <a:endParaRPr lang="en-US" dirty="0"/>
          </a:p>
        </p:txBody>
      </p:sp>
    </p:spTree>
    <p:extLst>
      <p:ext uri="{BB962C8B-B14F-4D97-AF65-F5344CB8AC3E}">
        <p14:creationId xmlns:p14="http://schemas.microsoft.com/office/powerpoint/2010/main" val="423479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1526" y="121940"/>
            <a:ext cx="7933595" cy="1294380"/>
          </a:xfrm>
          <a:prstGeom prst="rect">
            <a:avLst/>
          </a:prstGeom>
        </p:spPr>
      </p:pic>
      <p:pic>
        <p:nvPicPr>
          <p:cNvPr id="5" name="Picture 4"/>
          <p:cNvPicPr>
            <a:picLocks noChangeAspect="1"/>
          </p:cNvPicPr>
          <p:nvPr/>
        </p:nvPicPr>
        <p:blipFill>
          <a:blip r:embed="rId3"/>
          <a:stretch>
            <a:fillRect/>
          </a:stretch>
        </p:blipFill>
        <p:spPr>
          <a:xfrm>
            <a:off x="601525" y="1416320"/>
            <a:ext cx="7933595" cy="2309580"/>
          </a:xfrm>
          <a:prstGeom prst="rect">
            <a:avLst/>
          </a:prstGeom>
        </p:spPr>
      </p:pic>
      <p:sp>
        <p:nvSpPr>
          <p:cNvPr id="6" name="TextBox 5"/>
          <p:cNvSpPr txBox="1"/>
          <p:nvPr/>
        </p:nvSpPr>
        <p:spPr>
          <a:xfrm>
            <a:off x="601525" y="3789040"/>
            <a:ext cx="7933595" cy="2862322"/>
          </a:xfrm>
          <a:prstGeom prst="rect">
            <a:avLst/>
          </a:prstGeom>
          <a:noFill/>
        </p:spPr>
        <p:txBody>
          <a:bodyPr wrap="square" rtlCol="0">
            <a:spAutoFit/>
          </a:bodyPr>
          <a:lstStyle/>
          <a:p>
            <a:r>
              <a:rPr lang="sv-SE" sz="1600" dirty="0" smtClean="0"/>
              <a:t>Dispens kostnad 300 kr /spelare</a:t>
            </a:r>
          </a:p>
          <a:p>
            <a:r>
              <a:rPr lang="en-US" sz="1600" b="1" dirty="0" smtClean="0"/>
              <a:t>U12-U16 </a:t>
            </a:r>
            <a:endParaRPr lang="en-US" sz="1600" dirty="0"/>
          </a:p>
          <a:p>
            <a:r>
              <a:rPr lang="sv-SE" sz="1600" dirty="0"/>
              <a:t>• 3 överåriga spelare tillåts per match i U12-U16 utan </a:t>
            </a:r>
            <a:r>
              <a:rPr lang="sv-SE" sz="1600" dirty="0" smtClean="0"/>
              <a:t>dispens</a:t>
            </a:r>
          </a:p>
          <a:p>
            <a:r>
              <a:rPr lang="sv-SE" sz="1600" dirty="0" smtClean="0"/>
              <a:t>• </a:t>
            </a:r>
            <a:r>
              <a:rPr lang="sv-SE" sz="1600" dirty="0"/>
              <a:t>Antalet underåriga får inte vara mer än 25% av antalet spelare på </a:t>
            </a:r>
            <a:r>
              <a:rPr lang="sv-SE" sz="1600" dirty="0" smtClean="0"/>
              <a:t>matchrostern.</a:t>
            </a:r>
            <a:endParaRPr lang="en-US" sz="1600" dirty="0"/>
          </a:p>
          <a:p>
            <a:r>
              <a:rPr lang="en-US" sz="1600" b="1" dirty="0"/>
              <a:t>U9-U11 </a:t>
            </a:r>
            <a:endParaRPr lang="en-US" sz="1600" dirty="0"/>
          </a:p>
          <a:p>
            <a:r>
              <a:rPr lang="sv-SE" sz="1600" dirty="0"/>
              <a:t>• I U11 kan man låna in max tre överåriga spelare från U12 samtidigt som man lånar in max 3 underåriga halvplansspelare från U10. </a:t>
            </a:r>
          </a:p>
          <a:p>
            <a:r>
              <a:rPr lang="sv-SE" sz="1600" dirty="0"/>
              <a:t>• Mellan U9 och U10 kan man flytta spelare fritt, under förutsättning att 50% av spelarna på rostern är i födda rätt år. </a:t>
            </a:r>
          </a:p>
          <a:p>
            <a:r>
              <a:rPr lang="sv-SE" sz="1600" dirty="0"/>
              <a:t>• Inga underåriga får delta i U9. </a:t>
            </a:r>
            <a:r>
              <a:rPr lang="sv-SE" sz="1600" dirty="0" smtClean="0"/>
              <a:t>• </a:t>
            </a:r>
            <a:r>
              <a:rPr lang="sv-SE" sz="1600" dirty="0"/>
              <a:t>U9 kan inte delta i U11. </a:t>
            </a:r>
          </a:p>
          <a:p>
            <a:r>
              <a:rPr lang="sv-SE" sz="1600" dirty="0"/>
              <a:t>• U10 kan inte delta i U12. </a:t>
            </a:r>
            <a:endParaRPr lang="en-US" sz="1600" dirty="0"/>
          </a:p>
        </p:txBody>
      </p:sp>
    </p:spTree>
    <p:extLst>
      <p:ext uri="{BB962C8B-B14F-4D97-AF65-F5344CB8AC3E}">
        <p14:creationId xmlns:p14="http://schemas.microsoft.com/office/powerpoint/2010/main" val="83736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800" dirty="0" smtClean="0"/>
              <a:t>Vi gjorde en enkät undersökning på våra medlemmar, 93 genomfärde enkäten, 105 svarade på första frågan.</a:t>
            </a:r>
            <a:endParaRPr lang="en-US" sz="2800" dirty="0"/>
          </a:p>
        </p:txBody>
      </p:sp>
      <p:pic>
        <p:nvPicPr>
          <p:cNvPr id="4" name="Content Placeholder 3"/>
          <p:cNvPicPr>
            <a:picLocks noGrp="1" noChangeAspect="1"/>
          </p:cNvPicPr>
          <p:nvPr>
            <p:ph idx="1"/>
          </p:nvPr>
        </p:nvPicPr>
        <p:blipFill>
          <a:blip r:embed="rId2"/>
          <a:stretch>
            <a:fillRect/>
          </a:stretch>
        </p:blipFill>
        <p:spPr>
          <a:xfrm>
            <a:off x="1115268" y="1906196"/>
            <a:ext cx="6913463" cy="3913971"/>
          </a:xfrm>
          <a:prstGeom prst="rect">
            <a:avLst/>
          </a:prstGeom>
        </p:spPr>
      </p:pic>
    </p:spTree>
    <p:extLst>
      <p:ext uri="{BB962C8B-B14F-4D97-AF65-F5344CB8AC3E}">
        <p14:creationId xmlns:p14="http://schemas.microsoft.com/office/powerpoint/2010/main" val="367663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800" dirty="0" smtClean="0"/>
              <a:t>Vi gjorde en enkät undersökning på våra medlemmar, 93 genomförde enkäten</a:t>
            </a:r>
            <a:endParaRPr lang="en-US" sz="2800" dirty="0"/>
          </a:p>
        </p:txBody>
      </p:sp>
      <p:pic>
        <p:nvPicPr>
          <p:cNvPr id="6" name="Picture 5"/>
          <p:cNvPicPr>
            <a:picLocks noChangeAspect="1"/>
          </p:cNvPicPr>
          <p:nvPr/>
        </p:nvPicPr>
        <p:blipFill>
          <a:blip r:embed="rId2"/>
          <a:stretch>
            <a:fillRect/>
          </a:stretch>
        </p:blipFill>
        <p:spPr>
          <a:xfrm>
            <a:off x="4499994" y="1389529"/>
            <a:ext cx="4447708" cy="2638222"/>
          </a:xfrm>
          <a:prstGeom prst="rect">
            <a:avLst/>
          </a:prstGeom>
        </p:spPr>
      </p:pic>
      <p:pic>
        <p:nvPicPr>
          <p:cNvPr id="7" name="Picture 6"/>
          <p:cNvPicPr>
            <a:picLocks noChangeAspect="1"/>
          </p:cNvPicPr>
          <p:nvPr/>
        </p:nvPicPr>
        <p:blipFill>
          <a:blip r:embed="rId3"/>
          <a:stretch>
            <a:fillRect/>
          </a:stretch>
        </p:blipFill>
        <p:spPr>
          <a:xfrm>
            <a:off x="323528" y="1401656"/>
            <a:ext cx="4392488" cy="2617130"/>
          </a:xfrm>
          <a:prstGeom prst="rect">
            <a:avLst/>
          </a:prstGeom>
        </p:spPr>
      </p:pic>
      <p:pic>
        <p:nvPicPr>
          <p:cNvPr id="9" name="Picture 8"/>
          <p:cNvPicPr>
            <a:picLocks noChangeAspect="1"/>
          </p:cNvPicPr>
          <p:nvPr/>
        </p:nvPicPr>
        <p:blipFill>
          <a:blip r:embed="rId4"/>
          <a:stretch>
            <a:fillRect/>
          </a:stretch>
        </p:blipFill>
        <p:spPr>
          <a:xfrm>
            <a:off x="1691680" y="4058551"/>
            <a:ext cx="5469908" cy="2592534"/>
          </a:xfrm>
          <a:prstGeom prst="rect">
            <a:avLst/>
          </a:prstGeom>
        </p:spPr>
      </p:pic>
    </p:spTree>
    <p:extLst>
      <p:ext uri="{BB962C8B-B14F-4D97-AF65-F5344CB8AC3E}">
        <p14:creationId xmlns:p14="http://schemas.microsoft.com/office/powerpoint/2010/main" val="298533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149079"/>
            <a:ext cx="4586952" cy="2682697"/>
          </a:xfrm>
          <a:prstGeom prst="rect">
            <a:avLst/>
          </a:prstGeom>
        </p:spPr>
      </p:pic>
      <p:pic>
        <p:nvPicPr>
          <p:cNvPr id="5" name="Picture 4"/>
          <p:cNvPicPr>
            <a:picLocks noChangeAspect="1"/>
          </p:cNvPicPr>
          <p:nvPr/>
        </p:nvPicPr>
        <p:blipFill>
          <a:blip r:embed="rId3"/>
          <a:stretch>
            <a:fillRect/>
          </a:stretch>
        </p:blipFill>
        <p:spPr>
          <a:xfrm>
            <a:off x="4555993" y="4149079"/>
            <a:ext cx="4588007" cy="2682697"/>
          </a:xfrm>
          <a:prstGeom prst="rect">
            <a:avLst/>
          </a:prstGeom>
        </p:spPr>
      </p:pic>
      <p:sp>
        <p:nvSpPr>
          <p:cNvPr id="6" name="Rectangle 5"/>
          <p:cNvSpPr/>
          <p:nvPr/>
        </p:nvSpPr>
        <p:spPr>
          <a:xfrm>
            <a:off x="395536" y="116632"/>
            <a:ext cx="7776864" cy="369332"/>
          </a:xfrm>
          <a:prstGeom prst="rect">
            <a:avLst/>
          </a:prstGeom>
        </p:spPr>
        <p:txBody>
          <a:bodyPr wrap="square">
            <a:spAutoFit/>
          </a:bodyPr>
          <a:lstStyle/>
          <a:p>
            <a:r>
              <a:rPr lang="sv-SE" b="1" dirty="0">
                <a:solidFill>
                  <a:srgbClr val="000000"/>
                </a:solidFill>
                <a:latin typeface="trebuchet MS" panose="020B0603020202020204" pitchFamily="34" charset="0"/>
              </a:rPr>
              <a:t>Tips idéer på hur vi kan förbättra IFK Salem.</a:t>
            </a:r>
            <a:endParaRPr lang="en-US" dirty="0"/>
          </a:p>
        </p:txBody>
      </p:sp>
      <p:sp>
        <p:nvSpPr>
          <p:cNvPr id="8" name="Rectangle 7"/>
          <p:cNvSpPr/>
          <p:nvPr/>
        </p:nvSpPr>
        <p:spPr>
          <a:xfrm>
            <a:off x="163505" y="404664"/>
            <a:ext cx="8784976" cy="3724096"/>
          </a:xfrm>
          <a:prstGeom prst="rect">
            <a:avLst/>
          </a:prstGeom>
        </p:spPr>
        <p:txBody>
          <a:bodyPr wrap="square">
            <a:spAutoFit/>
          </a:bodyPr>
          <a:lstStyle/>
          <a:p>
            <a:r>
              <a:rPr lang="en-US" sz="900" dirty="0"/>
              <a:t>-Profilera sig som en elitklubb med mycket istid och bra tränare. Enda vägen att gå när alla klubbar i närområdet utger sig för "breddföreningar ".</a:t>
            </a:r>
          </a:p>
          <a:p>
            <a:r>
              <a:rPr lang="en-US" sz="900" dirty="0"/>
              <a:t>-Mer info på skolor och fritids till föräldrar. Att vi finns, vad det kostar osv</a:t>
            </a:r>
          </a:p>
          <a:p>
            <a:r>
              <a:rPr lang="en-US" sz="900" dirty="0"/>
              <a:t>-Klubben behöver synas mer i kommunen</a:t>
            </a:r>
          </a:p>
          <a:p>
            <a:r>
              <a:rPr lang="en-US" sz="900" dirty="0"/>
              <a:t>-Mer reklam om både hallen och lagen.</a:t>
            </a:r>
          </a:p>
          <a:p>
            <a:r>
              <a:rPr lang="en-US" sz="900" dirty="0"/>
              <a:t>-Bättre marknadsföring i skolan. Se till att det finns lag i samtliga årskullar. För de som vill träna mer hockey bör det finnas tex. pre camp skall få göra det med högre avgift. uppstartläger augusti för ungdomar v33. Gärna att det finns killar i de äldrelagen som kan hjälpa till so tränare speciellt skridkoövningar.</a:t>
            </a:r>
          </a:p>
          <a:p>
            <a:r>
              <a:rPr lang="en-US" sz="900" dirty="0"/>
              <a:t>-Mha stöd från kommunen skapa bredare grund för såväl flickor som pojkar att upptäcka denfantastiska sporten ishockey som främjar gemenskap och ett livslång intresse för idrott och motion</a:t>
            </a:r>
          </a:p>
          <a:p>
            <a:r>
              <a:rPr lang="en-US" sz="900" dirty="0"/>
              <a:t>-Jag som relativt ny förälder i sporten har fått en helt annan bild av hockey än vad jag hade innan, mina fördommar har kommit på skam. Min förväntan på detta var att det var dyrt krävde massor med tid etc.. Med min egna förväntningar som grund så tror jag att sporten har ett "marknadsförings problem". Det är en fantastisk möjlighet att ha en ishall i komunen som borde vara mer "känd" på något sätt.</a:t>
            </a:r>
          </a:p>
          <a:p>
            <a:r>
              <a:rPr lang="en-US" sz="900" dirty="0"/>
              <a:t>-Bygga ut ishallen. Bygga om fotbolls plan nedanför, gräs + läktare.</a:t>
            </a:r>
          </a:p>
          <a:p>
            <a:r>
              <a:rPr lang="en-US" sz="900" dirty="0"/>
              <a:t>-Jobba aktivt för att få lagen att samverka i IFK Salem , känner att lagen är självständig enheter ta upp ett aktivt samarbete med SSK känns som tiden är rätt just nu</a:t>
            </a:r>
          </a:p>
          <a:p>
            <a:r>
              <a:rPr lang="en-US" sz="900" dirty="0"/>
              <a:t>-Engagemang frå samtliga samt skapa förutsättningar i form av bra logistik. P-platser, förråd, omklädningsrum, större cafeteria, förbättrad läktare</a:t>
            </a:r>
          </a:p>
          <a:p>
            <a:r>
              <a:rPr lang="en-US" sz="900" dirty="0"/>
              <a:t>-erbjuda utrustning att låna under första terminen</a:t>
            </a:r>
          </a:p>
          <a:p>
            <a:r>
              <a:rPr lang="en-US" sz="900" dirty="0"/>
              <a:t>-fler lag</a:t>
            </a:r>
          </a:p>
          <a:p>
            <a:r>
              <a:rPr lang="en-US" sz="900" dirty="0"/>
              <a:t>-Tänkte förtydliga ett par av svaren. Har en liten bebis därav svårt att hinna med ideella uppdrag, så det handlar inte om ointresse. Mycket nöjd med verksamheten. Ledarna gör ett jättebra jobb.</a:t>
            </a:r>
          </a:p>
          <a:p>
            <a:r>
              <a:rPr lang="en-US" sz="900" dirty="0"/>
              <a:t>-tydligare förslag på idiella uppdrag.</a:t>
            </a:r>
          </a:p>
          <a:p>
            <a:r>
              <a:rPr lang="en-US" sz="900" dirty="0"/>
              <a:t>-Vi är nya i klubben, men imponerade av det engagemang som finns bland tränare och föräldrar...tusen tack för det; )</a:t>
            </a:r>
          </a:p>
          <a:p>
            <a:r>
              <a:rPr lang="en-US" sz="900" dirty="0"/>
              <a:t>-Fast det behöver inte vara dyrt</a:t>
            </a:r>
          </a:p>
          <a:p>
            <a:r>
              <a:rPr lang="en-US" sz="900" dirty="0"/>
              <a:t>-Ordna med ett "bytarskåp" dit man kan sälja tillbaka urvuxen utrustning (föreningen köper enligt prislista) som föreningen sedan säljer (lite dyrare enligt prislista). Överskottet går till föreningen.</a:t>
            </a:r>
          </a:p>
          <a:p>
            <a:r>
              <a:rPr lang="en-US" sz="900" dirty="0"/>
              <a:t>-Samverkan med andra föreningar</a:t>
            </a:r>
          </a:p>
          <a:p>
            <a:r>
              <a:rPr lang="en-US" sz="900" dirty="0"/>
              <a:t>-Fler vuxna som vill driva föreningen framåt.</a:t>
            </a:r>
          </a:p>
          <a:p>
            <a:r>
              <a:rPr lang="en-US" sz="1100" dirty="0"/>
              <a:t> </a:t>
            </a:r>
          </a:p>
        </p:txBody>
      </p:sp>
    </p:spTree>
    <p:extLst>
      <p:ext uri="{BB962C8B-B14F-4D97-AF65-F5344CB8AC3E}">
        <p14:creationId xmlns:p14="http://schemas.microsoft.com/office/powerpoint/2010/main" val="287268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7831" y="5517232"/>
            <a:ext cx="8229600" cy="879956"/>
          </a:xfrm>
          <a:prstGeom prst="rect">
            <a:avLst/>
          </a:prstGeom>
        </p:spPr>
      </p:pic>
      <p:sp>
        <p:nvSpPr>
          <p:cNvPr id="5" name="Rectangle 4"/>
          <p:cNvSpPr/>
          <p:nvPr/>
        </p:nvSpPr>
        <p:spPr>
          <a:xfrm>
            <a:off x="314599" y="188640"/>
            <a:ext cx="8211997" cy="5147563"/>
          </a:xfrm>
          <a:prstGeom prst="rect">
            <a:avLst/>
          </a:prstGeom>
        </p:spPr>
        <p:txBody>
          <a:bodyPr wrap="square">
            <a:spAutoFit/>
          </a:bodyPr>
          <a:lstStyle/>
          <a:p>
            <a:pPr algn="ctr">
              <a:spcBef>
                <a:spcPts val="140"/>
              </a:spcBef>
              <a:spcAft>
                <a:spcPts val="140"/>
              </a:spcAft>
            </a:pPr>
            <a:r>
              <a:rPr lang="en-US" sz="1400" b="1" kern="150" dirty="0" smtClean="0">
                <a:solidFill>
                  <a:srgbClr val="000000"/>
                </a:solidFill>
                <a:latin typeface="Arial" panose="020B0604020202020204" pitchFamily="34" charset="0"/>
                <a:ea typeface="Times New Roman" panose="02020603050405020304" pitchFamily="18" charset="0"/>
              </a:rPr>
              <a:t>KORT VERKSAMHETSBERÄTTELSE </a:t>
            </a:r>
            <a:r>
              <a:rPr lang="en-US" sz="1400" b="1" kern="150" dirty="0">
                <a:solidFill>
                  <a:srgbClr val="000000"/>
                </a:solidFill>
                <a:latin typeface="Arial" panose="020B0604020202020204" pitchFamily="34" charset="0"/>
                <a:ea typeface="Times New Roman" panose="02020603050405020304" pitchFamily="18" charset="0"/>
              </a:rPr>
              <a:t>SÄSONGEN </a:t>
            </a:r>
            <a:endParaRPr lang="en-US" sz="1400" b="1" kern="150" dirty="0" smtClean="0">
              <a:solidFill>
                <a:srgbClr val="000000"/>
              </a:solidFill>
              <a:latin typeface="Arial" panose="020B0604020202020204" pitchFamily="34" charset="0"/>
              <a:ea typeface="Times New Roman" panose="02020603050405020304" pitchFamily="18" charset="0"/>
            </a:endParaRPr>
          </a:p>
          <a:p>
            <a:pPr>
              <a:spcBef>
                <a:spcPts val="140"/>
              </a:spcBef>
              <a:spcAft>
                <a:spcPts val="140"/>
              </a:spcAft>
            </a:pPr>
            <a:r>
              <a:rPr lang="en-US" sz="1100" b="1" kern="150" dirty="0">
                <a:latin typeface="Times New Roman" panose="02020603050405020304" pitchFamily="18" charset="0"/>
                <a:ea typeface="Times New Roman" panose="02020603050405020304" pitchFamily="18" charset="0"/>
              </a:rPr>
              <a:t>Styrelse</a:t>
            </a:r>
          </a:p>
          <a:p>
            <a:pPr>
              <a:spcBef>
                <a:spcPts val="140"/>
              </a:spcBef>
              <a:spcAft>
                <a:spcPts val="0"/>
              </a:spcAft>
            </a:pPr>
            <a:r>
              <a:rPr lang="en-US" sz="1100" kern="150" dirty="0">
                <a:latin typeface="Arial" panose="020B0604020202020204" pitchFamily="34" charset="0"/>
                <a:ea typeface="Times New Roman" panose="02020603050405020304" pitchFamily="18" charset="0"/>
              </a:rPr>
              <a:t>Styrelsen för IFK Salem har sammanträtt totalt 11 gånger under verksamhetsåret.</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solidFill>
                  <a:srgbClr val="000000"/>
                </a:solidFill>
                <a:latin typeface="Arial" panose="020B0604020202020204" pitchFamily="34" charset="0"/>
                <a:ea typeface="Times New Roman" panose="02020603050405020304" pitchFamily="18" charset="0"/>
              </a:rPr>
              <a:t> </a:t>
            </a:r>
            <a:endParaRPr lang="en-US" sz="1100" kern="150" dirty="0">
              <a:latin typeface="Times New Roman" panose="02020603050405020304" pitchFamily="18" charset="0"/>
              <a:ea typeface="Times New Roman" panose="02020603050405020304" pitchFamily="18" charset="0"/>
            </a:endParaRPr>
          </a:p>
          <a:p>
            <a:pPr marL="228600" indent="-228600">
              <a:spcAft>
                <a:spcPts val="0"/>
              </a:spcAft>
            </a:pPr>
            <a:r>
              <a:rPr lang="en-US" sz="1100" b="1" kern="150" dirty="0">
                <a:latin typeface="Times New Roman" panose="02020603050405020304" pitchFamily="18" charset="0"/>
                <a:ea typeface="Times New Roman" panose="02020603050405020304" pitchFamily="18" charset="0"/>
              </a:rPr>
              <a:t>Ekonomi</a:t>
            </a:r>
          </a:p>
          <a:p>
            <a:pPr>
              <a:spcBef>
                <a:spcPts val="140"/>
              </a:spcBef>
              <a:spcAft>
                <a:spcPts val="0"/>
              </a:spcAft>
            </a:pPr>
            <a:r>
              <a:rPr lang="en-US" sz="1100" kern="150" dirty="0">
                <a:latin typeface="Arial" panose="020B0604020202020204" pitchFamily="34" charset="0"/>
                <a:ea typeface="Times New Roman" panose="02020603050405020304" pitchFamily="18" charset="0"/>
              </a:rPr>
              <a:t>IFK Salem har sedan flera år en stabil och sund ekonomi som bygger på bra kontroll på kostnader och intäkter, där våra lagbudgetar har en mycket central plats. Detta verksamhetsår har vi fått en markant löneökning på personal vilket har lett till en negativ trend på budget.</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 </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Kostnaderna och intäkterna för lagen och för föreningen som helhet har även denna säsong i stort sett följt budget. </a:t>
            </a:r>
            <a:endParaRPr lang="en-US" sz="1100" kern="150" dirty="0" smtClean="0">
              <a:latin typeface="Arial" panose="020B0604020202020204" pitchFamily="34"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 </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Det aktiva arbete med marknadsföring och sponsring har bidragit till 30 000 kr, samt att Disco och IFK Salems dagen ökade intresset och intäkter.</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
            </a:r>
            <a:br>
              <a:rPr lang="en-US" sz="1100" kern="150" dirty="0">
                <a:latin typeface="Arial" panose="020B0604020202020204" pitchFamily="34" charset="0"/>
                <a:ea typeface="Times New Roman" panose="02020603050405020304" pitchFamily="18" charset="0"/>
              </a:rPr>
            </a:br>
            <a:r>
              <a:rPr lang="en-US" sz="1100" b="1" kern="150" dirty="0" smtClean="0">
                <a:latin typeface="Times New Roman" panose="02020603050405020304" pitchFamily="18" charset="0"/>
                <a:ea typeface="Times New Roman" panose="02020603050405020304" pitchFamily="18" charset="0"/>
              </a:rPr>
              <a:t>Övrigt</a:t>
            </a:r>
            <a:endParaRPr lang="en-US" sz="1100" b="1"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Ishalls AB fortsatte att förlänga säsongen.</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 </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b="1" kern="150" dirty="0">
                <a:latin typeface="Arial" panose="020B0604020202020204" pitchFamily="34" charset="0"/>
                <a:ea typeface="Times New Roman" panose="02020603050405020304" pitchFamily="18" charset="0"/>
              </a:rPr>
              <a:t>Medlemmar</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Antalet medlemmar var vid årets slut totalt ca 190 st. I dessa innefattar även medlemmar boende utanför Salems kommun, men innefattar ej familjemedlemmar.</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 </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b="1" kern="150" dirty="0">
                <a:latin typeface="Arial" panose="020B0604020202020204" pitchFamily="34" charset="0"/>
                <a:ea typeface="Times New Roman" panose="02020603050405020304" pitchFamily="18" charset="0"/>
              </a:rPr>
              <a:t>Personal</a:t>
            </a:r>
            <a:endParaRPr lang="en-US" sz="1100" kern="150" dirty="0">
              <a:latin typeface="Times New Roman" panose="02020603050405020304" pitchFamily="18" charset="0"/>
              <a:ea typeface="Times New Roman" panose="02020603050405020304" pitchFamily="18" charset="0"/>
            </a:endParaRPr>
          </a:p>
          <a:p>
            <a:pPr>
              <a:spcBef>
                <a:spcPts val="140"/>
              </a:spcBef>
              <a:spcAft>
                <a:spcPts val="0"/>
              </a:spcAft>
            </a:pPr>
            <a:r>
              <a:rPr lang="en-US" sz="1100" kern="150" dirty="0">
                <a:latin typeface="Arial" panose="020B0604020202020204" pitchFamily="34" charset="0"/>
                <a:ea typeface="Times New Roman" panose="02020603050405020304" pitchFamily="18" charset="0"/>
              </a:rPr>
              <a:t>Föreningen har haft 2 vaktmästare anställda under säsongen.2 tills vidare anställda och en visstidsanställd. En av de tills vidare anställda går i pension nu i juni så vi anställer Martin Karlsson som var provanställd under året som säsongsanställd Aug 15-mars 16. Alva som kanslist samt timanställd städ hjälp</a:t>
            </a:r>
            <a:r>
              <a:rPr lang="en-US" sz="1100" kern="150" dirty="0" smtClean="0">
                <a:latin typeface="Arial" panose="020B0604020202020204" pitchFamily="34" charset="0"/>
                <a:ea typeface="Times New Roman" panose="02020603050405020304" pitchFamily="18" charset="0"/>
              </a:rPr>
              <a:t>.</a:t>
            </a:r>
          </a:p>
          <a:p>
            <a:pPr>
              <a:spcBef>
                <a:spcPts val="140"/>
              </a:spcBef>
              <a:spcAft>
                <a:spcPts val="0"/>
              </a:spcAft>
            </a:pPr>
            <a:endParaRPr lang="sv-SE" sz="1100" kern="150" dirty="0">
              <a:effectLst/>
              <a:latin typeface="Arial" panose="020B0604020202020204" pitchFamily="34" charset="0"/>
              <a:ea typeface="Times New Roman" panose="02020603050405020304" pitchFamily="18" charset="0"/>
            </a:endParaRPr>
          </a:p>
          <a:p>
            <a:pPr>
              <a:spcBef>
                <a:spcPts val="140"/>
              </a:spcBef>
              <a:spcAft>
                <a:spcPts val="0"/>
              </a:spcAft>
            </a:pPr>
            <a:r>
              <a:rPr lang="sv-SE" sz="1100" b="1" kern="150" dirty="0">
                <a:latin typeface="Arial" panose="020B0604020202020204" pitchFamily="34" charset="0"/>
                <a:ea typeface="Times New Roman" panose="02020603050405020304" pitchFamily="18" charset="0"/>
              </a:rPr>
              <a:t>Tårtbits-hockey</a:t>
            </a:r>
          </a:p>
          <a:p>
            <a:pPr>
              <a:spcBef>
                <a:spcPts val="140"/>
              </a:spcBef>
              <a:spcAft>
                <a:spcPts val="0"/>
              </a:spcAft>
            </a:pPr>
            <a:r>
              <a:rPr lang="sv-SE" sz="1100" kern="150" dirty="0" smtClean="0">
                <a:effectLst/>
                <a:latin typeface="Arial" panose="020B0604020202020204" pitchFamily="34" charset="0"/>
                <a:ea typeface="Times New Roman" panose="02020603050405020304" pitchFamily="18" charset="0"/>
              </a:rPr>
              <a:t>IFK Salem är också drivande i tårtbits möterna mellan andra ishockey klubbar i när regionen</a:t>
            </a:r>
            <a:endParaRPr lang="en-US" sz="1100" kern="1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333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528787" y="3715722"/>
            <a:ext cx="8208471"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139889" y="2761673"/>
            <a:ext cx="2836730" cy="451334"/>
            <a:chOff x="391470" y="5125292"/>
            <a:chExt cx="4396554" cy="402066"/>
          </a:xfrm>
          <a:solidFill>
            <a:srgbClr val="00B0F0"/>
          </a:solidFill>
        </p:grpSpPr>
        <p:grpSp>
          <p:nvGrpSpPr>
            <p:cNvPr id="6" name="Group 5"/>
            <p:cNvGrpSpPr/>
            <p:nvPr/>
          </p:nvGrpSpPr>
          <p:grpSpPr>
            <a:xfrm>
              <a:off x="1937990" y="5132228"/>
              <a:ext cx="1296144" cy="386693"/>
              <a:chOff x="2199012" y="2002091"/>
              <a:chExt cx="1409874" cy="722551"/>
            </a:xfrm>
            <a:grpFill/>
          </p:grpSpPr>
          <p:sp>
            <p:nvSpPr>
              <p:cNvPr id="13" name="Rectangle 12"/>
              <p:cNvSpPr/>
              <p:nvPr/>
            </p:nvSpPr>
            <p:spPr>
              <a:xfrm>
                <a:off x="2199012" y="2019705"/>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2199012" y="2002091"/>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kern="1200" smtClean="0"/>
                  <a:t>Ekonomi</a:t>
                </a:r>
              </a:p>
              <a:p>
                <a:pPr lvl="0" algn="ctr" defTabSz="622300">
                  <a:lnSpc>
                    <a:spcPct val="90000"/>
                  </a:lnSpc>
                  <a:spcBef>
                    <a:spcPct val="0"/>
                  </a:spcBef>
                  <a:spcAft>
                    <a:spcPct val="35000"/>
                  </a:spcAft>
                </a:pPr>
                <a:r>
                  <a:rPr lang="sv-SE" sz="1200" smtClean="0"/>
                  <a:t>grupp</a:t>
                </a:r>
                <a:endParaRPr lang="en-US" sz="1200" kern="1200" dirty="0"/>
              </a:p>
            </p:txBody>
          </p:sp>
        </p:grpSp>
        <p:grpSp>
          <p:nvGrpSpPr>
            <p:cNvPr id="7" name="Group 6"/>
            <p:cNvGrpSpPr/>
            <p:nvPr/>
          </p:nvGrpSpPr>
          <p:grpSpPr>
            <a:xfrm>
              <a:off x="391470" y="5150092"/>
              <a:ext cx="1296144" cy="377266"/>
              <a:chOff x="2199012" y="3003102"/>
              <a:chExt cx="1409874" cy="704937"/>
            </a:xfrm>
            <a:grpFill/>
          </p:grpSpPr>
          <p:sp>
            <p:nvSpPr>
              <p:cNvPr id="11" name="Rectangle 10"/>
              <p:cNvSpPr/>
              <p:nvPr/>
            </p:nvSpPr>
            <p:spPr>
              <a:xfrm>
                <a:off x="2199012" y="3003102"/>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2199012" y="3003102"/>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kern="1200" smtClean="0"/>
                  <a:t>PR/Marknad</a:t>
                </a:r>
              </a:p>
              <a:p>
                <a:pPr lvl="0" algn="ctr" defTabSz="622300">
                  <a:lnSpc>
                    <a:spcPct val="90000"/>
                  </a:lnSpc>
                  <a:spcBef>
                    <a:spcPct val="0"/>
                  </a:spcBef>
                  <a:spcAft>
                    <a:spcPct val="35000"/>
                  </a:spcAft>
                </a:pPr>
                <a:r>
                  <a:rPr lang="sv-SE" sz="1200" smtClean="0"/>
                  <a:t>grupp</a:t>
                </a:r>
                <a:endParaRPr lang="en-US" sz="1200" kern="1200" dirty="0"/>
              </a:p>
            </p:txBody>
          </p:sp>
        </p:grpSp>
        <p:grpSp>
          <p:nvGrpSpPr>
            <p:cNvPr id="8" name="Group 7"/>
            <p:cNvGrpSpPr/>
            <p:nvPr/>
          </p:nvGrpSpPr>
          <p:grpSpPr>
            <a:xfrm>
              <a:off x="3491880" y="5125292"/>
              <a:ext cx="1296144" cy="393625"/>
              <a:chOff x="2199012" y="4004113"/>
              <a:chExt cx="1409874" cy="735505"/>
            </a:xfrm>
            <a:grpFill/>
          </p:grpSpPr>
          <p:sp>
            <p:nvSpPr>
              <p:cNvPr id="9" name="Rectangle 8"/>
              <p:cNvSpPr/>
              <p:nvPr/>
            </p:nvSpPr>
            <p:spPr>
              <a:xfrm>
                <a:off x="2199012" y="4034681"/>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2199012" y="4004113"/>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smtClean="0"/>
                  <a:t>Material grupp </a:t>
                </a:r>
                <a:endParaRPr lang="en-US" sz="1200" kern="1200" dirty="0"/>
              </a:p>
            </p:txBody>
          </p:sp>
        </p:grpSp>
      </p:grpSp>
      <p:grpSp>
        <p:nvGrpSpPr>
          <p:cNvPr id="36" name="Group 35"/>
          <p:cNvGrpSpPr/>
          <p:nvPr/>
        </p:nvGrpSpPr>
        <p:grpSpPr>
          <a:xfrm>
            <a:off x="3120635" y="2721373"/>
            <a:ext cx="2836730" cy="481001"/>
            <a:chOff x="391470" y="5125294"/>
            <a:chExt cx="4396554" cy="402064"/>
          </a:xfrm>
          <a:solidFill>
            <a:srgbClr val="00B050"/>
          </a:solidFill>
        </p:grpSpPr>
        <p:grpSp>
          <p:nvGrpSpPr>
            <p:cNvPr id="37" name="Group 36"/>
            <p:cNvGrpSpPr/>
            <p:nvPr/>
          </p:nvGrpSpPr>
          <p:grpSpPr>
            <a:xfrm>
              <a:off x="1937990" y="5132227"/>
              <a:ext cx="1296144" cy="377266"/>
              <a:chOff x="2199012" y="2002091"/>
              <a:chExt cx="1409874" cy="704937"/>
            </a:xfrm>
            <a:grpFill/>
          </p:grpSpPr>
          <p:sp>
            <p:nvSpPr>
              <p:cNvPr id="44" name="Rectangle 43"/>
              <p:cNvSpPr/>
              <p:nvPr/>
            </p:nvSpPr>
            <p:spPr>
              <a:xfrm>
                <a:off x="2199012" y="2002091"/>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44"/>
              <p:cNvSpPr/>
              <p:nvPr/>
            </p:nvSpPr>
            <p:spPr>
              <a:xfrm>
                <a:off x="2199012" y="2002091"/>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smtClean="0"/>
                  <a:t>DAIF</a:t>
                </a:r>
              </a:p>
              <a:p>
                <a:pPr lvl="0" algn="ctr" defTabSz="622300">
                  <a:lnSpc>
                    <a:spcPct val="90000"/>
                  </a:lnSpc>
                  <a:spcBef>
                    <a:spcPct val="0"/>
                  </a:spcBef>
                  <a:spcAft>
                    <a:spcPct val="35000"/>
                  </a:spcAft>
                </a:pPr>
                <a:r>
                  <a:rPr lang="sv-SE" sz="1200" kern="1200" smtClean="0"/>
                  <a:t>grupp</a:t>
                </a:r>
                <a:endParaRPr lang="en-US" sz="1200" kern="1200" dirty="0"/>
              </a:p>
            </p:txBody>
          </p:sp>
        </p:grpSp>
        <p:grpSp>
          <p:nvGrpSpPr>
            <p:cNvPr id="38" name="Group 37"/>
            <p:cNvGrpSpPr/>
            <p:nvPr/>
          </p:nvGrpSpPr>
          <p:grpSpPr>
            <a:xfrm>
              <a:off x="391470" y="5150092"/>
              <a:ext cx="1296144" cy="377266"/>
              <a:chOff x="2199012" y="3003102"/>
              <a:chExt cx="1409874" cy="704937"/>
            </a:xfrm>
            <a:grpFill/>
          </p:grpSpPr>
          <p:sp>
            <p:nvSpPr>
              <p:cNvPr id="42" name="Rectangle 41"/>
              <p:cNvSpPr/>
              <p:nvPr/>
            </p:nvSpPr>
            <p:spPr>
              <a:xfrm>
                <a:off x="2199012" y="3003102"/>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42"/>
              <p:cNvSpPr/>
              <p:nvPr/>
            </p:nvSpPr>
            <p:spPr>
              <a:xfrm>
                <a:off x="2199012" y="3003102"/>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sv-SE" sz="1200"/>
                  <a:t>Lagledar </a:t>
                </a:r>
                <a:r>
                  <a:rPr lang="sv-SE" sz="1200" smtClean="0"/>
                  <a:t>grupp</a:t>
                </a:r>
                <a:endParaRPr lang="en-US" sz="1200" kern="1200" dirty="0"/>
              </a:p>
            </p:txBody>
          </p:sp>
        </p:grpSp>
        <p:grpSp>
          <p:nvGrpSpPr>
            <p:cNvPr id="39" name="Group 38"/>
            <p:cNvGrpSpPr/>
            <p:nvPr/>
          </p:nvGrpSpPr>
          <p:grpSpPr>
            <a:xfrm>
              <a:off x="3491880" y="5125294"/>
              <a:ext cx="1296144" cy="377266"/>
              <a:chOff x="2199012" y="4004113"/>
              <a:chExt cx="1409874" cy="704937"/>
            </a:xfrm>
            <a:grpFill/>
          </p:grpSpPr>
          <p:sp>
            <p:nvSpPr>
              <p:cNvPr id="40" name="Rectangle 39"/>
              <p:cNvSpPr/>
              <p:nvPr/>
            </p:nvSpPr>
            <p:spPr>
              <a:xfrm>
                <a:off x="2199012" y="4004113"/>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40"/>
              <p:cNvSpPr/>
              <p:nvPr/>
            </p:nvSpPr>
            <p:spPr>
              <a:xfrm>
                <a:off x="2199012" y="4004113"/>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100" dirty="0" smtClean="0"/>
                  <a:t>Förbunds</a:t>
                </a:r>
              </a:p>
              <a:p>
                <a:pPr lvl="0" algn="ctr" defTabSz="622300">
                  <a:lnSpc>
                    <a:spcPct val="90000"/>
                  </a:lnSpc>
                  <a:spcBef>
                    <a:spcPct val="0"/>
                  </a:spcBef>
                  <a:spcAft>
                    <a:spcPct val="35000"/>
                  </a:spcAft>
                </a:pPr>
                <a:r>
                  <a:rPr lang="sv-SE" sz="1100" smtClean="0"/>
                  <a:t>Kontakt</a:t>
                </a:r>
                <a:r>
                  <a:rPr lang="sv-SE" sz="1100" kern="1200" smtClean="0"/>
                  <a:t>grupp</a:t>
                </a:r>
                <a:endParaRPr lang="en-US" sz="1100" kern="1200" dirty="0"/>
              </a:p>
            </p:txBody>
          </p:sp>
        </p:grpSp>
      </p:grpSp>
      <p:grpSp>
        <p:nvGrpSpPr>
          <p:cNvPr id="46" name="Group 45"/>
          <p:cNvGrpSpPr/>
          <p:nvPr/>
        </p:nvGrpSpPr>
        <p:grpSpPr>
          <a:xfrm>
            <a:off x="6072963" y="2698318"/>
            <a:ext cx="2836730" cy="472707"/>
            <a:chOff x="391470" y="5125294"/>
            <a:chExt cx="4396554" cy="402064"/>
          </a:xfrm>
        </p:grpSpPr>
        <p:grpSp>
          <p:nvGrpSpPr>
            <p:cNvPr id="47" name="Group 46"/>
            <p:cNvGrpSpPr/>
            <p:nvPr/>
          </p:nvGrpSpPr>
          <p:grpSpPr>
            <a:xfrm>
              <a:off x="1937990" y="5132227"/>
              <a:ext cx="1296144" cy="377266"/>
              <a:chOff x="2199012" y="2002091"/>
              <a:chExt cx="1409874" cy="704937"/>
            </a:xfrm>
          </p:grpSpPr>
          <p:sp>
            <p:nvSpPr>
              <p:cNvPr id="54" name="Rectangle 53"/>
              <p:cNvSpPr/>
              <p:nvPr/>
            </p:nvSpPr>
            <p:spPr>
              <a:xfrm>
                <a:off x="2199012" y="2002091"/>
                <a:ext cx="1409874" cy="704937"/>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54"/>
              <p:cNvSpPr/>
              <p:nvPr/>
            </p:nvSpPr>
            <p:spPr>
              <a:xfrm>
                <a:off x="2199012" y="2002091"/>
                <a:ext cx="1409874" cy="70493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dirty="0" smtClean="0"/>
                  <a:t>Utbildnings</a:t>
                </a:r>
                <a:endParaRPr lang="sv-SE" sz="1050" dirty="0" smtClean="0"/>
              </a:p>
              <a:p>
                <a:pPr lvl="0" algn="ctr" defTabSz="622300">
                  <a:lnSpc>
                    <a:spcPct val="90000"/>
                  </a:lnSpc>
                  <a:spcBef>
                    <a:spcPct val="0"/>
                  </a:spcBef>
                  <a:spcAft>
                    <a:spcPct val="35000"/>
                  </a:spcAft>
                </a:pPr>
                <a:r>
                  <a:rPr lang="sv-SE" sz="1200" smtClean="0"/>
                  <a:t>grupp</a:t>
                </a:r>
                <a:endParaRPr lang="en-US" sz="1200" kern="1200" dirty="0"/>
              </a:p>
            </p:txBody>
          </p:sp>
        </p:grpSp>
        <p:grpSp>
          <p:nvGrpSpPr>
            <p:cNvPr id="48" name="Group 47"/>
            <p:cNvGrpSpPr/>
            <p:nvPr/>
          </p:nvGrpSpPr>
          <p:grpSpPr>
            <a:xfrm>
              <a:off x="391470" y="5150092"/>
              <a:ext cx="1296144" cy="377266"/>
              <a:chOff x="2199012" y="3003102"/>
              <a:chExt cx="1409874" cy="704937"/>
            </a:xfrm>
          </p:grpSpPr>
          <p:sp>
            <p:nvSpPr>
              <p:cNvPr id="52" name="Rectangle 51"/>
              <p:cNvSpPr/>
              <p:nvPr/>
            </p:nvSpPr>
            <p:spPr>
              <a:xfrm>
                <a:off x="2199012" y="3003102"/>
                <a:ext cx="1409874" cy="704937"/>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p:cNvSpPr/>
              <p:nvPr/>
            </p:nvSpPr>
            <p:spPr>
              <a:xfrm>
                <a:off x="2199012" y="3003102"/>
                <a:ext cx="1409874" cy="70493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dirty="0" smtClean="0"/>
                  <a:t>Istids</a:t>
                </a:r>
              </a:p>
              <a:p>
                <a:pPr lvl="0" algn="ctr" defTabSz="622300">
                  <a:lnSpc>
                    <a:spcPct val="90000"/>
                  </a:lnSpc>
                  <a:spcBef>
                    <a:spcPct val="0"/>
                  </a:spcBef>
                  <a:spcAft>
                    <a:spcPct val="35000"/>
                  </a:spcAft>
                </a:pPr>
                <a:r>
                  <a:rPr lang="sv-SE" sz="1200" smtClean="0"/>
                  <a:t>grupp</a:t>
                </a:r>
                <a:endParaRPr lang="en-US" sz="1200" kern="1200" dirty="0"/>
              </a:p>
            </p:txBody>
          </p:sp>
        </p:grpSp>
        <p:grpSp>
          <p:nvGrpSpPr>
            <p:cNvPr id="49" name="Group 48"/>
            <p:cNvGrpSpPr/>
            <p:nvPr/>
          </p:nvGrpSpPr>
          <p:grpSpPr>
            <a:xfrm>
              <a:off x="3491880" y="5125294"/>
              <a:ext cx="1296144" cy="377266"/>
              <a:chOff x="2199012" y="4004113"/>
              <a:chExt cx="1409874" cy="704937"/>
            </a:xfrm>
          </p:grpSpPr>
          <p:sp>
            <p:nvSpPr>
              <p:cNvPr id="50" name="Rectangle 49"/>
              <p:cNvSpPr/>
              <p:nvPr/>
            </p:nvSpPr>
            <p:spPr>
              <a:xfrm>
                <a:off x="2199012" y="4004113"/>
                <a:ext cx="1409874" cy="704937"/>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2199012" y="4004113"/>
                <a:ext cx="1409874" cy="70493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200" smtClean="0"/>
                  <a:t>Kiosk grupp</a:t>
                </a:r>
                <a:endParaRPr lang="en-US" sz="1200" kern="1200" dirty="0"/>
              </a:p>
            </p:txBody>
          </p:sp>
        </p:grpSp>
      </p:grpSp>
      <p:sp>
        <p:nvSpPr>
          <p:cNvPr id="56" name="Rectangle 55"/>
          <p:cNvSpPr/>
          <p:nvPr/>
        </p:nvSpPr>
        <p:spPr>
          <a:xfrm>
            <a:off x="3275856" y="769533"/>
            <a:ext cx="2483748" cy="429634"/>
          </a:xfrm>
          <a:prstGeom prst="rect">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Styrelse</a:t>
            </a:r>
            <a:endParaRPr lang="en-US" dirty="0"/>
          </a:p>
        </p:txBody>
      </p:sp>
      <p:grpSp>
        <p:nvGrpSpPr>
          <p:cNvPr id="58" name="Group 57"/>
          <p:cNvGrpSpPr/>
          <p:nvPr/>
        </p:nvGrpSpPr>
        <p:grpSpPr>
          <a:xfrm>
            <a:off x="3275856" y="1624703"/>
            <a:ext cx="2483748" cy="353997"/>
            <a:chOff x="2199012" y="2002091"/>
            <a:chExt cx="1409874" cy="704937"/>
          </a:xfrm>
          <a:solidFill>
            <a:srgbClr val="00B050"/>
          </a:solidFill>
        </p:grpSpPr>
        <p:sp>
          <p:nvSpPr>
            <p:cNvPr id="65" name="Rectangle 64"/>
            <p:cNvSpPr/>
            <p:nvPr/>
          </p:nvSpPr>
          <p:spPr>
            <a:xfrm>
              <a:off x="2199012" y="2002091"/>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Rectangle 65"/>
            <p:cNvSpPr/>
            <p:nvPr/>
          </p:nvSpPr>
          <p:spPr>
            <a:xfrm>
              <a:off x="2199012" y="2002091"/>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sv-SE" sz="1200" dirty="0" smtClean="0"/>
                <a:t>Adminenhet</a:t>
              </a:r>
              <a:endParaRPr lang="en-US" sz="1200" kern="1200" dirty="0"/>
            </a:p>
          </p:txBody>
        </p:sp>
      </p:grpSp>
      <p:grpSp>
        <p:nvGrpSpPr>
          <p:cNvPr id="59" name="Group 58"/>
          <p:cNvGrpSpPr/>
          <p:nvPr/>
        </p:nvGrpSpPr>
        <p:grpSpPr>
          <a:xfrm>
            <a:off x="312323" y="1641467"/>
            <a:ext cx="2483748" cy="353997"/>
            <a:chOff x="2199012" y="3003102"/>
            <a:chExt cx="1409874" cy="704937"/>
          </a:xfrm>
          <a:solidFill>
            <a:srgbClr val="00B0F0"/>
          </a:solidFill>
        </p:grpSpPr>
        <p:sp>
          <p:nvSpPr>
            <p:cNvPr id="63" name="Rectangle 62"/>
            <p:cNvSpPr/>
            <p:nvPr/>
          </p:nvSpPr>
          <p:spPr>
            <a:xfrm>
              <a:off x="2199012" y="3003102"/>
              <a:ext cx="1409874" cy="704937"/>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angle 63"/>
            <p:cNvSpPr/>
            <p:nvPr/>
          </p:nvSpPr>
          <p:spPr>
            <a:xfrm>
              <a:off x="2199012" y="3003102"/>
              <a:ext cx="1409874" cy="70493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sv-SE" sz="1200" dirty="0" smtClean="0"/>
                <a:t>Ekonomienhet</a:t>
              </a:r>
              <a:endParaRPr lang="en-US" sz="1200" kern="1200" dirty="0"/>
            </a:p>
          </p:txBody>
        </p:sp>
      </p:grpSp>
      <p:grpSp>
        <p:nvGrpSpPr>
          <p:cNvPr id="60" name="Group 59"/>
          <p:cNvGrpSpPr/>
          <p:nvPr/>
        </p:nvGrpSpPr>
        <p:grpSpPr>
          <a:xfrm>
            <a:off x="6253511" y="1618198"/>
            <a:ext cx="2483748" cy="353997"/>
            <a:chOff x="2199012" y="4004113"/>
            <a:chExt cx="1409874" cy="704937"/>
          </a:xfrm>
        </p:grpSpPr>
        <p:sp>
          <p:nvSpPr>
            <p:cNvPr id="61" name="Rectangle 60"/>
            <p:cNvSpPr/>
            <p:nvPr/>
          </p:nvSpPr>
          <p:spPr>
            <a:xfrm>
              <a:off x="2199012" y="4004113"/>
              <a:ext cx="1409874" cy="704937"/>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Rectangle 61"/>
            <p:cNvSpPr/>
            <p:nvPr/>
          </p:nvSpPr>
          <p:spPr>
            <a:xfrm>
              <a:off x="2199012" y="4004113"/>
              <a:ext cx="1409874" cy="70493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sv-SE" sz="1200" dirty="0" smtClean="0"/>
                <a:t>Sportkommite</a:t>
              </a:r>
              <a:endParaRPr lang="en-US" sz="1200" kern="1200" dirty="0"/>
            </a:p>
          </p:txBody>
        </p:sp>
      </p:grpSp>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551848" cy="58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Elbow Connector 69"/>
          <p:cNvCxnSpPr>
            <a:stCxn id="56" idx="3"/>
            <a:endCxn id="62" idx="0"/>
          </p:cNvCxnSpPr>
          <p:nvPr/>
        </p:nvCxnSpPr>
        <p:spPr>
          <a:xfrm>
            <a:off x="5759604" y="984350"/>
            <a:ext cx="1735781" cy="63384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6" idx="1"/>
            <a:endCxn id="63" idx="0"/>
          </p:cNvCxnSpPr>
          <p:nvPr/>
        </p:nvCxnSpPr>
        <p:spPr>
          <a:xfrm rot="10800000" flipV="1">
            <a:off x="1554198" y="984349"/>
            <a:ext cx="1721659" cy="6571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6" idx="2"/>
            <a:endCxn id="65" idx="0"/>
          </p:cNvCxnSpPr>
          <p:nvPr/>
        </p:nvCxnSpPr>
        <p:spPr>
          <a:xfrm>
            <a:off x="4517730" y="1199167"/>
            <a:ext cx="0" cy="42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5" idx="2"/>
            <a:endCxn id="40" idx="0"/>
          </p:cNvCxnSpPr>
          <p:nvPr/>
        </p:nvCxnSpPr>
        <p:spPr>
          <a:xfrm rot="16200000" flipH="1">
            <a:off x="4657138" y="1839292"/>
            <a:ext cx="742673" cy="10214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42" idx="0"/>
            <a:endCxn id="65" idx="2"/>
          </p:cNvCxnSpPr>
          <p:nvPr/>
        </p:nvCxnSpPr>
        <p:spPr>
          <a:xfrm rot="5400000" flipH="1" flipV="1">
            <a:off x="3642086" y="1875396"/>
            <a:ext cx="772340" cy="9789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6" idx="2"/>
            <a:endCxn id="44" idx="0"/>
          </p:cNvCxnSpPr>
          <p:nvPr/>
        </p:nvCxnSpPr>
        <p:spPr>
          <a:xfrm>
            <a:off x="4517730" y="1978700"/>
            <a:ext cx="18893" cy="75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3" idx="2"/>
            <a:endCxn id="9" idx="0"/>
          </p:cNvCxnSpPr>
          <p:nvPr/>
        </p:nvCxnSpPr>
        <p:spPr>
          <a:xfrm rot="16200000" flipH="1">
            <a:off x="1664048" y="1885612"/>
            <a:ext cx="784573" cy="10042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63" idx="2"/>
            <a:endCxn id="11" idx="0"/>
          </p:cNvCxnSpPr>
          <p:nvPr/>
        </p:nvCxnSpPr>
        <p:spPr>
          <a:xfrm rot="5400000">
            <a:off x="659093" y="1894408"/>
            <a:ext cx="794048" cy="9961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4" idx="2"/>
            <a:endCxn id="14" idx="0"/>
          </p:cNvCxnSpPr>
          <p:nvPr/>
        </p:nvCxnSpPr>
        <p:spPr>
          <a:xfrm>
            <a:off x="1554197" y="1995464"/>
            <a:ext cx="1680" cy="773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62" idx="2"/>
            <a:endCxn id="50" idx="0"/>
          </p:cNvCxnSpPr>
          <p:nvPr/>
        </p:nvCxnSpPr>
        <p:spPr>
          <a:xfrm rot="16200000" flipH="1">
            <a:off x="7630404" y="1837175"/>
            <a:ext cx="726123" cy="9961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61" idx="2"/>
            <a:endCxn id="52" idx="0"/>
          </p:cNvCxnSpPr>
          <p:nvPr/>
        </p:nvCxnSpPr>
        <p:spPr>
          <a:xfrm rot="5400000">
            <a:off x="6615609" y="1847697"/>
            <a:ext cx="755278" cy="10042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2" idx="2"/>
            <a:endCxn id="54" idx="0"/>
          </p:cNvCxnSpPr>
          <p:nvPr/>
        </p:nvCxnSpPr>
        <p:spPr>
          <a:xfrm flipH="1">
            <a:off x="7488951" y="1972195"/>
            <a:ext cx="6434" cy="734274"/>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816379" y="4064144"/>
            <a:ext cx="7612318" cy="299650"/>
            <a:chOff x="1187624" y="5373216"/>
            <a:chExt cx="6678845" cy="443666"/>
          </a:xfrm>
        </p:grpSpPr>
        <p:sp>
          <p:nvSpPr>
            <p:cNvPr id="98" name="Rectangle 97"/>
            <p:cNvSpPr/>
            <p:nvPr/>
          </p:nvSpPr>
          <p:spPr>
            <a:xfrm>
              <a:off x="1187624" y="5384834"/>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Off-Ice</a:t>
              </a:r>
              <a:endParaRPr lang="en-US" sz="1400" dirty="0"/>
            </a:p>
          </p:txBody>
        </p:sp>
        <p:sp>
          <p:nvSpPr>
            <p:cNvPr id="99" name="Rectangle 98"/>
            <p:cNvSpPr/>
            <p:nvPr/>
          </p:nvSpPr>
          <p:spPr>
            <a:xfrm>
              <a:off x="3749831" y="5376666"/>
              <a:ext cx="117332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Admin</a:t>
              </a:r>
              <a:endParaRPr lang="en-US" sz="1400" dirty="0"/>
            </a:p>
          </p:txBody>
        </p:sp>
        <p:sp>
          <p:nvSpPr>
            <p:cNvPr id="100" name="Rectangle 99"/>
            <p:cNvSpPr/>
            <p:nvPr/>
          </p:nvSpPr>
          <p:spPr>
            <a:xfrm>
              <a:off x="5004048" y="5373216"/>
              <a:ext cx="1512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Tränare/lagledare</a:t>
              </a:r>
              <a:endParaRPr lang="en-US" sz="1400" dirty="0"/>
            </a:p>
          </p:txBody>
        </p:sp>
        <p:sp>
          <p:nvSpPr>
            <p:cNvPr id="101" name="Rectangle 100"/>
            <p:cNvSpPr/>
            <p:nvPr/>
          </p:nvSpPr>
          <p:spPr>
            <a:xfrm>
              <a:off x="2429251" y="5376666"/>
              <a:ext cx="123936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Materialare </a:t>
              </a:r>
              <a:endParaRPr lang="en-US" sz="1400" dirty="0"/>
            </a:p>
          </p:txBody>
        </p:sp>
        <p:sp>
          <p:nvSpPr>
            <p:cNvPr id="102" name="Rectangle 101"/>
            <p:cNvSpPr/>
            <p:nvPr/>
          </p:nvSpPr>
          <p:spPr>
            <a:xfrm>
              <a:off x="6588224" y="5384834"/>
              <a:ext cx="127824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Intäkts grp</a:t>
              </a:r>
              <a:endParaRPr lang="en-US" sz="1400" dirty="0"/>
            </a:p>
          </p:txBody>
        </p:sp>
      </p:grpSp>
      <p:sp>
        <p:nvSpPr>
          <p:cNvPr id="104" name="TextBox 103"/>
          <p:cNvSpPr txBox="1"/>
          <p:nvPr/>
        </p:nvSpPr>
        <p:spPr>
          <a:xfrm>
            <a:off x="4200755" y="3706430"/>
            <a:ext cx="792088" cy="369332"/>
          </a:xfrm>
          <a:prstGeom prst="rect">
            <a:avLst/>
          </a:prstGeom>
          <a:noFill/>
        </p:spPr>
        <p:txBody>
          <a:bodyPr wrap="square" rtlCol="0">
            <a:spAutoFit/>
          </a:bodyPr>
          <a:lstStyle/>
          <a:p>
            <a:r>
              <a:rPr lang="sv-SE" dirty="0" smtClean="0"/>
              <a:t>Lagen</a:t>
            </a:r>
            <a:endParaRPr lang="en-US" dirty="0"/>
          </a:p>
        </p:txBody>
      </p:sp>
      <p:sp>
        <p:nvSpPr>
          <p:cNvPr id="106" name="Rectangle 105"/>
          <p:cNvSpPr/>
          <p:nvPr/>
        </p:nvSpPr>
        <p:spPr>
          <a:xfrm>
            <a:off x="6193927" y="4778999"/>
            <a:ext cx="2543331" cy="1200329"/>
          </a:xfrm>
          <a:prstGeom prst="rect">
            <a:avLst/>
          </a:prstGeom>
          <a:ln w="12700">
            <a:solidFill>
              <a:schemeClr val="tx1"/>
            </a:solidFill>
          </a:ln>
        </p:spPr>
        <p:txBody>
          <a:bodyPr wrap="square">
            <a:spAutoFit/>
          </a:bodyPr>
          <a:lstStyle/>
          <a:p>
            <a:r>
              <a:rPr lang="sv-SE" sz="1200" b="1" dirty="0"/>
              <a:t>Ansvarar för planering </a:t>
            </a:r>
            <a:r>
              <a:rPr lang="sv-SE" sz="1200" b="1" dirty="0" smtClean="0"/>
              <a:t>av:</a:t>
            </a:r>
          </a:p>
          <a:p>
            <a:pPr marL="171450" indent="-171450">
              <a:buFont typeface="Arial" pitchFamily="34" charset="0"/>
              <a:buChar char="•"/>
            </a:pPr>
            <a:r>
              <a:rPr lang="sv-SE" sz="1200" dirty="0" smtClean="0"/>
              <a:t>Försäljningsaktiviteter </a:t>
            </a:r>
          </a:p>
          <a:p>
            <a:pPr marL="171450" indent="-171450">
              <a:buFont typeface="Arial" pitchFamily="34" charset="0"/>
              <a:buChar char="•"/>
            </a:pPr>
            <a:r>
              <a:rPr lang="sv-SE" sz="1200" dirty="0" smtClean="0"/>
              <a:t>Arrangemang </a:t>
            </a:r>
            <a:r>
              <a:rPr lang="sv-SE" sz="1200" dirty="0"/>
              <a:t>av egna turneringar </a:t>
            </a:r>
            <a:endParaRPr lang="sv-SE" sz="1200" dirty="0" smtClean="0"/>
          </a:p>
          <a:p>
            <a:pPr marL="171450" indent="-171450">
              <a:buFont typeface="Arial" pitchFamily="34" charset="0"/>
              <a:buChar char="•"/>
            </a:pPr>
            <a:r>
              <a:rPr lang="sv-SE" sz="1200" dirty="0" smtClean="0"/>
              <a:t>Andra </a:t>
            </a:r>
            <a:r>
              <a:rPr lang="sv-SE" sz="1200" dirty="0"/>
              <a:t>intäktsbringande </a:t>
            </a:r>
            <a:r>
              <a:rPr lang="sv-SE" sz="1200" dirty="0" smtClean="0"/>
              <a:t>aktiviteter</a:t>
            </a:r>
          </a:p>
          <a:p>
            <a:pPr marL="171450" indent="-171450">
              <a:buFont typeface="Arial" pitchFamily="34" charset="0"/>
              <a:buChar char="•"/>
            </a:pPr>
            <a:endParaRPr lang="sv-SE" sz="1200" dirty="0" smtClean="0"/>
          </a:p>
          <a:p>
            <a:pPr marL="171450" indent="-171450">
              <a:buFont typeface="Arial" pitchFamily="34" charset="0"/>
              <a:buChar char="•"/>
            </a:pPr>
            <a:endParaRPr lang="en-US" sz="1200" dirty="0"/>
          </a:p>
        </p:txBody>
      </p:sp>
      <p:sp>
        <p:nvSpPr>
          <p:cNvPr id="113" name="Rectangle 112"/>
          <p:cNvSpPr/>
          <p:nvPr/>
        </p:nvSpPr>
        <p:spPr>
          <a:xfrm>
            <a:off x="3436479" y="4786550"/>
            <a:ext cx="2520886" cy="1200329"/>
          </a:xfrm>
          <a:prstGeom prst="rect">
            <a:avLst/>
          </a:prstGeom>
          <a:ln w="12700">
            <a:solidFill>
              <a:schemeClr val="tx1"/>
            </a:solidFill>
          </a:ln>
        </p:spPr>
        <p:txBody>
          <a:bodyPr wrap="square">
            <a:spAutoFit/>
          </a:bodyPr>
          <a:lstStyle/>
          <a:p>
            <a:r>
              <a:rPr lang="sv-SE" sz="1200" b="1" dirty="0"/>
              <a:t>Ansvarar för planering </a:t>
            </a:r>
            <a:r>
              <a:rPr lang="sv-SE" sz="1200" b="1" dirty="0" smtClean="0"/>
              <a:t>av:</a:t>
            </a:r>
          </a:p>
          <a:p>
            <a:pPr marL="171450" indent="-171450">
              <a:buFont typeface="Arial" pitchFamily="34" charset="0"/>
              <a:buChar char="•"/>
            </a:pPr>
            <a:r>
              <a:rPr lang="sv-SE" sz="1200" dirty="0" smtClean="0"/>
              <a:t>IT</a:t>
            </a:r>
          </a:p>
          <a:p>
            <a:pPr marL="171450" indent="-171450">
              <a:buFont typeface="Arial" pitchFamily="34" charset="0"/>
              <a:buChar char="•"/>
            </a:pPr>
            <a:r>
              <a:rPr lang="sv-SE" sz="1200" dirty="0" smtClean="0"/>
              <a:t>Kioskschemor</a:t>
            </a:r>
          </a:p>
          <a:p>
            <a:pPr marL="171450" indent="-171450">
              <a:buFont typeface="Arial" pitchFamily="34" charset="0"/>
              <a:buChar char="•"/>
            </a:pPr>
            <a:r>
              <a:rPr lang="sv-SE" sz="1200" dirty="0" smtClean="0"/>
              <a:t>Sekretariatstjänster </a:t>
            </a:r>
          </a:p>
          <a:p>
            <a:pPr marL="171450" indent="-171450">
              <a:buFont typeface="Arial" pitchFamily="34" charset="0"/>
              <a:buChar char="•"/>
            </a:pPr>
            <a:r>
              <a:rPr lang="sv-SE" sz="1200" dirty="0" smtClean="0"/>
              <a:t>Andra </a:t>
            </a:r>
            <a:r>
              <a:rPr lang="sv-SE" sz="1200" dirty="0"/>
              <a:t>arbetsuppgifter vid </a:t>
            </a:r>
            <a:r>
              <a:rPr lang="sv-SE" sz="1200" dirty="0" smtClean="0"/>
              <a:t>matcher</a:t>
            </a:r>
          </a:p>
          <a:p>
            <a:pPr marL="171450" indent="-171450">
              <a:buFont typeface="Arial" pitchFamily="34" charset="0"/>
              <a:buChar char="•"/>
            </a:pPr>
            <a:endParaRPr lang="en-US" sz="1200" dirty="0"/>
          </a:p>
        </p:txBody>
      </p:sp>
      <p:sp>
        <p:nvSpPr>
          <p:cNvPr id="117" name="Rectangle 116"/>
          <p:cNvSpPr/>
          <p:nvPr/>
        </p:nvSpPr>
        <p:spPr>
          <a:xfrm>
            <a:off x="503558" y="4786550"/>
            <a:ext cx="2520886" cy="1200329"/>
          </a:xfrm>
          <a:prstGeom prst="rect">
            <a:avLst/>
          </a:prstGeom>
          <a:ln w="12700">
            <a:solidFill>
              <a:schemeClr val="tx1"/>
            </a:solidFill>
          </a:ln>
        </p:spPr>
        <p:txBody>
          <a:bodyPr wrap="square">
            <a:spAutoFit/>
          </a:bodyPr>
          <a:lstStyle/>
          <a:p>
            <a:r>
              <a:rPr lang="sv-SE" sz="1200" b="1" dirty="0"/>
              <a:t>Ansvarar för planering </a:t>
            </a:r>
            <a:r>
              <a:rPr lang="sv-SE" sz="1200" b="1" dirty="0" smtClean="0"/>
              <a:t>av:</a:t>
            </a:r>
          </a:p>
          <a:p>
            <a:pPr marL="171450" indent="-171450">
              <a:buFont typeface="Arial" pitchFamily="34" charset="0"/>
              <a:buChar char="•"/>
            </a:pPr>
            <a:r>
              <a:rPr lang="sv-SE" sz="1200" dirty="0" smtClean="0"/>
              <a:t>Aktiviteter </a:t>
            </a:r>
            <a:r>
              <a:rPr lang="sv-SE" sz="1200" dirty="0"/>
              <a:t>utanför ishallen, </a:t>
            </a:r>
            <a:endParaRPr lang="sv-SE" sz="1200" dirty="0" smtClean="0"/>
          </a:p>
          <a:p>
            <a:pPr marL="171450" indent="-171450">
              <a:buFont typeface="Arial" pitchFamily="34" charset="0"/>
              <a:buChar char="•"/>
            </a:pPr>
            <a:r>
              <a:rPr lang="sv-SE" sz="1200" dirty="0" smtClean="0"/>
              <a:t>Sociala </a:t>
            </a:r>
            <a:r>
              <a:rPr lang="sv-SE" sz="1200" dirty="0"/>
              <a:t>aktiviteter </a:t>
            </a:r>
            <a:endParaRPr lang="sv-SE" sz="1200" dirty="0" smtClean="0"/>
          </a:p>
          <a:p>
            <a:pPr marL="171450" indent="-171450">
              <a:buFont typeface="Arial" pitchFamily="34" charset="0"/>
              <a:buChar char="•"/>
            </a:pPr>
            <a:r>
              <a:rPr lang="sv-SE" sz="1200" dirty="0" smtClean="0"/>
              <a:t>Avslutningar</a:t>
            </a:r>
          </a:p>
          <a:p>
            <a:pPr marL="171450" indent="-171450">
              <a:buFont typeface="Arial" pitchFamily="34" charset="0"/>
              <a:buChar char="•"/>
            </a:pPr>
            <a:r>
              <a:rPr lang="sv-SE" sz="1200" dirty="0" smtClean="0"/>
              <a:t>Säsongsupptakter</a:t>
            </a:r>
          </a:p>
          <a:p>
            <a:pPr marL="171450" indent="-171450">
              <a:buFont typeface="Arial" pitchFamily="34" charset="0"/>
              <a:buChar char="•"/>
            </a:pPr>
            <a:r>
              <a:rPr lang="sv-SE" sz="1200" dirty="0" smtClean="0"/>
              <a:t>Fotografering</a:t>
            </a:r>
            <a:endParaRPr lang="en-US" sz="1200" dirty="0"/>
          </a:p>
        </p:txBody>
      </p:sp>
      <p:sp>
        <p:nvSpPr>
          <p:cNvPr id="123" name="Right Arrow 122"/>
          <p:cNvSpPr/>
          <p:nvPr/>
        </p:nvSpPr>
        <p:spPr>
          <a:xfrm rot="16200000">
            <a:off x="1896150" y="3084665"/>
            <a:ext cx="320368" cy="904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ight Arrow 124"/>
          <p:cNvSpPr/>
          <p:nvPr/>
        </p:nvSpPr>
        <p:spPr>
          <a:xfrm rot="16200000">
            <a:off x="4321202" y="3076881"/>
            <a:ext cx="320368" cy="904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ight Arrow 125"/>
          <p:cNvSpPr/>
          <p:nvPr/>
        </p:nvSpPr>
        <p:spPr>
          <a:xfrm rot="16200000">
            <a:off x="7254341" y="3076881"/>
            <a:ext cx="320368" cy="904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7" name="Straight Connector 126"/>
          <p:cNvCxnSpPr/>
          <p:nvPr/>
        </p:nvCxnSpPr>
        <p:spPr>
          <a:xfrm>
            <a:off x="1472957" y="4363794"/>
            <a:ext cx="291044" cy="4227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a:stCxn id="99" idx="2"/>
            <a:endCxn id="113" idx="0"/>
          </p:cNvCxnSpPr>
          <p:nvPr/>
        </p:nvCxnSpPr>
        <p:spPr>
          <a:xfrm>
            <a:off x="4405352" y="4358277"/>
            <a:ext cx="291570" cy="4282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a:endCxn id="106" idx="0"/>
          </p:cNvCxnSpPr>
          <p:nvPr/>
        </p:nvCxnSpPr>
        <p:spPr>
          <a:xfrm flipH="1">
            <a:off x="7465593" y="4363794"/>
            <a:ext cx="234654" cy="41520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64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40"/>
            <a:ext cx="720080" cy="75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438037" y="908720"/>
            <a:ext cx="8280920" cy="5827306"/>
          </a:xfrm>
          <a:prstGeom prst="rect">
            <a:avLst/>
          </a:prstGeom>
        </p:spPr>
      </p:pic>
    </p:spTree>
    <p:extLst>
      <p:ext uri="{BB962C8B-B14F-4D97-AF65-F5344CB8AC3E}">
        <p14:creationId xmlns:p14="http://schemas.microsoft.com/office/powerpoint/2010/main" val="340228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9144000" cy="6863589"/>
          </a:xfrm>
          <a:prstGeom prst="rect">
            <a:avLst/>
          </a:prstGeom>
        </p:spPr>
      </p:pic>
    </p:spTree>
    <p:extLst>
      <p:ext uri="{BB962C8B-B14F-4D97-AF65-F5344CB8AC3E}">
        <p14:creationId xmlns:p14="http://schemas.microsoft.com/office/powerpoint/2010/main" val="33514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520" y="188640"/>
            <a:ext cx="7920880" cy="6382490"/>
          </a:xfrm>
          <a:prstGeom prst="rect">
            <a:avLst/>
          </a:prstGeom>
        </p:spPr>
      </p:pic>
    </p:spTree>
    <p:extLst>
      <p:ext uri="{BB962C8B-B14F-4D97-AF65-F5344CB8AC3E}">
        <p14:creationId xmlns:p14="http://schemas.microsoft.com/office/powerpoint/2010/main" val="139657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sv-SE" dirty="0" smtClean="0"/>
              <a:t>Tränarrådet 2016/17</a:t>
            </a:r>
            <a:endParaRPr lang="en-US" dirty="0"/>
          </a:p>
        </p:txBody>
      </p:sp>
      <p:sp>
        <p:nvSpPr>
          <p:cNvPr id="3" name="Content Placeholder 2"/>
          <p:cNvSpPr>
            <a:spLocks noGrp="1"/>
          </p:cNvSpPr>
          <p:nvPr>
            <p:ph idx="1"/>
          </p:nvPr>
        </p:nvSpPr>
        <p:spPr>
          <a:xfrm>
            <a:off x="457200" y="980728"/>
            <a:ext cx="8229600" cy="4525963"/>
          </a:xfrm>
        </p:spPr>
        <p:txBody>
          <a:bodyPr>
            <a:normAutofit fontScale="25000" lnSpcReduction="20000"/>
          </a:bodyPr>
          <a:lstStyle/>
          <a:p>
            <a:endParaRPr lang="sv-SE" sz="4800" dirty="0" smtClean="0"/>
          </a:p>
          <a:p>
            <a:r>
              <a:rPr lang="sv-SE" sz="4800" dirty="0" smtClean="0"/>
              <a:t>Hur skall vi organisera oss från Skridskoskola 05 laget.</a:t>
            </a:r>
          </a:p>
          <a:p>
            <a:r>
              <a:rPr lang="sv-SE" sz="4800" dirty="0" smtClean="0"/>
              <a:t>Skridskoskolan/Hockeyskolan</a:t>
            </a:r>
          </a:p>
          <a:p>
            <a:r>
              <a:rPr lang="sv-SE" sz="4800" dirty="0" smtClean="0"/>
              <a:t>Kostnad, låne utrustning</a:t>
            </a:r>
          </a:p>
          <a:p>
            <a:r>
              <a:rPr lang="sv-SE" sz="4800" dirty="0" smtClean="0"/>
              <a:t>Förstärkning </a:t>
            </a:r>
            <a:r>
              <a:rPr lang="sv-SE" sz="4800" dirty="0"/>
              <a:t>av andra ledare på skridskoskolan? Vi är uppe i ca 40 barn per tillfälle. </a:t>
            </a:r>
            <a:endParaRPr lang="sv-SE" sz="4800" dirty="0" smtClean="0"/>
          </a:p>
          <a:p>
            <a:r>
              <a:rPr lang="sv-SE" sz="4800" dirty="0" smtClean="0"/>
              <a:t>Önskan att dela </a:t>
            </a:r>
            <a:r>
              <a:rPr lang="sv-SE" sz="4800" dirty="0"/>
              <a:t>in barnen i 4 grupper efter kunskaper och förmågor. Detta går ej idag då vi är 2. </a:t>
            </a:r>
            <a:endParaRPr lang="sv-SE" sz="4800" dirty="0" smtClean="0"/>
          </a:p>
          <a:p>
            <a:r>
              <a:rPr lang="sv-SE" sz="4800" dirty="0" smtClean="0"/>
              <a:t>Vem </a:t>
            </a:r>
            <a:r>
              <a:rPr lang="sv-SE" sz="4800" dirty="0"/>
              <a:t>ska träna gruppen med "hockey"-barn? De som tränar m HS el andra lag?</a:t>
            </a:r>
          </a:p>
          <a:p>
            <a:r>
              <a:rPr lang="sv-SE" sz="4800" dirty="0"/>
              <a:t>Vilka kommer att ta över HS efter Micke J och Tommy nästa år? Kommer 08 bli ett eget lag? Isåfall vilka har huvudansvar? Eller blir det samträning mellan 08/HS likt förra året då 06/07 samtränade med HS?</a:t>
            </a:r>
            <a:br>
              <a:rPr lang="sv-SE" sz="4800" dirty="0"/>
            </a:br>
            <a:r>
              <a:rPr lang="sv-SE" sz="4800" dirty="0"/>
              <a:t>Vilka åldrar är HS till för nästa år?</a:t>
            </a:r>
          </a:p>
          <a:p>
            <a:r>
              <a:rPr lang="sv-SE" sz="4800" dirty="0"/>
              <a:t>Upplägg samt tider för skridskoskolan. Vilka åldrar skall få deltaga? Är HS välkomna dit och köra? Lite olika bud om detta som bör dikuteras, främst med ledarna i skridskoskolan om vad dom tycker.</a:t>
            </a:r>
          </a:p>
          <a:p>
            <a:r>
              <a:rPr lang="en-US" sz="4800" dirty="0" smtClean="0"/>
              <a:t>Rekryteringskampanjen pågår </a:t>
            </a:r>
            <a:r>
              <a:rPr lang="sv-SE" sz="4800" dirty="0" smtClean="0"/>
              <a:t>målgruppen </a:t>
            </a:r>
            <a:r>
              <a:rPr lang="sv-SE" sz="4800" dirty="0"/>
              <a:t>i årets kampanj är tjejer och killar födda </a:t>
            </a:r>
            <a:r>
              <a:rPr lang="sv-SE" sz="4800" dirty="0" smtClean="0"/>
              <a:t>2009-2011.</a:t>
            </a:r>
            <a:endParaRPr lang="en-US" sz="4800" dirty="0"/>
          </a:p>
          <a:p>
            <a:r>
              <a:rPr lang="sv-SE" sz="4800" dirty="0" smtClean="0"/>
              <a:t>Tårtbits </a:t>
            </a:r>
            <a:r>
              <a:rPr lang="sv-SE" sz="4800" dirty="0"/>
              <a:t>deltagande?</a:t>
            </a:r>
          </a:p>
          <a:p>
            <a:r>
              <a:rPr lang="sv-SE" sz="4800" dirty="0" smtClean="0"/>
              <a:t>Hur </a:t>
            </a:r>
            <a:r>
              <a:rPr lang="sv-SE" sz="4800" dirty="0"/>
              <a:t>skall vi kommunicera mellan de olika grupperna, WHATSUP?</a:t>
            </a:r>
          </a:p>
          <a:p>
            <a:r>
              <a:rPr lang="sv-SE" sz="4800" dirty="0" smtClean="0"/>
              <a:t>Tuffa </a:t>
            </a:r>
            <a:r>
              <a:rPr lang="sv-SE" sz="4800" dirty="0"/>
              <a:t>matcher för 06 laget i serien. Utklassning! Förslag.</a:t>
            </a:r>
            <a:br>
              <a:rPr lang="sv-SE" sz="4800" dirty="0"/>
            </a:br>
            <a:r>
              <a:rPr lang="sv-SE" sz="4800" dirty="0"/>
              <a:t>Slå ihop 06\07 laget bilda salem 1 o 2 ett lag spelar i 07 serien ett lag spelar träningsmatcher.</a:t>
            </a:r>
            <a:br>
              <a:rPr lang="sv-SE" sz="4800" dirty="0"/>
            </a:br>
            <a:r>
              <a:rPr lang="sv-SE" sz="4800" dirty="0"/>
              <a:t>Roterande lag, alla spelar lika många matcher, bra även för övriga lag att få komma till salem</a:t>
            </a:r>
            <a:br>
              <a:rPr lang="sv-SE" sz="4800" dirty="0"/>
            </a:br>
            <a:r>
              <a:rPr lang="sv-SE" sz="4800" dirty="0" smtClean="0"/>
              <a:t>spela </a:t>
            </a:r>
            <a:r>
              <a:rPr lang="sv-SE" sz="4800" dirty="0"/>
              <a:t>matcher utanför serien.</a:t>
            </a:r>
          </a:p>
          <a:p>
            <a:r>
              <a:rPr lang="sv-SE" sz="4800" dirty="0" smtClean="0"/>
              <a:t>Kan </a:t>
            </a:r>
            <a:r>
              <a:rPr lang="sv-SE" sz="4800" dirty="0"/>
              <a:t>vi träna tillsammans inom lagen i större utsträckning?</a:t>
            </a:r>
          </a:p>
          <a:p>
            <a:r>
              <a:rPr lang="sv-SE" sz="4800" dirty="0" smtClean="0"/>
              <a:t>Inkommande </a:t>
            </a:r>
            <a:r>
              <a:rPr lang="sv-SE" sz="4800" dirty="0"/>
              <a:t>pengar via evenemang, vart skall dessa gå? Lite behövs inom </a:t>
            </a:r>
            <a:br>
              <a:rPr lang="sv-SE" sz="4800" dirty="0"/>
            </a:br>
            <a:r>
              <a:rPr lang="sv-SE" sz="4800" dirty="0"/>
              <a:t>Marknadsgruppen, sen det mesta till hockeyskolan? Utrustning mm</a:t>
            </a:r>
            <a:br>
              <a:rPr lang="sv-SE" sz="4800" dirty="0"/>
            </a:br>
            <a:r>
              <a:rPr lang="sv-SE" sz="4800" dirty="0" smtClean="0"/>
              <a:t>Deltagande </a:t>
            </a:r>
            <a:r>
              <a:rPr lang="sv-SE" sz="4800" dirty="0"/>
              <a:t>i serierna 16-17. Helplansspel? Samverkan mellan lagen. Bör vi jobba med dispenser? Kostnader?</a:t>
            </a:r>
            <a:br>
              <a:rPr lang="sv-SE" sz="4800" dirty="0"/>
            </a:br>
            <a:r>
              <a:rPr lang="sv-SE" sz="4800" dirty="0"/>
              <a:t>Syn på lagkassorna. Ok att spara pengar för ev resa etc?...</a:t>
            </a:r>
          </a:p>
          <a:p>
            <a:endParaRPr lang="en-US" dirty="0"/>
          </a:p>
        </p:txBody>
      </p:sp>
      <p:sp>
        <p:nvSpPr>
          <p:cNvPr id="4" name="TextBox 3"/>
          <p:cNvSpPr txBox="1"/>
          <p:nvPr/>
        </p:nvSpPr>
        <p:spPr>
          <a:xfrm>
            <a:off x="1259632" y="5877272"/>
            <a:ext cx="6048672" cy="646331"/>
          </a:xfrm>
          <a:prstGeom prst="rect">
            <a:avLst/>
          </a:prstGeom>
          <a:noFill/>
        </p:spPr>
        <p:txBody>
          <a:bodyPr wrap="square" rtlCol="0">
            <a:spAutoFit/>
          </a:bodyPr>
          <a:lstStyle/>
          <a:p>
            <a:r>
              <a:rPr lang="sv-SE" dirty="0"/>
              <a:t>Inga diskussioner på </a:t>
            </a:r>
            <a:r>
              <a:rPr lang="sv-SE" dirty="0" smtClean="0"/>
              <a:t>denna slide denna slide skall bara användas som underlag </a:t>
            </a:r>
            <a:r>
              <a:rPr lang="sv-SE" dirty="0"/>
              <a:t>till diskussioner på </a:t>
            </a:r>
            <a:r>
              <a:rPr lang="sv-SE" dirty="0" smtClean="0"/>
              <a:t>nästa ”slides”.</a:t>
            </a:r>
            <a:endParaRPr lang="en-US" dirty="0"/>
          </a:p>
        </p:txBody>
      </p:sp>
    </p:spTree>
    <p:extLst>
      <p:ext uri="{BB962C8B-B14F-4D97-AF65-F5344CB8AC3E}">
        <p14:creationId xmlns:p14="http://schemas.microsoft.com/office/powerpoint/2010/main" val="142026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sv-SE" dirty="0" smtClean="0"/>
              <a:t>Tränarrådet</a:t>
            </a:r>
            <a:endParaRPr lang="en-US" dirty="0"/>
          </a:p>
        </p:txBody>
      </p:sp>
      <p:sp>
        <p:nvSpPr>
          <p:cNvPr id="3" name="Content Placeholder 2"/>
          <p:cNvSpPr>
            <a:spLocks noGrp="1"/>
          </p:cNvSpPr>
          <p:nvPr>
            <p:ph idx="1"/>
          </p:nvPr>
        </p:nvSpPr>
        <p:spPr>
          <a:xfrm>
            <a:off x="432614" y="827884"/>
            <a:ext cx="8254186" cy="5409428"/>
          </a:xfrm>
        </p:spPr>
        <p:txBody>
          <a:bodyPr>
            <a:normAutofit fontScale="25000" lnSpcReduction="20000"/>
          </a:bodyPr>
          <a:lstStyle/>
          <a:p>
            <a:endParaRPr lang="sv-SE" sz="4800" dirty="0" smtClean="0"/>
          </a:p>
          <a:p>
            <a:r>
              <a:rPr lang="sv-SE" sz="6400" dirty="0" smtClean="0"/>
              <a:t>Hur skall vi organisera oss från skridskoskolan till </a:t>
            </a:r>
            <a:r>
              <a:rPr lang="sv-SE" sz="6400" dirty="0"/>
              <a:t>våra äldsta ungdomslag </a:t>
            </a:r>
            <a:r>
              <a:rPr lang="sv-SE" sz="6400" dirty="0" smtClean="0"/>
              <a:t>(U12 16/17)</a:t>
            </a:r>
          </a:p>
          <a:p>
            <a:r>
              <a:rPr lang="sv-SE" sz="6400" dirty="0" smtClean="0"/>
              <a:t>Skridskoskolan skall samverka med Hockeyskolan</a:t>
            </a:r>
          </a:p>
          <a:p>
            <a:r>
              <a:rPr lang="sv-SE" sz="6400" dirty="0" smtClean="0"/>
              <a:t>Hockeyskolan skall samverka med yngsta ”teamet” U9</a:t>
            </a:r>
          </a:p>
          <a:p>
            <a:r>
              <a:rPr lang="sv-SE" sz="6400" dirty="0" smtClean="0"/>
              <a:t>U9 samverkar med U10</a:t>
            </a:r>
          </a:p>
          <a:p>
            <a:r>
              <a:rPr lang="sv-SE" sz="6400" dirty="0" smtClean="0"/>
              <a:t>U10 samverkar med U11</a:t>
            </a:r>
          </a:p>
          <a:p>
            <a:r>
              <a:rPr lang="sv-SE" sz="6400" dirty="0" smtClean="0"/>
              <a:t>U11 samverkar med U12...</a:t>
            </a:r>
          </a:p>
          <a:p>
            <a:r>
              <a:rPr lang="sv-SE" sz="6400" dirty="0" smtClean="0"/>
              <a:t>Samverkan innebär matcher samt träning.</a:t>
            </a:r>
          </a:p>
          <a:p>
            <a:r>
              <a:rPr lang="sv-SE" sz="6400" dirty="0" smtClean="0"/>
              <a:t>Dispens 300 kr </a:t>
            </a:r>
          </a:p>
          <a:p>
            <a:r>
              <a:rPr lang="sv-SE" sz="6400" dirty="0"/>
              <a:t>Individuell utvecklings </a:t>
            </a:r>
            <a:r>
              <a:rPr lang="sv-SE" sz="6400" dirty="0" smtClean="0"/>
              <a:t>plan från Ux?</a:t>
            </a:r>
          </a:p>
          <a:p>
            <a:r>
              <a:rPr lang="en-US" sz="6400" dirty="0" smtClean="0"/>
              <a:t>Rekryteringskampanjen </a:t>
            </a:r>
            <a:r>
              <a:rPr lang="en-US" sz="6400" dirty="0"/>
              <a:t>pågår </a:t>
            </a:r>
            <a:r>
              <a:rPr lang="sv-SE" sz="6400" dirty="0"/>
              <a:t>målgruppen i årets kampanj är tjejer och killar födda </a:t>
            </a:r>
            <a:r>
              <a:rPr lang="sv-SE" sz="6400" dirty="0" smtClean="0"/>
              <a:t>09-11.</a:t>
            </a:r>
          </a:p>
          <a:p>
            <a:r>
              <a:rPr lang="sv-SE" sz="6400" dirty="0" smtClean="0"/>
              <a:t>Ansvarig person behövs för kampanjen</a:t>
            </a:r>
          </a:p>
          <a:p>
            <a:r>
              <a:rPr lang="sv-SE" sz="6400" dirty="0" smtClean="0"/>
              <a:t>Ansvarig person behövs för r</a:t>
            </a:r>
            <a:r>
              <a:rPr lang="en-US" sz="6400" dirty="0" smtClean="0"/>
              <a:t>ekrytering av nya tränare</a:t>
            </a:r>
          </a:p>
          <a:p>
            <a:pPr lvl="1"/>
            <a:r>
              <a:rPr lang="sv-SE" sz="6400" dirty="0" smtClean="0"/>
              <a:t>Dokument måste skapas</a:t>
            </a:r>
            <a:endParaRPr lang="en-US" sz="6400" dirty="0" smtClean="0"/>
          </a:p>
          <a:p>
            <a:pPr lvl="1"/>
            <a:r>
              <a:rPr lang="sv-SE" sz="6400" dirty="0" smtClean="0"/>
              <a:t>Efter prova på skall man samla och informera föräldrarna om föreningen</a:t>
            </a:r>
          </a:p>
          <a:p>
            <a:pPr lvl="1"/>
            <a:r>
              <a:rPr lang="sv-SE" sz="6400" dirty="0" smtClean="0"/>
              <a:t>Få ett antal föräldrar att ställa upp som tränare</a:t>
            </a:r>
          </a:p>
          <a:p>
            <a:r>
              <a:rPr lang="sv-SE" sz="6800" dirty="0" smtClean="0"/>
              <a:t>Eftersäsong</a:t>
            </a:r>
            <a:endParaRPr lang="en-US" sz="6400" dirty="0"/>
          </a:p>
          <a:p>
            <a:r>
              <a:rPr lang="sv-SE" sz="6400" dirty="0"/>
              <a:t>Vid helplan </a:t>
            </a:r>
            <a:r>
              <a:rPr lang="sv-SE" sz="6400" dirty="0" smtClean="0"/>
              <a:t>ålder skall </a:t>
            </a:r>
            <a:r>
              <a:rPr lang="sv-SE" sz="6400" dirty="0"/>
              <a:t>spelare erbjudas 3 ispass i veckan</a:t>
            </a:r>
          </a:p>
          <a:p>
            <a:r>
              <a:rPr lang="sv-SE" sz="6400" dirty="0" smtClean="0"/>
              <a:t>Låneutrustning, kostnad SK/HS</a:t>
            </a:r>
          </a:p>
          <a:p>
            <a:r>
              <a:rPr lang="sv-SE" sz="6400" dirty="0" smtClean="0"/>
              <a:t>Överåriga nybörjare måste sakta slussan in in ny nivå steg för steg.</a:t>
            </a:r>
          </a:p>
          <a:p>
            <a:endParaRPr lang="sv-SE" sz="6400" dirty="0"/>
          </a:p>
          <a:p>
            <a:r>
              <a:rPr lang="sv-SE" sz="6400" dirty="0" smtClean="0"/>
              <a:t>Ekonomi tillgång SkridskoDisco 11 150 skr</a:t>
            </a:r>
          </a:p>
          <a:p>
            <a:endParaRPr lang="sv-SE" sz="6400" dirty="0" smtClean="0"/>
          </a:p>
          <a:p>
            <a:endParaRPr lang="sv-SE" sz="6400" dirty="0" smtClean="0"/>
          </a:p>
          <a:p>
            <a:endParaRPr lang="sv-SE" sz="7200" dirty="0" smtClean="0"/>
          </a:p>
          <a:p>
            <a:endParaRPr lang="en-US" sz="7200" dirty="0"/>
          </a:p>
        </p:txBody>
      </p:sp>
    </p:spTree>
    <p:extLst>
      <p:ext uri="{BB962C8B-B14F-4D97-AF65-F5344CB8AC3E}">
        <p14:creationId xmlns:p14="http://schemas.microsoft.com/office/powerpoint/2010/main" val="57833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sv-SE" dirty="0" smtClean="0"/>
              <a:t>Tränarrådet ledarbiten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3497951"/>
              </p:ext>
            </p:extLst>
          </p:nvPr>
        </p:nvGraphicFramePr>
        <p:xfrm>
          <a:off x="464963" y="980728"/>
          <a:ext cx="7995468" cy="3708400"/>
        </p:xfrm>
        <a:graphic>
          <a:graphicData uri="http://schemas.openxmlformats.org/drawingml/2006/table">
            <a:tbl>
              <a:tblPr firstRow="1" bandRow="1">
                <a:tableStyleId>{F5AB1C69-6EDB-4FF4-983F-18BD219EF322}</a:tableStyleId>
              </a:tblPr>
              <a:tblGrid>
                <a:gridCol w="1730773"/>
                <a:gridCol w="1368152"/>
                <a:gridCol w="1152128"/>
                <a:gridCol w="1224136"/>
                <a:gridCol w="1296144"/>
                <a:gridCol w="1224135"/>
              </a:tblGrid>
              <a:tr h="370840">
                <a:tc>
                  <a:txBody>
                    <a:bodyPr/>
                    <a:lstStyle/>
                    <a:p>
                      <a:r>
                        <a:rPr lang="sv-SE" dirty="0" smtClean="0"/>
                        <a:t>Team</a:t>
                      </a:r>
                      <a:endParaRPr lang="en-US" dirty="0"/>
                    </a:p>
                  </a:txBody>
                  <a:tcPr/>
                </a:tc>
                <a:tc>
                  <a:txBody>
                    <a:bodyPr/>
                    <a:lstStyle/>
                    <a:p>
                      <a:r>
                        <a:rPr lang="sv-SE" dirty="0" smtClean="0"/>
                        <a:t>Head coach</a:t>
                      </a:r>
                      <a:endParaRPr lang="en-US" dirty="0"/>
                    </a:p>
                  </a:txBody>
                  <a:tcPr/>
                </a:tc>
                <a:tc>
                  <a:txBody>
                    <a:bodyPr/>
                    <a:lstStyle/>
                    <a:p>
                      <a:r>
                        <a:rPr lang="sv-SE" dirty="0" smtClean="0"/>
                        <a:t>Ass coach</a:t>
                      </a:r>
                      <a:endParaRPr lang="en-US" dirty="0"/>
                    </a:p>
                  </a:txBody>
                  <a:tcPr/>
                </a:tc>
                <a:tc>
                  <a:txBody>
                    <a:bodyPr/>
                    <a:lstStyle/>
                    <a:p>
                      <a:r>
                        <a:rPr lang="sv-SE" dirty="0" smtClean="0"/>
                        <a:t>Ass coach</a:t>
                      </a:r>
                      <a:endParaRPr lang="en-US" dirty="0"/>
                    </a:p>
                  </a:txBody>
                  <a:tcPr/>
                </a:tc>
                <a:tc>
                  <a:txBody>
                    <a:bodyPr/>
                    <a:lstStyle/>
                    <a:p>
                      <a:r>
                        <a:rPr lang="sv-SE" dirty="0" smtClean="0"/>
                        <a:t>Matrialare</a:t>
                      </a:r>
                      <a:endParaRPr lang="en-US" dirty="0"/>
                    </a:p>
                  </a:txBody>
                  <a:tcPr/>
                </a:tc>
                <a:tc>
                  <a:txBody>
                    <a:bodyPr/>
                    <a:lstStyle/>
                    <a:p>
                      <a:r>
                        <a:rPr lang="sv-SE" dirty="0" smtClean="0"/>
                        <a:t>Lagledare</a:t>
                      </a:r>
                      <a:endParaRPr lang="en-US" dirty="0"/>
                    </a:p>
                  </a:txBody>
                  <a:tcPr/>
                </a:tc>
              </a:tr>
              <a:tr h="370840">
                <a:tc>
                  <a:txBody>
                    <a:bodyPr/>
                    <a:lstStyle/>
                    <a:p>
                      <a:r>
                        <a:rPr lang="sv-SE" dirty="0" smtClean="0"/>
                        <a:t>SK</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r>
                        <a:rPr lang="sv-SE" dirty="0" smtClean="0"/>
                        <a:t>HS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sv-SE" dirty="0" smtClean="0"/>
                        <a:t>U9</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sv-SE" dirty="0" smtClean="0"/>
                        <a:t>U10</a:t>
                      </a:r>
                      <a:endParaRPr lang="en-US" dirty="0"/>
                    </a:p>
                  </a:txBody>
                  <a:tcPr/>
                </a:tc>
                <a:tc>
                  <a:txBody>
                    <a:bodyPr/>
                    <a:lstStyle/>
                    <a:p>
                      <a:r>
                        <a:rPr lang="sv-SE" dirty="0" smtClean="0"/>
                        <a:t>Erik</a:t>
                      </a:r>
                      <a:endParaRPr lang="en-US" dirty="0"/>
                    </a:p>
                  </a:txBody>
                  <a:tcPr/>
                </a:tc>
                <a:tc>
                  <a:txBody>
                    <a:bodyPr/>
                    <a:lstStyle/>
                    <a:p>
                      <a:r>
                        <a:rPr lang="sv-SE" dirty="0" smtClean="0"/>
                        <a:t>Thomas </a:t>
                      </a:r>
                      <a:endParaRPr lang="en-US" dirty="0"/>
                    </a:p>
                  </a:txBody>
                  <a:tcPr/>
                </a:tc>
                <a:tc>
                  <a:txBody>
                    <a:bodyPr/>
                    <a:lstStyle/>
                    <a:p>
                      <a:r>
                        <a:rPr lang="sv-SE" dirty="0" smtClean="0"/>
                        <a:t>Martin</a:t>
                      </a:r>
                      <a:endParaRPr lang="en-US" dirty="0"/>
                    </a:p>
                  </a:txBody>
                  <a:tcPr/>
                </a:tc>
                <a:tc>
                  <a:txBody>
                    <a:bodyPr/>
                    <a:lstStyle/>
                    <a:p>
                      <a:r>
                        <a:rPr lang="sv-SE" dirty="0" smtClean="0"/>
                        <a:t>(Henrik)</a:t>
                      </a:r>
                      <a:endParaRPr lang="en-US" dirty="0"/>
                    </a:p>
                  </a:txBody>
                  <a:tcPr/>
                </a:tc>
                <a:tc>
                  <a:txBody>
                    <a:bodyPr/>
                    <a:lstStyle/>
                    <a:p>
                      <a:endParaRPr lang="en-US"/>
                    </a:p>
                  </a:txBody>
                  <a:tcPr/>
                </a:tc>
              </a:tr>
              <a:tr h="370840">
                <a:tc>
                  <a:txBody>
                    <a:bodyPr/>
                    <a:lstStyle/>
                    <a:p>
                      <a:r>
                        <a:rPr lang="sv-SE" dirty="0" smtClean="0"/>
                        <a:t>U11</a:t>
                      </a:r>
                      <a:endParaRPr lang="en-US" dirty="0"/>
                    </a:p>
                  </a:txBody>
                  <a:tcPr/>
                </a:tc>
                <a:tc>
                  <a:txBody>
                    <a:bodyPr/>
                    <a:lstStyle/>
                    <a:p>
                      <a:r>
                        <a:rPr lang="sv-SE" dirty="0" smtClean="0"/>
                        <a:t>Jan</a:t>
                      </a:r>
                      <a:endParaRPr lang="en-US" dirty="0"/>
                    </a:p>
                  </a:txBody>
                  <a:tcPr/>
                </a:tc>
                <a:tc>
                  <a:txBody>
                    <a:bodyPr/>
                    <a:lstStyle/>
                    <a:p>
                      <a:r>
                        <a:rPr lang="sv-SE" dirty="0" smtClean="0"/>
                        <a:t>Tobbe</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Henrik</a:t>
                      </a:r>
                      <a:endParaRPr lang="en-US" dirty="0"/>
                    </a:p>
                  </a:txBody>
                  <a:tcPr/>
                </a:tc>
                <a:tc>
                  <a:txBody>
                    <a:bodyPr/>
                    <a:lstStyle/>
                    <a:p>
                      <a:endParaRPr lang="en-US"/>
                    </a:p>
                  </a:txBody>
                  <a:tcPr/>
                </a:tc>
              </a:tr>
              <a:tr h="370840">
                <a:tc>
                  <a:txBody>
                    <a:bodyPr/>
                    <a:lstStyle/>
                    <a:p>
                      <a:r>
                        <a:rPr lang="sv-SE" dirty="0" smtClean="0"/>
                        <a:t>U12</a:t>
                      </a:r>
                      <a:endParaRPr lang="en-US" dirty="0"/>
                    </a:p>
                  </a:txBody>
                  <a:tcPr/>
                </a:tc>
                <a:tc>
                  <a:txBody>
                    <a:bodyPr/>
                    <a:lstStyle/>
                    <a:p>
                      <a:r>
                        <a:rPr lang="sv-SE" dirty="0" smtClean="0"/>
                        <a:t>Adam</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sv-SE" dirty="0" smtClean="0"/>
                        <a:t>Christer</a:t>
                      </a:r>
                      <a:endParaRPr lang="en-US" dirty="0"/>
                    </a:p>
                  </a:txBody>
                  <a:tcPr/>
                </a:tc>
              </a:tr>
              <a:tr h="370840">
                <a:tc>
                  <a:txBody>
                    <a:bodyPr/>
                    <a:lstStyle/>
                    <a:p>
                      <a:r>
                        <a:rPr lang="sv-SE" dirty="0" smtClean="0"/>
                        <a:t>Tårtbitsansvarig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sv-SE" dirty="0" smtClean="0"/>
                        <a:t>Whatsup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sv-SE" dirty="0" smtClean="0"/>
                        <a:t>Salem</a:t>
                      </a:r>
                      <a:r>
                        <a:rPr lang="sv-SE" baseline="0" dirty="0" smtClean="0"/>
                        <a:t> Camp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1805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TotalTime>
  <Words>1013</Words>
  <Application>Microsoft Office PowerPoint</Application>
  <PresentationFormat>On-screen Show (4:3)</PresentationFormat>
  <Paragraphs>167</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Trebuchet MS</vt:lpstr>
      <vt:lpstr>Office Theme</vt:lpstr>
      <vt:lpstr>Tränarrådet</vt:lpstr>
      <vt:lpstr>PowerPoint Presentation</vt:lpstr>
      <vt:lpstr>PowerPoint Presentation</vt:lpstr>
      <vt:lpstr>PowerPoint Presentation</vt:lpstr>
      <vt:lpstr>PowerPoint Presentation</vt:lpstr>
      <vt:lpstr>PowerPoint Presentation</vt:lpstr>
      <vt:lpstr>Tränarrådet 2016/17</vt:lpstr>
      <vt:lpstr>Tränarrådet</vt:lpstr>
      <vt:lpstr>Tränarrådet ledarbiten</vt:lpstr>
      <vt:lpstr>PowerPoint Presentation</vt:lpstr>
      <vt:lpstr>Vi gjorde en enkät undersökning på våra medlemmar, 93 genomfärde enkäten, 105 svarade på första frågan.</vt:lpstr>
      <vt:lpstr>Vi gjorde en enkät undersökning på våra medlemmar, 93 genomförde enkäten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Oberg</dc:creator>
  <cp:lastModifiedBy>Oberg, Thomas</cp:lastModifiedBy>
  <cp:revision>43</cp:revision>
  <dcterms:created xsi:type="dcterms:W3CDTF">2013-02-13T10:46:10Z</dcterms:created>
  <dcterms:modified xsi:type="dcterms:W3CDTF">2016-02-11T14:54:33Z</dcterms:modified>
</cp:coreProperties>
</file>