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68" r:id="rId3"/>
    <p:sldId id="266" r:id="rId4"/>
    <p:sldId id="257" r:id="rId5"/>
    <p:sldId id="258" r:id="rId6"/>
    <p:sldId id="259" r:id="rId7"/>
    <p:sldId id="260" r:id="rId8"/>
    <p:sldId id="261" r:id="rId9"/>
    <p:sldId id="262" r:id="rId10"/>
    <p:sldId id="263" r:id="rId11"/>
    <p:sldId id="264" r:id="rId12"/>
    <p:sldId id="265" r:id="rId13"/>
    <p:sldId id="267" r:id="rId14"/>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44" d="100"/>
          <a:sy n="44" d="100"/>
        </p:scale>
        <p:origin x="70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A82460D7-173A-46C0-A89C-9EE88E60653A}" type="datetimeFigureOut">
              <a:rPr lang="sv-SE" smtClean="0"/>
              <a:t>2021-03-28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335354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82460D7-173A-46C0-A89C-9EE88E60653A}" type="datetimeFigureOut">
              <a:rPr lang="sv-SE" smtClean="0"/>
              <a:t>2021-03-28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3809565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82460D7-173A-46C0-A89C-9EE88E60653A}" type="datetimeFigureOut">
              <a:rPr lang="sv-SE" smtClean="0"/>
              <a:t>2021-03-28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53425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A82460D7-173A-46C0-A89C-9EE88E60653A}" type="datetimeFigureOut">
              <a:rPr lang="sv-SE" smtClean="0"/>
              <a:t>2021-03-28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3221082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A82460D7-173A-46C0-A89C-9EE88E60653A}" type="datetimeFigureOut">
              <a:rPr lang="sv-SE" smtClean="0"/>
              <a:t>2021-03-28</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1883021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A82460D7-173A-46C0-A89C-9EE88E60653A}" type="datetimeFigureOut">
              <a:rPr lang="sv-SE" smtClean="0"/>
              <a:t>2021-03-28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1699256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A82460D7-173A-46C0-A89C-9EE88E60653A}" type="datetimeFigureOut">
              <a:rPr lang="sv-SE" smtClean="0"/>
              <a:t>2021-03-28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2112438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A82460D7-173A-46C0-A89C-9EE88E60653A}" type="datetimeFigureOut">
              <a:rPr lang="sv-SE" smtClean="0"/>
              <a:t>2021-03-28</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2662352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A82460D7-173A-46C0-A89C-9EE88E60653A}" type="datetimeFigureOut">
              <a:rPr lang="sv-SE" smtClean="0"/>
              <a:t>2021-03-28</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1380472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82460D7-173A-46C0-A89C-9EE88E60653A}" type="datetimeFigureOut">
              <a:rPr lang="sv-SE" smtClean="0"/>
              <a:t>2021-03-28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1356489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A82460D7-173A-46C0-A89C-9EE88E60653A}" type="datetimeFigureOut">
              <a:rPr lang="sv-SE" smtClean="0"/>
              <a:t>2021-03-28</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8C70D3E5-2360-47FC-9F56-C24AB9E9D722}" type="slidenum">
              <a:rPr lang="sv-SE" smtClean="0"/>
              <a:t>‹#›</a:t>
            </a:fld>
            <a:endParaRPr lang="sv-SE"/>
          </a:p>
        </p:txBody>
      </p:sp>
    </p:spTree>
    <p:extLst>
      <p:ext uri="{BB962C8B-B14F-4D97-AF65-F5344CB8AC3E}">
        <p14:creationId xmlns:p14="http://schemas.microsoft.com/office/powerpoint/2010/main" val="2099291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2460D7-173A-46C0-A89C-9EE88E60653A}" type="datetimeFigureOut">
              <a:rPr lang="sv-SE" smtClean="0"/>
              <a:t>2021-03-28</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70D3E5-2360-47FC-9F56-C24AB9E9D722}" type="slidenum">
              <a:rPr lang="sv-SE" smtClean="0"/>
              <a:t>‹#›</a:t>
            </a:fld>
            <a:endParaRPr lang="sv-SE"/>
          </a:p>
        </p:txBody>
      </p:sp>
    </p:spTree>
    <p:extLst>
      <p:ext uri="{BB962C8B-B14F-4D97-AF65-F5344CB8AC3E}">
        <p14:creationId xmlns:p14="http://schemas.microsoft.com/office/powerpoint/2010/main" val="24212414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9.pn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5" Type="http://schemas.openxmlformats.org/officeDocument/2006/relationships/image" Target="../media/image13.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a:xfrm>
            <a:off x="1058636" y="1122363"/>
            <a:ext cx="9609364" cy="2387600"/>
          </a:xfrm>
        </p:spPr>
        <p:txBody>
          <a:bodyPr>
            <a:normAutofit fontScale="90000"/>
          </a:bodyPr>
          <a:lstStyle/>
          <a:p>
            <a:r>
              <a:rPr lang="sv-SE" dirty="0" smtClean="0"/>
              <a:t>   </a:t>
            </a:r>
            <a:r>
              <a:rPr lang="sv-SE" b="1" dirty="0" smtClean="0">
                <a:solidFill>
                  <a:schemeClr val="accent1">
                    <a:lumMod val="50000"/>
                  </a:schemeClr>
                </a:solidFill>
              </a:rPr>
              <a:t>Säsongsstart P13</a:t>
            </a:r>
            <a:br>
              <a:rPr lang="sv-SE" b="1" dirty="0" smtClean="0">
                <a:solidFill>
                  <a:schemeClr val="accent1">
                    <a:lumMod val="50000"/>
                  </a:schemeClr>
                </a:solidFill>
              </a:rPr>
            </a:br>
            <a:r>
              <a:rPr lang="sv-SE" b="1" dirty="0" smtClean="0">
                <a:solidFill>
                  <a:schemeClr val="accent1">
                    <a:lumMod val="50000"/>
                  </a:schemeClr>
                </a:solidFill>
              </a:rPr>
              <a:t>IFK Mariefred</a:t>
            </a:r>
            <a:br>
              <a:rPr lang="sv-SE" b="1" dirty="0" smtClean="0">
                <a:solidFill>
                  <a:schemeClr val="accent1">
                    <a:lumMod val="50000"/>
                  </a:schemeClr>
                </a:solidFill>
              </a:rPr>
            </a:br>
            <a:endParaRPr lang="sv-SE" b="1" dirty="0">
              <a:solidFill>
                <a:schemeClr val="accent1">
                  <a:lumMod val="50000"/>
                </a:schemeClr>
              </a:solidFill>
            </a:endParaRPr>
          </a:p>
        </p:txBody>
      </p:sp>
      <p:pic>
        <p:nvPicPr>
          <p:cNvPr id="4" name="Bildobjekt 3"/>
          <p:cNvPicPr>
            <a:picLocks noChangeAspect="1"/>
          </p:cNvPicPr>
          <p:nvPr/>
        </p:nvPicPr>
        <p:blipFill>
          <a:blip r:embed="rId2"/>
          <a:stretch>
            <a:fillRect/>
          </a:stretch>
        </p:blipFill>
        <p:spPr>
          <a:xfrm>
            <a:off x="3244012" y="4109988"/>
            <a:ext cx="1132114" cy="1338942"/>
          </a:xfrm>
          <a:prstGeom prst="rect">
            <a:avLst/>
          </a:prstGeom>
        </p:spPr>
      </p:pic>
      <p:pic>
        <p:nvPicPr>
          <p:cNvPr id="5" name="Bildobjekt 4"/>
          <p:cNvPicPr>
            <a:picLocks noChangeAspect="1"/>
          </p:cNvPicPr>
          <p:nvPr/>
        </p:nvPicPr>
        <p:blipFill>
          <a:blip r:embed="rId3"/>
          <a:stretch>
            <a:fillRect/>
          </a:stretch>
        </p:blipFill>
        <p:spPr>
          <a:xfrm>
            <a:off x="7015993" y="4109988"/>
            <a:ext cx="1265867" cy="1349828"/>
          </a:xfrm>
          <a:prstGeom prst="rect">
            <a:avLst/>
          </a:prstGeom>
        </p:spPr>
      </p:pic>
      <p:pic>
        <p:nvPicPr>
          <p:cNvPr id="6" name="Picture 40"/>
          <p:cNvPicPr/>
          <p:nvPr/>
        </p:nvPicPr>
        <p:blipFill>
          <a:blip r:embed="rId4" cstate="print">
            <a:extLst>
              <a:ext uri="{28A0092B-C50C-407E-A947-70E740481C1C}">
                <a14:useLocalDpi xmlns:a14="http://schemas.microsoft.com/office/drawing/2010/main" val="0"/>
              </a:ext>
            </a:extLst>
          </a:blip>
          <a:stretch>
            <a:fillRect/>
          </a:stretch>
        </p:blipFill>
        <p:spPr>
          <a:xfrm>
            <a:off x="1058636" y="1122363"/>
            <a:ext cx="2324100" cy="2266950"/>
          </a:xfrm>
          <a:prstGeom prst="rect">
            <a:avLst/>
          </a:prstGeom>
        </p:spPr>
      </p:pic>
      <p:pic>
        <p:nvPicPr>
          <p:cNvPr id="7" name="Bildobjekt 6"/>
          <p:cNvPicPr>
            <a:picLocks noChangeAspect="1"/>
          </p:cNvPicPr>
          <p:nvPr/>
        </p:nvPicPr>
        <p:blipFill>
          <a:blip r:embed="rId5"/>
          <a:stretch>
            <a:fillRect/>
          </a:stretch>
        </p:blipFill>
        <p:spPr>
          <a:xfrm>
            <a:off x="5235763" y="2982912"/>
            <a:ext cx="1193070" cy="1401033"/>
          </a:xfrm>
          <a:prstGeom prst="rect">
            <a:avLst/>
          </a:prstGeom>
        </p:spPr>
      </p:pic>
    </p:spTree>
    <p:extLst>
      <p:ext uri="{BB962C8B-B14F-4D97-AF65-F5344CB8AC3E}">
        <p14:creationId xmlns:p14="http://schemas.microsoft.com/office/powerpoint/2010/main" val="42941506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2700528" y="178398"/>
            <a:ext cx="6096000" cy="6824945"/>
          </a:xfrm>
          <a:prstGeom prst="rect">
            <a:avLst/>
          </a:prstGeom>
        </p:spPr>
        <p:txBody>
          <a:bodyPr>
            <a:spAutoFit/>
          </a:bodyPr>
          <a:lstStyle/>
          <a:p>
            <a:pPr indent="488950">
              <a:lnSpc>
                <a:spcPts val="1450"/>
              </a:lnSpc>
              <a:spcAft>
                <a:spcPts val="0"/>
              </a:spcAft>
            </a:pPr>
            <a:r>
              <a:rPr lang="sv-SE" b="1" u="sng" dirty="0" smtClean="0">
                <a:effectLst/>
                <a:latin typeface="Georgia" panose="02040502050405020303" pitchFamily="18" charset="0"/>
                <a:ea typeface="Times New Roman" panose="02020603050405020304" pitchFamily="18" charset="0"/>
                <a:cs typeface="Times New Roman" panose="02020603050405020304" pitchFamily="18" charset="0"/>
              </a:rPr>
              <a:t>Vid träningar; </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285750" lvl="0" indent="-285750">
              <a:lnSpc>
                <a:spcPts val="1450"/>
              </a:lnSpc>
              <a:spcAft>
                <a:spcPts val="0"/>
              </a:spcAft>
              <a:buFont typeface="Wingdings" panose="05000000000000000000" pitchFamily="2" charset="2"/>
              <a:buChar char="Ø"/>
            </a:pPr>
            <a:r>
              <a:rPr lang="sv-SE" b="1" dirty="0" smtClean="0">
                <a:effectLst/>
                <a:latin typeface="Georgia" panose="02040502050405020303" pitchFamily="18" charset="0"/>
                <a:ea typeface="Calibri" panose="020F0502020204030204" pitchFamily="34" charset="0"/>
                <a:cs typeface="Times New Roman" panose="02020603050405020304" pitchFamily="18" charset="0"/>
              </a:rPr>
              <a:t>Vi följer Svenska fotbolls förbundets Spelarutbildningsplan</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Wingdings" panose="05000000000000000000" pitchFamily="2" charset="2"/>
              <a:buChar char="Ø"/>
            </a:pPr>
            <a:r>
              <a:rPr lang="sv-SE" b="1" dirty="0" smtClean="0">
                <a:effectLst/>
                <a:latin typeface="Georgia" panose="02040502050405020303" pitchFamily="18" charset="0"/>
                <a:ea typeface="Calibri" panose="020F0502020204030204" pitchFamily="34" charset="0"/>
                <a:cs typeface="Times New Roman" panose="02020603050405020304" pitchFamily="18" charset="0"/>
              </a:rPr>
              <a:t>VISA – PRÖVA – INSTRUERA – ÖVA</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285750" lvl="0" indent="-28575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Vid varje träning skall bollkontroll vara en del, gärna via stafetter och lekar. </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Hög aktivitet och många bollkontakter </a:t>
            </a:r>
            <a:r>
              <a:rPr lang="sv-SE" dirty="0" smtClean="0">
                <a:effectLst/>
                <a:latin typeface="Georgia" panose="02040502050405020303" pitchFamily="18" charset="0"/>
                <a:ea typeface="Calibri" panose="020F0502020204030204" pitchFamily="34" charset="0"/>
                <a:cs typeface="Times New Roman" panose="02020603050405020304" pitchFamily="18" charset="0"/>
              </a:rPr>
              <a:t>och </a:t>
            </a:r>
            <a:r>
              <a:rPr lang="sv-SE" dirty="0" smtClean="0">
                <a:effectLst/>
                <a:latin typeface="Georgia" panose="02040502050405020303" pitchFamily="18" charset="0"/>
                <a:ea typeface="Calibri" panose="020F0502020204030204" pitchFamily="34" charset="0"/>
                <a:cs typeface="Times New Roman" panose="02020603050405020304" pitchFamily="18" charset="0"/>
              </a:rPr>
              <a:t>med smålagsspel på varje träning. </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285750" lvl="0" indent="-285750">
              <a:lnSpc>
                <a:spcPts val="1450"/>
              </a:lnSpc>
              <a:spcAft>
                <a:spcPts val="0"/>
              </a:spcAft>
              <a:buFont typeface="Wingdings" panose="05000000000000000000" pitchFamily="2" charset="2"/>
              <a:buChar char="Ø"/>
            </a:pPr>
            <a:r>
              <a:rPr lang="sv-SE" dirty="0" err="1" smtClean="0">
                <a:effectLst/>
                <a:latin typeface="Georgia" panose="02040502050405020303" pitchFamily="18" charset="0"/>
                <a:ea typeface="Calibri" panose="020F0502020204030204" pitchFamily="34" charset="0"/>
                <a:cs typeface="Times New Roman" panose="02020603050405020304" pitchFamily="18" charset="0"/>
              </a:rPr>
              <a:t>Fotbollsfys</a:t>
            </a:r>
            <a:r>
              <a:rPr lang="sv-SE" dirty="0" smtClean="0">
                <a:effectLst/>
                <a:latin typeface="Georgia" panose="02040502050405020303" pitchFamily="18" charset="0"/>
                <a:ea typeface="Calibri" panose="020F0502020204030204" pitchFamily="34" charset="0"/>
                <a:cs typeface="Times New Roman" panose="02020603050405020304" pitchFamily="18" charset="0"/>
              </a:rPr>
              <a:t> tränas genom spel och lekar med fokus på kreativitet och </a:t>
            </a:r>
            <a:r>
              <a:rPr lang="sv-SE" b="1" dirty="0" smtClean="0">
                <a:effectLst/>
                <a:latin typeface="Georgia" panose="02040502050405020303" pitchFamily="18" charset="0"/>
                <a:ea typeface="Calibri" panose="020F0502020204030204" pitchFamily="34" charset="0"/>
                <a:cs typeface="Times New Roman" panose="02020603050405020304" pitchFamily="18" charset="0"/>
              </a:rPr>
              <a:t>rörelseglädje</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Nivåanpassa träningarna för olika grupper, för att ge största möjliga utveckling.</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Öka svårighetsgrad och utveckling genom att stegra tempot i övningarna.</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Fokus på att göra sitt bästa. </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285750" lvl="0" indent="-28575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Vara noga med att instruktionen till spelaren är tydlig.</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285750" lvl="0" indent="-28575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Låt spelaren undan för undan ta eget ansvar för sitt lärande.</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285750" lvl="0" indent="-28575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Stimulera alla till att prova på andra sporter, vilket är speciellt viktigt på vintern.</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Wingdings" panose="05000000000000000000" pitchFamily="2" charset="2"/>
              <a:buChar char="Ø"/>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Uppmuntra till spontanfotboll utanför bestämda träningstider. </a:t>
            </a:r>
          </a:p>
          <a:p>
            <a:pPr>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endParaRPr lang="sv-SE" dirty="0">
              <a:effectLst/>
              <a:latin typeface="Georgia" panose="02040502050405020303" pitchFamily="18" charset="0"/>
              <a:ea typeface="Times New Roman" panose="02020603050405020304" pitchFamily="18" charset="0"/>
              <a:cs typeface="Times New Roman" panose="02020603050405020304" pitchFamily="18" charset="0"/>
            </a:endParaRPr>
          </a:p>
        </p:txBody>
      </p:sp>
      <p:pic>
        <p:nvPicPr>
          <p:cNvPr id="3" name="Bildobjekt 2"/>
          <p:cNvPicPr>
            <a:picLocks noChangeAspect="1"/>
          </p:cNvPicPr>
          <p:nvPr/>
        </p:nvPicPr>
        <p:blipFill>
          <a:blip r:embed="rId2"/>
          <a:stretch>
            <a:fillRect/>
          </a:stretch>
        </p:blipFill>
        <p:spPr>
          <a:xfrm>
            <a:off x="1335024" y="290562"/>
            <a:ext cx="1028268" cy="1163334"/>
          </a:xfrm>
          <a:prstGeom prst="rect">
            <a:avLst/>
          </a:prstGeom>
        </p:spPr>
      </p:pic>
    </p:spTree>
    <p:extLst>
      <p:ext uri="{BB962C8B-B14F-4D97-AF65-F5344CB8AC3E}">
        <p14:creationId xmlns:p14="http://schemas.microsoft.com/office/powerpoint/2010/main" val="226093026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3240024" y="926156"/>
            <a:ext cx="6096000" cy="2593018"/>
          </a:xfrm>
          <a:prstGeom prst="rect">
            <a:avLst/>
          </a:prstGeom>
        </p:spPr>
        <p:txBody>
          <a:bodyPr>
            <a:spAutoFit/>
          </a:bodyPr>
          <a:lstStyle/>
          <a:p>
            <a:pPr marL="488950">
              <a:lnSpc>
                <a:spcPts val="1450"/>
              </a:lnSpc>
              <a:spcAft>
                <a:spcPts val="0"/>
              </a:spcAft>
            </a:pPr>
            <a:r>
              <a:rPr lang="sv-SE" b="1" u="sng" dirty="0" smtClean="0">
                <a:effectLst/>
                <a:latin typeface="Georgia" panose="02040502050405020303" pitchFamily="18" charset="0"/>
                <a:ea typeface="Times New Roman" panose="02020603050405020304" pitchFamily="18" charset="0"/>
                <a:cs typeface="Times New Roman" panose="02020603050405020304" pitchFamily="18" charset="0"/>
              </a:rPr>
              <a:t>Vid matcher;</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342900" lvl="0" indent="-342900">
              <a:lnSpc>
                <a:spcPts val="1450"/>
              </a:lnSpc>
              <a:spcAft>
                <a:spcPts val="0"/>
              </a:spcAft>
              <a:buFont typeface="Calibri" panose="020F0502020204030204" pitchFamily="34" charset="0"/>
              <a:buChar char="-"/>
            </a:pPr>
            <a:r>
              <a:rPr lang="sv-SE" b="1" dirty="0" smtClean="0">
                <a:effectLst/>
                <a:latin typeface="Georgia" panose="02040502050405020303" pitchFamily="18" charset="0"/>
                <a:ea typeface="Calibri" panose="020F0502020204030204" pitchFamily="34" charset="0"/>
                <a:cs typeface="Times New Roman" panose="02020603050405020304" pitchFamily="18" charset="0"/>
              </a:rPr>
              <a:t>Alla ska spela likvärdigt utefter sina egna förutsättningar</a:t>
            </a:r>
            <a:r>
              <a:rPr lang="sv-SE" dirty="0" smtClean="0">
                <a:effectLst/>
                <a:latin typeface="Georgia" panose="02040502050405020303" pitchFamily="18" charset="0"/>
                <a:ea typeface="Calibri" panose="020F0502020204030204" pitchFamily="34" charset="0"/>
                <a:cs typeface="Times New Roman" panose="02020603050405020304" pitchFamily="18" charset="0"/>
              </a:rPr>
              <a:t> </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Uppmuntra alla att prova på att </a:t>
            </a:r>
            <a:r>
              <a:rPr lang="sv-SE" dirty="0" smtClean="0">
                <a:latin typeface="Georgia" panose="02040502050405020303" pitchFamily="18" charset="0"/>
                <a:ea typeface="Calibri" panose="020F0502020204030204" pitchFamily="34" charset="0"/>
                <a:cs typeface="Times New Roman" panose="02020603050405020304" pitchFamily="18" charset="0"/>
              </a:rPr>
              <a:t>spela </a:t>
            </a:r>
            <a:r>
              <a:rPr lang="sv-SE" dirty="0" smtClean="0">
                <a:effectLst/>
                <a:latin typeface="Georgia" panose="02040502050405020303" pitchFamily="18" charset="0"/>
                <a:ea typeface="Calibri" panose="020F0502020204030204" pitchFamily="34" charset="0"/>
                <a:cs typeface="Times New Roman" panose="02020603050405020304" pitchFamily="18" charset="0"/>
              </a:rPr>
              <a:t>målvakt.</a:t>
            </a: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Låt alla som vill vara lagkapten </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Låt alla spela på alla platser i laget</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Utbildningen och prestationen av spelarna är viktigare än matchresultatet. </a:t>
            </a:r>
            <a:endParaRPr lang="sv-SE" dirty="0">
              <a:effectLst/>
              <a:latin typeface="Georgia" panose="02040502050405020303" pitchFamily="18" charset="0"/>
              <a:ea typeface="Calibri" panose="020F0502020204030204" pitchFamily="34" charset="0"/>
              <a:cs typeface="Times New Roman" panose="02020603050405020304" pitchFamily="18" charset="0"/>
            </a:endParaRPr>
          </a:p>
        </p:txBody>
      </p:sp>
      <p:pic>
        <p:nvPicPr>
          <p:cNvPr id="3" name="Bildobjekt 2"/>
          <p:cNvPicPr/>
          <p:nvPr/>
        </p:nvPicPr>
        <p:blipFill>
          <a:blip r:embed="rId2">
            <a:extLst>
              <a:ext uri="{28A0092B-C50C-407E-A947-70E740481C1C}">
                <a14:useLocalDpi xmlns:a14="http://schemas.microsoft.com/office/drawing/2010/main" val="0"/>
              </a:ext>
            </a:extLst>
          </a:blip>
          <a:stretch>
            <a:fillRect/>
          </a:stretch>
        </p:blipFill>
        <p:spPr>
          <a:xfrm>
            <a:off x="1908936" y="926156"/>
            <a:ext cx="1108583" cy="1259260"/>
          </a:xfrm>
          <a:prstGeom prst="rect">
            <a:avLst/>
          </a:prstGeom>
        </p:spPr>
      </p:pic>
    </p:spTree>
    <p:extLst>
      <p:ext uri="{BB962C8B-B14F-4D97-AF65-F5344CB8AC3E}">
        <p14:creationId xmlns:p14="http://schemas.microsoft.com/office/powerpoint/2010/main" val="18869925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ubrik 6"/>
          <p:cNvSpPr>
            <a:spLocks noGrp="1"/>
          </p:cNvSpPr>
          <p:nvPr>
            <p:ph type="title"/>
          </p:nvPr>
        </p:nvSpPr>
        <p:spPr>
          <a:xfrm>
            <a:off x="838200" y="298529"/>
            <a:ext cx="10515600" cy="1325563"/>
          </a:xfrm>
        </p:spPr>
        <p:txBody>
          <a:bodyPr/>
          <a:lstStyle/>
          <a:p>
            <a:r>
              <a:rPr lang="sv-SE" dirty="0" smtClean="0"/>
              <a:t> 		</a:t>
            </a:r>
            <a:r>
              <a:rPr lang="sv-SE" b="1" dirty="0" smtClean="0"/>
              <a:t>Föräldrar en viktig resurs </a:t>
            </a:r>
            <a:endParaRPr lang="sv-SE" b="1" dirty="0"/>
          </a:p>
        </p:txBody>
      </p:sp>
      <p:sp>
        <p:nvSpPr>
          <p:cNvPr id="8" name="Platshållare för innehåll 7"/>
          <p:cNvSpPr>
            <a:spLocks noGrp="1"/>
          </p:cNvSpPr>
          <p:nvPr>
            <p:ph sz="half" idx="1"/>
          </p:nvPr>
        </p:nvSpPr>
        <p:spPr>
          <a:xfrm>
            <a:off x="710184" y="1782763"/>
            <a:ext cx="5181600" cy="3916807"/>
          </a:xfrm>
          <a:ln w="76200">
            <a:solidFill>
              <a:schemeClr val="accent1">
                <a:lumMod val="60000"/>
                <a:lumOff val="40000"/>
              </a:schemeClr>
            </a:solidFill>
          </a:ln>
        </p:spPr>
        <p:txBody>
          <a:bodyPr>
            <a:normAutofit fontScale="55000" lnSpcReduction="20000"/>
          </a:bodyPr>
          <a:lstStyle/>
          <a:p>
            <a:pPr marL="0" indent="0">
              <a:buNone/>
            </a:pPr>
            <a:endParaRPr lang="sv-SE" b="1" dirty="0" smtClean="0">
              <a:solidFill>
                <a:schemeClr val="accent1">
                  <a:lumMod val="75000"/>
                </a:schemeClr>
              </a:solidFill>
            </a:endParaRPr>
          </a:p>
          <a:p>
            <a:pPr marL="0" indent="0">
              <a:buNone/>
            </a:pPr>
            <a:r>
              <a:rPr lang="sv-SE" b="1" dirty="0">
                <a:solidFill>
                  <a:schemeClr val="accent1">
                    <a:lumMod val="75000"/>
                  </a:schemeClr>
                </a:solidFill>
              </a:rPr>
              <a:t> </a:t>
            </a:r>
            <a:r>
              <a:rPr lang="sv-SE" b="1" dirty="0" smtClean="0">
                <a:solidFill>
                  <a:schemeClr val="accent1">
                    <a:lumMod val="75000"/>
                  </a:schemeClr>
                </a:solidFill>
              </a:rPr>
              <a:t>        </a:t>
            </a:r>
            <a:r>
              <a:rPr lang="sv-SE" sz="3300" b="1" dirty="0" smtClean="0">
                <a:solidFill>
                  <a:schemeClr val="accent1">
                    <a:lumMod val="75000"/>
                  </a:schemeClr>
                </a:solidFill>
              </a:rPr>
              <a:t>I </a:t>
            </a:r>
            <a:r>
              <a:rPr lang="sv-SE" sz="3300" b="1" dirty="0">
                <a:solidFill>
                  <a:schemeClr val="accent1">
                    <a:lumMod val="75000"/>
                  </a:schemeClr>
                </a:solidFill>
              </a:rPr>
              <a:t>IFK Mariefred</a:t>
            </a:r>
            <a:r>
              <a:rPr lang="sv-SE" sz="3300" dirty="0">
                <a:solidFill>
                  <a:schemeClr val="accent1">
                    <a:lumMod val="75000"/>
                  </a:schemeClr>
                </a:solidFill>
              </a:rPr>
              <a:t> </a:t>
            </a:r>
            <a:r>
              <a:rPr lang="sv-SE" sz="3300" b="1" dirty="0"/>
              <a:t>utgår vi från tre punkter: </a:t>
            </a:r>
            <a:endParaRPr lang="sv-SE" sz="3300" dirty="0" smtClean="0"/>
          </a:p>
          <a:p>
            <a:pPr marL="0" indent="0">
              <a:buNone/>
            </a:pPr>
            <a:r>
              <a:rPr lang="sv-SE" dirty="0"/>
              <a:t> </a:t>
            </a:r>
          </a:p>
          <a:p>
            <a:pPr lvl="0"/>
            <a:r>
              <a:rPr lang="sv-SE" dirty="0"/>
              <a:t>Allt som rör fotbollen och fotbollsutvecklingen i IFK Mariefred sköts av de tränare och ledare som är tillsatta av föreningen. Vi välkomnar en </a:t>
            </a:r>
            <a:r>
              <a:rPr lang="sv-SE" b="1" dirty="0"/>
              <a:t>öppen dialog</a:t>
            </a:r>
            <a:r>
              <a:rPr lang="sv-SE" dirty="0"/>
              <a:t> med föräldrar som alltid är välkomna att </a:t>
            </a:r>
            <a:r>
              <a:rPr lang="sv-SE" b="1" dirty="0"/>
              <a:t>ställa frågor</a:t>
            </a:r>
            <a:r>
              <a:rPr lang="sv-SE" dirty="0"/>
              <a:t>, exempelvis på de informationsträffar, utbildningar eller föräldramöten som anordnas</a:t>
            </a:r>
            <a:r>
              <a:rPr lang="sv-SE" dirty="0" smtClean="0"/>
              <a:t>.</a:t>
            </a:r>
            <a:r>
              <a:rPr lang="sv-SE" dirty="0"/>
              <a:t> </a:t>
            </a:r>
          </a:p>
          <a:p>
            <a:pPr lvl="0"/>
            <a:r>
              <a:rPr lang="sv-SE" dirty="0"/>
              <a:t>Föräldrarnas roll i fotbollsmiljön är att ha en </a:t>
            </a:r>
            <a:r>
              <a:rPr lang="sv-SE" b="1" dirty="0"/>
              <a:t>positiv och stödjande funktion</a:t>
            </a:r>
            <a:r>
              <a:rPr lang="sv-SE" dirty="0"/>
              <a:t>, tänka långsiktigt, samt att vara goda förebilder. Tänk på att ditt barn också har funderingar om sin fotbollsverklighet.  </a:t>
            </a:r>
          </a:p>
          <a:p>
            <a:pPr lvl="0"/>
            <a:r>
              <a:rPr lang="sv-SE" dirty="0"/>
              <a:t> Föräldrarnas uppgift utanför fotbollen är att ge rätt typ av socialt stöd till barnet samt att förstå andra personers roller i nätverket runt barnet/laget. </a:t>
            </a:r>
          </a:p>
          <a:p>
            <a:pPr marL="0" indent="0">
              <a:buNone/>
            </a:pPr>
            <a:r>
              <a:rPr lang="sv-SE" b="1" dirty="0"/>
              <a:t> </a:t>
            </a:r>
            <a:endParaRPr lang="sv-SE" dirty="0"/>
          </a:p>
          <a:p>
            <a:endParaRPr lang="sv-SE" dirty="0"/>
          </a:p>
        </p:txBody>
      </p:sp>
      <p:sp>
        <p:nvSpPr>
          <p:cNvPr id="9" name="Platshållare för innehåll 8"/>
          <p:cNvSpPr>
            <a:spLocks noGrp="1"/>
          </p:cNvSpPr>
          <p:nvPr>
            <p:ph sz="half" idx="2"/>
          </p:nvPr>
        </p:nvSpPr>
        <p:spPr>
          <a:xfrm>
            <a:off x="6245352" y="2002537"/>
            <a:ext cx="5391912" cy="3154679"/>
          </a:xfrm>
          <a:ln w="76200">
            <a:solidFill>
              <a:srgbClr val="0070C0"/>
            </a:solidFill>
          </a:ln>
        </p:spPr>
        <p:txBody>
          <a:bodyPr>
            <a:normAutofit fontScale="55000" lnSpcReduction="20000"/>
          </a:bodyPr>
          <a:lstStyle/>
          <a:p>
            <a:pPr marL="0" indent="0">
              <a:buNone/>
            </a:pPr>
            <a:endParaRPr lang="sv-SE" b="1" dirty="0" smtClean="0"/>
          </a:p>
          <a:p>
            <a:pPr marL="0" indent="0">
              <a:buNone/>
            </a:pPr>
            <a:r>
              <a:rPr lang="sv-SE" b="1" dirty="0" smtClean="0"/>
              <a:t>Föräldrar </a:t>
            </a:r>
            <a:r>
              <a:rPr lang="sv-SE" b="1" dirty="0"/>
              <a:t>har ett ansvar att ta och </a:t>
            </a:r>
            <a:r>
              <a:rPr lang="sv-SE" b="1" dirty="0" smtClean="0"/>
              <a:t>föreningen </a:t>
            </a:r>
            <a:r>
              <a:rPr lang="sv-SE" b="1" dirty="0"/>
              <a:t>förväntar sig bl.a. stöttning i att:</a:t>
            </a:r>
            <a:endParaRPr lang="sv-SE" dirty="0"/>
          </a:p>
          <a:p>
            <a:pPr marL="0" indent="0">
              <a:buNone/>
            </a:pPr>
            <a:endParaRPr lang="sv-SE" dirty="0"/>
          </a:p>
          <a:p>
            <a:pPr lvl="0"/>
            <a:r>
              <a:rPr lang="sv-SE" b="1" dirty="0"/>
              <a:t>Förbereda</a:t>
            </a:r>
            <a:r>
              <a:rPr lang="sv-SE" dirty="0"/>
              <a:t>,</a:t>
            </a:r>
            <a:r>
              <a:rPr lang="sv-SE" b="1" dirty="0"/>
              <a:t> bemanna </a:t>
            </a:r>
            <a:r>
              <a:rPr lang="sv-SE" dirty="0"/>
              <a:t>och </a:t>
            </a:r>
            <a:r>
              <a:rPr lang="sv-SE" b="1" dirty="0"/>
              <a:t>genomföra de arrangemang </a:t>
            </a:r>
            <a:r>
              <a:rPr lang="sv-SE" dirty="0"/>
              <a:t>som sektionen eller föreningen anordnar och som laget ansvarar för, t.ex. sammandrag, </a:t>
            </a:r>
            <a:r>
              <a:rPr lang="sv-SE" dirty="0" err="1"/>
              <a:t>Fotbollskola</a:t>
            </a:r>
            <a:r>
              <a:rPr lang="sv-SE" dirty="0"/>
              <a:t>, Fotbollens Dag, mm.</a:t>
            </a:r>
          </a:p>
          <a:p>
            <a:pPr lvl="0"/>
            <a:r>
              <a:rPr lang="sv-SE" b="1" dirty="0"/>
              <a:t>Engagera</a:t>
            </a:r>
            <a:r>
              <a:rPr lang="sv-SE" dirty="0"/>
              <a:t> samtliga föräldrar i arbetet runt laget. </a:t>
            </a:r>
          </a:p>
          <a:p>
            <a:pPr lvl="0"/>
            <a:r>
              <a:rPr lang="sv-SE" dirty="0"/>
              <a:t>Vara med och </a:t>
            </a:r>
            <a:r>
              <a:rPr lang="sv-SE" b="1" dirty="0"/>
              <a:t>stötta </a:t>
            </a:r>
            <a:r>
              <a:rPr lang="sv-SE" dirty="0"/>
              <a:t>laget vid träningar och matcher.</a:t>
            </a:r>
          </a:p>
          <a:p>
            <a:pPr lvl="0"/>
            <a:r>
              <a:rPr lang="sv-SE" dirty="0"/>
              <a:t> I övrigt </a:t>
            </a:r>
            <a:r>
              <a:rPr lang="sv-SE" b="1" dirty="0"/>
              <a:t>genomföra</a:t>
            </a:r>
            <a:r>
              <a:rPr lang="sv-SE" dirty="0"/>
              <a:t> för de uppgifter som överenskommits med ledarteamet, t.ex. att ansvara för en lagkassa, övriga aktiviteter och ansvarsområden.</a:t>
            </a:r>
          </a:p>
          <a:p>
            <a:pPr marL="0" indent="0">
              <a:buNone/>
            </a:pPr>
            <a:r>
              <a:rPr lang="sv-SE" dirty="0"/>
              <a:t> </a:t>
            </a:r>
          </a:p>
          <a:p>
            <a:endParaRPr lang="sv-SE" dirty="0"/>
          </a:p>
        </p:txBody>
      </p:sp>
      <p:pic>
        <p:nvPicPr>
          <p:cNvPr id="10" name="Bildobjekt 9"/>
          <p:cNvPicPr/>
          <p:nvPr/>
        </p:nvPicPr>
        <p:blipFill>
          <a:blip r:embed="rId2">
            <a:extLst>
              <a:ext uri="{28A0092B-C50C-407E-A947-70E740481C1C}">
                <a14:useLocalDpi xmlns:a14="http://schemas.microsoft.com/office/drawing/2010/main" val="0"/>
              </a:ext>
            </a:extLst>
          </a:blip>
          <a:stretch>
            <a:fillRect/>
          </a:stretch>
        </p:blipFill>
        <p:spPr>
          <a:xfrm>
            <a:off x="1444752" y="457200"/>
            <a:ext cx="953135" cy="965359"/>
          </a:xfrm>
          <a:prstGeom prst="rect">
            <a:avLst/>
          </a:prstGeom>
        </p:spPr>
      </p:pic>
      <p:pic>
        <p:nvPicPr>
          <p:cNvPr id="11" name="Bildobjekt 10"/>
          <p:cNvPicPr>
            <a:picLocks noChangeAspect="1"/>
          </p:cNvPicPr>
          <p:nvPr/>
        </p:nvPicPr>
        <p:blipFill>
          <a:blip r:embed="rId3"/>
          <a:stretch>
            <a:fillRect/>
          </a:stretch>
        </p:blipFill>
        <p:spPr>
          <a:xfrm>
            <a:off x="8654274" y="457200"/>
            <a:ext cx="1129806" cy="965359"/>
          </a:xfrm>
          <a:prstGeom prst="rect">
            <a:avLst/>
          </a:prstGeom>
        </p:spPr>
      </p:pic>
    </p:spTree>
    <p:extLst>
      <p:ext uri="{BB962C8B-B14F-4D97-AF65-F5344CB8AC3E}">
        <p14:creationId xmlns:p14="http://schemas.microsoft.com/office/powerpoint/2010/main" val="297062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1792950" y="503381"/>
            <a:ext cx="8510742" cy="7171194"/>
          </a:xfrm>
          <a:prstGeom prst="rect">
            <a:avLst/>
          </a:prstGeom>
        </p:spPr>
        <p:txBody>
          <a:bodyPr wrap="square">
            <a:spAutoFit/>
          </a:bodyPr>
          <a:lstStyle/>
          <a:p>
            <a:r>
              <a:rPr lang="sv-SE" sz="2000" b="1" dirty="0" smtClean="0">
                <a:solidFill>
                  <a:srgbClr val="000000"/>
                </a:solidFill>
                <a:latin typeface="Arial" panose="020B0604020202020204" pitchFamily="34" charset="0"/>
              </a:rPr>
              <a:t>Träningstider säsongen 2021 – </a:t>
            </a:r>
            <a:r>
              <a:rPr lang="sv-SE" sz="2000" b="1" dirty="0" smtClean="0">
                <a:solidFill>
                  <a:schemeClr val="accent1">
                    <a:lumMod val="75000"/>
                  </a:schemeClr>
                </a:solidFill>
                <a:latin typeface="Arial" panose="020B0604020202020204" pitchFamily="34" charset="0"/>
              </a:rPr>
              <a:t>IFK</a:t>
            </a:r>
            <a:r>
              <a:rPr lang="sv-SE" sz="2000" b="1" dirty="0" smtClean="0">
                <a:solidFill>
                  <a:srgbClr val="000000"/>
                </a:solidFill>
                <a:latin typeface="Arial" panose="020B0604020202020204" pitchFamily="34" charset="0"/>
              </a:rPr>
              <a:t> </a:t>
            </a:r>
            <a:r>
              <a:rPr lang="sv-SE" sz="2000" b="1" dirty="0" smtClean="0">
                <a:solidFill>
                  <a:schemeClr val="accent1">
                    <a:lumMod val="75000"/>
                  </a:schemeClr>
                </a:solidFill>
                <a:latin typeface="Arial" panose="020B0604020202020204" pitchFamily="34" charset="0"/>
              </a:rPr>
              <a:t>P </a:t>
            </a:r>
            <a:r>
              <a:rPr lang="sv-SE" sz="2000" b="1" dirty="0">
                <a:solidFill>
                  <a:schemeClr val="accent1">
                    <a:lumMod val="75000"/>
                  </a:schemeClr>
                </a:solidFill>
                <a:latin typeface="Arial" panose="020B0604020202020204" pitchFamily="34" charset="0"/>
              </a:rPr>
              <a:t>13</a:t>
            </a:r>
            <a:endParaRPr lang="sv-SE" sz="2000" dirty="0">
              <a:solidFill>
                <a:schemeClr val="accent1">
                  <a:lumMod val="75000"/>
                </a:schemeClr>
              </a:solidFill>
            </a:endParaRPr>
          </a:p>
          <a:p>
            <a:r>
              <a:rPr lang="sv-SE" sz="2000" dirty="0"/>
              <a:t/>
            </a:r>
            <a:br>
              <a:rPr lang="sv-SE" sz="2000" dirty="0"/>
            </a:br>
            <a:r>
              <a:rPr lang="sv-SE" sz="2000" dirty="0">
                <a:solidFill>
                  <a:srgbClr val="000000"/>
                </a:solidFill>
                <a:latin typeface="Arial" panose="020B0604020202020204" pitchFamily="34" charset="0"/>
              </a:rPr>
              <a:t>Startdatum </a:t>
            </a:r>
            <a:r>
              <a:rPr lang="sv-SE" sz="2000" dirty="0" smtClean="0">
                <a:solidFill>
                  <a:srgbClr val="000000"/>
                </a:solidFill>
                <a:latin typeface="Arial" panose="020B0604020202020204" pitchFamily="34" charset="0"/>
              </a:rPr>
              <a:t>måndag 12 </a:t>
            </a:r>
            <a:r>
              <a:rPr lang="sv-SE" sz="2000" dirty="0">
                <a:solidFill>
                  <a:srgbClr val="000000"/>
                </a:solidFill>
                <a:latin typeface="Arial" panose="020B0604020202020204" pitchFamily="34" charset="0"/>
              </a:rPr>
              <a:t>April</a:t>
            </a:r>
            <a:endParaRPr lang="sv-SE" sz="2000" dirty="0"/>
          </a:p>
          <a:p>
            <a:pPr marL="285750" indent="-285750">
              <a:spcBef>
                <a:spcPts val="1200"/>
              </a:spcBef>
              <a:spcAft>
                <a:spcPts val="1200"/>
              </a:spcAft>
              <a:buFont typeface="Wingdings" panose="05000000000000000000" pitchFamily="2" charset="2"/>
              <a:buChar char="q"/>
            </a:pPr>
            <a:r>
              <a:rPr lang="sv-SE" sz="2000" b="1" dirty="0">
                <a:solidFill>
                  <a:srgbClr val="000000"/>
                </a:solidFill>
                <a:latin typeface="Arial" panose="020B0604020202020204" pitchFamily="34" charset="0"/>
              </a:rPr>
              <a:t>Måndagar </a:t>
            </a:r>
            <a:r>
              <a:rPr lang="sv-SE" sz="2000" b="1" dirty="0" err="1">
                <a:solidFill>
                  <a:srgbClr val="000000"/>
                </a:solidFill>
                <a:latin typeface="Arial" panose="020B0604020202020204" pitchFamily="34" charset="0"/>
              </a:rPr>
              <a:t>kl</a:t>
            </a:r>
            <a:r>
              <a:rPr lang="sv-SE" sz="2000" b="1" dirty="0">
                <a:solidFill>
                  <a:srgbClr val="000000"/>
                </a:solidFill>
                <a:latin typeface="Arial" panose="020B0604020202020204" pitchFamily="34" charset="0"/>
              </a:rPr>
              <a:t> 17-18 på 11-manna </a:t>
            </a:r>
            <a:r>
              <a:rPr lang="sv-SE" sz="2000" b="1" dirty="0" smtClean="0">
                <a:solidFill>
                  <a:srgbClr val="000000"/>
                </a:solidFill>
                <a:latin typeface="Arial" panose="020B0604020202020204" pitchFamily="34" charset="0"/>
              </a:rPr>
              <a:t>konstgräsplanen</a:t>
            </a:r>
          </a:p>
          <a:p>
            <a:pPr>
              <a:spcBef>
                <a:spcPts val="1200"/>
              </a:spcBef>
              <a:spcAft>
                <a:spcPts val="1200"/>
              </a:spcAft>
            </a:pPr>
            <a:r>
              <a:rPr lang="sv-SE" sz="2000" b="1" dirty="0" smtClean="0">
                <a:solidFill>
                  <a:srgbClr val="000000"/>
                </a:solidFill>
                <a:latin typeface="Arial" panose="020B0604020202020204" pitchFamily="34" charset="0"/>
              </a:rPr>
              <a:t>(17.30-18.30 </a:t>
            </a:r>
            <a:r>
              <a:rPr lang="sv-SE" sz="2000" b="1" dirty="0">
                <a:solidFill>
                  <a:srgbClr val="000000"/>
                </a:solidFill>
                <a:latin typeface="Arial" panose="020B0604020202020204" pitchFamily="34" charset="0"/>
              </a:rPr>
              <a:t>när gräset är ok på gräsplanen)</a:t>
            </a:r>
            <a:endParaRPr lang="sv-SE" sz="2000" dirty="0"/>
          </a:p>
          <a:p>
            <a:pPr marL="285750" indent="-285750">
              <a:spcBef>
                <a:spcPts val="1200"/>
              </a:spcBef>
              <a:spcAft>
                <a:spcPts val="1200"/>
              </a:spcAft>
              <a:buFont typeface="Wingdings" panose="05000000000000000000" pitchFamily="2" charset="2"/>
              <a:buChar char="q"/>
            </a:pPr>
            <a:r>
              <a:rPr lang="sv-SE" sz="2000" b="1" dirty="0">
                <a:solidFill>
                  <a:srgbClr val="000000"/>
                </a:solidFill>
                <a:latin typeface="Arial" panose="020B0604020202020204" pitchFamily="34" charset="0"/>
              </a:rPr>
              <a:t>Onsdagar </a:t>
            </a:r>
            <a:r>
              <a:rPr lang="sv-SE" sz="2000" b="1" dirty="0" err="1">
                <a:solidFill>
                  <a:srgbClr val="000000"/>
                </a:solidFill>
                <a:latin typeface="Arial" panose="020B0604020202020204" pitchFamily="34" charset="0"/>
              </a:rPr>
              <a:t>kl</a:t>
            </a:r>
            <a:r>
              <a:rPr lang="sv-SE" sz="2000" b="1" dirty="0">
                <a:solidFill>
                  <a:srgbClr val="000000"/>
                </a:solidFill>
                <a:latin typeface="Arial" panose="020B0604020202020204" pitchFamily="34" charset="0"/>
              </a:rPr>
              <a:t> 17.30-18.30 på 7- manna konstgräsplanen. </a:t>
            </a:r>
            <a:endParaRPr lang="sv-SE" sz="2000" dirty="0"/>
          </a:p>
          <a:p>
            <a:endParaRPr lang="sv-SE" sz="2000" dirty="0" smtClean="0"/>
          </a:p>
          <a:p>
            <a:endParaRPr lang="sv-SE" sz="2000" dirty="0" smtClean="0"/>
          </a:p>
          <a:p>
            <a:r>
              <a:rPr lang="sv-SE" sz="2000" b="1" u="sng" dirty="0" smtClean="0"/>
              <a:t>Kom ihåg;</a:t>
            </a:r>
          </a:p>
          <a:p>
            <a:pPr marL="342900" indent="-342900">
              <a:buFont typeface="Arial" panose="020B0604020202020204" pitchFamily="34" charset="0"/>
              <a:buChar char="•"/>
            </a:pPr>
            <a:r>
              <a:rPr lang="sv-SE" sz="2000" dirty="0" smtClean="0"/>
              <a:t>Benskydd</a:t>
            </a:r>
          </a:p>
          <a:p>
            <a:pPr marL="342900" indent="-342900">
              <a:buFont typeface="Arial" panose="020B0604020202020204" pitchFamily="34" charset="0"/>
              <a:buChar char="•"/>
            </a:pPr>
            <a:r>
              <a:rPr lang="sv-SE" sz="2000" dirty="0" smtClean="0"/>
              <a:t>Namnmärkt vattenflaska</a:t>
            </a:r>
          </a:p>
          <a:p>
            <a:pPr marL="342900" indent="-342900">
              <a:buFont typeface="Arial" panose="020B0604020202020204" pitchFamily="34" charset="0"/>
              <a:buChar char="•"/>
            </a:pPr>
            <a:r>
              <a:rPr lang="sv-SE" sz="2000" dirty="0" smtClean="0"/>
              <a:t>Träningskläder efter väder </a:t>
            </a:r>
            <a:r>
              <a:rPr lang="sv-SE" sz="2000" dirty="0" smtClean="0">
                <a:sym typeface="Wingdings" panose="05000000000000000000" pitchFamily="2" charset="2"/>
              </a:rPr>
              <a:t></a:t>
            </a:r>
          </a:p>
          <a:p>
            <a:pPr marL="342900" indent="-342900">
              <a:buFont typeface="Arial" panose="020B0604020202020204" pitchFamily="34" charset="0"/>
              <a:buChar char="•"/>
            </a:pPr>
            <a:endParaRPr lang="sv-SE" sz="2000" dirty="0">
              <a:sym typeface="Wingdings" panose="05000000000000000000" pitchFamily="2" charset="2"/>
            </a:endParaRPr>
          </a:p>
          <a:p>
            <a:pPr marL="342900" indent="-342900">
              <a:buFont typeface="Arial" panose="020B0604020202020204" pitchFamily="34" charset="0"/>
              <a:buChar char="•"/>
            </a:pPr>
            <a:endParaRPr lang="sv-SE" sz="2000" dirty="0" smtClean="0">
              <a:sym typeface="Wingdings" panose="05000000000000000000" pitchFamily="2" charset="2"/>
            </a:endParaRPr>
          </a:p>
          <a:p>
            <a:r>
              <a:rPr lang="sv-SE" sz="2000" dirty="0">
                <a:sym typeface="Wingdings" panose="05000000000000000000" pitchFamily="2" charset="2"/>
              </a:rPr>
              <a:t> </a:t>
            </a:r>
            <a:r>
              <a:rPr lang="sv-SE" sz="2000" dirty="0" smtClean="0">
                <a:sym typeface="Wingdings" panose="05000000000000000000" pitchFamily="2" charset="2"/>
              </a:rPr>
              <a:t>       Vi är tacksamma om ni knyter </a:t>
            </a:r>
            <a:r>
              <a:rPr lang="sv-SE" sz="2000" b="1" dirty="0" smtClean="0">
                <a:sym typeface="Wingdings" panose="05000000000000000000" pitchFamily="2" charset="2"/>
              </a:rPr>
              <a:t>dubbelknut</a:t>
            </a:r>
            <a:r>
              <a:rPr lang="sv-SE" sz="2000" dirty="0" smtClean="0">
                <a:sym typeface="Wingdings" panose="05000000000000000000" pitchFamily="2" charset="2"/>
              </a:rPr>
              <a:t> på lirarnas fotbollskor!</a:t>
            </a:r>
            <a:r>
              <a:rPr lang="sv-SE" sz="2000" dirty="0"/>
              <a:t/>
            </a:r>
            <a:br>
              <a:rPr lang="sv-SE" sz="2000" dirty="0"/>
            </a:br>
            <a:endParaRPr lang="sv-SE" sz="2000" dirty="0"/>
          </a:p>
          <a:p>
            <a:pPr marL="342900" indent="-342900">
              <a:buFont typeface="Arial" panose="020B0604020202020204" pitchFamily="34" charset="0"/>
              <a:buChar char="•"/>
            </a:pPr>
            <a:endParaRPr lang="sv-SE" sz="2000" dirty="0" smtClean="0">
              <a:sym typeface="Wingdings" panose="05000000000000000000" pitchFamily="2" charset="2"/>
            </a:endParaRPr>
          </a:p>
          <a:p>
            <a:pPr marL="342900" indent="-342900">
              <a:buFont typeface="Arial" panose="020B0604020202020204" pitchFamily="34" charset="0"/>
              <a:buChar char="•"/>
            </a:pPr>
            <a:endParaRPr lang="sv-SE" sz="2000" dirty="0">
              <a:sym typeface="Wingdings" panose="05000000000000000000" pitchFamily="2" charset="2"/>
            </a:endParaRPr>
          </a:p>
          <a:p>
            <a:endParaRPr lang="sv-SE" sz="2000" dirty="0" smtClean="0">
              <a:sym typeface="Wingdings" panose="05000000000000000000" pitchFamily="2" charset="2"/>
            </a:endParaRPr>
          </a:p>
          <a:p>
            <a:r>
              <a:rPr lang="sv-SE" sz="2000" dirty="0">
                <a:sym typeface="Wingdings" panose="05000000000000000000" pitchFamily="2" charset="2"/>
              </a:rPr>
              <a:t>	 </a:t>
            </a:r>
            <a:r>
              <a:rPr lang="sv-SE" sz="2000" dirty="0" smtClean="0">
                <a:sym typeface="Wingdings" panose="05000000000000000000" pitchFamily="2" charset="2"/>
              </a:rPr>
              <a:t>  </a:t>
            </a:r>
          </a:p>
        </p:txBody>
      </p:sp>
      <p:pic>
        <p:nvPicPr>
          <p:cNvPr id="3" name="Bildobjekt 2"/>
          <p:cNvPicPr>
            <a:picLocks noChangeAspect="1"/>
          </p:cNvPicPr>
          <p:nvPr/>
        </p:nvPicPr>
        <p:blipFill>
          <a:blip r:embed="rId2"/>
          <a:stretch>
            <a:fillRect/>
          </a:stretch>
        </p:blipFill>
        <p:spPr>
          <a:xfrm>
            <a:off x="6995886" y="285192"/>
            <a:ext cx="1214774" cy="1199995"/>
          </a:xfrm>
          <a:prstGeom prst="rect">
            <a:avLst/>
          </a:prstGeom>
        </p:spPr>
      </p:pic>
      <p:sp>
        <p:nvSpPr>
          <p:cNvPr id="4" name="Höger 3"/>
          <p:cNvSpPr/>
          <p:nvPr/>
        </p:nvSpPr>
        <p:spPr>
          <a:xfrm>
            <a:off x="2583543" y="4354286"/>
            <a:ext cx="4571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Bildobjekt 5"/>
          <p:cNvPicPr>
            <a:picLocks noChangeAspect="1"/>
          </p:cNvPicPr>
          <p:nvPr/>
        </p:nvPicPr>
        <p:blipFill>
          <a:blip r:embed="rId3"/>
          <a:stretch>
            <a:fillRect/>
          </a:stretch>
        </p:blipFill>
        <p:spPr>
          <a:xfrm>
            <a:off x="1416198" y="4377145"/>
            <a:ext cx="285714" cy="790476"/>
          </a:xfrm>
          <a:prstGeom prst="rect">
            <a:avLst/>
          </a:prstGeom>
        </p:spPr>
      </p:pic>
      <p:pic>
        <p:nvPicPr>
          <p:cNvPr id="7" name="Bildobjekt 6"/>
          <p:cNvPicPr>
            <a:picLocks noChangeAspect="1"/>
          </p:cNvPicPr>
          <p:nvPr/>
        </p:nvPicPr>
        <p:blipFill>
          <a:blip r:embed="rId4"/>
          <a:stretch>
            <a:fillRect/>
          </a:stretch>
        </p:blipFill>
        <p:spPr>
          <a:xfrm>
            <a:off x="611939" y="4360091"/>
            <a:ext cx="523810" cy="790476"/>
          </a:xfrm>
          <a:prstGeom prst="rect">
            <a:avLst/>
          </a:prstGeom>
        </p:spPr>
      </p:pic>
      <p:pic>
        <p:nvPicPr>
          <p:cNvPr id="8" name="Bildobjekt 7"/>
          <p:cNvPicPr>
            <a:picLocks noChangeAspect="1"/>
          </p:cNvPicPr>
          <p:nvPr/>
        </p:nvPicPr>
        <p:blipFill>
          <a:blip r:embed="rId5"/>
          <a:stretch>
            <a:fillRect/>
          </a:stretch>
        </p:blipFill>
        <p:spPr>
          <a:xfrm>
            <a:off x="9310015" y="5150567"/>
            <a:ext cx="790476" cy="790476"/>
          </a:xfrm>
          <a:prstGeom prst="rect">
            <a:avLst/>
          </a:prstGeom>
        </p:spPr>
      </p:pic>
    </p:spTree>
    <p:extLst>
      <p:ext uri="{BB962C8B-B14F-4D97-AF65-F5344CB8AC3E}">
        <p14:creationId xmlns:p14="http://schemas.microsoft.com/office/powerpoint/2010/main" val="15456359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1828800" y="1930684"/>
            <a:ext cx="9564914" cy="3970318"/>
          </a:xfrm>
          <a:prstGeom prst="rect">
            <a:avLst/>
          </a:prstGeom>
        </p:spPr>
        <p:txBody>
          <a:bodyPr wrap="square">
            <a:spAutoFit/>
          </a:bodyPr>
          <a:lstStyle/>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1. Presentation </a:t>
            </a:r>
            <a:r>
              <a:rPr lang="sv-SE" altLang="sv-SE" dirty="0">
                <a:latin typeface="Georgia" panose="02040502050405020303" pitchFamily="18" charset="0"/>
                <a:ea typeface="Times New Roman" panose="02020603050405020304" pitchFamily="18" charset="0"/>
                <a:cs typeface="Times New Roman" panose="02020603050405020304" pitchFamily="18" charset="0"/>
              </a:rPr>
              <a:t>tränare, organisation och dagordning</a:t>
            </a: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a:t>
            </a:r>
          </a:p>
          <a:p>
            <a:pPr lvl="0" eaLnBrk="0" fontAlgn="base" hangingPunct="0">
              <a:spcBef>
                <a:spcPct val="0"/>
              </a:spcBef>
              <a:spcAft>
                <a:spcPct val="0"/>
              </a:spcAft>
            </a:pP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2. IFK </a:t>
            </a:r>
            <a:r>
              <a:rPr lang="sv-SE" altLang="sv-SE" dirty="0">
                <a:latin typeface="Georgia" panose="02040502050405020303" pitchFamily="18" charset="0"/>
                <a:ea typeface="Times New Roman" panose="02020603050405020304" pitchFamily="18" charset="0"/>
                <a:cs typeface="Times New Roman" panose="02020603050405020304" pitchFamily="18" charset="0"/>
              </a:rPr>
              <a:t>Mariefred policy, träning och </a:t>
            </a: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matcher mm</a:t>
            </a:r>
          </a:p>
          <a:p>
            <a:pPr lvl="0" eaLnBrk="0" fontAlgn="base" hangingPunct="0">
              <a:spcBef>
                <a:spcPct val="0"/>
              </a:spcBef>
              <a:spcAft>
                <a:spcPct val="0"/>
              </a:spcAft>
            </a:pP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3. </a:t>
            </a:r>
            <a:r>
              <a:rPr lang="sv-SE" altLang="sv-SE" u="sng" dirty="0" smtClean="0">
                <a:latin typeface="Georgia" panose="02040502050405020303" pitchFamily="18" charset="0"/>
                <a:ea typeface="Times New Roman" panose="02020603050405020304" pitchFamily="18" charset="0"/>
                <a:cs typeface="Times New Roman" panose="02020603050405020304" pitchFamily="18" charset="0"/>
              </a:rPr>
              <a:t>P13 </a:t>
            </a:r>
            <a:r>
              <a:rPr lang="sv-SE" altLang="sv-SE" u="sng" dirty="0">
                <a:latin typeface="Georgia" panose="02040502050405020303" pitchFamily="18" charset="0"/>
                <a:ea typeface="Times New Roman" panose="02020603050405020304" pitchFamily="18" charset="0"/>
                <a:cs typeface="Times New Roman" panose="02020603050405020304" pitchFamily="18" charset="0"/>
              </a:rPr>
              <a:t>planering säsongen </a:t>
            </a:r>
            <a:r>
              <a:rPr lang="sv-SE" altLang="sv-SE" u="sng" dirty="0" smtClean="0">
                <a:latin typeface="Georgia" panose="02040502050405020303" pitchFamily="18" charset="0"/>
                <a:ea typeface="Times New Roman" panose="02020603050405020304" pitchFamily="18" charset="0"/>
                <a:cs typeface="Times New Roman" panose="02020603050405020304" pitchFamily="18" charset="0"/>
              </a:rPr>
              <a:t>2021;</a:t>
            </a:r>
          </a:p>
          <a:p>
            <a:pPr lvl="0" eaLnBrk="0" fontAlgn="base" hangingPunct="0">
              <a:spcBef>
                <a:spcPct val="0"/>
              </a:spcBef>
              <a:spcAft>
                <a:spcPct val="0"/>
              </a:spcAft>
            </a:pP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 Föräldrar </a:t>
            </a:r>
            <a:r>
              <a:rPr lang="sv-SE" altLang="sv-SE" dirty="0">
                <a:latin typeface="Georgia" panose="02040502050405020303" pitchFamily="18" charset="0"/>
                <a:ea typeface="Times New Roman" panose="02020603050405020304" pitchFamily="18" charset="0"/>
                <a:cs typeface="Times New Roman" panose="02020603050405020304" pitchFamily="18" charset="0"/>
              </a:rPr>
              <a:t>och delaktighet, ansvarsgrupper, sammandrag, stöd och övriga aktiviteter.</a:t>
            </a:r>
            <a:endParaRPr lang="sv-SE" altLang="sv-SE" dirty="0"/>
          </a:p>
          <a:p>
            <a:pPr lvl="0" eaLnBrk="0" fontAlgn="base" hangingPunct="0">
              <a:spcBef>
                <a:spcPct val="0"/>
              </a:spcBef>
              <a:spcAft>
                <a:spcPct val="0"/>
              </a:spcAft>
            </a:pPr>
            <a:r>
              <a:rPr lang="sv-SE" altLang="sv-SE" b="1" dirty="0" smtClean="0">
                <a:latin typeface="Georgia" panose="02040502050405020303" pitchFamily="18" charset="0"/>
                <a:ea typeface="Times New Roman" panose="02020603050405020304" pitchFamily="18" charset="0"/>
                <a:cs typeface="Times New Roman" panose="02020603050405020304" pitchFamily="18" charset="0"/>
              </a:rPr>
              <a:t>- Lagkassa</a:t>
            </a: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 </a:t>
            </a:r>
            <a:r>
              <a:rPr lang="sv-SE" altLang="sv-SE" dirty="0">
                <a:latin typeface="Georgia" panose="02040502050405020303" pitchFamily="18" charset="0"/>
                <a:ea typeface="Times New Roman" panose="02020603050405020304" pitchFamily="18" charset="0"/>
                <a:cs typeface="Times New Roman" panose="02020603050405020304" pitchFamily="18" charset="0"/>
              </a:rPr>
              <a:t>(100kr)</a:t>
            </a: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 Spelaravgift </a:t>
            </a:r>
            <a:r>
              <a:rPr lang="sv-SE" altLang="sv-SE" dirty="0">
                <a:latin typeface="Georgia" panose="02040502050405020303" pitchFamily="18" charset="0"/>
                <a:ea typeface="Times New Roman" panose="02020603050405020304" pitchFamily="18" charset="0"/>
                <a:cs typeface="Times New Roman" panose="02020603050405020304" pitchFamily="18" charset="0"/>
              </a:rPr>
              <a:t>(450) </a:t>
            </a: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 Medlemsavgift </a:t>
            </a:r>
            <a:r>
              <a:rPr lang="sv-SE" altLang="sv-SE" dirty="0">
                <a:latin typeface="Georgia" panose="02040502050405020303" pitchFamily="18" charset="0"/>
                <a:ea typeface="Times New Roman" panose="02020603050405020304" pitchFamily="18" charset="0"/>
                <a:cs typeface="Times New Roman" panose="02020603050405020304" pitchFamily="18" charset="0"/>
              </a:rPr>
              <a:t>IFK</a:t>
            </a: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 Tjäna </a:t>
            </a:r>
            <a:r>
              <a:rPr lang="sv-SE" altLang="sv-SE" dirty="0">
                <a:latin typeface="Georgia" panose="02040502050405020303" pitchFamily="18" charset="0"/>
                <a:ea typeface="Times New Roman" panose="02020603050405020304" pitchFamily="18" charset="0"/>
                <a:cs typeface="Times New Roman" panose="02020603050405020304" pitchFamily="18" charset="0"/>
              </a:rPr>
              <a:t>pengar tillsammans i laget</a:t>
            </a: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 Sponsorer</a:t>
            </a:r>
            <a:r>
              <a:rPr lang="sv-SE" altLang="sv-SE" dirty="0">
                <a:latin typeface="Georgia" panose="02040502050405020303" pitchFamily="18" charset="0"/>
                <a:ea typeface="Times New Roman" panose="02020603050405020304" pitchFamily="18" charset="0"/>
                <a:cs typeface="Times New Roman" panose="02020603050405020304" pitchFamily="18" charset="0"/>
              </a:rPr>
              <a:t>?</a:t>
            </a: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 Material</a:t>
            </a:r>
            <a:r>
              <a:rPr lang="sv-SE" altLang="sv-SE" dirty="0">
                <a:latin typeface="Georgia" panose="02040502050405020303" pitchFamily="18" charset="0"/>
                <a:ea typeface="Times New Roman" panose="02020603050405020304" pitchFamily="18" charset="0"/>
                <a:cs typeface="Times New Roman" panose="02020603050405020304" pitchFamily="18" charset="0"/>
              </a:rPr>
              <a:t>, cuper, overaller mm</a:t>
            </a:r>
            <a:endParaRPr lang="sv-SE" altLang="sv-SE" dirty="0"/>
          </a:p>
          <a:p>
            <a:pPr lvl="0" eaLnBrk="0" fontAlgn="base" hangingPunct="0">
              <a:spcBef>
                <a:spcPct val="0"/>
              </a:spcBef>
              <a:spcAft>
                <a:spcPct val="0"/>
              </a:spcAft>
            </a:pPr>
            <a:r>
              <a:rPr lang="sv-SE" altLang="sv-SE" dirty="0" smtClean="0">
                <a:latin typeface="Georgia" panose="02040502050405020303" pitchFamily="18" charset="0"/>
                <a:ea typeface="Times New Roman" panose="02020603050405020304" pitchFamily="18" charset="0"/>
                <a:cs typeface="Times New Roman" panose="02020603050405020304" pitchFamily="18" charset="0"/>
              </a:rPr>
              <a:t>- Övriga </a:t>
            </a:r>
            <a:r>
              <a:rPr lang="sv-SE" altLang="sv-SE" dirty="0">
                <a:latin typeface="Georgia" panose="02040502050405020303" pitchFamily="18" charset="0"/>
                <a:ea typeface="Times New Roman" panose="02020603050405020304" pitchFamily="18" charset="0"/>
                <a:cs typeface="Times New Roman" panose="02020603050405020304" pitchFamily="18" charset="0"/>
              </a:rPr>
              <a:t>frågor, idéer och tankar</a:t>
            </a:r>
            <a:endParaRPr lang="sv-SE" altLang="sv-SE" dirty="0"/>
          </a:p>
        </p:txBody>
      </p:sp>
      <p:sp>
        <p:nvSpPr>
          <p:cNvPr id="5" name="Rectangle 5"/>
          <p:cNvSpPr>
            <a:spLocks noChangeArrowheads="1"/>
          </p:cNvSpPr>
          <p:nvPr/>
        </p:nvSpPr>
        <p:spPr bwMode="auto">
          <a:xfrm>
            <a:off x="1640115" y="72348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SE"/>
          </a:p>
        </p:txBody>
      </p:sp>
      <p:pic>
        <p:nvPicPr>
          <p:cNvPr id="4100" name="Bildobjekt 2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6270" y="969340"/>
            <a:ext cx="1186089" cy="117268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6"/>
          <p:cNvSpPr>
            <a:spLocks noChangeArrowheads="1"/>
          </p:cNvSpPr>
          <p:nvPr/>
        </p:nvSpPr>
        <p:spPr bwMode="auto">
          <a:xfrm>
            <a:off x="1640115" y="1180682"/>
            <a:ext cx="533832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828675" algn="l" defTabSz="914400" rtl="0" eaLnBrk="0" fontAlgn="base" latinLnBrk="0" hangingPunct="0">
              <a:lnSpc>
                <a:spcPct val="100000"/>
              </a:lnSpc>
              <a:spcBef>
                <a:spcPct val="0"/>
              </a:spcBef>
              <a:spcAft>
                <a:spcPct val="0"/>
              </a:spcAft>
              <a:buClrTx/>
              <a:buSzTx/>
              <a:buFontTx/>
              <a:buNone/>
              <a:tabLst/>
            </a:pPr>
            <a:r>
              <a:rPr kumimoji="0" lang="sv-SE" altLang="sv-SE" sz="2400" b="1" i="0" u="none" strike="noStrike" cap="none" normalizeH="0" baseline="0" dirty="0" smtClean="0">
                <a:ln>
                  <a:noFill/>
                </a:ln>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Dagordning </a:t>
            </a:r>
            <a:r>
              <a:rPr kumimoji="0" lang="sv-SE" altLang="sv-SE" sz="2400" b="1" i="0" u="none" strike="noStrike" cap="none" normalizeH="0" baseline="0" dirty="0" err="1" smtClean="0">
                <a:ln>
                  <a:noFill/>
                </a:ln>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föräldrarmöte</a:t>
            </a:r>
            <a:r>
              <a:rPr kumimoji="0" lang="sv-SE" altLang="sv-SE" sz="2400" b="0" i="0" u="none" strike="noStrike" cap="none" normalizeH="0" baseline="0" dirty="0" smtClean="0">
                <a:ln>
                  <a:noFill/>
                </a:ln>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 </a:t>
            </a:r>
            <a:endParaRPr kumimoji="0" lang="sv-SE" altLang="sv-SE" sz="2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60710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a:t> </a:t>
            </a:r>
            <a:r>
              <a:rPr lang="sv-SE" u="sng" dirty="0">
                <a:solidFill>
                  <a:srgbClr val="0070C0"/>
                </a:solidFill>
              </a:rPr>
              <a:t/>
            </a:r>
            <a:br>
              <a:rPr lang="sv-SE" u="sng" dirty="0">
                <a:solidFill>
                  <a:srgbClr val="0070C0"/>
                </a:solidFill>
              </a:rPr>
            </a:br>
            <a:r>
              <a:rPr lang="sv-SE" b="1" u="sng" dirty="0">
                <a:solidFill>
                  <a:srgbClr val="0070C0"/>
                </a:solidFill>
                <a:latin typeface="Georgia" panose="02040502050405020303" pitchFamily="18" charset="0"/>
              </a:rPr>
              <a:t>IFK Mariefred P 13 organisation säsongen </a:t>
            </a:r>
            <a:r>
              <a:rPr lang="sv-SE" b="1" u="sng" dirty="0" smtClean="0">
                <a:solidFill>
                  <a:srgbClr val="0070C0"/>
                </a:solidFill>
                <a:latin typeface="Georgia" panose="02040502050405020303" pitchFamily="18" charset="0"/>
              </a:rPr>
              <a:t>2021</a:t>
            </a:r>
            <a:r>
              <a:rPr lang="sv-SE" dirty="0"/>
              <a:t/>
            </a:r>
            <a:br>
              <a:rPr lang="sv-SE" dirty="0"/>
            </a:br>
            <a:endParaRPr lang="sv-SE" dirty="0"/>
          </a:p>
        </p:txBody>
      </p:sp>
      <p:sp>
        <p:nvSpPr>
          <p:cNvPr id="3" name="Platshållare för innehåll 2"/>
          <p:cNvSpPr>
            <a:spLocks noGrp="1"/>
          </p:cNvSpPr>
          <p:nvPr>
            <p:ph idx="1"/>
          </p:nvPr>
        </p:nvSpPr>
        <p:spPr>
          <a:xfrm>
            <a:off x="838200" y="1567543"/>
            <a:ext cx="10515600" cy="4997615"/>
          </a:xfrm>
        </p:spPr>
        <p:txBody>
          <a:bodyPr>
            <a:normAutofit lnSpcReduction="10000"/>
          </a:bodyPr>
          <a:lstStyle/>
          <a:p>
            <a:pPr marL="0" indent="0">
              <a:buNone/>
            </a:pPr>
            <a:endParaRPr lang="sv-SE" b="1" dirty="0" smtClean="0">
              <a:solidFill>
                <a:srgbClr val="0070C0"/>
              </a:solidFill>
            </a:endParaRPr>
          </a:p>
          <a:p>
            <a:pPr marL="0" indent="0">
              <a:buNone/>
            </a:pPr>
            <a:r>
              <a:rPr lang="sv-SE" b="1" dirty="0" smtClean="0">
                <a:solidFill>
                  <a:srgbClr val="0070C0"/>
                </a:solidFill>
              </a:rPr>
              <a:t>Tränare</a:t>
            </a:r>
            <a:r>
              <a:rPr lang="sv-SE" b="1" dirty="0">
                <a:solidFill>
                  <a:srgbClr val="0070C0"/>
                </a:solidFill>
              </a:rPr>
              <a:t>: </a:t>
            </a:r>
            <a:r>
              <a:rPr lang="sv-SE" dirty="0" smtClean="0">
                <a:solidFill>
                  <a:srgbClr val="0070C0"/>
                </a:solidFill>
              </a:rPr>
              <a:t>Tomas Moberg, Anna-Karin Holmlund </a:t>
            </a:r>
            <a:r>
              <a:rPr lang="sv-SE" dirty="0">
                <a:solidFill>
                  <a:srgbClr val="0070C0"/>
                </a:solidFill>
              </a:rPr>
              <a:t>och </a:t>
            </a:r>
            <a:r>
              <a:rPr lang="sv-SE" dirty="0" smtClean="0">
                <a:solidFill>
                  <a:srgbClr val="0070C0"/>
                </a:solidFill>
              </a:rPr>
              <a:t>Henrik </a:t>
            </a:r>
            <a:r>
              <a:rPr lang="sv-SE" dirty="0" err="1" smtClean="0">
                <a:solidFill>
                  <a:srgbClr val="0070C0"/>
                </a:solidFill>
              </a:rPr>
              <a:t>Ryden</a:t>
            </a:r>
            <a:endParaRPr lang="sv-SE" dirty="0">
              <a:solidFill>
                <a:srgbClr val="0070C0"/>
              </a:solidFill>
            </a:endParaRPr>
          </a:p>
          <a:p>
            <a:pPr marL="0" indent="0">
              <a:buNone/>
            </a:pPr>
            <a:endParaRPr lang="sv-SE" b="1" dirty="0" smtClean="0">
              <a:solidFill>
                <a:srgbClr val="0070C0"/>
              </a:solidFill>
            </a:endParaRPr>
          </a:p>
          <a:p>
            <a:pPr marL="0" indent="0">
              <a:buNone/>
            </a:pPr>
            <a:r>
              <a:rPr lang="sv-SE" b="1" dirty="0" smtClean="0">
                <a:solidFill>
                  <a:srgbClr val="0070C0"/>
                </a:solidFill>
              </a:rPr>
              <a:t>Ass</a:t>
            </a:r>
            <a:r>
              <a:rPr lang="sv-SE" b="1" dirty="0">
                <a:solidFill>
                  <a:srgbClr val="0070C0"/>
                </a:solidFill>
              </a:rPr>
              <a:t>. Tränare : </a:t>
            </a:r>
            <a:r>
              <a:rPr lang="sv-SE" dirty="0" smtClean="0">
                <a:solidFill>
                  <a:srgbClr val="0070C0"/>
                </a:solidFill>
              </a:rPr>
              <a:t>Andreas </a:t>
            </a:r>
            <a:r>
              <a:rPr lang="sv-SE" dirty="0" err="1" smtClean="0">
                <a:solidFill>
                  <a:srgbClr val="0070C0"/>
                </a:solidFill>
              </a:rPr>
              <a:t>Hagvärn</a:t>
            </a:r>
            <a:r>
              <a:rPr lang="sv-SE" dirty="0" smtClean="0">
                <a:solidFill>
                  <a:srgbClr val="0070C0"/>
                </a:solidFill>
              </a:rPr>
              <a:t> </a:t>
            </a:r>
            <a:r>
              <a:rPr lang="sv-SE" dirty="0">
                <a:solidFill>
                  <a:srgbClr val="0070C0"/>
                </a:solidFill>
              </a:rPr>
              <a:t>och </a:t>
            </a:r>
            <a:r>
              <a:rPr lang="sv-SE" dirty="0" smtClean="0">
                <a:solidFill>
                  <a:srgbClr val="0070C0"/>
                </a:solidFill>
              </a:rPr>
              <a:t>Ove Karlsson</a:t>
            </a:r>
            <a:endParaRPr lang="sv-SE" dirty="0">
              <a:solidFill>
                <a:srgbClr val="0070C0"/>
              </a:solidFill>
            </a:endParaRPr>
          </a:p>
          <a:p>
            <a:pPr marL="0" indent="0">
              <a:buNone/>
            </a:pPr>
            <a:endParaRPr lang="sv-SE" b="1" dirty="0" smtClean="0">
              <a:solidFill>
                <a:srgbClr val="0070C0"/>
              </a:solidFill>
            </a:endParaRPr>
          </a:p>
          <a:p>
            <a:pPr marL="0" indent="0">
              <a:buNone/>
            </a:pPr>
            <a:r>
              <a:rPr lang="sv-SE" b="1" dirty="0" smtClean="0">
                <a:solidFill>
                  <a:srgbClr val="0070C0"/>
                </a:solidFill>
              </a:rPr>
              <a:t>Lagledare</a:t>
            </a:r>
            <a:r>
              <a:rPr lang="sv-SE" b="1" dirty="0">
                <a:solidFill>
                  <a:srgbClr val="0070C0"/>
                </a:solidFill>
              </a:rPr>
              <a:t>: </a:t>
            </a:r>
            <a:r>
              <a:rPr lang="sv-SE" dirty="0">
                <a:solidFill>
                  <a:srgbClr val="0070C0"/>
                </a:solidFill>
              </a:rPr>
              <a:t>Anna-Karin </a:t>
            </a:r>
            <a:r>
              <a:rPr lang="sv-SE" dirty="0" smtClean="0">
                <a:solidFill>
                  <a:srgbClr val="0070C0"/>
                </a:solidFill>
              </a:rPr>
              <a:t>Holmlund</a:t>
            </a:r>
            <a:endParaRPr lang="sv-SE" dirty="0">
              <a:solidFill>
                <a:srgbClr val="0070C0"/>
              </a:solidFill>
            </a:endParaRPr>
          </a:p>
          <a:p>
            <a:pPr marL="0" indent="0">
              <a:buNone/>
            </a:pPr>
            <a:endParaRPr lang="sv-SE" b="1" dirty="0" smtClean="0">
              <a:solidFill>
                <a:srgbClr val="0070C0"/>
              </a:solidFill>
            </a:endParaRPr>
          </a:p>
          <a:p>
            <a:pPr marL="0" indent="0">
              <a:buNone/>
            </a:pPr>
            <a:r>
              <a:rPr lang="sv-SE" b="1" dirty="0" smtClean="0">
                <a:solidFill>
                  <a:srgbClr val="0070C0"/>
                </a:solidFill>
              </a:rPr>
              <a:t>Ekonomiansvarig/assisterande </a:t>
            </a:r>
            <a:r>
              <a:rPr lang="sv-SE" b="1" dirty="0">
                <a:solidFill>
                  <a:srgbClr val="0070C0"/>
                </a:solidFill>
              </a:rPr>
              <a:t>Lagledare:</a:t>
            </a:r>
            <a:r>
              <a:rPr lang="sv-SE" dirty="0">
                <a:solidFill>
                  <a:srgbClr val="0070C0"/>
                </a:solidFill>
              </a:rPr>
              <a:t> </a:t>
            </a:r>
            <a:r>
              <a:rPr lang="sv-SE" dirty="0" smtClean="0">
                <a:solidFill>
                  <a:srgbClr val="0070C0"/>
                </a:solidFill>
              </a:rPr>
              <a:t>Frida </a:t>
            </a:r>
            <a:r>
              <a:rPr lang="sv-SE" dirty="0" err="1" smtClean="0">
                <a:solidFill>
                  <a:srgbClr val="0070C0"/>
                </a:solidFill>
              </a:rPr>
              <a:t>Basilius</a:t>
            </a:r>
            <a:endParaRPr lang="sv-SE" dirty="0" smtClean="0">
              <a:solidFill>
                <a:srgbClr val="0070C0"/>
              </a:solidFill>
            </a:endParaRPr>
          </a:p>
          <a:p>
            <a:pPr marL="0" indent="0">
              <a:buNone/>
            </a:pPr>
            <a:endParaRPr lang="sv-SE" b="1" dirty="0" smtClean="0">
              <a:solidFill>
                <a:schemeClr val="accent1">
                  <a:lumMod val="75000"/>
                </a:schemeClr>
              </a:solidFill>
            </a:endParaRPr>
          </a:p>
          <a:p>
            <a:pPr marL="0" indent="0">
              <a:buNone/>
            </a:pPr>
            <a:r>
              <a:rPr lang="sv-SE" b="1" dirty="0" err="1" smtClean="0">
                <a:solidFill>
                  <a:schemeClr val="accent1">
                    <a:lumMod val="75000"/>
                  </a:schemeClr>
                </a:solidFill>
              </a:rPr>
              <a:t>Föräldrargrupper</a:t>
            </a:r>
            <a:r>
              <a:rPr lang="sv-SE" b="1" dirty="0" smtClean="0">
                <a:solidFill>
                  <a:schemeClr val="accent1">
                    <a:lumMod val="75000"/>
                  </a:schemeClr>
                </a:solidFill>
              </a:rPr>
              <a:t>: </a:t>
            </a:r>
            <a:endParaRPr lang="sv-SE" b="1" dirty="0">
              <a:solidFill>
                <a:schemeClr val="accent1">
                  <a:lumMod val="75000"/>
                </a:schemeClr>
              </a:solidFill>
            </a:endParaRPr>
          </a:p>
        </p:txBody>
      </p:sp>
      <p:pic>
        <p:nvPicPr>
          <p:cNvPr id="5" name="Bildobjekt 4"/>
          <p:cNvPicPr/>
          <p:nvPr/>
        </p:nvPicPr>
        <p:blipFill>
          <a:blip r:embed="rId2">
            <a:extLst>
              <a:ext uri="{28A0092B-C50C-407E-A947-70E740481C1C}">
                <a14:useLocalDpi xmlns:a14="http://schemas.microsoft.com/office/drawing/2010/main" val="0"/>
              </a:ext>
            </a:extLst>
          </a:blip>
          <a:stretch>
            <a:fillRect/>
          </a:stretch>
        </p:blipFill>
        <p:spPr>
          <a:xfrm>
            <a:off x="9852723" y="558384"/>
            <a:ext cx="1704277" cy="1444752"/>
          </a:xfrm>
          <a:prstGeom prst="rect">
            <a:avLst/>
          </a:prstGeom>
        </p:spPr>
      </p:pic>
    </p:spTree>
    <p:extLst>
      <p:ext uri="{BB962C8B-B14F-4D97-AF65-F5344CB8AC3E}">
        <p14:creationId xmlns:p14="http://schemas.microsoft.com/office/powerpoint/2010/main" val="15857503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ruta 2"/>
          <p:cNvSpPr txBox="1">
            <a:spLocks noChangeArrowheads="1"/>
          </p:cNvSpPr>
          <p:nvPr/>
        </p:nvSpPr>
        <p:spPr bwMode="auto">
          <a:xfrm>
            <a:off x="1115568" y="3749040"/>
            <a:ext cx="10040111" cy="2231135"/>
          </a:xfrm>
          <a:prstGeom prst="rect">
            <a:avLst/>
          </a:prstGeom>
          <a:solidFill>
            <a:schemeClr val="accent1">
              <a:lumMod val="40000"/>
              <a:lumOff val="60000"/>
            </a:schemeClr>
          </a:solidFill>
          <a:ln w="76200">
            <a:solidFill>
              <a:srgbClr val="0070C0"/>
            </a:solidFill>
            <a:miter lim="800000"/>
            <a:headEnd/>
            <a:tailEnd/>
          </a:ln>
        </p:spPr>
        <p:txBody>
          <a:bodyPr rot="0" vert="horz" wrap="square" lIns="91440" tIns="45720" rIns="91440" bIns="45720" anchor="t" anchorCtr="0">
            <a:noAutofit/>
          </a:bodyPr>
          <a:lstStyle/>
          <a:p>
            <a:pPr>
              <a:lnSpc>
                <a:spcPts val="1450"/>
              </a:lnSpc>
              <a:spcAft>
                <a:spcPts val="0"/>
              </a:spcAft>
            </a:pPr>
            <a:endParaRPr lang="sv-SE" sz="1800"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285750" indent="-285750">
              <a:lnSpc>
                <a:spcPts val="1450"/>
              </a:lnSpc>
              <a:spcAft>
                <a:spcPts val="0"/>
              </a:spcAft>
              <a:buFont typeface="Arial" panose="020B0604020202020204" pitchFamily="34" charset="0"/>
              <a:buChar char="•"/>
            </a:pPr>
            <a:r>
              <a:rPr lang="sv-SE" sz="2000" dirty="0" smtClean="0">
                <a:effectLst/>
                <a:ea typeface="Times New Roman" panose="02020603050405020304" pitchFamily="18" charset="0"/>
                <a:cs typeface="Times New Roman" panose="02020603050405020304" pitchFamily="18" charset="0"/>
              </a:rPr>
              <a:t>Bakgrund </a:t>
            </a:r>
            <a:r>
              <a:rPr lang="sv-SE" sz="2000" dirty="0">
                <a:effectLst/>
                <a:ea typeface="Times New Roman" panose="02020603050405020304" pitchFamily="18" charset="0"/>
                <a:cs typeface="Times New Roman" panose="02020603050405020304" pitchFamily="18" charset="0"/>
              </a:rPr>
              <a:t>IFK Mariefred IFK Mariefred bildades år 1908 och är den största idrottsföreningen i Mariefred och även i Södermanland. </a:t>
            </a:r>
            <a:endParaRPr lang="sv-SE" sz="2000" dirty="0" smtClean="0">
              <a:effectLst/>
              <a:ea typeface="Times New Roman" panose="02020603050405020304" pitchFamily="18" charset="0"/>
              <a:cs typeface="Times New Roman" panose="02020603050405020304" pitchFamily="18" charset="0"/>
            </a:endParaRPr>
          </a:p>
          <a:p>
            <a:pPr>
              <a:lnSpc>
                <a:spcPts val="1450"/>
              </a:lnSpc>
              <a:spcAft>
                <a:spcPts val="0"/>
              </a:spcAft>
            </a:pPr>
            <a:endParaRPr lang="sv-SE" sz="2000" dirty="0">
              <a:effectLst/>
              <a:ea typeface="Times New Roman" panose="02020603050405020304" pitchFamily="18" charset="0"/>
              <a:cs typeface="Times New Roman" panose="02020603050405020304" pitchFamily="18" charset="0"/>
            </a:endParaRPr>
          </a:p>
          <a:p>
            <a:pPr marL="285750" indent="-285750">
              <a:lnSpc>
                <a:spcPts val="1450"/>
              </a:lnSpc>
              <a:spcAft>
                <a:spcPts val="0"/>
              </a:spcAft>
              <a:buFont typeface="Arial" panose="020B0604020202020204" pitchFamily="34" charset="0"/>
              <a:buChar char="•"/>
            </a:pPr>
            <a:r>
              <a:rPr lang="sv-SE" sz="2000" dirty="0">
                <a:effectLst/>
                <a:ea typeface="Times New Roman" panose="02020603050405020304" pitchFamily="18" charset="0"/>
                <a:cs typeface="Times New Roman" panose="02020603050405020304" pitchFamily="18" charset="0"/>
              </a:rPr>
              <a:t>Föreningen har i dag cirka 1,200 medlemmar som är aktiva i någon av våra tio sektioner</a:t>
            </a:r>
            <a:r>
              <a:rPr lang="sv-SE" sz="2000" dirty="0" smtClean="0">
                <a:effectLst/>
                <a:ea typeface="Times New Roman" panose="02020603050405020304" pitchFamily="18" charset="0"/>
                <a:cs typeface="Times New Roman" panose="02020603050405020304" pitchFamily="18" charset="0"/>
              </a:rPr>
              <a:t>:</a:t>
            </a:r>
          </a:p>
          <a:p>
            <a:pPr>
              <a:lnSpc>
                <a:spcPts val="1450"/>
              </a:lnSpc>
              <a:spcAft>
                <a:spcPts val="0"/>
              </a:spcAft>
            </a:pPr>
            <a:r>
              <a:rPr lang="sv-SE" sz="2000" dirty="0">
                <a:ea typeface="Times New Roman" panose="02020603050405020304" pitchFamily="18" charset="0"/>
                <a:cs typeface="Times New Roman" panose="02020603050405020304" pitchFamily="18" charset="0"/>
              </a:rPr>
              <a:t> </a:t>
            </a:r>
            <a:r>
              <a:rPr lang="sv-SE" sz="2000" dirty="0" smtClean="0">
                <a:ea typeface="Times New Roman" panose="02020603050405020304" pitchFamily="18" charset="0"/>
                <a:cs typeface="Times New Roman" panose="02020603050405020304" pitchFamily="18" charset="0"/>
              </a:rPr>
              <a:t>    </a:t>
            </a:r>
            <a:r>
              <a:rPr lang="sv-SE" sz="2000" dirty="0" smtClean="0">
                <a:effectLst/>
                <a:ea typeface="Times New Roman" panose="02020603050405020304" pitchFamily="18" charset="0"/>
                <a:cs typeface="Times New Roman" panose="02020603050405020304" pitchFamily="18" charset="0"/>
              </a:rPr>
              <a:t>Fotboll</a:t>
            </a:r>
            <a:r>
              <a:rPr lang="sv-SE" sz="2000" dirty="0">
                <a:effectLst/>
                <a:ea typeface="Times New Roman" panose="02020603050405020304" pitchFamily="18" charset="0"/>
                <a:cs typeface="Times New Roman" panose="02020603050405020304" pitchFamily="18" charset="0"/>
              </a:rPr>
              <a:t>, Innebandy, Handboll, Ishockey, Friidrott, Kampsport, Skidor, Bordtennis, NPF </a:t>
            </a:r>
            <a:r>
              <a:rPr lang="sv-SE" sz="2000" dirty="0">
                <a:ea typeface="Times New Roman" panose="02020603050405020304" pitchFamily="18" charset="0"/>
                <a:cs typeface="Times New Roman" panose="02020603050405020304" pitchFamily="18" charset="0"/>
              </a:rPr>
              <a:t> </a:t>
            </a:r>
            <a:r>
              <a:rPr lang="sv-SE" sz="2000" dirty="0" smtClean="0">
                <a:ea typeface="Times New Roman" panose="02020603050405020304" pitchFamily="18" charset="0"/>
                <a:cs typeface="Times New Roman" panose="02020603050405020304" pitchFamily="18" charset="0"/>
              </a:rPr>
              <a:t>        </a:t>
            </a:r>
            <a:r>
              <a:rPr lang="sv-SE" sz="2000" dirty="0" smtClean="0">
                <a:effectLst/>
                <a:ea typeface="Times New Roman" panose="02020603050405020304" pitchFamily="18" charset="0"/>
                <a:cs typeface="Times New Roman" panose="02020603050405020304" pitchFamily="18" charset="0"/>
              </a:rPr>
              <a:t>(</a:t>
            </a:r>
            <a:r>
              <a:rPr lang="sv-SE" sz="2000" dirty="0">
                <a:effectLst/>
                <a:ea typeface="Times New Roman" panose="02020603050405020304" pitchFamily="18" charset="0"/>
                <a:cs typeface="Times New Roman" panose="02020603050405020304" pitchFamily="18" charset="0"/>
              </a:rPr>
              <a:t>Neuropsykiatriska funktionshinder) och Seniorer. </a:t>
            </a:r>
            <a:r>
              <a:rPr lang="sv-SE" sz="2000" dirty="0" smtClean="0">
                <a:effectLst/>
                <a:ea typeface="Times New Roman" panose="02020603050405020304" pitchFamily="18" charset="0"/>
                <a:cs typeface="Times New Roman" panose="02020603050405020304" pitchFamily="18" charset="0"/>
              </a:rPr>
              <a:t>(Dans</a:t>
            </a:r>
            <a:r>
              <a:rPr lang="sv-SE" sz="2000" dirty="0">
                <a:effectLst/>
                <a:ea typeface="Times New Roman" panose="02020603050405020304" pitchFamily="18" charset="0"/>
                <a:cs typeface="Times New Roman" panose="02020603050405020304" pitchFamily="18" charset="0"/>
              </a:rPr>
              <a:t>, Cykel och Beachvolleyboll är vilande </a:t>
            </a:r>
            <a:r>
              <a:rPr lang="sv-SE" sz="2000" dirty="0" smtClean="0">
                <a:effectLst/>
                <a:ea typeface="Times New Roman" panose="02020603050405020304" pitchFamily="18" charset="0"/>
                <a:cs typeface="Times New Roman" panose="02020603050405020304" pitchFamily="18" charset="0"/>
              </a:rPr>
              <a:t>sektioner) </a:t>
            </a:r>
          </a:p>
          <a:p>
            <a:pPr>
              <a:lnSpc>
                <a:spcPts val="1450"/>
              </a:lnSpc>
              <a:spcAft>
                <a:spcPts val="0"/>
              </a:spcAft>
            </a:pPr>
            <a:endParaRPr lang="sv-SE" sz="2000" dirty="0" smtClean="0">
              <a:effectLst/>
              <a:ea typeface="Times New Roman" panose="02020603050405020304" pitchFamily="18" charset="0"/>
              <a:cs typeface="Times New Roman" panose="02020603050405020304" pitchFamily="18" charset="0"/>
            </a:endParaRPr>
          </a:p>
          <a:p>
            <a:pPr marL="285750" indent="-285750">
              <a:lnSpc>
                <a:spcPts val="1450"/>
              </a:lnSpc>
              <a:spcAft>
                <a:spcPts val="0"/>
              </a:spcAft>
              <a:buFont typeface="Arial" panose="020B0604020202020204" pitchFamily="34" charset="0"/>
              <a:buChar char="•"/>
            </a:pPr>
            <a:r>
              <a:rPr lang="sv-SE" sz="2000" dirty="0" smtClean="0">
                <a:effectLst/>
                <a:ea typeface="Times New Roman" panose="02020603050405020304" pitchFamily="18" charset="0"/>
                <a:cs typeface="Times New Roman" panose="02020603050405020304" pitchFamily="18" charset="0"/>
              </a:rPr>
              <a:t>Den </a:t>
            </a:r>
            <a:r>
              <a:rPr lang="sv-SE" sz="2000" dirty="0">
                <a:effectLst/>
                <a:ea typeface="Times New Roman" panose="02020603050405020304" pitchFamily="18" charset="0"/>
                <a:cs typeface="Times New Roman" panose="02020603050405020304" pitchFamily="18" charset="0"/>
              </a:rPr>
              <a:t>största sektionen är Fotbollen som 2020 har cirka 480 aktiva medlemmar.</a:t>
            </a:r>
          </a:p>
          <a:p>
            <a:pPr>
              <a:lnSpc>
                <a:spcPts val="1450"/>
              </a:lnSpc>
              <a:spcAft>
                <a:spcPts val="0"/>
              </a:spcAft>
            </a:pPr>
            <a:r>
              <a:rPr lang="sv-SE" sz="2000" dirty="0">
                <a:effectLst/>
                <a:latin typeface="Georgia" panose="02040502050405020303" pitchFamily="18" charset="0"/>
                <a:ea typeface="Times New Roman" panose="02020603050405020304" pitchFamily="18" charset="0"/>
                <a:cs typeface="Times New Roman" panose="02020603050405020304" pitchFamily="18" charset="0"/>
              </a:rPr>
              <a:t> </a:t>
            </a:r>
          </a:p>
        </p:txBody>
      </p:sp>
      <p:pic>
        <p:nvPicPr>
          <p:cNvPr id="5" name="Picture 40"/>
          <p:cNvPicPr/>
          <p:nvPr/>
        </p:nvPicPr>
        <p:blipFill>
          <a:blip r:embed="rId2" cstate="print">
            <a:extLst>
              <a:ext uri="{28A0092B-C50C-407E-A947-70E740481C1C}">
                <a14:useLocalDpi xmlns:a14="http://schemas.microsoft.com/office/drawing/2010/main" val="0"/>
              </a:ext>
            </a:extLst>
          </a:blip>
          <a:stretch>
            <a:fillRect/>
          </a:stretch>
        </p:blipFill>
        <p:spPr>
          <a:xfrm>
            <a:off x="4553966" y="159435"/>
            <a:ext cx="2787650" cy="2946400"/>
          </a:xfrm>
          <a:prstGeom prst="rect">
            <a:avLst/>
          </a:prstGeom>
        </p:spPr>
      </p:pic>
      <p:sp>
        <p:nvSpPr>
          <p:cNvPr id="6" name="Rektangel 5"/>
          <p:cNvSpPr/>
          <p:nvPr/>
        </p:nvSpPr>
        <p:spPr>
          <a:xfrm>
            <a:off x="2167128" y="3224707"/>
            <a:ext cx="8019288" cy="400110"/>
          </a:xfrm>
          <a:prstGeom prst="rect">
            <a:avLst/>
          </a:prstGeom>
        </p:spPr>
        <p:txBody>
          <a:bodyPr wrap="square">
            <a:spAutoFit/>
          </a:bodyPr>
          <a:lstStyle/>
          <a:p>
            <a:r>
              <a:rPr lang="sv-SE" sz="2000" b="1" dirty="0" smtClean="0">
                <a:solidFill>
                  <a:schemeClr val="accent1">
                    <a:lumMod val="75000"/>
                  </a:schemeClr>
                </a:solidFill>
                <a:effectLst/>
                <a:ea typeface="Times New Roman" panose="02020603050405020304" pitchFamily="18" charset="0"/>
                <a:cs typeface="Times New Roman" panose="02020603050405020304" pitchFamily="18" charset="0"/>
              </a:rPr>
              <a:t>”Så många som möjligt, så länge som möjligt, så bra som möjligt!”</a:t>
            </a:r>
            <a:endParaRPr lang="sv-SE" sz="2000" dirty="0">
              <a:solidFill>
                <a:schemeClr val="accent1">
                  <a:lumMod val="75000"/>
                </a:schemeClr>
              </a:solidFill>
            </a:endParaRPr>
          </a:p>
        </p:txBody>
      </p:sp>
    </p:spTree>
    <p:extLst>
      <p:ext uri="{BB962C8B-B14F-4D97-AF65-F5344CB8AC3E}">
        <p14:creationId xmlns:p14="http://schemas.microsoft.com/office/powerpoint/2010/main" val="23870414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960120" y="1958419"/>
            <a:ext cx="10552176" cy="3554819"/>
          </a:xfrm>
          <a:prstGeom prst="rect">
            <a:avLst/>
          </a:prstGeom>
          <a:ln w="76200">
            <a:noFill/>
          </a:ln>
        </p:spPr>
        <p:txBody>
          <a:bodyPr wrap="square">
            <a:spAutoFit/>
          </a:bodyPr>
          <a:lstStyle/>
          <a:p>
            <a:pPr>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dirty="0">
                <a:latin typeface="Georgia" panose="02040502050405020303" pitchFamily="18" charset="0"/>
                <a:ea typeface="Times New Roman" panose="02020603050405020304" pitchFamily="18" charset="0"/>
                <a:cs typeface="Times New Roman" panose="02020603050405020304" pitchFamily="18" charset="0"/>
              </a:rPr>
              <a:t> </a:t>
            </a:r>
            <a:r>
              <a:rPr lang="sv-SE" dirty="0" smtClean="0">
                <a:latin typeface="Georgia" panose="02040502050405020303" pitchFamily="18" charset="0"/>
                <a:ea typeface="Times New Roman" panose="02020603050405020304" pitchFamily="18" charset="0"/>
                <a:cs typeface="Times New Roman" panose="02020603050405020304" pitchFamily="18" charset="0"/>
              </a:rPr>
              <a:t>       	 	</a:t>
            </a:r>
            <a:r>
              <a:rPr lang="sv-SE" dirty="0" err="1" smtClean="0">
                <a:effectLst/>
                <a:latin typeface="Georgia" panose="02040502050405020303" pitchFamily="18" charset="0"/>
                <a:ea typeface="Times New Roman" panose="02020603050405020304" pitchFamily="18" charset="0"/>
                <a:cs typeface="Times New Roman" panose="02020603050405020304" pitchFamily="18" charset="0"/>
              </a:rPr>
              <a:t>IFK’s</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värdegrund</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är att erbjuda en idrottsverksamhet som är </a:t>
            </a:r>
          </a:p>
          <a:p>
            <a:pPr marL="457200">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		glädjerik</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utvecklande</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och</a:t>
            </a: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 engagerande</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genom att;</a:t>
            </a:r>
          </a:p>
          <a:p>
            <a:pPr marL="457200">
              <a:lnSpc>
                <a:spcPts val="1450"/>
              </a:lnSpc>
              <a:spcAft>
                <a:spcPts val="0"/>
              </a:spcAft>
            </a:pPr>
            <a:r>
              <a:rPr lang="sv-SE" dirty="0" smtClean="0">
                <a:effectLst/>
                <a:latin typeface="Segoe UI Symbol" panose="020B0502040204020203" pitchFamily="34" charset="0"/>
                <a:ea typeface="Times New Roman" panose="02020603050405020304" pitchFamily="18" charset="0"/>
                <a:cs typeface="Segoe UI Symbol" panose="020B0502040204020203" pitchFamily="34" charset="0"/>
              </a:rPr>
              <a:t> </a:t>
            </a:r>
          </a:p>
          <a:p>
            <a:pPr marL="457200">
              <a:lnSpc>
                <a:spcPts val="1450"/>
              </a:lnSpc>
              <a:spcAft>
                <a:spcPts val="0"/>
              </a:spcAft>
            </a:pPr>
            <a:endParaRPr lang="sv-SE" dirty="0">
              <a:latin typeface="Segoe UI Symbol" panose="020B0502040204020203" pitchFamily="34" charset="0"/>
              <a:ea typeface="Times New Roman" panose="02020603050405020304" pitchFamily="18" charset="0"/>
              <a:cs typeface="Times New Roman" panose="02020603050405020304" pitchFamily="18" charset="0"/>
            </a:endParaRPr>
          </a:p>
          <a:p>
            <a:pPr marL="45720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Ge plats till alla som vill vara med och som fr</a:t>
            </a:r>
            <a:r>
              <a:rPr lang="sv-SE" dirty="0" smtClean="0">
                <a:effectLst/>
                <a:latin typeface="Georgia" panose="02040502050405020303" pitchFamily="18" charset="0"/>
                <a:ea typeface="Times New Roman" panose="02020603050405020304" pitchFamily="18" charset="0"/>
                <a:cs typeface="Georgia" panose="02040502050405020303" pitchFamily="18" charset="0"/>
              </a:rPr>
              <a:t>ä</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mjar j</a:t>
            </a:r>
            <a:r>
              <a:rPr lang="sv-SE" dirty="0" smtClean="0">
                <a:effectLst/>
                <a:latin typeface="Georgia" panose="02040502050405020303" pitchFamily="18" charset="0"/>
                <a:ea typeface="Times New Roman" panose="02020603050405020304" pitchFamily="18" charset="0"/>
                <a:cs typeface="Georgia" panose="02040502050405020303" pitchFamily="18" charset="0"/>
              </a:rPr>
              <a:t>ä</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mlikhet.</a:t>
            </a:r>
          </a:p>
          <a:p>
            <a:pPr lvl="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L</a:t>
            </a:r>
            <a:r>
              <a:rPr lang="sv-SE" dirty="0" smtClean="0">
                <a:effectLst/>
                <a:latin typeface="Georgia" panose="02040502050405020303" pitchFamily="18" charset="0"/>
                <a:ea typeface="Times New Roman" panose="02020603050405020304" pitchFamily="18" charset="0"/>
                <a:cs typeface="Georgia" panose="02040502050405020303" pitchFamily="18" charset="0"/>
              </a:rPr>
              <a:t>å</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ta alla medlemmar delta och bidra efter sina egna f</a:t>
            </a:r>
            <a:r>
              <a:rPr lang="sv-SE" dirty="0" smtClean="0">
                <a:effectLst/>
                <a:latin typeface="Georgia" panose="02040502050405020303" pitchFamily="18" charset="0"/>
                <a:ea typeface="Times New Roman" panose="02020603050405020304" pitchFamily="18" charset="0"/>
                <a:cs typeface="Georgia" panose="02040502050405020303" pitchFamily="18" charset="0"/>
              </a:rPr>
              <a:t>ö</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ruts</a:t>
            </a:r>
            <a:r>
              <a:rPr lang="sv-SE" dirty="0" smtClean="0">
                <a:effectLst/>
                <a:latin typeface="Georgia" panose="02040502050405020303" pitchFamily="18" charset="0"/>
                <a:ea typeface="Times New Roman" panose="02020603050405020304" pitchFamily="18" charset="0"/>
                <a:cs typeface="Georgia" panose="02040502050405020303" pitchFamily="18" charset="0"/>
              </a:rPr>
              <a:t>ä</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ttningar.</a:t>
            </a:r>
          </a:p>
          <a:p>
            <a:pPr lvl="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Bedriva en verksamhet som fr</a:t>
            </a:r>
            <a:r>
              <a:rPr lang="sv-SE" dirty="0" smtClean="0">
                <a:effectLst/>
                <a:latin typeface="Georgia" panose="02040502050405020303" pitchFamily="18" charset="0"/>
                <a:ea typeface="Times New Roman" panose="02020603050405020304" pitchFamily="18" charset="0"/>
                <a:cs typeface="Georgia" panose="02040502050405020303" pitchFamily="18" charset="0"/>
              </a:rPr>
              <a:t>ä</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mjar individens h</a:t>
            </a:r>
            <a:r>
              <a:rPr lang="sv-SE" dirty="0" smtClean="0">
                <a:effectLst/>
                <a:latin typeface="Georgia" panose="02040502050405020303" pitchFamily="18" charset="0"/>
                <a:ea typeface="Times New Roman" panose="02020603050405020304" pitchFamily="18" charset="0"/>
                <a:cs typeface="Georgia" panose="02040502050405020303" pitchFamily="18" charset="0"/>
              </a:rPr>
              <a:t>ä</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lsa, utveckling och välmående i en trygg miljö. </a:t>
            </a:r>
          </a:p>
          <a:p>
            <a:pPr lvl="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Uppmuntra h</a:t>
            </a:r>
            <a:r>
              <a:rPr lang="sv-SE" dirty="0" smtClean="0">
                <a:effectLst/>
                <a:latin typeface="Georgia" panose="02040502050405020303" pitchFamily="18" charset="0"/>
                <a:ea typeface="Times New Roman" panose="02020603050405020304" pitchFamily="18" charset="0"/>
                <a:cs typeface="Georgia" panose="02040502050405020303" pitchFamily="18" charset="0"/>
              </a:rPr>
              <a:t>ä</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nsynstagande, rent spel och laganda.</a:t>
            </a:r>
          </a:p>
          <a:p>
            <a:pPr lvl="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Erbjuda alla ledare utbildning.</a:t>
            </a:r>
          </a:p>
          <a:p>
            <a:pPr lvl="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Motverka doping. </a:t>
            </a:r>
          </a:p>
          <a:p>
            <a:pPr>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endParaRPr lang="sv-SE" dirty="0">
              <a:effectLst/>
              <a:latin typeface="Georgia" panose="02040502050405020303" pitchFamily="18" charset="0"/>
              <a:ea typeface="Times New Roman" panose="02020603050405020304" pitchFamily="18" charset="0"/>
              <a:cs typeface="Times New Roman" panose="02020603050405020304" pitchFamily="18" charset="0"/>
            </a:endParaRPr>
          </a:p>
        </p:txBody>
      </p:sp>
      <p:pic>
        <p:nvPicPr>
          <p:cNvPr id="3" name="Picture 60"/>
          <p:cNvPicPr/>
          <p:nvPr/>
        </p:nvPicPr>
        <p:blipFill>
          <a:blip r:embed="rId2"/>
          <a:stretch>
            <a:fillRect/>
          </a:stretch>
        </p:blipFill>
        <p:spPr>
          <a:xfrm>
            <a:off x="1399032" y="1481328"/>
            <a:ext cx="1399032" cy="1352629"/>
          </a:xfrm>
          <a:prstGeom prst="rect">
            <a:avLst/>
          </a:prstGeom>
        </p:spPr>
      </p:pic>
    </p:spTree>
    <p:extLst>
      <p:ext uri="{BB962C8B-B14F-4D97-AF65-F5344CB8AC3E}">
        <p14:creationId xmlns:p14="http://schemas.microsoft.com/office/powerpoint/2010/main" val="11032337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2"/>
          <p:cNvSpPr txBox="1">
            <a:spLocks noChangeArrowheads="1"/>
          </p:cNvSpPr>
          <p:nvPr/>
        </p:nvSpPr>
        <p:spPr bwMode="auto">
          <a:xfrm>
            <a:off x="786384" y="572262"/>
            <a:ext cx="10808208" cy="5709666"/>
          </a:xfrm>
          <a:prstGeom prst="rect">
            <a:avLst/>
          </a:prstGeom>
          <a:solidFill>
            <a:srgbClr val="FFFFFF"/>
          </a:solidFill>
          <a:ln w="57150">
            <a:solidFill>
              <a:schemeClr val="accent1">
                <a:lumMod val="75000"/>
              </a:schemeClr>
            </a:solidFill>
            <a:miter lim="800000"/>
            <a:headEnd/>
            <a:tailEnd/>
          </a:ln>
        </p:spPr>
        <p:txBody>
          <a:bodyPr rot="0" vert="horz" wrap="square" lIns="91440" tIns="45720" rIns="91440" bIns="45720" anchor="t" anchorCtr="0">
            <a:noAutofit/>
          </a:bodyPr>
          <a:lstStyle/>
          <a:p>
            <a:pPr>
              <a:lnSpc>
                <a:spcPts val="1450"/>
              </a:lnSpc>
              <a:spcAft>
                <a:spcPts val="0"/>
              </a:spcAft>
            </a:pPr>
            <a:r>
              <a:rPr lang="sv-SE" sz="1100" dirty="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sz="1400" b="1"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           </a:t>
            </a:r>
            <a:endParaRPr lang="sv-SE" sz="1400" b="1" dirty="0" smtClean="0">
              <a:solidFill>
                <a:srgbClr val="000000"/>
              </a:solidFill>
              <a:effectLst/>
              <a:latin typeface="Cambria" panose="02040503050406030204" pitchFamily="18" charset="0"/>
              <a:ea typeface="Cambria" panose="02040503050406030204" pitchFamily="18" charset="0"/>
              <a:cs typeface="Cambria" panose="02040503050406030204" pitchFamily="18" charset="0"/>
            </a:endParaRPr>
          </a:p>
          <a:p>
            <a:pPr>
              <a:lnSpc>
                <a:spcPts val="1450"/>
              </a:lnSpc>
              <a:spcAft>
                <a:spcPts val="0"/>
              </a:spcAft>
            </a:pPr>
            <a:endParaRPr lang="sv-SE" sz="1400" b="1" dirty="0">
              <a:solidFill>
                <a:srgbClr val="000000"/>
              </a:solidFill>
              <a:latin typeface="Cambria" panose="02040503050406030204" pitchFamily="18" charset="0"/>
              <a:ea typeface="Cambria" panose="02040503050406030204" pitchFamily="18" charset="0"/>
              <a:cs typeface="Cambria" panose="02040503050406030204" pitchFamily="18" charset="0"/>
            </a:endParaRPr>
          </a:p>
          <a:p>
            <a:pPr>
              <a:lnSpc>
                <a:spcPts val="1450"/>
              </a:lnSpc>
              <a:spcAft>
                <a:spcPts val="0"/>
              </a:spcAft>
            </a:pPr>
            <a:endParaRPr lang="sv-SE" sz="1400" b="1" dirty="0" smtClean="0">
              <a:solidFill>
                <a:srgbClr val="000000"/>
              </a:solidFill>
              <a:effectLst/>
              <a:latin typeface="Cambria" panose="02040503050406030204" pitchFamily="18" charset="0"/>
              <a:ea typeface="Cambria" panose="02040503050406030204" pitchFamily="18" charset="0"/>
              <a:cs typeface="Cambria" panose="02040503050406030204" pitchFamily="18" charset="0"/>
            </a:endParaRPr>
          </a:p>
          <a:p>
            <a:pPr>
              <a:lnSpc>
                <a:spcPts val="1450"/>
              </a:lnSpc>
              <a:spcAft>
                <a:spcPts val="0"/>
              </a:spcAft>
            </a:pPr>
            <a:r>
              <a:rPr lang="sv-SE" sz="1400" b="1" dirty="0">
                <a:solidFill>
                  <a:srgbClr val="000000"/>
                </a:solidFill>
                <a:latin typeface="Cambria" panose="02040503050406030204" pitchFamily="18" charset="0"/>
                <a:ea typeface="Cambria" panose="02040503050406030204" pitchFamily="18" charset="0"/>
                <a:cs typeface="Cambria" panose="02040503050406030204" pitchFamily="18" charset="0"/>
              </a:rPr>
              <a:t>	</a:t>
            </a:r>
            <a:r>
              <a:rPr lang="sv-SE" sz="1400" b="1" dirty="0" smtClean="0">
                <a:solidFill>
                  <a:srgbClr val="000000"/>
                </a:solidFill>
                <a:latin typeface="Cambria" panose="02040503050406030204" pitchFamily="18" charset="0"/>
                <a:ea typeface="Cambria" panose="02040503050406030204" pitchFamily="18" charset="0"/>
                <a:cs typeface="Cambria" panose="02040503050406030204" pitchFamily="18" charset="0"/>
              </a:rPr>
              <a:t>		</a:t>
            </a:r>
            <a:r>
              <a:rPr lang="sv-SE" sz="1400" b="1" dirty="0" smtClean="0">
                <a:solidFill>
                  <a:srgbClr val="000000"/>
                </a:solidFill>
                <a:effectLst/>
                <a:latin typeface="Cambria" panose="02040503050406030204" pitchFamily="18" charset="0"/>
                <a:ea typeface="Cambria" panose="02040503050406030204" pitchFamily="18" charset="0"/>
                <a:cs typeface="Cambria" panose="02040503050406030204" pitchFamily="18" charset="0"/>
              </a:rPr>
              <a:t>  </a:t>
            </a:r>
            <a:r>
              <a:rPr lang="sv-SE" sz="1600" b="1" u="sng" dirty="0">
                <a:solidFill>
                  <a:srgbClr val="000000"/>
                </a:solidFill>
                <a:effectLst/>
                <a:latin typeface="Cambria" panose="02040503050406030204" pitchFamily="18" charset="0"/>
                <a:ea typeface="Cambria" panose="02040503050406030204" pitchFamily="18" charset="0"/>
                <a:cs typeface="Cambria" panose="02040503050406030204" pitchFamily="18" charset="0"/>
              </a:rPr>
              <a:t>Huvudmål för Fotbollssektionen är;</a:t>
            </a:r>
            <a:endParaRPr lang="sv-SE" sz="1600" dirty="0">
              <a:effectLst/>
              <a:latin typeface="Georgia" panose="02040502050405020303" pitchFamily="18" charset="0"/>
              <a:ea typeface="Times New Roman" panose="02020603050405020304" pitchFamily="18" charset="0"/>
              <a:cs typeface="Times New Roman" panose="02020603050405020304" pitchFamily="18" charset="0"/>
            </a:endParaRPr>
          </a:p>
          <a:p>
            <a:pPr>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marL="457200" indent="-228600">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Vi eftersträvar en </a:t>
            </a:r>
            <a:r>
              <a:rPr lang="sv-SE" sz="1400" b="1" dirty="0">
                <a:effectLst/>
                <a:latin typeface="Georgia" panose="02040502050405020303" pitchFamily="18" charset="0"/>
                <a:ea typeface="Times New Roman" panose="02020603050405020304" pitchFamily="18" charset="0"/>
                <a:cs typeface="Times New Roman" panose="02020603050405020304" pitchFamily="18" charset="0"/>
              </a:rPr>
              <a:t>STARK LAG- OCH KLUBBKÄNSLA</a:t>
            </a: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genom att måna om vår särprägel – en förening som alltid värderar DEN </a:t>
            </a:r>
            <a:r>
              <a:rPr lang="sv-SE" sz="1400" b="1" dirty="0">
                <a:effectLst/>
                <a:latin typeface="Georgia" panose="02040502050405020303" pitchFamily="18" charset="0"/>
                <a:ea typeface="Times New Roman" panose="02020603050405020304" pitchFamily="18" charset="0"/>
                <a:cs typeface="Times New Roman" panose="02020603050405020304" pitchFamily="18" charset="0"/>
              </a:rPr>
              <a:t>SOCIALA VERKSAMHETEN </a:t>
            </a: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högt. </a:t>
            </a:r>
          </a:p>
          <a:p>
            <a:pPr marL="457200">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marL="457200" indent="-228600">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Vi har ambitionen att nå så </a:t>
            </a:r>
            <a:r>
              <a:rPr lang="sv-SE" sz="1400" b="1" dirty="0">
                <a:effectLst/>
                <a:latin typeface="Georgia" panose="02040502050405020303" pitchFamily="18" charset="0"/>
                <a:ea typeface="Times New Roman" panose="02020603050405020304" pitchFamily="18" charset="0"/>
                <a:cs typeface="Times New Roman" panose="02020603050405020304" pitchFamily="18" charset="0"/>
              </a:rPr>
              <a:t>STORA SPORTSLIGA</a:t>
            </a: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FRAMGÅNGAR som möjligt inom ramen för våra </a:t>
            </a:r>
            <a:r>
              <a:rPr lang="sv-SE" sz="1400" b="1" dirty="0">
                <a:effectLst/>
                <a:latin typeface="Georgia" panose="02040502050405020303" pitchFamily="18" charset="0"/>
                <a:ea typeface="Times New Roman" panose="02020603050405020304" pitchFamily="18" charset="0"/>
                <a:cs typeface="Times New Roman" panose="02020603050405020304" pitchFamily="18" charset="0"/>
              </a:rPr>
              <a:t>SOCIALA MÅL</a:t>
            </a: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marL="457200">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marL="457200" indent="-228600">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Vi motiverar våra spelare och ledare, genom </a:t>
            </a:r>
            <a:r>
              <a:rPr lang="sv-SE" sz="1400" b="1" dirty="0">
                <a:effectLst/>
                <a:latin typeface="Georgia" panose="02040502050405020303" pitchFamily="18" charset="0"/>
                <a:ea typeface="Times New Roman" panose="02020603050405020304" pitchFamily="18" charset="0"/>
                <a:cs typeface="Times New Roman" panose="02020603050405020304" pitchFamily="18" charset="0"/>
              </a:rPr>
              <a:t>UTBILDNING</a:t>
            </a: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r>
              <a:rPr lang="sv-SE" sz="1400" b="1" dirty="0">
                <a:effectLst/>
                <a:latin typeface="Georgia" panose="02040502050405020303" pitchFamily="18" charset="0"/>
                <a:ea typeface="Times New Roman" panose="02020603050405020304" pitchFamily="18" charset="0"/>
                <a:cs typeface="Times New Roman" panose="02020603050405020304" pitchFamily="18" charset="0"/>
              </a:rPr>
              <a:t>OCH UTVECKLING</a:t>
            </a: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till att bli passionerade fotbollsspelare.</a:t>
            </a:r>
          </a:p>
          <a:p>
            <a:pPr>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marL="457200" indent="-228600">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Vi förmedlar en </a:t>
            </a:r>
            <a:r>
              <a:rPr lang="sv-SE" sz="1400" b="1" dirty="0">
                <a:effectLst/>
                <a:latin typeface="Georgia" panose="02040502050405020303" pitchFamily="18" charset="0"/>
                <a:ea typeface="Times New Roman" panose="02020603050405020304" pitchFamily="18" charset="0"/>
                <a:cs typeface="Times New Roman" panose="02020603050405020304" pitchFamily="18" charset="0"/>
              </a:rPr>
              <a:t>POSITIV MÄNNISKOSYN</a:t>
            </a: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där vi tar avstånd från droger, mobbing, rasism och andra fördomar. </a:t>
            </a:r>
          </a:p>
          <a:p>
            <a:pPr marL="457200">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marL="457200" indent="-228600">
              <a:lnSpc>
                <a:spcPts val="1450"/>
              </a:lnSpc>
              <a:spcAft>
                <a:spcPts val="0"/>
              </a:spcAft>
            </a:pPr>
            <a:r>
              <a:rPr lang="sv-SE" sz="1400" b="1" dirty="0">
                <a:effectLst/>
                <a:latin typeface="Georgia" panose="02040502050405020303" pitchFamily="18" charset="0"/>
                <a:ea typeface="Times New Roman" panose="02020603050405020304" pitchFamily="18" charset="0"/>
                <a:cs typeface="Times New Roman" panose="02020603050405020304" pitchFamily="18" charset="0"/>
              </a:rPr>
              <a:t>Så många som möjligt - så länge som möjligt - så bra som möjligt!</a:t>
            </a:r>
            <a:endParaRPr lang="sv-SE" sz="1400" dirty="0">
              <a:effectLst/>
              <a:latin typeface="Georgia" panose="02040502050405020303" pitchFamily="18" charset="0"/>
              <a:ea typeface="Times New Roman" panose="02020603050405020304" pitchFamily="18" charset="0"/>
              <a:cs typeface="Times New Roman" panose="02020603050405020304" pitchFamily="18" charset="0"/>
            </a:endParaRPr>
          </a:p>
          <a:p>
            <a:pPr>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sz="1400" dirty="0">
                <a:effectLst/>
                <a:latin typeface="Georgia" panose="02040502050405020303" pitchFamily="18" charset="0"/>
                <a:ea typeface="Times New Roman" panose="02020603050405020304" pitchFamily="18" charset="0"/>
                <a:cs typeface="Times New Roman" panose="02020603050405020304" pitchFamily="18" charset="0"/>
              </a:rPr>
              <a:t>                   			                                                </a:t>
            </a:r>
          </a:p>
          <a:p>
            <a:pPr>
              <a:lnSpc>
                <a:spcPts val="1450"/>
              </a:lnSpc>
              <a:spcAft>
                <a:spcPts val="0"/>
              </a:spcAft>
            </a:pPr>
            <a:r>
              <a:rPr lang="sv-SE" sz="1100" dirty="0">
                <a:effectLst/>
                <a:latin typeface="Georgia" panose="02040502050405020303" pitchFamily="18" charset="0"/>
                <a:ea typeface="Times New Roman" panose="02020603050405020304" pitchFamily="18" charset="0"/>
                <a:cs typeface="Times New Roman" panose="02020603050405020304" pitchFamily="18" charset="0"/>
              </a:rPr>
              <a:t> </a:t>
            </a:r>
          </a:p>
        </p:txBody>
      </p:sp>
      <p:pic>
        <p:nvPicPr>
          <p:cNvPr id="3" name="Bildobjekt 2"/>
          <p:cNvPicPr/>
          <p:nvPr/>
        </p:nvPicPr>
        <p:blipFill>
          <a:blip r:embed="rId2"/>
          <a:stretch>
            <a:fillRect/>
          </a:stretch>
        </p:blipFill>
        <p:spPr>
          <a:xfrm>
            <a:off x="4773168" y="4608830"/>
            <a:ext cx="1276858" cy="1115314"/>
          </a:xfrm>
          <a:prstGeom prst="rect">
            <a:avLst/>
          </a:prstGeom>
        </p:spPr>
      </p:pic>
      <p:pic>
        <p:nvPicPr>
          <p:cNvPr id="4" name="Bildobjekt 3"/>
          <p:cNvPicPr/>
          <p:nvPr/>
        </p:nvPicPr>
        <p:blipFill>
          <a:blip r:embed="rId3"/>
          <a:stretch>
            <a:fillRect/>
          </a:stretch>
        </p:blipFill>
        <p:spPr>
          <a:xfrm>
            <a:off x="2093976" y="713232"/>
            <a:ext cx="1095057" cy="1143000"/>
          </a:xfrm>
          <a:prstGeom prst="rect">
            <a:avLst/>
          </a:prstGeom>
        </p:spPr>
      </p:pic>
    </p:spTree>
    <p:extLst>
      <p:ext uri="{BB962C8B-B14F-4D97-AF65-F5344CB8AC3E}">
        <p14:creationId xmlns:p14="http://schemas.microsoft.com/office/powerpoint/2010/main" val="2584386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Bildobjekt 11"/>
          <p:cNvPicPr/>
          <p:nvPr/>
        </p:nvPicPr>
        <p:blipFill>
          <a:blip r:embed="rId2">
            <a:extLst>
              <a:ext uri="{28A0092B-C50C-407E-A947-70E740481C1C}">
                <a14:useLocalDpi xmlns:a14="http://schemas.microsoft.com/office/drawing/2010/main" val="0"/>
              </a:ext>
            </a:extLst>
          </a:blip>
          <a:stretch>
            <a:fillRect/>
          </a:stretch>
        </p:blipFill>
        <p:spPr>
          <a:xfrm>
            <a:off x="1048385" y="2106104"/>
            <a:ext cx="313690" cy="323215"/>
          </a:xfrm>
          <a:prstGeom prst="rect">
            <a:avLst/>
          </a:prstGeom>
        </p:spPr>
      </p:pic>
      <p:pic>
        <p:nvPicPr>
          <p:cNvPr id="13" name="Bildobjekt 12"/>
          <p:cNvPicPr/>
          <p:nvPr/>
        </p:nvPicPr>
        <p:blipFill>
          <a:blip r:embed="rId3">
            <a:extLst>
              <a:ext uri="{28A0092B-C50C-407E-A947-70E740481C1C}">
                <a14:useLocalDpi xmlns:a14="http://schemas.microsoft.com/office/drawing/2010/main" val="0"/>
              </a:ext>
            </a:extLst>
          </a:blip>
          <a:stretch>
            <a:fillRect/>
          </a:stretch>
        </p:blipFill>
        <p:spPr>
          <a:xfrm>
            <a:off x="713232" y="1060704"/>
            <a:ext cx="886968" cy="894513"/>
          </a:xfrm>
          <a:prstGeom prst="rect">
            <a:avLst/>
          </a:prstGeom>
        </p:spPr>
      </p:pic>
      <p:sp>
        <p:nvSpPr>
          <p:cNvPr id="8" name="Rektangel 7"/>
          <p:cNvSpPr/>
          <p:nvPr/>
        </p:nvSpPr>
        <p:spPr>
          <a:xfrm>
            <a:off x="1600200" y="689789"/>
            <a:ext cx="8851392" cy="5286062"/>
          </a:xfrm>
          <a:prstGeom prst="rect">
            <a:avLst/>
          </a:prstGeom>
        </p:spPr>
        <p:txBody>
          <a:bodyPr wrap="square">
            <a:spAutoFit/>
          </a:bodyPr>
          <a:lstStyle/>
          <a:p>
            <a:pPr marL="488950">
              <a:lnSpc>
                <a:spcPts val="1450"/>
              </a:lnSpc>
              <a:spcAft>
                <a:spcPts val="0"/>
              </a:spcAft>
            </a:pPr>
            <a:endParaRPr lang="sv-SE" b="1"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488950">
              <a:lnSpc>
                <a:spcPts val="1450"/>
              </a:lnSpc>
              <a:spcAft>
                <a:spcPts val="0"/>
              </a:spcAft>
            </a:pPr>
            <a:endParaRPr lang="sv-SE" b="1" dirty="0">
              <a:latin typeface="Georgia" panose="02040502050405020303" pitchFamily="18" charset="0"/>
              <a:ea typeface="Times New Roman" panose="02020603050405020304" pitchFamily="18" charset="0"/>
              <a:cs typeface="Times New Roman" panose="02020603050405020304" pitchFamily="18" charset="0"/>
            </a:endParaRPr>
          </a:p>
          <a:p>
            <a:pPr marL="488950">
              <a:lnSpc>
                <a:spcPts val="1450"/>
              </a:lnSpc>
              <a:spcAft>
                <a:spcPts val="0"/>
              </a:spcAft>
            </a:pPr>
            <a:endParaRPr lang="sv-SE" b="1"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488950">
              <a:lnSpc>
                <a:spcPts val="1450"/>
              </a:lnSpc>
              <a:spcAft>
                <a:spcPts val="0"/>
              </a:spcAft>
            </a:pPr>
            <a:endParaRPr lang="sv-SE" b="1" dirty="0">
              <a:latin typeface="Georgia" panose="02040502050405020303" pitchFamily="18" charset="0"/>
              <a:ea typeface="Times New Roman" panose="02020603050405020304" pitchFamily="18" charset="0"/>
              <a:cs typeface="Times New Roman" panose="02020603050405020304" pitchFamily="18" charset="0"/>
            </a:endParaRPr>
          </a:p>
          <a:p>
            <a:pPr marL="488950">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Barn- och ungdomspolicy Sektionen</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ska erbjuda alla barn och ungdomar samma förutsättningar att bli:  </a:t>
            </a:r>
          </a:p>
          <a:p>
            <a:pPr>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goda fotbollsspelare, oavsett fotbollskunnighet, kön, religion, nationalitet eller funktionshinder.</a:t>
            </a:r>
          </a:p>
          <a:p>
            <a:pPr marL="488950">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Sektionen följer givetvis</a:t>
            </a: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 Barnkonventionen</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Policyn för barn och ungdomsverksamheten är att alla som vill spela fotboll skall få vara med under trivsamma och lekfulla förhållanden och bygger på flickors och pojkars egna behov och förutsättningar. </a:t>
            </a:r>
          </a:p>
          <a:p>
            <a:pPr marL="457200">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488950">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Vi strävar efter att få en så </a:t>
            </a: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god kvalitet i verksamheten</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som möjligt för </a:t>
            </a:r>
            <a:r>
              <a:rPr lang="sv-SE" u="sng" dirty="0" smtClean="0">
                <a:effectLst/>
                <a:latin typeface="Georgia" panose="02040502050405020303" pitchFamily="18" charset="0"/>
                <a:ea typeface="Times New Roman" panose="02020603050405020304" pitchFamily="18" charset="0"/>
                <a:cs typeface="Times New Roman" panose="02020603050405020304" pitchFamily="18" charset="0"/>
              </a:rPr>
              <a:t>både de ungdomar som är elitinriktade och de som är intresserade av bredd/motion.</a:t>
            </a: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Så kallad ”toppning” av ungdomslag skall undvikas.</a:t>
            </a:r>
          </a:p>
          <a:p>
            <a:pPr marL="342900" lvl="0" indent="-342900">
              <a:lnSpc>
                <a:spcPts val="1450"/>
              </a:lnSpc>
              <a:spcAft>
                <a:spcPts val="0"/>
              </a:spcAft>
              <a:buFont typeface="Symbol" panose="05050102010706020507" pitchFamily="18" charset="2"/>
              <a:buChar char=""/>
            </a:pPr>
            <a:endParaRPr lang="sv-SE" dirty="0">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I vår förening är det viktigt att föreningen står för en trygg social miljö för barn. </a:t>
            </a:r>
          </a:p>
          <a:p>
            <a:pPr marL="488950">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Vi vill också lära våra ungdomar att visa ödmjukhet och hänsyn mot varandra. </a:t>
            </a:r>
          </a:p>
          <a:p>
            <a:pPr marL="457200">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488950">
              <a:lnSpc>
                <a:spcPts val="1450"/>
              </a:lnSpc>
              <a:spcAft>
                <a:spcPts val="0"/>
              </a:spcAft>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 </a:t>
            </a:r>
          </a:p>
          <a:p>
            <a:pPr marL="342900" lvl="0" indent="-342900">
              <a:lnSpc>
                <a:spcPts val="1450"/>
              </a:lnSpc>
              <a:spcAft>
                <a:spcPts val="0"/>
              </a:spcAft>
              <a:buFont typeface="Symbol" panose="05050102010706020507" pitchFamily="18" charset="2"/>
              <a:buChar char=""/>
            </a:pPr>
            <a:r>
              <a:rPr lang="sv-SE" dirty="0" smtClean="0">
                <a:effectLst/>
                <a:latin typeface="Georgia" panose="02040502050405020303" pitchFamily="18" charset="0"/>
                <a:ea typeface="Times New Roman" panose="02020603050405020304" pitchFamily="18" charset="0"/>
                <a:cs typeface="Times New Roman" panose="02020603050405020304" pitchFamily="18" charset="0"/>
              </a:rPr>
              <a:t>Vi tillåter och uppmuntrar barnen att utöva flera idrotter.</a:t>
            </a:r>
          </a:p>
          <a:p>
            <a:pPr>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 </a:t>
            </a:r>
            <a:endParaRPr lang="sv-SE" dirty="0">
              <a:effectLst/>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3244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2176272" y="1078357"/>
            <a:ext cx="7516368" cy="1823576"/>
          </a:xfrm>
          <a:prstGeom prst="rect">
            <a:avLst/>
          </a:prstGeom>
        </p:spPr>
        <p:txBody>
          <a:bodyPr wrap="square">
            <a:spAutoFit/>
          </a:bodyPr>
          <a:lstStyle/>
          <a:p>
            <a:pPr>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I IFK Mariefred får alla spelare…</a:t>
            </a:r>
          </a:p>
          <a:p>
            <a:pPr>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En bra och utvecklande fotbollsutbildning.</a:t>
            </a:r>
          </a:p>
          <a:p>
            <a:pPr marL="342900" lvl="0" indent="-342900">
              <a:lnSpc>
                <a:spcPts val="1450"/>
              </a:lnSpc>
              <a:spcAft>
                <a:spcPts val="0"/>
              </a:spcAft>
              <a:buFont typeface="Calibri" panose="020F0502020204030204" pitchFamily="34" charset="0"/>
              <a:buChar char="-"/>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Gemenskap i en grupp.  </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Bra kamrater, kanske för livet!  God kondition och fysik</a:t>
            </a:r>
            <a:r>
              <a:rPr lang="sv-SE" dirty="0" smtClean="0">
                <a:effectLst/>
                <a:latin typeface="Georgia" panose="02040502050405020303" pitchFamily="18" charset="0"/>
                <a:ea typeface="Calibri" panose="020F0502020204030204" pitchFamily="34" charset="0"/>
                <a:cs typeface="Times New Roman" panose="02020603050405020304" pitchFamily="18" charset="0"/>
              </a:rPr>
              <a:t>.</a:t>
            </a:r>
          </a:p>
          <a:p>
            <a:pPr lvl="0">
              <a:lnSpc>
                <a:spcPts val="1450"/>
              </a:lnSpc>
              <a:spcAft>
                <a:spcPts val="0"/>
              </a:spcAft>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a:t>
            </a:r>
            <a:endParaRPr lang="sv-SE" dirty="0">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a:t>
            </a:r>
            <a:r>
              <a:rPr lang="sv-SE" dirty="0" smtClean="0">
                <a:effectLst/>
                <a:latin typeface="Georgia" panose="02040502050405020303" pitchFamily="18" charset="0"/>
                <a:ea typeface="Calibri" panose="020F0502020204030204" pitchFamily="34" charset="0"/>
                <a:cs typeface="Times New Roman" panose="02020603050405020304" pitchFamily="18" charset="0"/>
              </a:rPr>
              <a:t>Spela matcher, åka på cuper och turneringar. </a:t>
            </a:r>
            <a:endParaRPr lang="sv-SE" dirty="0">
              <a:effectLst/>
              <a:latin typeface="Georgia" panose="02040502050405020303" pitchFamily="18" charset="0"/>
              <a:ea typeface="Calibri" panose="020F0502020204030204" pitchFamily="34" charset="0"/>
              <a:cs typeface="Times New Roman" panose="02020603050405020304" pitchFamily="18" charset="0"/>
            </a:endParaRPr>
          </a:p>
        </p:txBody>
      </p:sp>
      <p:pic>
        <p:nvPicPr>
          <p:cNvPr id="3" name="Picture 60"/>
          <p:cNvPicPr/>
          <p:nvPr/>
        </p:nvPicPr>
        <p:blipFill>
          <a:blip r:embed="rId2"/>
          <a:stretch>
            <a:fillRect/>
          </a:stretch>
        </p:blipFill>
        <p:spPr>
          <a:xfrm>
            <a:off x="896112" y="1280665"/>
            <a:ext cx="1069847" cy="1161288"/>
          </a:xfrm>
          <a:prstGeom prst="rect">
            <a:avLst/>
          </a:prstGeom>
        </p:spPr>
      </p:pic>
      <p:sp>
        <p:nvSpPr>
          <p:cNvPr id="4" name="Rektangel 3"/>
          <p:cNvSpPr/>
          <p:nvPr/>
        </p:nvSpPr>
        <p:spPr>
          <a:xfrm>
            <a:off x="2886456" y="3514245"/>
            <a:ext cx="6096000" cy="2400657"/>
          </a:xfrm>
          <a:prstGeom prst="rect">
            <a:avLst/>
          </a:prstGeom>
        </p:spPr>
        <p:txBody>
          <a:bodyPr>
            <a:spAutoFit/>
          </a:bodyPr>
          <a:lstStyle/>
          <a:p>
            <a:pPr marL="488950">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Och som spelare ställer du upp på att… </a:t>
            </a:r>
          </a:p>
          <a:p>
            <a:pPr marL="48895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Vara en god kamrat. </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Ta hänsyn till och visa respekt för ledare och övriga spelare.</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Lyssna på och följa de instruktioner dina ledare ger.</a:t>
            </a:r>
          </a:p>
          <a:p>
            <a:pPr lvl="0">
              <a:lnSpc>
                <a:spcPts val="1450"/>
              </a:lnSpc>
              <a:spcAft>
                <a:spcPts val="0"/>
              </a:spcAft>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a:t>
            </a: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Spela ett rent spel. </a:t>
            </a:r>
          </a:p>
          <a:p>
            <a:pPr lvl="0">
              <a:lnSpc>
                <a:spcPts val="1450"/>
              </a:lnSpc>
              <a:spcAft>
                <a:spcPts val="0"/>
              </a:spcAft>
            </a:pPr>
            <a:endParaRPr lang="sv-SE" dirty="0" smtClean="0">
              <a:effectLst/>
              <a:latin typeface="Georgia" panose="02040502050405020303" pitchFamily="18" charset="0"/>
              <a:ea typeface="Calibri" panose="020F0502020204030204" pitchFamily="34" charset="0"/>
              <a:cs typeface="Times New Roman" panose="02020603050405020304" pitchFamily="18" charset="0"/>
            </a:endParaRPr>
          </a:p>
          <a:p>
            <a:pPr marL="342900" lvl="0" indent="-342900">
              <a:lnSpc>
                <a:spcPts val="1450"/>
              </a:lnSpc>
              <a:spcAft>
                <a:spcPts val="0"/>
              </a:spcAft>
              <a:buFont typeface="Calibri" panose="020F0502020204030204" pitchFamily="34" charset="0"/>
              <a:buChar char="-"/>
            </a:pPr>
            <a:r>
              <a:rPr lang="sv-SE" dirty="0" smtClean="0">
                <a:effectLst/>
                <a:latin typeface="Georgia" panose="02040502050405020303" pitchFamily="18" charset="0"/>
                <a:ea typeface="Calibri" panose="020F0502020204030204" pitchFamily="34" charset="0"/>
                <a:cs typeface="Times New Roman" panose="02020603050405020304" pitchFamily="18" charset="0"/>
              </a:rPr>
              <a:t> Använda ett vårdat språk på och utanför plan.</a:t>
            </a:r>
            <a:endParaRPr lang="sv-SE" dirty="0">
              <a:effectLst/>
              <a:latin typeface="Georgia" panose="02040502050405020303" pitchFamily="18" charset="0"/>
              <a:ea typeface="Calibri" panose="020F0502020204030204" pitchFamily="34" charset="0"/>
              <a:cs typeface="Times New Roman" panose="02020603050405020304" pitchFamily="18" charset="0"/>
            </a:endParaRPr>
          </a:p>
        </p:txBody>
      </p:sp>
      <p:pic>
        <p:nvPicPr>
          <p:cNvPr id="5" name="Bildobjekt 4"/>
          <p:cNvPicPr/>
          <p:nvPr/>
        </p:nvPicPr>
        <p:blipFill>
          <a:blip r:embed="rId3">
            <a:extLst>
              <a:ext uri="{28A0092B-C50C-407E-A947-70E740481C1C}">
                <a14:useLocalDpi xmlns:a14="http://schemas.microsoft.com/office/drawing/2010/main" val="0"/>
              </a:ext>
            </a:extLst>
          </a:blip>
          <a:stretch>
            <a:fillRect/>
          </a:stretch>
        </p:blipFill>
        <p:spPr>
          <a:xfrm>
            <a:off x="1609344" y="3808682"/>
            <a:ext cx="933005" cy="1385110"/>
          </a:xfrm>
          <a:prstGeom prst="rect">
            <a:avLst/>
          </a:prstGeom>
        </p:spPr>
      </p:pic>
    </p:spTree>
    <p:extLst>
      <p:ext uri="{BB962C8B-B14F-4D97-AF65-F5344CB8AC3E}">
        <p14:creationId xmlns:p14="http://schemas.microsoft.com/office/powerpoint/2010/main" val="21406946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p:cNvSpPr/>
          <p:nvPr/>
        </p:nvSpPr>
        <p:spPr>
          <a:xfrm>
            <a:off x="1014984" y="1340695"/>
            <a:ext cx="9144000" cy="3939540"/>
          </a:xfrm>
          <a:prstGeom prst="rect">
            <a:avLst/>
          </a:prstGeom>
        </p:spPr>
        <p:txBody>
          <a:bodyPr wrap="square">
            <a:spAutoFit/>
          </a:bodyPr>
          <a:lstStyle/>
          <a:p>
            <a:pPr>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RIKTLINJER FÖR TRÄNARE OCH LEDARE inom </a:t>
            </a:r>
            <a:r>
              <a:rPr lang="sv-SE" b="1" dirty="0" smtClean="0">
                <a:solidFill>
                  <a:schemeClr val="accent1">
                    <a:lumMod val="75000"/>
                  </a:schemeClr>
                </a:solidFill>
                <a:effectLst/>
                <a:latin typeface="Georgia" panose="02040502050405020303" pitchFamily="18" charset="0"/>
                <a:ea typeface="Times New Roman" panose="02020603050405020304" pitchFamily="18" charset="0"/>
                <a:cs typeface="Times New Roman" panose="02020603050405020304" pitchFamily="18" charset="0"/>
              </a:rPr>
              <a:t>IFK Mariefred </a:t>
            </a: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bygger på;</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 </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457200">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Svensk fotboll</a:t>
            </a:r>
            <a:r>
              <a:rPr lang="sv-SE" b="1" i="1" dirty="0" smtClean="0">
                <a:effectLst/>
                <a:latin typeface="Georgia" panose="02040502050405020303" pitchFamily="18" charset="0"/>
                <a:ea typeface="Times New Roman" panose="02020603050405020304" pitchFamily="18" charset="0"/>
                <a:cs typeface="Times New Roman" panose="02020603050405020304" pitchFamily="18" charset="0"/>
              </a:rPr>
              <a:t> - Fotbollens spela, lek och lär</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457200">
              <a:lnSpc>
                <a:spcPts val="1450"/>
              </a:lnSpc>
              <a:spcAft>
                <a:spcPts val="0"/>
              </a:spcAft>
            </a:pPr>
            <a:r>
              <a:rPr lang="sv-SE" b="1" i="1" dirty="0" smtClean="0">
                <a:effectLst/>
                <a:latin typeface="Georgia" panose="02040502050405020303" pitchFamily="18" charset="0"/>
                <a:ea typeface="Times New Roman" panose="02020603050405020304" pitchFamily="18" charset="0"/>
                <a:cs typeface="Times New Roman" panose="02020603050405020304" pitchFamily="18" charset="0"/>
              </a:rPr>
              <a:t> </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Baserat på Barnkonventionen</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Idrotten vill</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Svensk fotbolls mål och strategier</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Aktuell idrotts forskning</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Symbol" panose="05050102010706020507" pitchFamily="18" charset="2"/>
              <a:buChar char=""/>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Beprövad erfarenhet</a:t>
            </a:r>
          </a:p>
          <a:p>
            <a:pPr lvl="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lvl="0">
              <a:lnSpc>
                <a:spcPts val="1450"/>
              </a:lnSpc>
              <a:spcAft>
                <a:spcPts val="0"/>
              </a:spcAft>
            </a:pPr>
            <a:endParaRPr lang="sv-SE" dirty="0">
              <a:latin typeface="Georgia" panose="02040502050405020303" pitchFamily="18" charset="0"/>
              <a:ea typeface="Times New Roman" panose="02020603050405020304" pitchFamily="18" charset="0"/>
              <a:cs typeface="Times New Roman" panose="02020603050405020304" pitchFamily="18" charset="0"/>
            </a:endParaRPr>
          </a:p>
          <a:p>
            <a:pPr lvl="0">
              <a:lnSpc>
                <a:spcPts val="1450"/>
              </a:lnSpc>
              <a:spcAft>
                <a:spcPts val="0"/>
              </a:spcAft>
            </a:pP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 </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 5 RIKTLINJER</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a:lnSpc>
                <a:spcPts val="1450"/>
              </a:lnSpc>
              <a:spcAft>
                <a:spcPts val="0"/>
              </a:spcAft>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 </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mj-lt"/>
              <a:buAutoNum type="arabicPeriod"/>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Fotboll för alla </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mj-lt"/>
              <a:buAutoNum type="arabicPeriod"/>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Barns och ungdomars villkor</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mj-lt"/>
              <a:buAutoNum type="arabicPeriod"/>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Fokus på glädje ansträngning och lärande</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mj-lt"/>
              <a:buAutoNum type="arabicPeriod"/>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Hållbart idrottande</a:t>
            </a:r>
            <a:endParaRPr lang="sv-SE" dirty="0" smtClean="0">
              <a:effectLst/>
              <a:latin typeface="Georgia" panose="02040502050405020303" pitchFamily="18" charset="0"/>
              <a:ea typeface="Times New Roman" panose="02020603050405020304" pitchFamily="18" charset="0"/>
              <a:cs typeface="Times New Roman" panose="02020603050405020304" pitchFamily="18" charset="0"/>
            </a:endParaRPr>
          </a:p>
          <a:p>
            <a:pPr marL="342900" lvl="0" indent="-342900">
              <a:lnSpc>
                <a:spcPts val="1450"/>
              </a:lnSpc>
              <a:spcAft>
                <a:spcPts val="0"/>
              </a:spcAft>
              <a:buFont typeface="+mj-lt"/>
              <a:buAutoNum type="arabicPeriod"/>
            </a:pPr>
            <a:r>
              <a:rPr lang="sv-SE" b="1" dirty="0" smtClean="0">
                <a:effectLst/>
                <a:latin typeface="Georgia" panose="02040502050405020303" pitchFamily="18" charset="0"/>
                <a:ea typeface="Times New Roman" panose="02020603050405020304" pitchFamily="18" charset="0"/>
                <a:cs typeface="Times New Roman" panose="02020603050405020304" pitchFamily="18" charset="0"/>
              </a:rPr>
              <a:t>Fair play</a:t>
            </a:r>
            <a:endParaRPr lang="sv-SE" dirty="0">
              <a:effectLst/>
              <a:latin typeface="Georgia" panose="02040502050405020303" pitchFamily="18" charset="0"/>
              <a:ea typeface="Times New Roman" panose="02020603050405020304" pitchFamily="18" charset="0"/>
              <a:cs typeface="Times New Roman" panose="02020603050405020304" pitchFamily="18" charset="0"/>
            </a:endParaRPr>
          </a:p>
        </p:txBody>
      </p:sp>
      <p:pic>
        <p:nvPicPr>
          <p:cNvPr id="3" name="Bildobjekt 2"/>
          <p:cNvPicPr>
            <a:picLocks noChangeAspect="1"/>
          </p:cNvPicPr>
          <p:nvPr/>
        </p:nvPicPr>
        <p:blipFill>
          <a:blip r:embed="rId2"/>
          <a:stretch>
            <a:fillRect/>
          </a:stretch>
        </p:blipFill>
        <p:spPr>
          <a:xfrm>
            <a:off x="5925312" y="2048256"/>
            <a:ext cx="1101040" cy="1078992"/>
          </a:xfrm>
          <a:prstGeom prst="rect">
            <a:avLst/>
          </a:prstGeom>
        </p:spPr>
      </p:pic>
      <p:pic>
        <p:nvPicPr>
          <p:cNvPr id="4" name="Bildobjekt 3"/>
          <p:cNvPicPr>
            <a:picLocks noChangeAspect="1"/>
          </p:cNvPicPr>
          <p:nvPr/>
        </p:nvPicPr>
        <p:blipFill>
          <a:blip r:embed="rId3"/>
          <a:stretch>
            <a:fillRect/>
          </a:stretch>
        </p:blipFill>
        <p:spPr>
          <a:xfrm>
            <a:off x="7324344" y="1797276"/>
            <a:ext cx="987309" cy="991644"/>
          </a:xfrm>
          <a:prstGeom prst="rect">
            <a:avLst/>
          </a:prstGeom>
        </p:spPr>
      </p:pic>
      <p:pic>
        <p:nvPicPr>
          <p:cNvPr id="6" name="Bildobjekt 5"/>
          <p:cNvPicPr>
            <a:picLocks noChangeAspect="1"/>
          </p:cNvPicPr>
          <p:nvPr/>
        </p:nvPicPr>
        <p:blipFill>
          <a:blip r:embed="rId4"/>
          <a:stretch>
            <a:fillRect/>
          </a:stretch>
        </p:blipFill>
        <p:spPr>
          <a:xfrm>
            <a:off x="3995928" y="4932090"/>
            <a:ext cx="960082" cy="1148670"/>
          </a:xfrm>
          <a:prstGeom prst="rect">
            <a:avLst/>
          </a:prstGeom>
        </p:spPr>
      </p:pic>
      <p:pic>
        <p:nvPicPr>
          <p:cNvPr id="8" name="Bildobjekt 7"/>
          <p:cNvPicPr>
            <a:picLocks noChangeAspect="1"/>
          </p:cNvPicPr>
          <p:nvPr/>
        </p:nvPicPr>
        <p:blipFill>
          <a:blip r:embed="rId5"/>
          <a:stretch>
            <a:fillRect/>
          </a:stretch>
        </p:blipFill>
        <p:spPr>
          <a:xfrm>
            <a:off x="1613394" y="5380818"/>
            <a:ext cx="790476" cy="901109"/>
          </a:xfrm>
          <a:prstGeom prst="rect">
            <a:avLst/>
          </a:prstGeom>
        </p:spPr>
      </p:pic>
    </p:spTree>
    <p:extLst>
      <p:ext uri="{BB962C8B-B14F-4D97-AF65-F5344CB8AC3E}">
        <p14:creationId xmlns:p14="http://schemas.microsoft.com/office/powerpoint/2010/main" val="23982010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17278</TotalTime>
  <Words>447</Words>
  <Application>Microsoft Office PowerPoint</Application>
  <PresentationFormat>Bredbild</PresentationFormat>
  <Paragraphs>207</Paragraphs>
  <Slides>13</Slides>
  <Notes>0</Notes>
  <HiddenSlides>0</HiddenSlides>
  <MMClips>0</MMClips>
  <ScaleCrop>false</ScaleCrop>
  <HeadingPairs>
    <vt:vector size="6" baseType="variant">
      <vt:variant>
        <vt:lpstr>Använt teckensnitt</vt:lpstr>
      </vt:variant>
      <vt:variant>
        <vt:i4>9</vt:i4>
      </vt:variant>
      <vt:variant>
        <vt:lpstr>Tema</vt:lpstr>
      </vt:variant>
      <vt:variant>
        <vt:i4>1</vt:i4>
      </vt:variant>
      <vt:variant>
        <vt:lpstr>Bildrubriker</vt:lpstr>
      </vt:variant>
      <vt:variant>
        <vt:i4>13</vt:i4>
      </vt:variant>
    </vt:vector>
  </HeadingPairs>
  <TitlesOfParts>
    <vt:vector size="23" baseType="lpstr">
      <vt:lpstr>Arial</vt:lpstr>
      <vt:lpstr>Calibri</vt:lpstr>
      <vt:lpstr>Calibri Light</vt:lpstr>
      <vt:lpstr>Cambria</vt:lpstr>
      <vt:lpstr>Georgia</vt:lpstr>
      <vt:lpstr>Segoe UI Symbol</vt:lpstr>
      <vt:lpstr>Symbol</vt:lpstr>
      <vt:lpstr>Times New Roman</vt:lpstr>
      <vt:lpstr>Wingdings</vt:lpstr>
      <vt:lpstr>Office-tema</vt:lpstr>
      <vt:lpstr>   Säsongsstart P13 IFK Mariefred </vt:lpstr>
      <vt:lpstr>PowerPoint-presentation</vt:lpstr>
      <vt:lpstr>  IFK Mariefred P 13 organisation säsongen 2021 </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   Föräldrar en viktig resurs </vt:lpstr>
      <vt:lpstr>PowerPoint-presentation</vt:lpstr>
    </vt:vector>
  </TitlesOfParts>
  <Company>Strängnäs kommun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Säsongsstart P13 IFK Mariefred</dc:title>
  <dc:creator>Anna-Karin Holmlund</dc:creator>
  <cp:lastModifiedBy>Anna-Karin Holmlund</cp:lastModifiedBy>
  <cp:revision>23</cp:revision>
  <dcterms:created xsi:type="dcterms:W3CDTF">2021-03-25T15:50:27Z</dcterms:created>
  <dcterms:modified xsi:type="dcterms:W3CDTF">2021-04-06T15:52:18Z</dcterms:modified>
</cp:coreProperties>
</file>